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63" r:id="rId1"/>
    <p:sldMasterId id="2147483675" r:id="rId2"/>
  </p:sldMasterIdLst>
  <p:notesMasterIdLst>
    <p:notesMasterId r:id="rId29"/>
  </p:notesMasterIdLst>
  <p:sldIdLst>
    <p:sldId id="387" r:id="rId3"/>
    <p:sldId id="388" r:id="rId4"/>
    <p:sldId id="415" r:id="rId5"/>
    <p:sldId id="422" r:id="rId6"/>
    <p:sldId id="416" r:id="rId7"/>
    <p:sldId id="418" r:id="rId8"/>
    <p:sldId id="399" r:id="rId9"/>
    <p:sldId id="400" r:id="rId10"/>
    <p:sldId id="402" r:id="rId11"/>
    <p:sldId id="403" r:id="rId12"/>
    <p:sldId id="404" r:id="rId13"/>
    <p:sldId id="405" r:id="rId14"/>
    <p:sldId id="406" r:id="rId15"/>
    <p:sldId id="407" r:id="rId16"/>
    <p:sldId id="419" r:id="rId17"/>
    <p:sldId id="414" r:id="rId18"/>
    <p:sldId id="394" r:id="rId19"/>
    <p:sldId id="395" r:id="rId20"/>
    <p:sldId id="396" r:id="rId21"/>
    <p:sldId id="392" r:id="rId22"/>
    <p:sldId id="393" r:id="rId23"/>
    <p:sldId id="397" r:id="rId24"/>
    <p:sldId id="398" r:id="rId25"/>
    <p:sldId id="423" r:id="rId26"/>
    <p:sldId id="421" r:id="rId27"/>
    <p:sldId id="335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66"/>
    <a:srgbClr val="DDDDDD"/>
    <a:srgbClr val="CCECFF"/>
    <a:srgbClr val="FFCC99"/>
    <a:srgbClr val="0066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8" autoAdjust="0"/>
    <p:restoredTop sz="94660"/>
  </p:normalViewPr>
  <p:slideViewPr>
    <p:cSldViewPr>
      <p:cViewPr>
        <p:scale>
          <a:sx n="75" d="100"/>
          <a:sy n="75" d="100"/>
        </p:scale>
        <p:origin x="-900" y="6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D1194FE-46F0-426B-9EEF-C05A37F519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6352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>
              <a:spcBef>
                <a:spcPts val="425"/>
              </a:spcBef>
            </a:pP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*Currently e-IRG features a summarised version of the Briefing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>
              <a:spcBef>
                <a:spcPts val="425"/>
              </a:spcBef>
            </a:pPr>
            <a:endParaRPr lang="en-US" dirty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>
              <a:spcBef>
                <a:spcPts val="425"/>
              </a:spcBef>
            </a:pP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INSERT JAMES Marketing plan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marL="39688"/>
            <a:endParaRPr lang="en-US" dirty="0">
              <a:solidFill>
                <a:srgbClr val="000000"/>
              </a:solidFill>
              <a:cs typeface="Gill Sans" charset="0"/>
              <a:sym typeface="Gill Sans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1194FE-46F0-426B-9EEF-C05A37F5196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  <a:prstGeom prst="rect">
            <a:avLst/>
          </a:prstGeom>
          <a:ln/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PY1 Review, 8 Nov 2011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07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549F4F-AF01-40F6-A88E-3066C1DC15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334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549F4F-AF01-40F6-A88E-3066C1DC15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417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  <a:prstGeom prst="rect">
            <a:avLst/>
          </a:prstGeom>
          <a:ln/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PY1 Review, 8 Nov 2011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734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  <a:prstGeom prst="rect">
            <a:avLst/>
          </a:prstGeom>
          <a:ln/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PY1 Review, 8 Nov 2011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1563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  <a:prstGeom prst="rect">
            <a:avLst/>
          </a:prstGeom>
          <a:ln/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PY1 Review, 8 Nov 2011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66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418EED-A687-48CF-BDBF-794D832A9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3635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418EED-A687-48CF-BDBF-794D832A9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69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  <a:prstGeom prst="rect">
            <a:avLst/>
          </a:prstGeom>
          <a:ln/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PY1 Review, 8 Nov 2011</a:t>
            </a: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8879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  <a:prstGeom prst="rect">
            <a:avLst/>
          </a:prstGeom>
          <a:ln/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PY1 Review, 8 Nov 2011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0490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418EED-A687-48CF-BDBF-794D832A9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404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  <a:prstGeom prst="rect">
            <a:avLst/>
          </a:prstGeom>
          <a:ln/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PY1 Review, 8 Nov 2011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386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418EED-A687-48CF-BDBF-794D832A9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9380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418EED-A687-48CF-BDBF-794D832A9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1714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418EED-A687-48CF-BDBF-794D832A9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458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  <a:prstGeom prst="rect">
            <a:avLst/>
          </a:prstGeom>
          <a:ln/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PY1 Review, 8 Nov 2011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675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549F4F-AF01-40F6-A88E-3066C1DC15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172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549F4F-AF01-40F6-A88E-3066C1DC15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45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  <a:prstGeom prst="rect">
            <a:avLst/>
          </a:prstGeom>
          <a:ln/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PY1 Review, 8 Nov 2011</a:t>
            </a: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960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549F4F-AF01-40F6-A88E-3066C1DC15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235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549F4F-AF01-40F6-A88E-3066C1DC15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169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549F4F-AF01-40F6-A88E-3066C1DC15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51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" y="0"/>
            <a:ext cx="9138518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1659" y="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  <a:prstGeom prst="rect">
            <a:avLst/>
          </a:prstGeom>
          <a:ln/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PY1 Review, 8 Nov 2011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479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1700" y="685"/>
            <a:ext cx="8229600" cy="837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  <a:prstGeom prst="rect">
            <a:avLst/>
          </a:prstGeom>
          <a:ln/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PY1 Review, 8 Nov 2011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071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4"/>
          <p:cNvSpPr txBox="1">
            <a:spLocks noChangeArrowheads="1"/>
          </p:cNvSpPr>
          <p:nvPr/>
        </p:nvSpPr>
        <p:spPr bwMode="auto">
          <a:xfrm>
            <a:off x="5029200" y="5903913"/>
            <a:ext cx="38893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ja-JP" b="1">
                <a:ea typeface="ＭＳ Ｐゴシック" pitchFamily="34" charset="-128"/>
              </a:rPr>
              <a:t>www.e-sciencetalk.eu</a:t>
            </a:r>
            <a:endParaRPr lang="en-US" b="1"/>
          </a:p>
          <a:p>
            <a:pPr eaLnBrk="1" hangingPunct="1"/>
            <a:endParaRPr lang="en-GB"/>
          </a:p>
        </p:txBody>
      </p:sp>
      <p:sp>
        <p:nvSpPr>
          <p:cNvPr id="4099" name="Rectangle 11"/>
          <p:cNvSpPr>
            <a:spLocks noGrp="1" noChangeArrowheads="1"/>
          </p:cNvSpPr>
          <p:nvPr/>
        </p:nvSpPr>
        <p:spPr bwMode="auto">
          <a:xfrm>
            <a:off x="4699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600" b="1" dirty="0" smtClean="0"/>
              <a:t>Project Year Three and the future</a:t>
            </a:r>
            <a:endParaRPr lang="en-US" sz="3600" b="1" dirty="0"/>
          </a:p>
          <a:p>
            <a:pPr marL="342900" indent="-342900" algn="ctr">
              <a:spcBef>
                <a:spcPct val="20000"/>
              </a:spcBef>
            </a:pPr>
            <a:endParaRPr lang="en-US" dirty="0"/>
          </a:p>
          <a:p>
            <a:pPr marL="342900" indent="-342900" algn="ctr">
              <a:spcBef>
                <a:spcPct val="20000"/>
              </a:spcBef>
            </a:pPr>
            <a:r>
              <a:rPr lang="en-US" sz="2400" dirty="0" smtClean="0"/>
              <a:t>Catherine </a:t>
            </a:r>
            <a:r>
              <a:rPr lang="en-US" sz="2400" dirty="0" err="1" smtClean="0"/>
              <a:t>Gater</a:t>
            </a:r>
            <a:endParaRPr lang="en-US" sz="2400" dirty="0"/>
          </a:p>
          <a:p>
            <a:pPr marL="342900" indent="-342900" algn="ctr">
              <a:spcBef>
                <a:spcPct val="20000"/>
              </a:spcBef>
            </a:pPr>
            <a:r>
              <a:rPr lang="en-US" sz="2400" dirty="0"/>
              <a:t>e-</a:t>
            </a:r>
            <a:r>
              <a:rPr lang="en-US" sz="2400" dirty="0" err="1"/>
              <a:t>ScienceTalk</a:t>
            </a:r>
            <a:r>
              <a:rPr lang="en-US" sz="2400" dirty="0"/>
              <a:t> </a:t>
            </a:r>
            <a:r>
              <a:rPr lang="en-US" sz="2400" dirty="0" smtClean="0"/>
              <a:t>Project Coordinator, EGI.eu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35924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BDEB9-5D75-E148-A31C-4D7BDC0404BE}" type="slidenum">
              <a:rPr lang="en-US"/>
              <a:pPr/>
              <a:t>10</a:t>
            </a:fld>
            <a:endParaRPr lang="en-US"/>
          </a:p>
        </p:txBody>
      </p:sp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71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8313" y="1571625"/>
            <a:ext cx="8351837" cy="5259388"/>
          </a:xfrm>
          <a:ln/>
        </p:spPr>
        <p:txBody>
          <a:bodyPr/>
          <a:lstStyle/>
          <a:p>
            <a:pPr>
              <a:spcBef>
                <a:spcPct val="0"/>
              </a:spcBef>
              <a:buClrTx/>
            </a:pPr>
            <a:r>
              <a:rPr lang="en-US" sz="2000" dirty="0">
                <a:latin typeface="Arial Bold Italic" charset="0"/>
                <a:cs typeface="Arial Bold Italic" charset="0"/>
                <a:sym typeface="Arial Bold Italic" charset="0"/>
              </a:rPr>
              <a:t>What is the main barrier to impact?</a:t>
            </a:r>
            <a:endParaRPr lang="en-US" sz="2000" dirty="0">
              <a:latin typeface="Arial Bold Italic" charset="0"/>
              <a:ea typeface="ヒラギノ角ゴ ProN W6" charset="0"/>
              <a:cs typeface="ヒラギノ角ゴ ProN W6" charset="0"/>
              <a:sym typeface="Arial Bold Italic" charset="0"/>
            </a:endParaRPr>
          </a:p>
          <a:p>
            <a:pPr lvl="1">
              <a:buClrTx/>
            </a:pPr>
            <a:r>
              <a:rPr lang="en-US" sz="1800" dirty="0"/>
              <a:t>Improve discovery via pro-active marketing of </a:t>
            </a:r>
            <a:r>
              <a:rPr lang="en-US" sz="1800" dirty="0" err="1"/>
              <a:t>GridCafé</a:t>
            </a:r>
            <a:r>
              <a:rPr lang="en-US" sz="1800" dirty="0"/>
              <a:t> and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e-</a:t>
            </a:r>
            <a:r>
              <a:rPr lang="en-US" sz="1800" dirty="0" err="1" smtClean="0"/>
              <a:t>ScienceCity</a:t>
            </a:r>
            <a:endParaRPr lang="en-US" sz="1800" dirty="0"/>
          </a:p>
          <a:p>
            <a:pPr lvl="1">
              <a:buFont typeface="Arial" charset="0"/>
              <a:buNone/>
            </a:pPr>
            <a:r>
              <a:rPr lang="en-US" sz="1800" dirty="0"/>
              <a:t> </a:t>
            </a:r>
          </a:p>
          <a:p>
            <a:pPr>
              <a:buClrTx/>
            </a:pPr>
            <a:r>
              <a:rPr lang="en-US" sz="2000" dirty="0">
                <a:latin typeface="Arial Bold Italic" charset="0"/>
                <a:cs typeface="Arial Bold Italic" charset="0"/>
                <a:sym typeface="Arial Bold Italic" charset="0"/>
              </a:rPr>
              <a:t>Have we demonstrated value?</a:t>
            </a:r>
            <a:endParaRPr lang="en-US" sz="2000" dirty="0">
              <a:latin typeface="Arial Bold Italic" charset="0"/>
              <a:ea typeface="ヒラギノ角ゴ ProN W6" charset="0"/>
              <a:cs typeface="ヒラギノ角ゴ ProN W6" charset="0"/>
              <a:sym typeface="Arial Bold Italic" charset="0"/>
            </a:endParaRPr>
          </a:p>
          <a:p>
            <a:pPr lvl="1">
              <a:buClrTx/>
            </a:pPr>
            <a:r>
              <a:rPr lang="en-US" sz="1800" dirty="0"/>
              <a:t>Success drivers/ attributes for potential funders (high quality content, Open Access/</a:t>
            </a:r>
            <a:r>
              <a:rPr lang="en-US" sz="1800" dirty="0" err="1"/>
              <a:t>ShareAlike</a:t>
            </a:r>
            <a:r>
              <a:rPr lang="en-US" sz="1800" dirty="0"/>
              <a:t>, cross-disciplinary appeal</a:t>
            </a:r>
            <a:r>
              <a:rPr lang="en-US" sz="1800" dirty="0" smtClean="0"/>
              <a:t>)</a:t>
            </a:r>
            <a:endParaRPr lang="en-US" sz="1800" dirty="0"/>
          </a:p>
          <a:p>
            <a:pPr lvl="1">
              <a:buClrTx/>
            </a:pPr>
            <a:r>
              <a:rPr lang="en-US" sz="1800" dirty="0"/>
              <a:t>Next year: assess both </a:t>
            </a:r>
            <a:r>
              <a:rPr lang="en-US" sz="1800" dirty="0">
                <a:solidFill>
                  <a:srgbClr val="808080"/>
                </a:solidFill>
              </a:rPr>
              <a:t>usability</a:t>
            </a:r>
            <a:r>
              <a:rPr lang="en-US" sz="1800" dirty="0"/>
              <a:t> and value of sites as an information resource e.g. measure change in knowledge </a:t>
            </a:r>
            <a:r>
              <a:rPr lang="en-US" sz="1800" dirty="0">
                <a:solidFill>
                  <a:srgbClr val="7F7F7F"/>
                </a:solidFill>
              </a:rPr>
              <a:t>pre- and post-test </a:t>
            </a:r>
            <a:r>
              <a:rPr lang="en-US" sz="1800" dirty="0"/>
              <a:t>visit for </a:t>
            </a:r>
            <a:r>
              <a:rPr lang="en-US" sz="1800" dirty="0" smtClean="0"/>
              <a:t>sites</a:t>
            </a:r>
            <a:endParaRPr lang="en-US" sz="1800" dirty="0"/>
          </a:p>
          <a:p>
            <a:pPr lvl="1">
              <a:buClrTx/>
            </a:pPr>
            <a:r>
              <a:rPr lang="en-US" sz="1800" dirty="0" smtClean="0"/>
              <a:t>Interest </a:t>
            </a:r>
            <a:r>
              <a:rPr lang="en-US" sz="1800" dirty="0"/>
              <a:t>from partners in developing new </a:t>
            </a:r>
            <a:r>
              <a:rPr lang="en-US" sz="1800" dirty="0" smtClean="0"/>
              <a:t>sections e.g. data</a:t>
            </a:r>
          </a:p>
          <a:p>
            <a:pPr lvl="1">
              <a:buClrTx/>
            </a:pPr>
            <a:r>
              <a:rPr lang="en-US" sz="1800" dirty="0" smtClean="0"/>
              <a:t>Explore Google </a:t>
            </a:r>
            <a:r>
              <a:rPr lang="en-US" sz="1800" dirty="0" smtClean="0"/>
              <a:t>AdSense as a funding model</a:t>
            </a:r>
            <a:endParaRPr lang="en-US" sz="1800" dirty="0"/>
          </a:p>
        </p:txBody>
      </p:sp>
      <p:sp>
        <p:nvSpPr>
          <p:cNvPr id="47109" name="Rectangle 5"/>
          <p:cNvSpPr>
            <a:spLocks/>
          </p:cNvSpPr>
          <p:nvPr/>
        </p:nvSpPr>
        <p:spPr bwMode="auto">
          <a:xfrm>
            <a:off x="382588" y="1003300"/>
            <a:ext cx="31623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3600">
                <a:solidFill>
                  <a:srgbClr val="6666FF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Sustainability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838200"/>
          </a:xfrm>
        </p:spPr>
        <p:txBody>
          <a:bodyPr/>
          <a:lstStyle/>
          <a:p>
            <a:r>
              <a:rPr lang="en-GB" dirty="0" smtClean="0"/>
              <a:t>e-</a:t>
            </a:r>
            <a:r>
              <a:rPr lang="en-GB" dirty="0" err="1" smtClean="0"/>
              <a:t>ScienceCity</a:t>
            </a:r>
            <a:endParaRPr lang="en-GB" sz="3600" b="1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PY2 Review, 15 Oct 2012</a:t>
            </a:r>
            <a:endParaRPr lang="en-US" dirty="0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</p:spPr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32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8A61C-4FE3-F348-AD9F-15E11AF1D594}" type="slidenum">
              <a:rPr lang="en-US"/>
              <a:pPr/>
              <a:t>11</a:t>
            </a:fld>
            <a:endParaRPr lang="en-US"/>
          </a:p>
        </p:txBody>
      </p:sp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8132" name="Rectangle 4"/>
          <p:cNvSpPr>
            <a:spLocks/>
          </p:cNvSpPr>
          <p:nvPr/>
        </p:nvSpPr>
        <p:spPr bwMode="auto">
          <a:xfrm>
            <a:off x="382588" y="1003300"/>
            <a:ext cx="7618412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3600" dirty="0" smtClean="0">
                <a:solidFill>
                  <a:srgbClr val="6666FF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Sustainability: PY3 </a:t>
            </a:r>
            <a:r>
              <a:rPr lang="en-US" sz="3600" dirty="0">
                <a:solidFill>
                  <a:srgbClr val="6666FF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Marketing</a:t>
            </a:r>
          </a:p>
        </p:txBody>
      </p:sp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8381">
            <a:off x="479425" y="1878013"/>
            <a:ext cx="3879850" cy="2743200"/>
          </a:xfrm>
          <a:prstGeom prst="rect">
            <a:avLst/>
          </a:prstGeom>
          <a:noFill/>
          <a:ln>
            <a:noFill/>
          </a:ln>
          <a:effectLst>
            <a:outerShdw blurRad="88900" dist="88899" dir="1980004" algn="ctr" rotWithShape="0">
              <a:schemeClr val="bg2">
                <a:alpha val="39996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7645">
            <a:off x="5073351" y="1938398"/>
            <a:ext cx="3471265" cy="4276598"/>
          </a:xfrm>
          <a:prstGeom prst="rect">
            <a:avLst/>
          </a:prstGeom>
          <a:noFill/>
          <a:ln>
            <a:noFill/>
          </a:ln>
          <a:effectLst>
            <a:outerShdw blurRad="88900" dist="889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838200"/>
          </a:xfrm>
        </p:spPr>
        <p:txBody>
          <a:bodyPr/>
          <a:lstStyle/>
          <a:p>
            <a:r>
              <a:rPr lang="en-GB" dirty="0" smtClean="0"/>
              <a:t>e-</a:t>
            </a:r>
            <a:r>
              <a:rPr lang="en-GB" dirty="0" err="1" smtClean="0"/>
              <a:t>ScienceCity</a:t>
            </a:r>
            <a:endParaRPr lang="en-GB" sz="3600" b="1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PY2 Review, 15 Oct 2012</a:t>
            </a:r>
            <a:endParaRPr lang="en-US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</p:spPr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52399" y="4677447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ea typeface="ＭＳ Ｐゴシック" pitchFamily="-109" charset="-128"/>
              </a:rPr>
              <a:t>Marketing plan: </a:t>
            </a:r>
            <a:r>
              <a:rPr lang="en-GB" dirty="0" err="1">
                <a:ea typeface="ＭＳ Ｐゴシック" pitchFamily="-109" charset="-128"/>
              </a:rPr>
              <a:t>wikipedia</a:t>
            </a:r>
            <a:r>
              <a:rPr lang="en-GB" dirty="0">
                <a:ea typeface="ＭＳ Ｐゴシック" pitchFamily="-109" charset="-128"/>
              </a:rPr>
              <a:t>, social media, </a:t>
            </a:r>
            <a:r>
              <a:rPr lang="en-GB" dirty="0" err="1">
                <a:ea typeface="ＭＳ Ｐゴシック" pitchFamily="-109" charset="-128"/>
              </a:rPr>
              <a:t>iSGTW</a:t>
            </a:r>
            <a:r>
              <a:rPr lang="en-GB" dirty="0">
                <a:ea typeface="ＭＳ Ｐゴシック" pitchFamily="-109" charset="-128"/>
              </a:rPr>
              <a:t>, internal linking, schools pack, conferences, videos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67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CEC1-10DC-BC4D-9637-CBBEC6BC3C3B}" type="slidenum">
              <a:rPr lang="en-US"/>
              <a:pPr/>
              <a:t>12</a:t>
            </a:fld>
            <a:endParaRPr lang="en-US"/>
          </a:p>
        </p:txBody>
      </p:sp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0180" name="Rectangle 4"/>
          <p:cNvSpPr>
            <a:spLocks/>
          </p:cNvSpPr>
          <p:nvPr/>
        </p:nvSpPr>
        <p:spPr bwMode="auto"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pPr algn="l">
              <a:spcBef>
                <a:spcPts val="800"/>
              </a:spcBef>
            </a:pPr>
            <a:r>
              <a:rPr lang="en-US" sz="240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GridGuide</a:t>
            </a:r>
          </a:p>
        </p:txBody>
      </p:sp>
      <p:sp>
        <p:nvSpPr>
          <p:cNvPr id="50181" name="Rectangle 5"/>
          <p:cNvSpPr>
            <a:spLocks/>
          </p:cNvSpPr>
          <p:nvPr/>
        </p:nvSpPr>
        <p:spPr bwMode="auto">
          <a:xfrm>
            <a:off x="468313" y="2349500"/>
            <a:ext cx="40513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342900" indent="-342900" algn="l">
              <a:spcBef>
                <a:spcPts val="800"/>
              </a:spcBef>
              <a:buSzPct val="100000"/>
              <a:buFont typeface="Arial" charset="0"/>
              <a:buChar char="•"/>
            </a:pPr>
            <a:r>
              <a:rPr lang="en-US" sz="1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Now 66 sites on GridGuide</a:t>
            </a:r>
          </a:p>
          <a:p>
            <a:pPr marL="342900" indent="-342900" algn="l">
              <a:spcBef>
                <a:spcPts val="800"/>
              </a:spcBef>
              <a:buSzPct val="100000"/>
              <a:buFont typeface="Arial" charset="0"/>
              <a:buChar char="•"/>
            </a:pPr>
            <a:r>
              <a:rPr lang="en-US" sz="1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Visits are from Spain, France, UK, US and Switzerland. </a:t>
            </a:r>
          </a:p>
          <a:p>
            <a:pPr marL="342900" indent="-342900" algn="l">
              <a:spcBef>
                <a:spcPts val="800"/>
              </a:spcBef>
              <a:buSzPct val="100000"/>
              <a:buFont typeface="Arial" charset="0"/>
              <a:buChar char="•"/>
            </a:pPr>
            <a:r>
              <a:rPr lang="en-US" sz="1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Top referrers are e-ScienceTalk websites </a:t>
            </a:r>
          </a:p>
        </p:txBody>
      </p:sp>
      <p:sp>
        <p:nvSpPr>
          <p:cNvPr id="50182" name="Rectangle 6"/>
          <p:cNvSpPr>
            <a:spLocks/>
          </p:cNvSpPr>
          <p:nvPr/>
        </p:nvSpPr>
        <p:spPr bwMode="auto">
          <a:xfrm>
            <a:off x="446088" y="4233863"/>
            <a:ext cx="40513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pPr algn="l">
              <a:spcBef>
                <a:spcPts val="800"/>
              </a:spcBef>
            </a:pPr>
            <a:r>
              <a:rPr lang="en-US" sz="2400" dirty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Real Time Monitor</a:t>
            </a:r>
          </a:p>
        </p:txBody>
      </p:sp>
      <p:sp>
        <p:nvSpPr>
          <p:cNvPr id="50185" name="Rectangle 9"/>
          <p:cNvSpPr>
            <a:spLocks/>
          </p:cNvSpPr>
          <p:nvPr/>
        </p:nvSpPr>
        <p:spPr bwMode="auto">
          <a:xfrm>
            <a:off x="468313" y="4876800"/>
            <a:ext cx="45847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50800" tIns="50800" bIns="50800"/>
          <a:lstStyle/>
          <a:p>
            <a:pPr marL="331788" indent="-331788" algn="l">
              <a:buSzPct val="100000"/>
              <a:buFont typeface="Arial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At 10 meetings with almost 12,000 attendees. </a:t>
            </a:r>
          </a:p>
          <a:p>
            <a:pPr marL="331788" indent="-331788" algn="l">
              <a:buSzPct val="100000"/>
              <a:buFont typeface="Arial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Visitors from UK, the US, and France. </a:t>
            </a:r>
          </a:p>
          <a:p>
            <a:pPr marL="331788" indent="-331788" algn="l">
              <a:buSzPct val="100000"/>
              <a:buFont typeface="Arial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Top five users are based in Italy, UK, Germany, France and Spain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. </a:t>
            </a:r>
          </a:p>
        </p:txBody>
      </p:sp>
      <p:sp>
        <p:nvSpPr>
          <p:cNvPr id="50187" name="Rectangle 11"/>
          <p:cNvSpPr>
            <a:spLocks/>
          </p:cNvSpPr>
          <p:nvPr/>
        </p:nvSpPr>
        <p:spPr bwMode="auto">
          <a:xfrm>
            <a:off x="382588" y="1003300"/>
            <a:ext cx="62611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3600" dirty="0" smtClean="0">
                <a:solidFill>
                  <a:srgbClr val="6666FF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Impact</a:t>
            </a:r>
            <a:endParaRPr lang="en-US" sz="3600" dirty="0">
              <a:solidFill>
                <a:srgbClr val="6666FF"/>
              </a:solidFill>
              <a:latin typeface="Arial Bold" charset="0"/>
              <a:ea typeface="ＭＳ Ｐゴシック" charset="0"/>
              <a:cs typeface="Arial Bold" charset="0"/>
              <a:sym typeface="Arial Bold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838200"/>
          </a:xfrm>
        </p:spPr>
        <p:txBody>
          <a:bodyPr/>
          <a:lstStyle/>
          <a:p>
            <a:r>
              <a:rPr lang="en-GB" dirty="0" err="1" smtClean="0"/>
              <a:t>GridGuide</a:t>
            </a:r>
            <a:r>
              <a:rPr lang="en-GB" dirty="0" smtClean="0"/>
              <a:t> and RTM</a:t>
            </a:r>
            <a:endParaRPr lang="en-GB" sz="3600" b="1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PY2 Review, 15 Oct 2012</a:t>
            </a:r>
            <a:endParaRPr lang="en-US" dirty="0"/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</p:spPr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084264"/>
            <a:ext cx="2981459" cy="5473700"/>
          </a:xfrm>
          <a:prstGeom prst="rect">
            <a:avLst/>
          </a:prstGeom>
          <a:effectLst>
            <a:outerShdw blurRad="88900" dist="889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76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859338" y="4581525"/>
            <a:ext cx="4038600" cy="981075"/>
          </a:xfrm>
          <a:ln/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US" sz="1800" i="1" dirty="0"/>
              <a:t>The RTM was </a:t>
            </a:r>
            <a:r>
              <a:rPr lang="ja-JP" altLang="en-US" sz="1800" i="1" dirty="0">
                <a:latin typeface="Arial"/>
              </a:rPr>
              <a:t>“</a:t>
            </a:r>
            <a:r>
              <a:rPr lang="en-US" sz="1800" i="1" dirty="0">
                <a:solidFill>
                  <a:srgbClr val="0000FF"/>
                </a:solidFill>
                <a:latin typeface="Arial Italic" charset="0"/>
                <a:cs typeface="Arial Italic" charset="0"/>
                <a:sym typeface="Arial Italic" charset="0"/>
              </a:rPr>
              <a:t>something we've looked at and been impressed by</a:t>
            </a:r>
            <a:r>
              <a:rPr lang="ja-JP" altLang="en-US" sz="1800" i="1" dirty="0">
                <a:latin typeface="Arial"/>
              </a:rPr>
              <a:t>”</a:t>
            </a:r>
            <a:r>
              <a:rPr lang="en-US" sz="1800" i="1" dirty="0"/>
              <a:t> (Science Museum,  London)</a:t>
            </a:r>
          </a:p>
        </p:txBody>
      </p:sp>
      <p:sp>
        <p:nvSpPr>
          <p:cNvPr id="51203" name="Rectangle 3"/>
          <p:cNvSpPr>
            <a:spLocks/>
          </p:cNvSpPr>
          <p:nvPr/>
        </p:nvSpPr>
        <p:spPr bwMode="auto">
          <a:xfrm>
            <a:off x="250825" y="2133600"/>
            <a:ext cx="4051300" cy="399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/>
          <a:p>
            <a:pPr marL="304800" indent="-304800" algn="l"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 Bold Italic" charset="0"/>
                <a:ea typeface="ＭＳ Ｐゴシック" charset="0"/>
                <a:cs typeface="Arial Bold Italic" charset="0"/>
                <a:sym typeface="Arial Bold Italic" charset="0"/>
              </a:rPr>
              <a:t>Who uses the Real Time Monitor? </a:t>
            </a:r>
          </a:p>
          <a:p>
            <a:pPr marL="304800" indent="-304800" algn="l">
              <a:buClr>
                <a:srgbClr val="7F7F7F"/>
              </a:buClr>
              <a:buSzPct val="100000"/>
              <a:buFont typeface="Lucida Grande" charset="0"/>
              <a:buChar char="-"/>
            </a:pPr>
            <a:r>
              <a:rPr lang="en-US" sz="1800" dirty="0">
                <a:solidFill>
                  <a:srgbClr val="7F7F7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IP analysis of top 100 users </a:t>
            </a:r>
          </a:p>
          <a:p>
            <a:pPr marL="304800" indent="-304800" algn="l">
              <a:buClr>
                <a:srgbClr val="000000"/>
              </a:buClr>
              <a:buSzPct val="100000"/>
              <a:buFont typeface="Lucida Grande" charset="0"/>
              <a:buChar char="-"/>
            </a:pPr>
            <a:endParaRPr lang="en-US" sz="1800" dirty="0">
              <a:solidFill>
                <a:schemeClr val="tx1"/>
              </a:solidFill>
              <a:latin typeface="Arial Bold" charset="0"/>
              <a:ea typeface="ＭＳ Ｐゴシック" charset="0"/>
              <a:cs typeface="Arial Bold" charset="0"/>
              <a:sym typeface="Arial Bold" charset="0"/>
            </a:endParaRPr>
          </a:p>
          <a:p>
            <a:pPr marL="304800" indent="-304800" algn="l">
              <a:spcBef>
                <a:spcPts val="475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 Bold Italic" charset="0"/>
                <a:ea typeface="ＭＳ Ｐゴシック" charset="0"/>
                <a:cs typeface="Arial Bold Italic" charset="0"/>
                <a:sym typeface="Arial Bold Italic" charset="0"/>
              </a:rPr>
              <a:t>What do people use it for?</a:t>
            </a:r>
          </a:p>
          <a:p>
            <a:pPr marL="304800" indent="-304800" algn="l">
              <a:spcBef>
                <a:spcPts val="475"/>
              </a:spcBef>
              <a:buClr>
                <a:srgbClr val="000000"/>
              </a:buClr>
              <a:buSzPct val="100000"/>
              <a:buFont typeface="Lucida Grande" charset="0"/>
              <a:buChar char="-"/>
            </a:pPr>
            <a:r>
              <a:rPr lang="en-US" sz="18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Outreach, educational and demonstration purposes over a wide geographical spread.</a:t>
            </a:r>
          </a:p>
          <a:p>
            <a:pPr marL="304800" indent="-304800" algn="l">
              <a:spcBef>
                <a:spcPts val="475"/>
              </a:spcBef>
              <a:buClr>
                <a:srgbClr val="000000"/>
              </a:buClr>
              <a:buSzPct val="100000"/>
              <a:buFont typeface="Lucida Grande" charset="0"/>
              <a:buChar char="-"/>
            </a:pPr>
            <a:endParaRPr lang="en-US" sz="1800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  <a:p>
            <a:pPr marL="304800" indent="-304800" algn="l">
              <a:spcBef>
                <a:spcPts val="475"/>
              </a:spcBef>
              <a:buClr>
                <a:srgbClr val="000000"/>
              </a:buClr>
              <a:buSzPct val="100000"/>
              <a:buFont typeface="Lucida Grande" charset="0"/>
              <a:buChar char="-"/>
            </a:pP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All </a:t>
            </a:r>
            <a:r>
              <a:rPr lang="en-US" sz="18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users (7) were positive/ and suggested lots of extra information they would like to add. </a:t>
            </a:r>
          </a:p>
        </p:txBody>
      </p:sp>
      <p:pic>
        <p:nvPicPr>
          <p:cNvPr id="51205" name="Picture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338" y="1295400"/>
            <a:ext cx="4818062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1208" name="Rectangle 8"/>
          <p:cNvSpPr>
            <a:spLocks/>
          </p:cNvSpPr>
          <p:nvPr/>
        </p:nvSpPr>
        <p:spPr bwMode="auto">
          <a:xfrm>
            <a:off x="250825" y="1193800"/>
            <a:ext cx="31623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/>
          <a:p>
            <a:pPr algn="l"/>
            <a:r>
              <a:rPr lang="en-US" sz="3600" dirty="0">
                <a:solidFill>
                  <a:srgbClr val="6666FF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Significance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838200"/>
          </a:xfrm>
        </p:spPr>
        <p:txBody>
          <a:bodyPr/>
          <a:lstStyle/>
          <a:p>
            <a:r>
              <a:rPr lang="en-GB" dirty="0" err="1" smtClean="0"/>
              <a:t>GridGuide</a:t>
            </a:r>
            <a:r>
              <a:rPr lang="en-GB" dirty="0" smtClean="0"/>
              <a:t> and RTM</a:t>
            </a:r>
            <a:endParaRPr lang="en-GB" sz="3600" b="1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PY2 Review, 15 Oct 2012</a:t>
            </a:r>
            <a:endParaRPr lang="en-US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</p:spPr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22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2268539" y="2030413"/>
            <a:ext cx="6799262" cy="3608387"/>
          </a:xfrm>
          <a:ln/>
        </p:spPr>
        <p:txBody>
          <a:bodyPr>
            <a:normAutofit lnSpcReduction="10000"/>
          </a:bodyPr>
          <a:lstStyle/>
          <a:p>
            <a:pPr marL="0" indent="0">
              <a:buFont typeface="Arial" charset="0"/>
              <a:buNone/>
            </a:pPr>
            <a:r>
              <a:rPr lang="en-US" sz="2000" dirty="0" err="1">
                <a:latin typeface="Arial Bold" charset="0"/>
                <a:cs typeface="Arial Bold" charset="0"/>
                <a:sym typeface="Arial Bold" charset="0"/>
              </a:rPr>
              <a:t>GridGuide</a:t>
            </a:r>
            <a:endParaRPr lang="en-US" sz="2000" dirty="0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r>
              <a:rPr lang="en-US" sz="1800" dirty="0"/>
              <a:t>Low response to our campaign to increase the content on existing </a:t>
            </a:r>
            <a:r>
              <a:rPr lang="en-US" sz="1800" dirty="0" smtClean="0"/>
              <a:t>guides</a:t>
            </a:r>
            <a:endParaRPr lang="en-US" sz="1800" dirty="0"/>
          </a:p>
          <a:p>
            <a:r>
              <a:rPr lang="en-US" sz="1800" dirty="0"/>
              <a:t>Investigate incorporating </a:t>
            </a:r>
            <a:r>
              <a:rPr lang="en-US" sz="1800" dirty="0" err="1"/>
              <a:t>GridGuide</a:t>
            </a:r>
            <a:r>
              <a:rPr lang="en-US" sz="1800" dirty="0"/>
              <a:t> into </a:t>
            </a:r>
            <a:r>
              <a:rPr lang="en-US" sz="1800" dirty="0" smtClean="0"/>
              <a:t>the e-</a:t>
            </a:r>
            <a:r>
              <a:rPr lang="en-US" sz="1800" dirty="0" err="1" smtClean="0"/>
              <a:t>ScienceCity</a:t>
            </a:r>
            <a:endParaRPr lang="en-US" sz="1800" dirty="0"/>
          </a:p>
          <a:p>
            <a:pPr marL="0" indent="0">
              <a:buFont typeface="Arial" charset="0"/>
              <a:buNone/>
            </a:pPr>
            <a:endParaRPr lang="en-US" sz="2000" dirty="0"/>
          </a:p>
          <a:p>
            <a:pPr marL="0" indent="0">
              <a:buFont typeface="Arial" charset="0"/>
              <a:buNone/>
            </a:pPr>
            <a:r>
              <a:rPr lang="en-US" sz="2000" dirty="0">
                <a:latin typeface="Arial Bold" charset="0"/>
                <a:cs typeface="Arial Bold" charset="0"/>
                <a:sym typeface="Arial Bold" charset="0"/>
              </a:rPr>
              <a:t>RTM</a:t>
            </a:r>
            <a:endParaRPr lang="en-US" sz="2000" dirty="0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r>
              <a:rPr lang="en-US" sz="1800" dirty="0"/>
              <a:t>One of our most popular </a:t>
            </a:r>
            <a:r>
              <a:rPr lang="en-US" sz="1800" dirty="0" smtClean="0"/>
              <a:t>products</a:t>
            </a:r>
            <a:endParaRPr lang="en-US" sz="1800" dirty="0"/>
          </a:p>
          <a:p>
            <a:r>
              <a:rPr lang="en-US" sz="1800" dirty="0"/>
              <a:t>Users are interested in developing the </a:t>
            </a:r>
            <a:r>
              <a:rPr lang="en-US" sz="1800" dirty="0" smtClean="0"/>
              <a:t>RTM</a:t>
            </a:r>
            <a:endParaRPr lang="en-US" sz="1800" dirty="0"/>
          </a:p>
          <a:p>
            <a:r>
              <a:rPr lang="en-US" sz="1800" dirty="0"/>
              <a:t>RTM can not be maintained using best effort or volunteer </a:t>
            </a:r>
            <a:r>
              <a:rPr lang="en-US" sz="1800" dirty="0" smtClean="0"/>
              <a:t>effort</a:t>
            </a:r>
            <a:endParaRPr lang="en-US" sz="1800" dirty="0"/>
          </a:p>
          <a:p>
            <a:pPr marL="0" indent="0">
              <a:buFont typeface="Arial" charset="0"/>
              <a:buNone/>
            </a:pPr>
            <a:r>
              <a:rPr lang="en-US" sz="2000" dirty="0"/>
              <a:t> </a:t>
            </a:r>
          </a:p>
        </p:txBody>
      </p:sp>
      <p:pic>
        <p:nvPicPr>
          <p:cNvPr id="52227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9" b="1888"/>
          <a:stretch>
            <a:fillRect/>
          </a:stretch>
        </p:blipFill>
        <p:spPr bwMode="auto">
          <a:xfrm>
            <a:off x="539750" y="2060575"/>
            <a:ext cx="1079500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76700"/>
            <a:ext cx="17684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2230" name="Rectangle 6"/>
          <p:cNvSpPr>
            <a:spLocks/>
          </p:cNvSpPr>
          <p:nvPr/>
        </p:nvSpPr>
        <p:spPr bwMode="auto">
          <a:xfrm>
            <a:off x="268288" y="1270000"/>
            <a:ext cx="31623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/>
          <a:p>
            <a:pPr algn="l"/>
            <a:r>
              <a:rPr lang="en-US" sz="3600" dirty="0">
                <a:solidFill>
                  <a:srgbClr val="6666FF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Sustainability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838200"/>
          </a:xfrm>
        </p:spPr>
        <p:txBody>
          <a:bodyPr/>
          <a:lstStyle/>
          <a:p>
            <a:r>
              <a:rPr lang="en-GB" dirty="0" err="1" smtClean="0"/>
              <a:t>GridGuide</a:t>
            </a:r>
            <a:r>
              <a:rPr lang="en-GB" dirty="0" smtClean="0"/>
              <a:t> and RTM</a:t>
            </a:r>
            <a:endParaRPr lang="en-GB" sz="3600" b="1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PY2 Review, 15 Oct 2012</a:t>
            </a:r>
            <a:endParaRPr lang="en-US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</p:spPr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5257800"/>
            <a:ext cx="8229600" cy="1295400"/>
          </a:xfrm>
          <a:ln/>
        </p:spPr>
        <p:txBody>
          <a:bodyPr>
            <a:normAutofit lnSpcReduction="10000"/>
          </a:bodyPr>
          <a:lstStyle/>
          <a:p>
            <a:pPr marL="382588"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2000" dirty="0">
                <a:latin typeface="Arial" charset="0"/>
                <a:ea typeface="ＭＳ Ｐゴシック" charset="0"/>
                <a:cs typeface="Arial" charset="0"/>
                <a:sym typeface="Arial" charset="0"/>
              </a:rPr>
              <a:t>Greater % referrals from social </a:t>
            </a:r>
            <a:r>
              <a:rPr lang="en-US" sz="2000" dirty="0" smtClean="0">
                <a:latin typeface="Arial" charset="0"/>
                <a:ea typeface="ＭＳ Ｐゴシック" charset="0"/>
                <a:cs typeface="Arial" charset="0"/>
                <a:sym typeface="Arial" charset="0"/>
              </a:rPr>
              <a:t>media and higher numbers of page views</a:t>
            </a:r>
            <a:endParaRPr lang="en-US" sz="2000" dirty="0"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  <a:p>
            <a:pPr marL="382588"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2000" dirty="0">
                <a:latin typeface="Arial" charset="0"/>
                <a:ea typeface="ＭＳ Ｐゴシック" charset="0"/>
                <a:cs typeface="Arial" charset="0"/>
                <a:sym typeface="Arial" charset="0"/>
              </a:rPr>
              <a:t>Facebook referrals have increased by 300% and Twitter referrals have increased thirteen-fold</a:t>
            </a:r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PY2 Review, 15 Oct 2012</a:t>
            </a:r>
            <a:endParaRPr lang="en-US" dirty="0"/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11D8CEC1-10DC-BC4D-9637-CBBEC6BC3C3B}" type="slidenum">
              <a:rPr lang="en-US"/>
              <a:pPr/>
              <a:t>15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838200"/>
          </a:xfrm>
        </p:spPr>
        <p:txBody>
          <a:bodyPr/>
          <a:lstStyle/>
          <a:p>
            <a:r>
              <a:rPr lang="en-GB" dirty="0" err="1" smtClean="0"/>
              <a:t>iSGTW</a:t>
            </a:r>
            <a:endParaRPr lang="en-GB" sz="3600" b="1" dirty="0"/>
          </a:p>
        </p:txBody>
      </p:sp>
      <p:pic>
        <p:nvPicPr>
          <p:cNvPr id="19" name="Picture 4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676400"/>
            <a:ext cx="88519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Rectangle 11"/>
          <p:cNvSpPr>
            <a:spLocks/>
          </p:cNvSpPr>
          <p:nvPr/>
        </p:nvSpPr>
        <p:spPr bwMode="auto">
          <a:xfrm>
            <a:off x="382588" y="1003300"/>
            <a:ext cx="62611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3600" dirty="0" smtClean="0">
                <a:solidFill>
                  <a:srgbClr val="6666FF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Impact</a:t>
            </a:r>
            <a:endParaRPr lang="en-US" sz="3600" dirty="0">
              <a:solidFill>
                <a:srgbClr val="6666FF"/>
              </a:solidFill>
              <a:latin typeface="Arial Bold" charset="0"/>
              <a:ea typeface="ＭＳ Ｐゴシック" charset="0"/>
              <a:cs typeface="Arial Bold" charset="0"/>
              <a:sym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65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err="1" smtClean="0">
                <a:cs typeface="Arial Bold" charset="0"/>
              </a:rPr>
              <a:t>iSGTW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12900"/>
            <a:ext cx="8229600" cy="4525963"/>
          </a:xfrm>
          <a:ln/>
        </p:spPr>
        <p:txBody>
          <a:bodyPr>
            <a:normAutofit/>
          </a:bodyPr>
          <a:lstStyle/>
          <a:p>
            <a:r>
              <a:rPr lang="en-US" sz="2000" dirty="0"/>
              <a:t>ISGTW continues to </a:t>
            </a:r>
            <a:r>
              <a:rPr lang="en-US" sz="2000" dirty="0">
                <a:sym typeface="Arial Bold" charset="0"/>
              </a:rPr>
              <a:t>nurture a network of unfunded contributors </a:t>
            </a:r>
            <a:r>
              <a:rPr lang="en-US" sz="2000" dirty="0"/>
              <a:t>from a wide range of projects in all its contributing regions. </a:t>
            </a:r>
          </a:p>
          <a:p>
            <a:r>
              <a:rPr lang="en-US" sz="2000" dirty="0"/>
              <a:t>One of </a:t>
            </a:r>
            <a:r>
              <a:rPr lang="en-US" sz="2000" dirty="0" smtClean="0"/>
              <a:t>the unique </a:t>
            </a:r>
            <a:r>
              <a:rPr lang="en-US" sz="2000" dirty="0"/>
              <a:t>selling points is our </a:t>
            </a:r>
            <a:r>
              <a:rPr lang="en-US" sz="2000" dirty="0">
                <a:sym typeface="Arial Bold" charset="0"/>
              </a:rPr>
              <a:t>independent voice</a:t>
            </a:r>
            <a:r>
              <a:rPr lang="en-US" sz="2000" dirty="0"/>
              <a:t> in support of all areas of science and e-science. </a:t>
            </a:r>
          </a:p>
          <a:p>
            <a:r>
              <a:rPr lang="en-US" sz="2000" dirty="0"/>
              <a:t>Position </a:t>
            </a:r>
            <a:r>
              <a:rPr lang="en-US" sz="2000" dirty="0" err="1"/>
              <a:t>iSGTW</a:t>
            </a:r>
            <a:r>
              <a:rPr lang="en-US" sz="2000" dirty="0"/>
              <a:t> as the </a:t>
            </a:r>
            <a:r>
              <a:rPr lang="en-US" sz="2000" dirty="0">
                <a:sym typeface="Arial Bold" charset="0"/>
              </a:rPr>
              <a:t>preferred channel </a:t>
            </a:r>
            <a:r>
              <a:rPr lang="en-US" sz="2000" dirty="0"/>
              <a:t>for the research community and major e-infrastructures in Europe (e.g. ESFRI, PRACE etc.) and through media partnerships (</a:t>
            </a:r>
            <a:r>
              <a:rPr lang="en-US" sz="2000" dirty="0">
                <a:sym typeface="Arial Bold" charset="0"/>
              </a:rPr>
              <a:t>I</a:t>
            </a:r>
            <a:r>
              <a:rPr lang="en-US" sz="2000" dirty="0"/>
              <a:t>SC Cloud Conference </a:t>
            </a:r>
            <a:r>
              <a:rPr lang="en-US" sz="2000" dirty="0" smtClean="0"/>
              <a:t>2012)</a:t>
            </a:r>
            <a:endParaRPr lang="en-US" sz="2000" dirty="0"/>
          </a:p>
          <a:p>
            <a:r>
              <a:rPr lang="en-US" sz="2000" dirty="0"/>
              <a:t>Indiana University has secured NSF funds for an </a:t>
            </a:r>
            <a:r>
              <a:rPr lang="en-US" sz="2000" dirty="0" err="1"/>
              <a:t>iSGTW</a:t>
            </a:r>
            <a:r>
              <a:rPr lang="en-US" sz="2000" dirty="0"/>
              <a:t> US </a:t>
            </a:r>
            <a:r>
              <a:rPr lang="en-US" sz="2000" dirty="0" smtClean="0"/>
              <a:t>editor for 5 years. </a:t>
            </a:r>
          </a:p>
          <a:p>
            <a:r>
              <a:rPr lang="en-US" sz="2000" dirty="0" smtClean="0"/>
              <a:t>Funding also secured for ASGC for an Asia Pacific regional editor.</a:t>
            </a:r>
          </a:p>
          <a:p>
            <a:r>
              <a:rPr lang="en-US" sz="2000" dirty="0" smtClean="0"/>
              <a:t>Funding is needed from the EU side for  a dedicated editor role.</a:t>
            </a:r>
            <a:endParaRPr lang="en-US" sz="2000" dirty="0"/>
          </a:p>
        </p:txBody>
      </p:sp>
      <p:sp>
        <p:nvSpPr>
          <p:cNvPr id="4" name="Rectangle 6"/>
          <p:cNvSpPr>
            <a:spLocks/>
          </p:cNvSpPr>
          <p:nvPr/>
        </p:nvSpPr>
        <p:spPr bwMode="auto">
          <a:xfrm>
            <a:off x="242888" y="1009650"/>
            <a:ext cx="31623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/>
          <a:p>
            <a:pPr algn="l"/>
            <a:r>
              <a:rPr lang="en-US" sz="3600" dirty="0">
                <a:solidFill>
                  <a:srgbClr val="6666FF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Sustainability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PY2 Review, 15 Oct 2012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</p:spPr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43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      Sustainability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" y="1066800"/>
            <a:ext cx="8890000" cy="4525963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FF6600"/>
                </a:solidFill>
                <a:ea typeface="ＭＳ Ｐゴシック" pitchFamily="34" charset="-128"/>
              </a:rPr>
              <a:t>e-</a:t>
            </a:r>
            <a:r>
              <a:rPr lang="en-GB" sz="2000" b="1" dirty="0" err="1">
                <a:solidFill>
                  <a:srgbClr val="FF6600"/>
                </a:solidFill>
                <a:ea typeface="ＭＳ Ｐゴシック" pitchFamily="34" charset="-128"/>
              </a:rPr>
              <a:t>ScienceBriefings</a:t>
            </a:r>
            <a:endParaRPr lang="en-GB" sz="2000" b="1" dirty="0">
              <a:solidFill>
                <a:srgbClr val="FF6600"/>
              </a:solidFill>
              <a:ea typeface="ＭＳ Ｐゴシック" pitchFamily="34" charset="-128"/>
            </a:endParaRPr>
          </a:p>
          <a:p>
            <a:r>
              <a:rPr lang="en-GB" sz="2000" dirty="0" smtClean="0">
                <a:ea typeface="ＭＳ Ｐゴシック" pitchFamily="34" charset="-128"/>
              </a:rPr>
              <a:t>Will not be produced </a:t>
            </a:r>
            <a:r>
              <a:rPr lang="en-GB" sz="2000" dirty="0">
                <a:ea typeface="ＭＳ Ｐゴシック" pitchFamily="34" charset="-128"/>
              </a:rPr>
              <a:t>after the e-</a:t>
            </a:r>
            <a:r>
              <a:rPr lang="en-GB" sz="2000" dirty="0" err="1">
                <a:ea typeface="ＭＳ Ｐゴシック" pitchFamily="34" charset="-128"/>
              </a:rPr>
              <a:t>ScienceTalk</a:t>
            </a:r>
            <a:r>
              <a:rPr lang="en-GB" sz="2000" dirty="0">
                <a:ea typeface="ＭＳ Ｐゴシック" pitchFamily="34" charset="-128"/>
              </a:rPr>
              <a:t> project has ended unless we can find a suitable project or partner to continue their publication. </a:t>
            </a:r>
            <a:r>
              <a:rPr lang="en-GB" sz="2000" dirty="0" smtClean="0">
                <a:ea typeface="ＭＳ Ｐゴシック" pitchFamily="34" charset="-128"/>
              </a:rPr>
              <a:t>Could </a:t>
            </a:r>
            <a:r>
              <a:rPr lang="en-GB" sz="2000" dirty="0">
                <a:ea typeface="ＭＳ Ｐゴシック" pitchFamily="34" charset="-128"/>
              </a:rPr>
              <a:t>potentially be uploaded and monitored in an archived repository. </a:t>
            </a:r>
            <a:endParaRPr lang="en-GB" sz="2000" b="1" dirty="0">
              <a:ea typeface="ＭＳ Ｐゴシック" pitchFamily="34" charset="-128"/>
            </a:endParaRPr>
          </a:p>
          <a:p>
            <a:pPr marL="0" indent="0">
              <a:buNone/>
            </a:pPr>
            <a:endParaRPr lang="en-GB" sz="2000" b="1" dirty="0" smtClean="0">
              <a:ea typeface="ＭＳ Ｐゴシック" pitchFamily="34" charset="-128"/>
            </a:endParaRPr>
          </a:p>
          <a:p>
            <a:pPr marL="0" indent="0">
              <a:buNone/>
            </a:pPr>
            <a:r>
              <a:rPr lang="en-GB" sz="2000" b="1" dirty="0" err="1" smtClean="0">
                <a:solidFill>
                  <a:srgbClr val="FF6600"/>
                </a:solidFill>
                <a:ea typeface="ＭＳ Ｐゴシック" pitchFamily="34" charset="-128"/>
              </a:rPr>
              <a:t>GridCafé</a:t>
            </a:r>
            <a:r>
              <a:rPr lang="en-GB" sz="2000" b="1" dirty="0" smtClean="0">
                <a:solidFill>
                  <a:srgbClr val="FF6600"/>
                </a:solidFill>
                <a:ea typeface="ＭＳ Ｐゴシック" pitchFamily="34" charset="-128"/>
              </a:rPr>
              <a:t> </a:t>
            </a:r>
            <a:r>
              <a:rPr lang="en-GB" sz="2000" b="1" dirty="0">
                <a:solidFill>
                  <a:srgbClr val="FF6600"/>
                </a:solidFill>
                <a:ea typeface="ＭＳ Ｐゴシック" pitchFamily="34" charset="-128"/>
              </a:rPr>
              <a:t>and e-Science City</a:t>
            </a:r>
          </a:p>
          <a:p>
            <a:r>
              <a:rPr lang="en-GB" sz="2000" dirty="0" err="1">
                <a:ea typeface="ＭＳ Ｐゴシック" pitchFamily="34" charset="-128"/>
              </a:rPr>
              <a:t>GridCafé</a:t>
            </a:r>
            <a:r>
              <a:rPr lang="en-GB" sz="2000" dirty="0">
                <a:ea typeface="ＭＳ Ｐゴシック" pitchFamily="34" charset="-128"/>
              </a:rPr>
              <a:t> </a:t>
            </a:r>
            <a:r>
              <a:rPr lang="en-GB" sz="2000" dirty="0" smtClean="0">
                <a:ea typeface="ＭＳ Ｐゴシック" pitchFamily="34" charset="-128"/>
              </a:rPr>
              <a:t>is a </a:t>
            </a:r>
            <a:r>
              <a:rPr lang="en-GB" sz="2000" dirty="0">
                <a:ea typeface="ＭＳ Ｐゴシック" pitchFamily="34" charset="-128"/>
              </a:rPr>
              <a:t>long-lasting and sustainable product, having been launched in 2004. </a:t>
            </a:r>
            <a:endParaRPr lang="en-GB" sz="2000" dirty="0" smtClean="0">
              <a:ea typeface="ＭＳ Ｐゴシック" pitchFamily="34" charset="-128"/>
            </a:endParaRPr>
          </a:p>
          <a:p>
            <a:r>
              <a:rPr lang="en-GB" sz="2000" dirty="0" smtClean="0">
                <a:ea typeface="ＭＳ Ｐゴシック" pitchFamily="34" charset="-128"/>
              </a:rPr>
              <a:t>Maintenance </a:t>
            </a:r>
            <a:r>
              <a:rPr lang="en-GB" sz="2000" dirty="0">
                <a:ea typeface="ＭＳ Ｐゴシック" pitchFamily="34" charset="-128"/>
              </a:rPr>
              <a:t>of the website in terms of updating content is </a:t>
            </a:r>
            <a:r>
              <a:rPr lang="en-GB" sz="2000" dirty="0" smtClean="0">
                <a:ea typeface="ＭＳ Ｐゴシック" pitchFamily="34" charset="-128"/>
              </a:rPr>
              <a:t>expected to </a:t>
            </a:r>
            <a:r>
              <a:rPr lang="en-GB" sz="2000" dirty="0">
                <a:ea typeface="ＭＳ Ｐゴシック" pitchFamily="34" charset="-128"/>
              </a:rPr>
              <a:t>be relatively low after the e-</a:t>
            </a:r>
            <a:r>
              <a:rPr lang="en-GB" sz="2000" dirty="0" err="1">
                <a:ea typeface="ＭＳ Ｐゴシック" pitchFamily="34" charset="-128"/>
              </a:rPr>
              <a:t>ScienceCity</a:t>
            </a:r>
            <a:r>
              <a:rPr lang="en-GB" sz="2000" dirty="0">
                <a:ea typeface="ＭＳ Ｐゴシック" pitchFamily="34" charset="-128"/>
              </a:rPr>
              <a:t> is </a:t>
            </a:r>
            <a:r>
              <a:rPr lang="en-GB" sz="2000" dirty="0" smtClean="0">
                <a:ea typeface="ＭＳ Ｐゴシック" pitchFamily="34" charset="-128"/>
              </a:rPr>
              <a:t>completed. </a:t>
            </a:r>
          </a:p>
          <a:p>
            <a:r>
              <a:rPr lang="en-GB" sz="2000" dirty="0" smtClean="0">
                <a:ea typeface="ＭＳ Ｐゴシック" pitchFamily="34" charset="-128"/>
              </a:rPr>
              <a:t>Seeking to build </a:t>
            </a:r>
            <a:r>
              <a:rPr lang="en-GB" sz="2000" dirty="0">
                <a:ea typeface="ＭＳ Ｐゴシック" pitchFamily="34" charset="-128"/>
              </a:rPr>
              <a:t>reciprocal and lasting relationships with supporting organisations, which could eventually lead to sponsorship or co-sponsorship</a:t>
            </a:r>
            <a:r>
              <a:rPr lang="en-GB" sz="2000" dirty="0" smtClean="0">
                <a:ea typeface="ＭＳ Ｐゴシック" pitchFamily="34" charset="-128"/>
              </a:rPr>
              <a:t>.</a:t>
            </a:r>
            <a:endParaRPr lang="en-GB" sz="2000" b="1" dirty="0">
              <a:ea typeface="ＭＳ Ｐゴシック" pitchFamily="34" charset="-128"/>
            </a:endParaRPr>
          </a:p>
          <a:p>
            <a:r>
              <a:rPr lang="en-GB" sz="2000" dirty="0" smtClean="0">
                <a:ea typeface="ＭＳ Ｐゴシック" pitchFamily="34" charset="-128"/>
              </a:rPr>
              <a:t>Create plain </a:t>
            </a:r>
            <a:r>
              <a:rPr lang="en-GB" sz="2000" dirty="0">
                <a:ea typeface="ＭＳ Ｐゴシック" pitchFamily="34" charset="-128"/>
              </a:rPr>
              <a:t>static versions of the websites that do not use </a:t>
            </a:r>
            <a:r>
              <a:rPr lang="en-GB" sz="2000" dirty="0" smtClean="0">
                <a:ea typeface="ＭＳ Ｐゴシック" pitchFamily="34" charset="-128"/>
              </a:rPr>
              <a:t>databases/scripts. Can </a:t>
            </a:r>
            <a:r>
              <a:rPr lang="en-GB" sz="2000" dirty="0">
                <a:ea typeface="ＭＳ Ｐゴシック" pitchFamily="34" charset="-128"/>
              </a:rPr>
              <a:t>be stored indefinitely by a project partner so that the resource remains online in an archive. </a:t>
            </a:r>
            <a:endParaRPr lang="en-GB" sz="2000" b="1" dirty="0">
              <a:ea typeface="ＭＳ Ｐゴシック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PY2 Review, 15 Oct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2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      Sustainability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6868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b="1" dirty="0" err="1" smtClean="0">
                <a:solidFill>
                  <a:srgbClr val="FF6600"/>
                </a:solidFill>
                <a:ea typeface="ＭＳ Ｐゴシック" pitchFamily="34" charset="-128"/>
              </a:rPr>
              <a:t>GridCast</a:t>
            </a:r>
            <a:endParaRPr lang="en-GB" sz="2000" b="1" dirty="0">
              <a:ea typeface="ＭＳ Ｐゴシック" pitchFamily="34" charset="-128"/>
            </a:endParaRPr>
          </a:p>
          <a:p>
            <a:r>
              <a:rPr lang="en-GB" sz="2000" dirty="0" err="1" smtClean="0">
                <a:ea typeface="ＭＳ Ｐゴシック" pitchFamily="34" charset="-128"/>
              </a:rPr>
              <a:t>GridCast</a:t>
            </a:r>
            <a:r>
              <a:rPr lang="en-GB" sz="2000" dirty="0" smtClean="0">
                <a:ea typeface="ＭＳ Ｐゴシック" pitchFamily="34" charset="-128"/>
              </a:rPr>
              <a:t> </a:t>
            </a:r>
            <a:r>
              <a:rPr lang="en-GB" sz="2000" dirty="0">
                <a:ea typeface="ＭＳ Ｐゴシック" pitchFamily="34" charset="-128"/>
              </a:rPr>
              <a:t>was originally produced by CERN and therefore has already been shown to be </a:t>
            </a:r>
            <a:r>
              <a:rPr lang="en-GB" sz="2000" dirty="0" smtClean="0">
                <a:ea typeface="ＭＳ Ｐゴシック" pitchFamily="34" charset="-128"/>
              </a:rPr>
              <a:t>sustainable.  </a:t>
            </a:r>
          </a:p>
          <a:p>
            <a:r>
              <a:rPr lang="en-GB" sz="2000" dirty="0" smtClean="0">
                <a:ea typeface="ＭＳ Ｐゴシック" pitchFamily="34" charset="-128"/>
              </a:rPr>
              <a:t>Voluntary blogging </a:t>
            </a:r>
            <a:r>
              <a:rPr lang="en-GB" sz="2000" dirty="0">
                <a:ea typeface="ＭＳ Ｐゴシック" pitchFamily="34" charset="-128"/>
              </a:rPr>
              <a:t>by people outside the e-</a:t>
            </a:r>
            <a:r>
              <a:rPr lang="en-GB" sz="2000" dirty="0" err="1">
                <a:ea typeface="ＭＳ Ｐゴシック" pitchFamily="34" charset="-128"/>
              </a:rPr>
              <a:t>ScienceTalk</a:t>
            </a:r>
            <a:r>
              <a:rPr lang="en-GB" sz="2000" dirty="0">
                <a:ea typeface="ＭＳ Ｐゴシック" pitchFamily="34" charset="-128"/>
              </a:rPr>
              <a:t> project </a:t>
            </a:r>
            <a:r>
              <a:rPr lang="en-GB" sz="2000" dirty="0" smtClean="0">
                <a:ea typeface="ＭＳ Ｐゴシック" pitchFamily="34" charset="-128"/>
              </a:rPr>
              <a:t>is building </a:t>
            </a:r>
            <a:r>
              <a:rPr lang="en-GB" sz="2000" dirty="0">
                <a:ea typeface="ＭＳ Ｐゴシック" pitchFamily="34" charset="-128"/>
              </a:rPr>
              <a:t>an online community of regular </a:t>
            </a:r>
            <a:r>
              <a:rPr lang="en-GB" sz="2000" dirty="0" smtClean="0">
                <a:ea typeface="ＭＳ Ｐゴシック" pitchFamily="34" charset="-128"/>
              </a:rPr>
              <a:t>contributors.</a:t>
            </a:r>
          </a:p>
          <a:p>
            <a:r>
              <a:rPr lang="en-GB" sz="2000" dirty="0" smtClean="0">
                <a:ea typeface="ＭＳ Ｐゴシック" pitchFamily="34" charset="-128"/>
              </a:rPr>
              <a:t>Moderator needed to </a:t>
            </a:r>
            <a:r>
              <a:rPr lang="en-GB" sz="2000" dirty="0">
                <a:ea typeface="ＭＳ Ｐゴシック" pitchFamily="34" charset="-128"/>
              </a:rPr>
              <a:t>ensure content is up-to-date, relevant and appropriate to the </a:t>
            </a:r>
            <a:r>
              <a:rPr lang="en-GB" sz="2000" dirty="0" smtClean="0">
                <a:ea typeface="ＭＳ Ｐゴシック" pitchFamily="34" charset="-128"/>
              </a:rPr>
              <a:t>users and to recruit bloggers.</a:t>
            </a:r>
          </a:p>
          <a:p>
            <a:r>
              <a:rPr lang="en-GB" sz="2000" dirty="0" smtClean="0">
                <a:ea typeface="ＭＳ Ｐゴシック" pitchFamily="34" charset="-128"/>
              </a:rPr>
              <a:t>Funded effort needed to continue video contributions.</a:t>
            </a:r>
          </a:p>
          <a:p>
            <a:endParaRPr lang="en-GB" sz="2000" b="1" dirty="0">
              <a:ea typeface="ＭＳ Ｐゴシック" pitchFamily="34" charset="-128"/>
            </a:endParaRPr>
          </a:p>
          <a:p>
            <a:pPr marL="0" indent="0">
              <a:buNone/>
            </a:pPr>
            <a:r>
              <a:rPr lang="en-GB" sz="2000" b="1" dirty="0" err="1" smtClean="0">
                <a:solidFill>
                  <a:srgbClr val="FF6600"/>
                </a:solidFill>
                <a:ea typeface="ＭＳ Ｐゴシック" pitchFamily="34" charset="-128"/>
              </a:rPr>
              <a:t>GridGuide</a:t>
            </a:r>
            <a:r>
              <a:rPr lang="en-GB" sz="2000" b="1" dirty="0" smtClean="0">
                <a:solidFill>
                  <a:srgbClr val="FF6600"/>
                </a:solidFill>
                <a:ea typeface="ＭＳ Ｐゴシック" pitchFamily="34" charset="-128"/>
              </a:rPr>
              <a:t> </a:t>
            </a:r>
            <a:r>
              <a:rPr lang="en-GB" sz="2000" b="1" dirty="0">
                <a:solidFill>
                  <a:srgbClr val="FF6600"/>
                </a:solidFill>
                <a:ea typeface="ＭＳ Ｐゴシック" pitchFamily="34" charset="-128"/>
              </a:rPr>
              <a:t>and Real Time Monitor</a:t>
            </a:r>
          </a:p>
          <a:p>
            <a:r>
              <a:rPr lang="en-GB" sz="2000" dirty="0" err="1" smtClean="0">
                <a:ea typeface="ＭＳ Ｐゴシック" pitchFamily="34" charset="-128"/>
              </a:rPr>
              <a:t>GridGuide</a:t>
            </a:r>
            <a:r>
              <a:rPr lang="en-GB" sz="2000" dirty="0" smtClean="0">
                <a:ea typeface="ＭＳ Ｐゴシック" pitchFamily="34" charset="-128"/>
              </a:rPr>
              <a:t> audience not </a:t>
            </a:r>
            <a:r>
              <a:rPr lang="en-GB" sz="2000" dirty="0">
                <a:ea typeface="ＭＳ Ｐゴシック" pitchFamily="34" charset="-128"/>
              </a:rPr>
              <a:t>as well defined as the other e-</a:t>
            </a:r>
            <a:r>
              <a:rPr lang="en-GB" sz="2000" dirty="0" err="1">
                <a:ea typeface="ＭＳ Ｐゴシック" pitchFamily="34" charset="-128"/>
              </a:rPr>
              <a:t>ScienceTalk</a:t>
            </a:r>
            <a:r>
              <a:rPr lang="en-GB" sz="2000" dirty="0">
                <a:ea typeface="ＭＳ Ｐゴシック" pitchFamily="34" charset="-128"/>
              </a:rPr>
              <a:t> products. </a:t>
            </a:r>
            <a:endParaRPr lang="en-GB" sz="2000" dirty="0" smtClean="0">
              <a:ea typeface="ＭＳ Ｐゴシック" pitchFamily="34" charset="-128"/>
            </a:endParaRPr>
          </a:p>
          <a:p>
            <a:r>
              <a:rPr lang="en-GB" sz="2000" dirty="0" smtClean="0">
                <a:ea typeface="ＭＳ Ｐゴシック" pitchFamily="34" charset="-128"/>
              </a:rPr>
              <a:t>Bring </a:t>
            </a:r>
            <a:r>
              <a:rPr lang="en-GB" sz="2000" dirty="0" err="1" smtClean="0">
                <a:ea typeface="ＭＳ Ｐゴシック" pitchFamily="34" charset="-128"/>
              </a:rPr>
              <a:t>GridGuide</a:t>
            </a:r>
            <a:r>
              <a:rPr lang="en-GB" sz="2000" dirty="0" smtClean="0">
                <a:ea typeface="ＭＳ Ｐゴシック" pitchFamily="34" charset="-128"/>
              </a:rPr>
              <a:t> into e-</a:t>
            </a:r>
            <a:r>
              <a:rPr lang="en-GB" sz="2000" dirty="0" err="1" smtClean="0">
                <a:ea typeface="ＭＳ Ｐゴシック" pitchFamily="34" charset="-128"/>
              </a:rPr>
              <a:t>ScienceCity</a:t>
            </a:r>
            <a:r>
              <a:rPr lang="en-GB" sz="2000" dirty="0" smtClean="0">
                <a:ea typeface="ＭＳ Ｐゴシック" pitchFamily="34" charset="-128"/>
              </a:rPr>
              <a:t> to make it more sustainable.</a:t>
            </a:r>
          </a:p>
          <a:p>
            <a:r>
              <a:rPr lang="en-GB" sz="2000" dirty="0" smtClean="0">
                <a:ea typeface="ＭＳ Ｐゴシック" pitchFamily="34" charset="-128"/>
              </a:rPr>
              <a:t>The </a:t>
            </a:r>
            <a:r>
              <a:rPr lang="en-GB" sz="2000" dirty="0">
                <a:ea typeface="ＭＳ Ｐゴシック" pitchFamily="34" charset="-128"/>
              </a:rPr>
              <a:t>RTM has previously received development funding from </a:t>
            </a:r>
            <a:r>
              <a:rPr lang="en-GB" sz="2000" dirty="0" err="1">
                <a:ea typeface="ＭＳ Ｐゴシック" pitchFamily="34" charset="-128"/>
              </a:rPr>
              <a:t>GridPP</a:t>
            </a:r>
            <a:r>
              <a:rPr lang="en-GB" sz="2000" dirty="0">
                <a:ea typeface="ＭＳ Ｐゴシック" pitchFamily="34" charset="-128"/>
              </a:rPr>
              <a:t>, the UK’s grid for physics.</a:t>
            </a:r>
          </a:p>
          <a:p>
            <a:endParaRPr lang="en-GB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PY2 Review, 15 Oct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11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      Sustainability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b="1" dirty="0" err="1" smtClean="0">
                <a:solidFill>
                  <a:srgbClr val="FF6600"/>
                </a:solidFill>
                <a:ea typeface="ＭＳ Ｐゴシック" pitchFamily="34" charset="-128"/>
              </a:rPr>
              <a:t>iSGTW</a:t>
            </a:r>
            <a:endParaRPr lang="en-GB" sz="2000" b="1" dirty="0">
              <a:solidFill>
                <a:srgbClr val="FF6600"/>
              </a:solidFill>
              <a:ea typeface="ＭＳ Ｐゴシック" pitchFamily="34" charset="-128"/>
            </a:endParaRPr>
          </a:p>
          <a:p>
            <a:r>
              <a:rPr lang="en-GB" sz="2000" dirty="0" err="1">
                <a:ea typeface="ＭＳ Ｐゴシック" pitchFamily="34" charset="-128"/>
              </a:rPr>
              <a:t>iSGTW</a:t>
            </a:r>
            <a:r>
              <a:rPr lang="en-GB" sz="2000" dirty="0">
                <a:ea typeface="ＭＳ Ｐゴシック" pitchFamily="34" charset="-128"/>
              </a:rPr>
              <a:t> </a:t>
            </a:r>
            <a:r>
              <a:rPr lang="en-GB" sz="2000" dirty="0" smtClean="0">
                <a:ea typeface="ＭＳ Ｐゴシック" pitchFamily="34" charset="-128"/>
              </a:rPr>
              <a:t>has built up many loyal </a:t>
            </a:r>
            <a:r>
              <a:rPr lang="en-GB" sz="2000" dirty="0">
                <a:ea typeface="ＭＳ Ｐゴシック" pitchFamily="34" charset="-128"/>
              </a:rPr>
              <a:t>subscribers </a:t>
            </a:r>
            <a:r>
              <a:rPr lang="en-GB" sz="2000" dirty="0" smtClean="0">
                <a:ea typeface="ＭＳ Ｐゴシック" pitchFamily="34" charset="-128"/>
              </a:rPr>
              <a:t>over the years. </a:t>
            </a:r>
          </a:p>
          <a:p>
            <a:r>
              <a:rPr lang="en-GB" sz="2000" dirty="0">
                <a:ea typeface="ＭＳ Ｐゴシック" pitchFamily="34" charset="-128"/>
              </a:rPr>
              <a:t>e</a:t>
            </a:r>
            <a:r>
              <a:rPr lang="en-GB" sz="2000" dirty="0" smtClean="0">
                <a:ea typeface="ＭＳ Ｐゴシック" pitchFamily="34" charset="-128"/>
              </a:rPr>
              <a:t>-</a:t>
            </a:r>
            <a:r>
              <a:rPr lang="en-GB" sz="2000" dirty="0" err="1" smtClean="0">
                <a:ea typeface="ＭＳ Ｐゴシック" pitchFamily="34" charset="-128"/>
              </a:rPr>
              <a:t>ScienceTalk</a:t>
            </a:r>
            <a:r>
              <a:rPr lang="en-GB" sz="2000" dirty="0" smtClean="0">
                <a:ea typeface="ＭＳ Ｐゴシック" pitchFamily="34" charset="-128"/>
              </a:rPr>
              <a:t> </a:t>
            </a:r>
            <a:r>
              <a:rPr lang="en-GB" sz="2000" dirty="0">
                <a:ea typeface="ＭＳ Ｐゴシック" pitchFamily="34" charset="-128"/>
              </a:rPr>
              <a:t>will continue to explore </a:t>
            </a:r>
            <a:r>
              <a:rPr lang="en-GB" sz="2000" dirty="0" smtClean="0">
                <a:ea typeface="ＭＳ Ｐゴシック" pitchFamily="34" charset="-128"/>
              </a:rPr>
              <a:t>media </a:t>
            </a:r>
            <a:r>
              <a:rPr lang="en-GB" sz="2000" dirty="0">
                <a:ea typeface="ＭＳ Ｐゴシック" pitchFamily="34" charset="-128"/>
              </a:rPr>
              <a:t>sponsorship and in-kind support from collaborating projects</a:t>
            </a:r>
            <a:r>
              <a:rPr lang="en-GB" sz="2000" dirty="0" smtClean="0">
                <a:ea typeface="ＭＳ Ｐゴシック" pitchFamily="34" charset="-128"/>
              </a:rPr>
              <a:t>.</a:t>
            </a:r>
            <a:endParaRPr lang="en-GB" sz="2000" b="1" dirty="0">
              <a:ea typeface="ＭＳ Ｐゴシック" pitchFamily="34" charset="-128"/>
            </a:endParaRPr>
          </a:p>
          <a:p>
            <a:r>
              <a:rPr lang="en-GB" sz="2000" dirty="0">
                <a:ea typeface="ＭＳ Ｐゴシック" pitchFamily="34" charset="-128"/>
              </a:rPr>
              <a:t>Due to its partnership with the </a:t>
            </a:r>
            <a:r>
              <a:rPr lang="en-GB" sz="2000" dirty="0" smtClean="0">
                <a:ea typeface="ＭＳ Ｐゴシック" pitchFamily="34" charset="-128"/>
              </a:rPr>
              <a:t>Indiana University in </a:t>
            </a:r>
            <a:r>
              <a:rPr lang="en-GB" sz="2000" dirty="0">
                <a:ea typeface="ＭＳ Ｐゴシック" pitchFamily="34" charset="-128"/>
              </a:rPr>
              <a:t>the US, </a:t>
            </a:r>
            <a:r>
              <a:rPr lang="en-GB" sz="2000" dirty="0" err="1">
                <a:ea typeface="ＭＳ Ｐゴシック" pitchFamily="34" charset="-128"/>
              </a:rPr>
              <a:t>iSGTW</a:t>
            </a:r>
            <a:r>
              <a:rPr lang="en-GB" sz="2000" dirty="0">
                <a:ea typeface="ＭＳ Ｐゴシック" pitchFamily="34" charset="-128"/>
              </a:rPr>
              <a:t> cannot currently accept advertising revenues. </a:t>
            </a:r>
            <a:endParaRPr lang="en-GB" sz="2000" dirty="0" smtClean="0">
              <a:ea typeface="ＭＳ Ｐゴシック" pitchFamily="34" charset="-128"/>
            </a:endParaRPr>
          </a:p>
          <a:p>
            <a:r>
              <a:rPr lang="en-GB" sz="2000" dirty="0" smtClean="0">
                <a:ea typeface="ＭＳ Ｐゴシック" pitchFamily="34" charset="-128"/>
              </a:rPr>
              <a:t>Covering more </a:t>
            </a:r>
            <a:r>
              <a:rPr lang="en-GB" sz="2000" dirty="0">
                <a:ea typeface="ＭＳ Ｐゴシック" pitchFamily="34" charset="-128"/>
              </a:rPr>
              <a:t>commercial topics could risk alienating the audience we have built so far. </a:t>
            </a:r>
            <a:endParaRPr lang="en-GB" sz="2000" dirty="0" smtClean="0">
              <a:ea typeface="ＭＳ Ｐゴシック" pitchFamily="34" charset="-128"/>
            </a:endParaRPr>
          </a:p>
          <a:p>
            <a:r>
              <a:rPr lang="en-GB" sz="2000" dirty="0">
                <a:ea typeface="ＭＳ Ｐゴシック" pitchFamily="34" charset="-128"/>
              </a:rPr>
              <a:t>P</a:t>
            </a:r>
            <a:r>
              <a:rPr lang="en-GB" sz="2000" dirty="0" smtClean="0">
                <a:ea typeface="ＭＳ Ｐゴシック" pitchFamily="34" charset="-128"/>
              </a:rPr>
              <a:t>ositioning </a:t>
            </a:r>
            <a:r>
              <a:rPr lang="en-GB" sz="2000" dirty="0" err="1">
                <a:ea typeface="ＭＳ Ｐゴシック" pitchFamily="34" charset="-128"/>
              </a:rPr>
              <a:t>iSGTW</a:t>
            </a:r>
            <a:r>
              <a:rPr lang="en-GB" sz="2000" dirty="0">
                <a:ea typeface="ＭＳ Ｐゴシック" pitchFamily="34" charset="-128"/>
              </a:rPr>
              <a:t> as the preferred channel for the research community and major e-infrastructures in </a:t>
            </a:r>
            <a:r>
              <a:rPr lang="en-GB" sz="2000" dirty="0" smtClean="0">
                <a:ea typeface="ＭＳ Ｐゴシック" pitchFamily="34" charset="-128"/>
              </a:rPr>
              <a:t>Europe and beyond </a:t>
            </a:r>
            <a:r>
              <a:rPr lang="en-GB" sz="2000" dirty="0" err="1" smtClean="0">
                <a:ea typeface="ＭＳ Ｐゴシック" pitchFamily="34" charset="-128"/>
              </a:rPr>
              <a:t>eg</a:t>
            </a:r>
            <a:r>
              <a:rPr lang="en-GB" sz="2000" dirty="0" smtClean="0">
                <a:ea typeface="ＭＳ Ｐゴシック" pitchFamily="34" charset="-128"/>
              </a:rPr>
              <a:t> ESFRI clusters, ISC’12, XSEDE’12</a:t>
            </a:r>
            <a:endParaRPr lang="en-GB" sz="2000" dirty="0">
              <a:ea typeface="ＭＳ Ｐゴシック" pitchFamily="34" charset="-128"/>
            </a:endParaRPr>
          </a:p>
          <a:p>
            <a:r>
              <a:rPr lang="en-GB" sz="2000" dirty="0" smtClean="0">
                <a:ea typeface="ＭＳ Ｐゴシック" pitchFamily="34" charset="-128"/>
              </a:rPr>
              <a:t>Contributions of </a:t>
            </a:r>
            <a:r>
              <a:rPr lang="en-GB" sz="2000" dirty="0">
                <a:ea typeface="ＭＳ Ｐゴシック" pitchFamily="34" charset="-128"/>
              </a:rPr>
              <a:t>editorial effort from other institutions around the world, including in the Asia-Pacific </a:t>
            </a:r>
            <a:r>
              <a:rPr lang="en-GB" sz="2000" dirty="0" smtClean="0">
                <a:ea typeface="ＭＳ Ｐゴシック" pitchFamily="34" charset="-128"/>
              </a:rPr>
              <a:t>region and US. </a:t>
            </a:r>
          </a:p>
          <a:p>
            <a:r>
              <a:rPr lang="en-GB" sz="2000" dirty="0" err="1">
                <a:ea typeface="ＭＳ Ｐゴシック" pitchFamily="34" charset="-128"/>
              </a:rPr>
              <a:t>i</a:t>
            </a:r>
            <a:r>
              <a:rPr lang="en-GB" sz="2000" dirty="0" err="1" smtClean="0">
                <a:ea typeface="ＭＳ Ｐゴシック" pitchFamily="34" charset="-128"/>
              </a:rPr>
              <a:t>SGTW</a:t>
            </a:r>
            <a:r>
              <a:rPr lang="en-GB" sz="2000" dirty="0" smtClean="0">
                <a:ea typeface="ＭＳ Ｐゴシック" pitchFamily="34" charset="-128"/>
              </a:rPr>
              <a:t> </a:t>
            </a:r>
            <a:r>
              <a:rPr lang="en-GB" sz="2000" dirty="0">
                <a:ea typeface="ＭＳ Ｐゴシック" pitchFamily="34" charset="-128"/>
              </a:rPr>
              <a:t>continues to nurture a network of unfunded contributors from a wide range of projects. </a:t>
            </a:r>
            <a:endParaRPr lang="en-GB" sz="2000" dirty="0" smtClean="0">
              <a:ea typeface="ＭＳ Ｐゴシック" pitchFamily="34" charset="-128"/>
            </a:endParaRPr>
          </a:p>
          <a:p>
            <a:r>
              <a:rPr lang="en-GB" sz="2000" dirty="0" smtClean="0">
                <a:ea typeface="ＭＳ Ｐゴシック" pitchFamily="34" charset="-128"/>
              </a:rPr>
              <a:t>Secure </a:t>
            </a:r>
            <a:r>
              <a:rPr lang="en-GB" sz="2000" dirty="0" err="1" smtClean="0">
                <a:ea typeface="ＭＳ Ｐゴシック" pitchFamily="34" charset="-128"/>
              </a:rPr>
              <a:t>ongoing</a:t>
            </a:r>
            <a:r>
              <a:rPr lang="en-GB" sz="2000" dirty="0" smtClean="0">
                <a:ea typeface="ＭＳ Ｐゴシック" pitchFamily="34" charset="-128"/>
              </a:rPr>
              <a:t> support for the website hosting and CMS maintenance.</a:t>
            </a:r>
            <a:endParaRPr lang="en-GB" sz="2000" dirty="0">
              <a:ea typeface="ＭＳ Ｐゴシック" pitchFamily="34" charset="-128"/>
            </a:endParaRPr>
          </a:p>
          <a:p>
            <a:endParaRPr lang="en-GB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PY2 Review, 15 Oct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34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838200"/>
          </a:xfrm>
        </p:spPr>
        <p:txBody>
          <a:bodyPr/>
          <a:lstStyle/>
          <a:p>
            <a:r>
              <a:rPr lang="en-GB" sz="3600" b="1" dirty="0" smtClean="0"/>
              <a:t>Content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Impact and sustainability</a:t>
            </a:r>
          </a:p>
          <a:p>
            <a:r>
              <a:rPr lang="en-GB" dirty="0" smtClean="0"/>
              <a:t>Activities for PY3</a:t>
            </a:r>
          </a:p>
          <a:p>
            <a:r>
              <a:rPr lang="en-GB" dirty="0" err="1" smtClean="0"/>
              <a:t>DoW</a:t>
            </a:r>
            <a:r>
              <a:rPr lang="en-GB" dirty="0" smtClean="0"/>
              <a:t> changes</a:t>
            </a:r>
          </a:p>
          <a:p>
            <a:r>
              <a:rPr lang="en-GB" dirty="0" smtClean="0"/>
              <a:t>Long term sustainability</a:t>
            </a:r>
          </a:p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PY2 Review, 15 Oct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59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838200"/>
          </a:xfrm>
        </p:spPr>
        <p:txBody>
          <a:bodyPr/>
          <a:lstStyle/>
          <a:p>
            <a:pPr eaLnBrk="1" hangingPunct="1"/>
            <a:r>
              <a:rPr lang="en-GB" sz="3600" b="1" dirty="0" smtClean="0">
                <a:solidFill>
                  <a:schemeClr val="tx1"/>
                </a:solidFill>
                <a:ea typeface="ＭＳ Ｐゴシック" pitchFamily="34" charset="-128"/>
              </a:rPr>
              <a:t>Activities for </a:t>
            </a:r>
            <a:r>
              <a:rPr lang="en-GB" dirty="0" smtClean="0">
                <a:ea typeface="ＭＳ Ｐゴシック" pitchFamily="34" charset="-128"/>
              </a:rPr>
              <a:t>PY3</a:t>
            </a:r>
            <a:endParaRPr lang="en-US" sz="3600" b="1" i="1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165100" y="1219200"/>
            <a:ext cx="8915400" cy="452431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FF6600"/>
                </a:solidFill>
              </a:rPr>
              <a:t>WP1: Policy, Impact and Sustainability</a:t>
            </a:r>
          </a:p>
          <a:p>
            <a:pPr marL="342900" indent="-342900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Four more e-</a:t>
            </a:r>
            <a:r>
              <a:rPr lang="en-US" sz="2000" dirty="0" err="1" smtClean="0">
                <a:solidFill>
                  <a:schemeClr val="tx1"/>
                </a:solidFill>
              </a:rPr>
              <a:t>ScienceBriefings</a:t>
            </a:r>
            <a:r>
              <a:rPr lang="en-US" sz="2000" dirty="0" smtClean="0">
                <a:solidFill>
                  <a:schemeClr val="tx1"/>
                </a:solidFill>
              </a:rPr>
              <a:t> – next ones on </a:t>
            </a:r>
            <a:r>
              <a:rPr lang="en-US" sz="2000" dirty="0" err="1" smtClean="0">
                <a:solidFill>
                  <a:schemeClr val="tx1"/>
                </a:solidFill>
              </a:rPr>
              <a:t>TechnologyTransfer</a:t>
            </a:r>
            <a:r>
              <a:rPr lang="en-US" sz="2000" dirty="0" smtClean="0">
                <a:solidFill>
                  <a:schemeClr val="tx1"/>
                </a:solidFill>
              </a:rPr>
              <a:t> and Big Data.</a:t>
            </a:r>
          </a:p>
          <a:p>
            <a:pPr marL="342900" indent="-342900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Final printed compendium of all briefings.</a:t>
            </a:r>
          </a:p>
          <a:p>
            <a:pPr marL="342900" indent="-342900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Form closer ties with communications offices for European government digital projects by disseminating </a:t>
            </a:r>
            <a:r>
              <a:rPr lang="en-GB" sz="2000" dirty="0" smtClean="0">
                <a:solidFill>
                  <a:schemeClr val="tx1"/>
                </a:solidFill>
              </a:rPr>
              <a:t>materials.</a:t>
            </a:r>
            <a:endParaRPr lang="en-GB" sz="2000" dirty="0">
              <a:solidFill>
                <a:schemeClr val="tx1"/>
              </a:solidFill>
            </a:endParaRPr>
          </a:p>
          <a:p>
            <a:pPr marL="342900" indent="-342900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Integrate feedback collection into e-</a:t>
            </a:r>
            <a:r>
              <a:rPr lang="en-GB" sz="2000" dirty="0" err="1">
                <a:solidFill>
                  <a:schemeClr val="tx1"/>
                </a:solidFill>
              </a:rPr>
              <a:t>ScienceTalk</a:t>
            </a:r>
            <a:r>
              <a:rPr lang="en-GB" sz="2000" dirty="0">
                <a:solidFill>
                  <a:schemeClr val="tx1"/>
                </a:solidFill>
              </a:rPr>
              <a:t> products e.g. </a:t>
            </a:r>
            <a:r>
              <a:rPr lang="en-GB" sz="2000" dirty="0" smtClean="0">
                <a:solidFill>
                  <a:schemeClr val="tx1"/>
                </a:solidFill>
              </a:rPr>
              <a:t>e-</a:t>
            </a:r>
            <a:r>
              <a:rPr lang="en-GB" sz="2000" dirty="0" err="1" smtClean="0">
                <a:solidFill>
                  <a:schemeClr val="tx1"/>
                </a:solidFill>
              </a:rPr>
              <a:t>ScienceCity</a:t>
            </a:r>
            <a:r>
              <a:rPr lang="en-GB" sz="2000" dirty="0" smtClean="0">
                <a:solidFill>
                  <a:schemeClr val="tx1"/>
                </a:solidFill>
              </a:rPr>
              <a:t>, </a:t>
            </a:r>
            <a:r>
              <a:rPr lang="en-GB" sz="2000" dirty="0" err="1" smtClean="0">
                <a:solidFill>
                  <a:schemeClr val="tx1"/>
                </a:solidFill>
              </a:rPr>
              <a:t>GridGuide</a:t>
            </a:r>
            <a:r>
              <a:rPr lang="en-GB" sz="2000" dirty="0" smtClean="0">
                <a:solidFill>
                  <a:schemeClr val="tx1"/>
                </a:solidFill>
              </a:rPr>
              <a:t>.</a:t>
            </a:r>
            <a:endParaRPr lang="en-GB" sz="2000" dirty="0">
              <a:solidFill>
                <a:schemeClr val="tx1"/>
              </a:solidFill>
            </a:endParaRPr>
          </a:p>
          <a:p>
            <a:pPr marL="342900" indent="-342900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Attend policy events </a:t>
            </a:r>
            <a:r>
              <a:rPr lang="en-US" sz="2000" dirty="0" err="1" smtClean="0">
                <a:solidFill>
                  <a:schemeClr val="tx1"/>
                </a:solidFill>
              </a:rPr>
              <a:t>eg</a:t>
            </a:r>
            <a:r>
              <a:rPr lang="en-US" sz="2000" dirty="0" smtClean="0">
                <a:solidFill>
                  <a:schemeClr val="tx1"/>
                </a:solidFill>
              </a:rPr>
              <a:t> e-IRG meetings, </a:t>
            </a:r>
            <a:r>
              <a:rPr lang="en-US" sz="2000" dirty="0" err="1" smtClean="0">
                <a:solidFill>
                  <a:schemeClr val="tx1"/>
                </a:solidFill>
              </a:rPr>
              <a:t>eChallenges</a:t>
            </a:r>
            <a:r>
              <a:rPr lang="en-US" sz="2000" dirty="0" smtClean="0">
                <a:solidFill>
                  <a:schemeClr val="tx1"/>
                </a:solidFill>
              </a:rPr>
              <a:t>, Cloudscape V, PRACE, CRISP.</a:t>
            </a:r>
          </a:p>
          <a:p>
            <a:pPr marL="342900" indent="-342900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10</a:t>
            </a:r>
            <a:r>
              <a:rPr lang="en-US" sz="2000" baseline="30000" dirty="0" smtClean="0">
                <a:solidFill>
                  <a:schemeClr val="tx1"/>
                </a:solidFill>
              </a:rPr>
              <a:t>th</a:t>
            </a:r>
            <a:r>
              <a:rPr lang="en-US" sz="2000" dirty="0" smtClean="0">
                <a:solidFill>
                  <a:schemeClr val="tx1"/>
                </a:solidFill>
              </a:rPr>
              <a:t> e-Infrastructure </a:t>
            </a:r>
            <a:r>
              <a:rPr lang="en-US" sz="2000" dirty="0" err="1" smtClean="0">
                <a:solidFill>
                  <a:schemeClr val="tx1"/>
                </a:solidFill>
              </a:rPr>
              <a:t>Concertation</a:t>
            </a:r>
            <a:r>
              <a:rPr lang="en-US" sz="2000" dirty="0" smtClean="0">
                <a:solidFill>
                  <a:schemeClr val="tx1"/>
                </a:solidFill>
              </a:rPr>
              <a:t> meeting.</a:t>
            </a: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PY2 Review, 15 Oct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0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838200"/>
          </a:xfrm>
        </p:spPr>
        <p:txBody>
          <a:bodyPr/>
          <a:lstStyle/>
          <a:p>
            <a:pPr eaLnBrk="1" hangingPunct="1"/>
            <a:r>
              <a:rPr lang="en-GB" sz="3600" b="1" dirty="0" smtClean="0">
                <a:solidFill>
                  <a:schemeClr val="tx1"/>
                </a:solidFill>
                <a:ea typeface="ＭＳ Ｐゴシック" pitchFamily="34" charset="-128"/>
              </a:rPr>
              <a:t>Activities for </a:t>
            </a:r>
            <a:r>
              <a:rPr lang="en-GB" dirty="0" smtClean="0">
                <a:ea typeface="ＭＳ Ｐゴシック" pitchFamily="34" charset="-128"/>
              </a:rPr>
              <a:t>PY3</a:t>
            </a:r>
            <a:endParaRPr lang="en-US" sz="3600" b="1" i="1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165100" y="1143000"/>
            <a:ext cx="8915400" cy="387798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FF6600"/>
                </a:solidFill>
              </a:rPr>
              <a:t>WP2: </a:t>
            </a:r>
            <a:r>
              <a:rPr lang="en-US" sz="2800" b="1" dirty="0" err="1" smtClean="0">
                <a:solidFill>
                  <a:srgbClr val="FF6600"/>
                </a:solidFill>
              </a:rPr>
              <a:t>GridCafe</a:t>
            </a:r>
            <a:r>
              <a:rPr lang="en-US" sz="2800" b="1" dirty="0" smtClean="0">
                <a:solidFill>
                  <a:srgbClr val="FF6600"/>
                </a:solidFill>
              </a:rPr>
              <a:t>, </a:t>
            </a:r>
            <a:r>
              <a:rPr lang="en-US" sz="2800" b="1" dirty="0" err="1" smtClean="0">
                <a:solidFill>
                  <a:srgbClr val="FF6600"/>
                </a:solidFill>
              </a:rPr>
              <a:t>GridGuide</a:t>
            </a:r>
            <a:r>
              <a:rPr lang="en-US" sz="2800" b="1" dirty="0" smtClean="0">
                <a:solidFill>
                  <a:srgbClr val="FF6600"/>
                </a:solidFill>
              </a:rPr>
              <a:t> and </a:t>
            </a:r>
            <a:r>
              <a:rPr lang="en-US" sz="2800" b="1" dirty="0" err="1" smtClean="0">
                <a:solidFill>
                  <a:srgbClr val="FF6600"/>
                </a:solidFill>
              </a:rPr>
              <a:t>GridCast</a:t>
            </a:r>
            <a:endParaRPr lang="en-US" sz="2800" b="1" dirty="0" smtClean="0">
              <a:solidFill>
                <a:srgbClr val="FF6600"/>
              </a:solidFill>
            </a:endParaRPr>
          </a:p>
          <a:p>
            <a:pPr marL="342900" indent="-342900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Final areas of e-</a:t>
            </a:r>
            <a:r>
              <a:rPr lang="en-US" sz="2000" dirty="0" err="1" smtClean="0">
                <a:solidFill>
                  <a:schemeClr val="tx1"/>
                </a:solidFill>
              </a:rPr>
              <a:t>ScienceCity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- next is HPC Tower, Data Garden, Communications, News, People.</a:t>
            </a:r>
          </a:p>
          <a:p>
            <a:pPr marL="342900" indent="-342900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dirty="0" err="1" smtClean="0">
                <a:solidFill>
                  <a:schemeClr val="tx1"/>
                </a:solidFill>
              </a:rPr>
              <a:t>GridCasts</a:t>
            </a:r>
            <a:r>
              <a:rPr lang="en-US" sz="2000" dirty="0" smtClean="0">
                <a:solidFill>
                  <a:schemeClr val="tx1"/>
                </a:solidFill>
              </a:rPr>
              <a:t> from events such as SC12, ISGC2013, EGI Community Forum 2013, CRISP, EUDAT.</a:t>
            </a:r>
          </a:p>
          <a:p>
            <a:pPr marL="342900" indent="-342900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Integrate </a:t>
            </a:r>
            <a:r>
              <a:rPr lang="en-US" sz="2000" dirty="0" err="1" smtClean="0">
                <a:solidFill>
                  <a:schemeClr val="tx1"/>
                </a:solidFill>
              </a:rPr>
              <a:t>GridGuide</a:t>
            </a:r>
            <a:r>
              <a:rPr lang="en-US" sz="2000" dirty="0" smtClean="0">
                <a:solidFill>
                  <a:schemeClr val="tx1"/>
                </a:solidFill>
              </a:rPr>
              <a:t> into the e-</a:t>
            </a:r>
            <a:r>
              <a:rPr lang="en-US" sz="2000" dirty="0" err="1" smtClean="0">
                <a:solidFill>
                  <a:schemeClr val="tx1"/>
                </a:solidFill>
              </a:rPr>
              <a:t>ScienceCity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RTM new sites and data transfers for </a:t>
            </a:r>
            <a:r>
              <a:rPr lang="en-US" sz="2000" dirty="0" err="1" smtClean="0">
                <a:solidFill>
                  <a:schemeClr val="tx1"/>
                </a:solidFill>
              </a:rPr>
              <a:t>PhEDEx</a:t>
            </a:r>
            <a:r>
              <a:rPr lang="en-US" sz="2000" dirty="0" smtClean="0">
                <a:solidFill>
                  <a:schemeClr val="tx1"/>
                </a:solidFill>
              </a:rPr>
              <a:t> data.</a:t>
            </a:r>
          </a:p>
          <a:p>
            <a:pPr marL="342900" indent="-342900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Build content in the 3D pilot site in </a:t>
            </a:r>
            <a:r>
              <a:rPr lang="en-US" sz="2000" dirty="0" err="1" smtClean="0">
                <a:solidFill>
                  <a:schemeClr val="tx1"/>
                </a:solidFill>
              </a:rPr>
              <a:t>NewWorldGrid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and work with </a:t>
            </a:r>
            <a:r>
              <a:rPr lang="en-US" sz="2000" dirty="0" err="1" smtClean="0">
                <a:solidFill>
                  <a:schemeClr val="tx1"/>
                </a:solidFill>
              </a:rPr>
              <a:t>Virtus</a:t>
            </a:r>
            <a:r>
              <a:rPr lang="en-US" sz="2000" dirty="0" smtClean="0">
                <a:solidFill>
                  <a:schemeClr val="tx1"/>
                </a:solidFill>
              </a:rPr>
              <a:t> World on sustainability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PY2 Review, 15 Oct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73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838200"/>
          </a:xfrm>
        </p:spPr>
        <p:txBody>
          <a:bodyPr/>
          <a:lstStyle/>
          <a:p>
            <a:pPr eaLnBrk="1" hangingPunct="1"/>
            <a:r>
              <a:rPr lang="en-GB" sz="3600" b="1" dirty="0" smtClean="0">
                <a:solidFill>
                  <a:schemeClr val="tx1"/>
                </a:solidFill>
                <a:ea typeface="ＭＳ Ｐゴシック" pitchFamily="34" charset="-128"/>
              </a:rPr>
              <a:t>Activities for </a:t>
            </a:r>
            <a:r>
              <a:rPr lang="en-GB" dirty="0" smtClean="0">
                <a:ea typeface="ＭＳ Ｐゴシック" pitchFamily="34" charset="-128"/>
              </a:rPr>
              <a:t>PY</a:t>
            </a:r>
            <a:r>
              <a:rPr lang="en-GB" dirty="0">
                <a:ea typeface="ＭＳ Ｐゴシック" pitchFamily="34" charset="-128"/>
              </a:rPr>
              <a:t>3</a:t>
            </a:r>
            <a:endParaRPr lang="en-US" sz="3600" b="1" i="1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165100" y="1447800"/>
            <a:ext cx="8915400" cy="452431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FF6600"/>
                </a:solidFill>
              </a:rPr>
              <a:t>WP3: </a:t>
            </a:r>
            <a:r>
              <a:rPr lang="en-US" sz="2800" b="1" dirty="0" err="1" smtClean="0">
                <a:solidFill>
                  <a:srgbClr val="FF6600"/>
                </a:solidFill>
              </a:rPr>
              <a:t>iSGTW</a:t>
            </a:r>
            <a:endParaRPr lang="en-US" sz="2800" b="1" dirty="0" smtClean="0">
              <a:solidFill>
                <a:srgbClr val="FF6600"/>
              </a:solidFill>
            </a:endParaRPr>
          </a:p>
          <a:p>
            <a:pPr marL="342900" indent="-342900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New editor for Asia Pacific region.</a:t>
            </a:r>
          </a:p>
          <a:p>
            <a:pPr marL="342900" indent="-342900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New editor for US at Indiana University.</a:t>
            </a:r>
          </a:p>
          <a:p>
            <a:pPr marL="342900" indent="-342900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Collaboration with PRACE and XSEDE.</a:t>
            </a:r>
          </a:p>
          <a:p>
            <a:pPr marL="342900" indent="-342900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Increase user interactivity with the site </a:t>
            </a:r>
            <a:r>
              <a:rPr lang="en-US" sz="2000" dirty="0" err="1" smtClean="0">
                <a:solidFill>
                  <a:schemeClr val="tx1"/>
                </a:solidFill>
              </a:rPr>
              <a:t>eg</a:t>
            </a:r>
            <a:r>
              <a:rPr lang="en-US" sz="2000" dirty="0" smtClean="0">
                <a:solidFill>
                  <a:schemeClr val="tx1"/>
                </a:solidFill>
              </a:rPr>
              <a:t> events, announcements.</a:t>
            </a:r>
          </a:p>
          <a:p>
            <a:pPr marL="342900" indent="-342900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Expand outreach through social media and to new types of reader.</a:t>
            </a:r>
          </a:p>
          <a:p>
            <a:pPr marL="342900" indent="-342900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Increase subscribers through media partnerships for events with new user communities.</a:t>
            </a:r>
          </a:p>
          <a:p>
            <a:pPr marL="342900" indent="-342900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Shape editorial policy and review the name.</a:t>
            </a:r>
          </a:p>
          <a:p>
            <a:pPr marL="342900" indent="-342900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Secure ongoing support for the website and CMS.</a:t>
            </a: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PY2 Review, 15 Oct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80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838200"/>
          </a:xfrm>
        </p:spPr>
        <p:txBody>
          <a:bodyPr/>
          <a:lstStyle/>
          <a:p>
            <a:pPr eaLnBrk="1" hangingPunct="1"/>
            <a:r>
              <a:rPr lang="en-GB" sz="3600" b="1" dirty="0" smtClean="0">
                <a:solidFill>
                  <a:schemeClr val="tx1"/>
                </a:solidFill>
                <a:ea typeface="ＭＳ Ｐゴシック" pitchFamily="34" charset="-128"/>
              </a:rPr>
              <a:t>Activities for </a:t>
            </a:r>
            <a:r>
              <a:rPr lang="en-GB" dirty="0" smtClean="0">
                <a:ea typeface="ＭＳ Ｐゴシック" pitchFamily="34" charset="-128"/>
              </a:rPr>
              <a:t>PY3</a:t>
            </a:r>
            <a:endParaRPr lang="en-US" sz="3600" b="1" i="1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165100" y="1447800"/>
            <a:ext cx="8915400" cy="461664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FF6600"/>
                </a:solidFill>
              </a:rPr>
              <a:t>WP4: Management</a:t>
            </a:r>
          </a:p>
          <a:p>
            <a:pPr marL="342900" indent="-342900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800" dirty="0" err="1" smtClean="0">
                <a:solidFill>
                  <a:schemeClr val="tx1"/>
                </a:solidFill>
              </a:rPr>
              <a:t>MoUs</a:t>
            </a:r>
            <a:r>
              <a:rPr lang="en-US" sz="2800" dirty="0" smtClean="0">
                <a:solidFill>
                  <a:schemeClr val="tx1"/>
                </a:solidFill>
              </a:rPr>
              <a:t> with ESFRI support projects and others 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err="1" smtClean="0">
                <a:solidFill>
                  <a:schemeClr val="tx1"/>
                </a:solidFill>
              </a:rPr>
              <a:t>eg</a:t>
            </a:r>
            <a:r>
              <a:rPr lang="en-US" sz="2800" dirty="0" smtClean="0">
                <a:solidFill>
                  <a:schemeClr val="tx1"/>
                </a:solidFill>
              </a:rPr>
              <a:t> ENVRI, </a:t>
            </a:r>
            <a:r>
              <a:rPr lang="en-US" sz="2800" dirty="0" err="1" smtClean="0">
                <a:solidFill>
                  <a:schemeClr val="tx1"/>
                </a:solidFill>
              </a:rPr>
              <a:t>BioMedBridges</a:t>
            </a:r>
            <a:r>
              <a:rPr lang="en-US" sz="2800" dirty="0" smtClean="0">
                <a:solidFill>
                  <a:schemeClr val="tx1"/>
                </a:solidFill>
              </a:rPr>
              <a:t>, DASISH.</a:t>
            </a:r>
          </a:p>
          <a:p>
            <a:pPr marL="342900" indent="-342900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International collaborations </a:t>
            </a:r>
            <a:r>
              <a:rPr lang="en-US" sz="2800" dirty="0" err="1" smtClean="0">
                <a:solidFill>
                  <a:schemeClr val="tx1"/>
                </a:solidFill>
              </a:rPr>
              <a:t>eg</a:t>
            </a:r>
            <a:r>
              <a:rPr lang="en-US" sz="2800" dirty="0" smtClean="0">
                <a:solidFill>
                  <a:schemeClr val="tx1"/>
                </a:solidFill>
              </a:rPr>
              <a:t> ISGC2013.</a:t>
            </a:r>
          </a:p>
          <a:p>
            <a:pPr marL="342900" indent="-342900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Control travel and other costs.</a:t>
            </a:r>
          </a:p>
          <a:p>
            <a:pPr marL="342900" indent="-342900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Advance the sustainability plan for the e-</a:t>
            </a:r>
            <a:r>
              <a:rPr lang="en-US" sz="2800" dirty="0" err="1" smtClean="0">
                <a:solidFill>
                  <a:schemeClr val="tx1"/>
                </a:solidFill>
              </a:rPr>
              <a:t>ScienceTalk</a:t>
            </a:r>
            <a:r>
              <a:rPr lang="en-US" sz="2800" dirty="0" smtClean="0">
                <a:solidFill>
                  <a:schemeClr val="tx1"/>
                </a:solidFill>
              </a:rPr>
              <a:t> products.</a:t>
            </a:r>
          </a:p>
          <a:p>
            <a:pPr marL="342900" indent="-342900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Prepare for Horizon2020 calls.</a:t>
            </a: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PY2 Review, 15 Oct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16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0"/>
            <a:ext cx="8229600" cy="838200"/>
          </a:xfrm>
        </p:spPr>
        <p:txBody>
          <a:bodyPr/>
          <a:lstStyle/>
          <a:p>
            <a:r>
              <a:rPr lang="en-GB" sz="3600" b="1" dirty="0" err="1" smtClean="0"/>
              <a:t>DoW</a:t>
            </a:r>
            <a:r>
              <a:rPr lang="en-GB" sz="3600" b="1" dirty="0" smtClean="0"/>
              <a:t> </a:t>
            </a:r>
            <a:r>
              <a:rPr lang="en-GB" sz="3600" b="1" dirty="0"/>
              <a:t>b</a:t>
            </a:r>
            <a:r>
              <a:rPr lang="en-GB" sz="3600" b="1" dirty="0" smtClean="0"/>
              <a:t>udget changes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GB" sz="2400" dirty="0" smtClean="0"/>
              <a:t>Estimated underspent budget: 36k</a:t>
            </a:r>
          </a:p>
          <a:p>
            <a:r>
              <a:rPr lang="en-GB" sz="2400" dirty="0" smtClean="0"/>
              <a:t>Move estimated underspent budget to </a:t>
            </a:r>
            <a:r>
              <a:rPr lang="en-GB" sz="2400" dirty="0"/>
              <a:t>central budget </a:t>
            </a:r>
            <a:r>
              <a:rPr lang="en-GB" sz="2400" dirty="0" smtClean="0"/>
              <a:t>for:</a:t>
            </a:r>
          </a:p>
          <a:p>
            <a:pPr lvl="1"/>
            <a:r>
              <a:rPr lang="en-GB" sz="2000" dirty="0" smtClean="0"/>
              <a:t>management travels</a:t>
            </a:r>
          </a:p>
          <a:p>
            <a:pPr lvl="1"/>
            <a:r>
              <a:rPr lang="en-GB" sz="2000" dirty="0"/>
              <a:t>f</a:t>
            </a:r>
            <a:r>
              <a:rPr lang="en-GB" sz="2000" dirty="0" smtClean="0"/>
              <a:t>inal e-</a:t>
            </a:r>
            <a:r>
              <a:rPr lang="en-GB" sz="2000" dirty="0" err="1" smtClean="0"/>
              <a:t>Concertation</a:t>
            </a:r>
            <a:r>
              <a:rPr lang="en-GB" sz="2000" dirty="0" smtClean="0"/>
              <a:t> </a:t>
            </a:r>
            <a:r>
              <a:rPr lang="en-GB" sz="2000" dirty="0"/>
              <a:t>meeting </a:t>
            </a:r>
            <a:r>
              <a:rPr lang="en-GB" sz="2000" dirty="0" smtClean="0"/>
              <a:t>(6-7 March 2013)</a:t>
            </a:r>
          </a:p>
          <a:p>
            <a:r>
              <a:rPr lang="en-GB" sz="2400" dirty="0" smtClean="0"/>
              <a:t>Finalise </a:t>
            </a:r>
            <a:r>
              <a:rPr lang="en-GB" sz="2400" dirty="0" err="1" smtClean="0"/>
              <a:t>costings</a:t>
            </a:r>
            <a:r>
              <a:rPr lang="en-GB" sz="2400" dirty="0" smtClean="0"/>
              <a:t> for support of the </a:t>
            </a:r>
            <a:r>
              <a:rPr lang="en-GB" sz="2400" dirty="0" err="1" smtClean="0"/>
              <a:t>iSGTW</a:t>
            </a:r>
            <a:r>
              <a:rPr lang="en-GB" sz="2400" dirty="0" smtClean="0"/>
              <a:t> website to the end of the project</a:t>
            </a:r>
          </a:p>
          <a:p>
            <a:r>
              <a:rPr lang="en-GB" sz="2400" dirty="0" smtClean="0"/>
              <a:t>Legal protection of e-</a:t>
            </a:r>
            <a:r>
              <a:rPr lang="en-GB" sz="2400" dirty="0" err="1" smtClean="0"/>
              <a:t>ScienceTalk</a:t>
            </a:r>
            <a:r>
              <a:rPr lang="en-GB" sz="2400" dirty="0" smtClean="0"/>
              <a:t> products beyond the end of the project</a:t>
            </a:r>
            <a:endParaRPr lang="en-GB" sz="2400" dirty="0"/>
          </a:p>
          <a:p>
            <a:r>
              <a:rPr lang="en-GB" sz="2400" dirty="0"/>
              <a:t>Move MS3 from PM26 to </a:t>
            </a:r>
            <a:r>
              <a:rPr lang="en-GB" sz="2400" dirty="0" smtClean="0"/>
              <a:t>PM31</a:t>
            </a:r>
          </a:p>
          <a:p>
            <a:r>
              <a:rPr lang="en-GB" sz="2400" dirty="0" smtClean="0"/>
              <a:t>Explore a possible short no-cost extension to the project beyond May 2013</a:t>
            </a:r>
            <a:endParaRPr lang="en-GB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PY2 Review, 15 Oct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54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 smtClean="0"/>
              <a:t>Beyond e-</a:t>
            </a:r>
            <a:r>
              <a:rPr lang="en-GB" sz="3600" b="1" dirty="0" err="1" smtClean="0"/>
              <a:t>ScienceTalk</a:t>
            </a:r>
            <a:r>
              <a:rPr lang="en-GB" sz="3600" b="1" dirty="0" smtClean="0"/>
              <a:t>??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4525963"/>
          </a:xfrm>
        </p:spPr>
        <p:txBody>
          <a:bodyPr>
            <a:noAutofit/>
          </a:bodyPr>
          <a:lstStyle/>
          <a:p>
            <a:r>
              <a:rPr lang="en-GB" sz="1400" b="1" dirty="0"/>
              <a:t>WP1: Policy and </a:t>
            </a:r>
            <a:r>
              <a:rPr lang="en-GB" sz="1400" b="1" dirty="0" smtClean="0"/>
              <a:t>impact</a:t>
            </a:r>
            <a:endParaRPr lang="en-GB" sz="1400" dirty="0"/>
          </a:p>
          <a:p>
            <a:pPr lvl="1"/>
            <a:r>
              <a:rPr lang="en-GB" sz="1400" dirty="0"/>
              <a:t>Current: 1.6 FTE QMUL</a:t>
            </a:r>
          </a:p>
          <a:p>
            <a:pPr lvl="1"/>
            <a:r>
              <a:rPr lang="en-GB" sz="1400" dirty="0"/>
              <a:t>In-kind after </a:t>
            </a:r>
            <a:r>
              <a:rPr lang="en-GB" sz="1400" dirty="0" smtClean="0"/>
              <a:t>2013: not currently foreseen</a:t>
            </a:r>
            <a:r>
              <a:rPr lang="en-GB" sz="1400" dirty="0"/>
              <a:t/>
            </a:r>
            <a:br>
              <a:rPr lang="en-GB" sz="1400" dirty="0"/>
            </a:br>
            <a:endParaRPr lang="en-GB" sz="1400" dirty="0"/>
          </a:p>
          <a:p>
            <a:r>
              <a:rPr lang="en-GB" sz="1400" b="1" dirty="0"/>
              <a:t>WP2: </a:t>
            </a:r>
            <a:r>
              <a:rPr lang="en-GB" sz="1400" b="1" dirty="0" err="1"/>
              <a:t>GridCafe</a:t>
            </a:r>
            <a:r>
              <a:rPr lang="en-GB" sz="1400" b="1" dirty="0"/>
              <a:t>, </a:t>
            </a:r>
            <a:r>
              <a:rPr lang="en-GB" sz="1400" b="1" dirty="0" err="1"/>
              <a:t>GridGuide</a:t>
            </a:r>
            <a:r>
              <a:rPr lang="en-GB" sz="1400" b="1" dirty="0"/>
              <a:t> and RTM</a:t>
            </a:r>
            <a:endParaRPr lang="en-GB" sz="1400" dirty="0"/>
          </a:p>
          <a:p>
            <a:pPr lvl="1"/>
            <a:r>
              <a:rPr lang="en-GB" sz="1400" dirty="0" smtClean="0"/>
              <a:t>Current</a:t>
            </a:r>
            <a:r>
              <a:rPr lang="en-GB" sz="1400" dirty="0"/>
              <a:t>: 1 FTE APO, 0.5 FTE Imperial</a:t>
            </a:r>
          </a:p>
          <a:p>
            <a:pPr lvl="1"/>
            <a:r>
              <a:rPr lang="en-GB" sz="1400" dirty="0"/>
              <a:t>In-kind after </a:t>
            </a:r>
            <a:r>
              <a:rPr lang="en-GB" sz="1400" dirty="0" smtClean="0"/>
              <a:t>2013: 0.1 </a:t>
            </a:r>
            <a:r>
              <a:rPr lang="en-GB" sz="1400" dirty="0"/>
              <a:t>-</a:t>
            </a:r>
            <a:r>
              <a:rPr lang="en-GB" sz="1400" dirty="0" smtClean="0"/>
              <a:t> </a:t>
            </a:r>
            <a:r>
              <a:rPr lang="en-GB" sz="1400" dirty="0"/>
              <a:t>0.2 FTE </a:t>
            </a:r>
            <a:r>
              <a:rPr lang="en-GB" sz="1400" dirty="0" smtClean="0"/>
              <a:t>Imperial</a:t>
            </a:r>
          </a:p>
          <a:p>
            <a:pPr lvl="1"/>
            <a:r>
              <a:rPr lang="en-GB" sz="1400" dirty="0" smtClean="0"/>
              <a:t>APO hosting costs for websites</a:t>
            </a:r>
            <a:r>
              <a:rPr lang="en-GB" sz="1400" dirty="0"/>
              <a:t/>
            </a:r>
            <a:br>
              <a:rPr lang="en-GB" sz="1400" dirty="0"/>
            </a:br>
            <a:endParaRPr lang="en-GB" sz="1400" dirty="0"/>
          </a:p>
          <a:p>
            <a:r>
              <a:rPr lang="en-GB" sz="1400" b="1" dirty="0"/>
              <a:t>WP3: </a:t>
            </a:r>
            <a:r>
              <a:rPr lang="en-GB" sz="1400" b="1" dirty="0" err="1"/>
              <a:t>iSGTW</a:t>
            </a:r>
            <a:endParaRPr lang="en-GB" sz="1400" dirty="0"/>
          </a:p>
          <a:p>
            <a:pPr lvl="1"/>
            <a:r>
              <a:rPr lang="en-GB" sz="1400" dirty="0" smtClean="0"/>
              <a:t>Current</a:t>
            </a:r>
            <a:r>
              <a:rPr lang="en-GB" sz="1400" dirty="0"/>
              <a:t>: 2 FTE CERN</a:t>
            </a:r>
          </a:p>
          <a:p>
            <a:pPr lvl="1"/>
            <a:r>
              <a:rPr lang="en-GB" sz="1400" dirty="0"/>
              <a:t>In-kind after </a:t>
            </a:r>
            <a:r>
              <a:rPr lang="en-GB" sz="1400" dirty="0" smtClean="0"/>
              <a:t>2013: </a:t>
            </a:r>
            <a:r>
              <a:rPr lang="en-GB" sz="1400" dirty="0"/>
              <a:t>1 fellow CERN editorial &lt;1FTE, QMUL 0.1 FTE CMS and hosting.</a:t>
            </a:r>
          </a:p>
          <a:p>
            <a:pPr marL="0" indent="0">
              <a:buNone/>
            </a:pPr>
            <a:endParaRPr lang="en-GB" sz="1400" dirty="0"/>
          </a:p>
          <a:p>
            <a:r>
              <a:rPr lang="en-GB" sz="1400" b="1" dirty="0"/>
              <a:t>WP4: Management</a:t>
            </a:r>
            <a:endParaRPr lang="en-GB" sz="1400" dirty="0"/>
          </a:p>
          <a:p>
            <a:pPr lvl="1"/>
            <a:r>
              <a:rPr lang="en-GB" sz="1400" dirty="0" smtClean="0"/>
              <a:t>Current</a:t>
            </a:r>
            <a:r>
              <a:rPr lang="en-GB" sz="1400" dirty="0"/>
              <a:t>: 0.5 FTE EGI.eu</a:t>
            </a:r>
          </a:p>
          <a:p>
            <a:pPr lvl="1"/>
            <a:r>
              <a:rPr lang="en-GB" sz="1400" dirty="0"/>
              <a:t>In-kind after </a:t>
            </a:r>
            <a:r>
              <a:rPr lang="en-GB" sz="1400" dirty="0" smtClean="0"/>
              <a:t>2013: </a:t>
            </a:r>
            <a:r>
              <a:rPr lang="en-GB" sz="1400" dirty="0"/>
              <a:t>0.1 FTE to keep consortium together and coordinate project </a:t>
            </a:r>
            <a:r>
              <a:rPr lang="en-GB" sz="1400" dirty="0" smtClean="0"/>
              <a:t>proposals.</a:t>
            </a:r>
            <a:endParaRPr lang="en-GB" sz="1400" dirty="0"/>
          </a:p>
          <a:p>
            <a:endParaRPr lang="en-GB" sz="1400" dirty="0" smtClean="0"/>
          </a:p>
          <a:p>
            <a:r>
              <a:rPr lang="en-GB" sz="1400" dirty="0" smtClean="0"/>
              <a:t>In kind resources proposed on </a:t>
            </a:r>
            <a:r>
              <a:rPr lang="en-GB" sz="1400" dirty="0"/>
              <a:t>the </a:t>
            </a:r>
            <a:r>
              <a:rPr lang="en-GB" sz="1400" dirty="0" smtClean="0"/>
              <a:t>assumption that </a:t>
            </a:r>
            <a:r>
              <a:rPr lang="en-GB" sz="1400" dirty="0"/>
              <a:t>the Commission foresees funding for these </a:t>
            </a:r>
            <a:r>
              <a:rPr lang="en-GB" sz="1400" dirty="0" smtClean="0"/>
              <a:t>activities in Horizon2020.</a:t>
            </a:r>
            <a:endParaRPr lang="en-GB" sz="1400" dirty="0"/>
          </a:p>
          <a:p>
            <a:r>
              <a:rPr lang="en-GB" sz="1400" dirty="0" smtClean="0"/>
              <a:t>E-</a:t>
            </a:r>
            <a:r>
              <a:rPr lang="en-GB" sz="1400" dirty="0" err="1" smtClean="0"/>
              <a:t>ScienceTalk</a:t>
            </a:r>
            <a:r>
              <a:rPr lang="en-GB" sz="1400" dirty="0" smtClean="0"/>
              <a:t> consortium is an ideal vehicle to provide communication </a:t>
            </a:r>
            <a:r>
              <a:rPr lang="en-GB" sz="1400" dirty="0"/>
              <a:t>channels for the e-Infrastructure </a:t>
            </a:r>
            <a:r>
              <a:rPr lang="en-GB" sz="1400" dirty="0" smtClean="0"/>
              <a:t>projects, going into Horizon2020.</a:t>
            </a:r>
            <a:endParaRPr lang="en-GB" sz="1400" dirty="0"/>
          </a:p>
          <a:p>
            <a:r>
              <a:rPr lang="en-GB" sz="1400" dirty="0" smtClean="0"/>
              <a:t>Support may lapse </a:t>
            </a:r>
            <a:r>
              <a:rPr lang="en-GB" sz="1400" dirty="0"/>
              <a:t>if not partnered by the Commission or </a:t>
            </a:r>
            <a:r>
              <a:rPr lang="en-GB" sz="1400" dirty="0" smtClean="0"/>
              <a:t>focus may move away </a:t>
            </a:r>
            <a:r>
              <a:rPr lang="en-GB" sz="1400" dirty="0"/>
              <a:t>from the </a:t>
            </a:r>
            <a:r>
              <a:rPr lang="en-GB" sz="1400" dirty="0" smtClean="0"/>
              <a:t>EC projects.</a:t>
            </a:r>
            <a:endParaRPr lang="en-GB" sz="1400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PY2 Review, 15 Oct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48200" y="1219199"/>
            <a:ext cx="403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accent1"/>
                </a:solidFill>
              </a:rPr>
              <a:t>The reviewers further suggest </a:t>
            </a:r>
            <a:r>
              <a:rPr lang="en-GB" sz="1600" b="1" dirty="0" smtClean="0">
                <a:solidFill>
                  <a:schemeClr val="accent1"/>
                </a:solidFill>
              </a:rPr>
              <a:t>that </a:t>
            </a:r>
            <a:endParaRPr lang="en-GB" sz="1600" b="1" dirty="0">
              <a:solidFill>
                <a:schemeClr val="accent1"/>
              </a:solidFill>
            </a:endParaRPr>
          </a:p>
          <a:p>
            <a:pPr algn="ctr"/>
            <a:r>
              <a:rPr lang="en-GB" sz="1600" b="1" dirty="0">
                <a:solidFill>
                  <a:schemeClr val="accent1"/>
                </a:solidFill>
              </a:rPr>
              <a:t>the consortium explores a possible future role in providing a </a:t>
            </a:r>
            <a:r>
              <a:rPr lang="en-GB" sz="1600" b="1" dirty="0" smtClean="0">
                <a:solidFill>
                  <a:schemeClr val="accent1"/>
                </a:solidFill>
              </a:rPr>
              <a:t>dissemination </a:t>
            </a:r>
            <a:r>
              <a:rPr lang="en-GB" sz="1600" b="1" dirty="0">
                <a:solidFill>
                  <a:schemeClr val="accent1"/>
                </a:solidFill>
              </a:rPr>
              <a:t>platform </a:t>
            </a:r>
            <a:r>
              <a:rPr lang="en-GB" sz="1600" b="1" dirty="0" smtClean="0">
                <a:solidFill>
                  <a:schemeClr val="accent1"/>
                </a:solidFill>
              </a:rPr>
              <a:t>and services </a:t>
            </a:r>
            <a:r>
              <a:rPr lang="en-GB" sz="1600" b="1" dirty="0">
                <a:solidFill>
                  <a:schemeClr val="accent1"/>
                </a:solidFill>
              </a:rPr>
              <a:t>for </a:t>
            </a:r>
            <a:r>
              <a:rPr lang="en-GB" sz="1600" b="1" dirty="0" smtClean="0">
                <a:solidFill>
                  <a:schemeClr val="accent1"/>
                </a:solidFill>
              </a:rPr>
              <a:t/>
            </a:r>
            <a:br>
              <a:rPr lang="en-GB" sz="1600" b="1" dirty="0" smtClean="0">
                <a:solidFill>
                  <a:schemeClr val="accent1"/>
                </a:solidFill>
              </a:rPr>
            </a:br>
            <a:r>
              <a:rPr lang="en-GB" sz="1600" b="1" dirty="0" smtClean="0">
                <a:solidFill>
                  <a:schemeClr val="accent1"/>
                </a:solidFill>
              </a:rPr>
              <a:t>e.g</a:t>
            </a:r>
            <a:r>
              <a:rPr lang="en-GB" sz="1600" b="1" dirty="0">
                <a:solidFill>
                  <a:schemeClr val="accent1"/>
                </a:solidFill>
              </a:rPr>
              <a:t>. </a:t>
            </a:r>
            <a:r>
              <a:rPr lang="en-GB" sz="1600" b="1" dirty="0" err="1">
                <a:solidFill>
                  <a:schemeClr val="accent1"/>
                </a:solidFill>
              </a:rPr>
              <a:t>eInfrastructure</a:t>
            </a:r>
            <a:r>
              <a:rPr lang="en-GB" sz="1600" b="1" dirty="0">
                <a:solidFill>
                  <a:schemeClr val="accent1"/>
                </a:solidFill>
              </a:rPr>
              <a:t> and other EU-funded projects. This approach could </a:t>
            </a:r>
            <a:r>
              <a:rPr lang="en-GB" sz="1600" b="1" dirty="0" smtClean="0">
                <a:solidFill>
                  <a:schemeClr val="accent1"/>
                </a:solidFill>
              </a:rPr>
              <a:t>provide </a:t>
            </a:r>
            <a:r>
              <a:rPr lang="en-GB" sz="1600" b="1" dirty="0" smtClean="0">
                <a:solidFill>
                  <a:schemeClr val="accent6"/>
                </a:solidFill>
              </a:rPr>
              <a:t>long-term </a:t>
            </a:r>
            <a:r>
              <a:rPr lang="en-GB" sz="1600" b="1" dirty="0">
                <a:solidFill>
                  <a:schemeClr val="accent6"/>
                </a:solidFill>
              </a:rPr>
              <a:t>sustainability </a:t>
            </a:r>
            <a:r>
              <a:rPr lang="en-GB" sz="1600" b="1" dirty="0">
                <a:solidFill>
                  <a:schemeClr val="accent1"/>
                </a:solidFill>
              </a:rPr>
              <a:t>for </a:t>
            </a:r>
            <a:r>
              <a:rPr lang="en-GB" sz="1600" b="1" dirty="0" err="1">
                <a:solidFill>
                  <a:schemeClr val="accent1"/>
                </a:solidFill>
              </a:rPr>
              <a:t>eScienceTalk</a:t>
            </a:r>
            <a:r>
              <a:rPr lang="en-GB" sz="1600" b="1" dirty="0">
                <a:solidFill>
                  <a:schemeClr val="accent1"/>
                </a:solidFill>
              </a:rPr>
              <a:t> products while assuring a </a:t>
            </a:r>
            <a:r>
              <a:rPr lang="en-GB" sz="1600" b="1" dirty="0">
                <a:solidFill>
                  <a:schemeClr val="accent6"/>
                </a:solidFill>
              </a:rPr>
              <a:t>useful and needed service</a:t>
            </a:r>
            <a:r>
              <a:rPr lang="en-GB" sz="1600" b="1" dirty="0">
                <a:solidFill>
                  <a:schemeClr val="accent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835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800" y="0"/>
            <a:ext cx="8229600" cy="838200"/>
          </a:xfrm>
        </p:spPr>
        <p:txBody>
          <a:bodyPr/>
          <a:lstStyle/>
          <a:p>
            <a:r>
              <a:rPr lang="en-GB" sz="3600" b="1" dirty="0" smtClean="0"/>
              <a:t>Summary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4525963"/>
          </a:xfrm>
        </p:spPr>
        <p:txBody>
          <a:bodyPr>
            <a:normAutofit fontScale="92500" lnSpcReduction="10000"/>
          </a:bodyPr>
          <a:lstStyle/>
          <a:p>
            <a:r>
              <a:rPr lang="en-GB" sz="2400" dirty="0" smtClean="0"/>
              <a:t>Good impact in PY2 for the e-</a:t>
            </a:r>
            <a:r>
              <a:rPr lang="en-GB" sz="2400" dirty="0" err="1" smtClean="0"/>
              <a:t>ScienceTalk</a:t>
            </a:r>
            <a:r>
              <a:rPr lang="en-GB" sz="2400" dirty="0" smtClean="0"/>
              <a:t> products.</a:t>
            </a:r>
          </a:p>
          <a:p>
            <a:r>
              <a:rPr lang="en-GB" sz="2400" dirty="0" smtClean="0"/>
              <a:t>Tracking of cross promotion between products and events based statistics started in PY2  and will continue in PY3.</a:t>
            </a:r>
          </a:p>
          <a:p>
            <a:r>
              <a:rPr lang="en-GB" sz="2400" dirty="0" smtClean="0"/>
              <a:t>Close monitoring of impact to continue in PY3.</a:t>
            </a:r>
            <a:endParaRPr lang="en-GB" sz="2400" dirty="0"/>
          </a:p>
          <a:p>
            <a:r>
              <a:rPr lang="en-GB" sz="2400" dirty="0" smtClean="0"/>
              <a:t>Sustainability activities </a:t>
            </a:r>
            <a:r>
              <a:rPr lang="en-GB" sz="2400" dirty="0" err="1" smtClean="0"/>
              <a:t>ongoing</a:t>
            </a:r>
            <a:r>
              <a:rPr lang="en-GB" sz="2400" dirty="0" smtClean="0"/>
              <a:t> to continue products beyond e-</a:t>
            </a:r>
            <a:r>
              <a:rPr lang="en-GB" sz="2400" dirty="0" err="1" smtClean="0"/>
              <a:t>ScienceTalk</a:t>
            </a:r>
            <a:r>
              <a:rPr lang="en-GB" sz="2400" dirty="0" smtClean="0"/>
              <a:t>.</a:t>
            </a:r>
          </a:p>
          <a:p>
            <a:r>
              <a:rPr lang="en-GB" sz="2400" dirty="0" smtClean="0"/>
              <a:t>Plans for PY3 on track.</a:t>
            </a:r>
          </a:p>
          <a:p>
            <a:r>
              <a:rPr lang="en-GB" sz="2400" dirty="0" smtClean="0"/>
              <a:t>Small modifications to the budget to cover e-</a:t>
            </a:r>
            <a:r>
              <a:rPr lang="en-GB" sz="2400" dirty="0" err="1" smtClean="0"/>
              <a:t>Concertation</a:t>
            </a:r>
            <a:r>
              <a:rPr lang="en-GB" sz="2400" dirty="0" smtClean="0"/>
              <a:t> costs, legal searches and website maintenance.</a:t>
            </a:r>
          </a:p>
          <a:p>
            <a:r>
              <a:rPr lang="en-GB" sz="2400" dirty="0" smtClean="0"/>
              <a:t>Establish e-</a:t>
            </a:r>
            <a:r>
              <a:rPr lang="en-GB" sz="2400" dirty="0" err="1" smtClean="0"/>
              <a:t>ScienceTalk</a:t>
            </a:r>
            <a:r>
              <a:rPr lang="en-GB" sz="2400" dirty="0" smtClean="0"/>
              <a:t> as an </a:t>
            </a:r>
            <a:r>
              <a:rPr lang="en-GB" sz="2400" dirty="0" err="1" smtClean="0"/>
              <a:t>ongoing</a:t>
            </a:r>
            <a:r>
              <a:rPr lang="en-GB" sz="2400" dirty="0" smtClean="0"/>
              <a:t> platform for promotion of e-Infrastructures by providing additional services.</a:t>
            </a:r>
          </a:p>
          <a:p>
            <a:r>
              <a:rPr lang="en-GB" sz="2400" dirty="0" smtClean="0"/>
              <a:t>Prepare for Horizon2020 calls.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PY2 Review, 15 Oct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87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4"/>
          <p:cNvSpPr txBox="1">
            <a:spLocks noChangeArrowheads="1"/>
          </p:cNvSpPr>
          <p:nvPr/>
        </p:nvSpPr>
        <p:spPr bwMode="auto">
          <a:xfrm>
            <a:off x="5029200" y="5903913"/>
            <a:ext cx="38893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ja-JP" b="1">
                <a:ea typeface="ＭＳ Ｐゴシック" pitchFamily="34" charset="-128"/>
              </a:rPr>
              <a:t>www.e-sciencetalk.eu</a:t>
            </a:r>
            <a:endParaRPr lang="en-US" b="1"/>
          </a:p>
          <a:p>
            <a:pPr eaLnBrk="1" hangingPunct="1"/>
            <a:endParaRPr lang="en-GB"/>
          </a:p>
        </p:txBody>
      </p:sp>
      <p:sp>
        <p:nvSpPr>
          <p:cNvPr id="4099" name="Rectangle 11"/>
          <p:cNvSpPr>
            <a:spLocks noGrp="1" noChangeArrowheads="1"/>
          </p:cNvSpPr>
          <p:nvPr/>
        </p:nvSpPr>
        <p:spPr bwMode="auto">
          <a:xfrm>
            <a:off x="688975" y="2438401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600" b="1" dirty="0" smtClean="0"/>
              <a:t>Impact and sustainability</a:t>
            </a:r>
            <a:endParaRPr lang="en-US" sz="3600" b="1" dirty="0"/>
          </a:p>
          <a:p>
            <a:pPr marL="342900" indent="-342900" algn="ctr">
              <a:spcBef>
                <a:spcPct val="20000"/>
              </a:spcBef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PY2 Review, 15 Oct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45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Impact and sustainability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Assessed the impact of each product during PY2</a:t>
            </a:r>
          </a:p>
          <a:p>
            <a:r>
              <a:rPr lang="en-GB" dirty="0" smtClean="0"/>
              <a:t>Estimated what is needed in terms of effort and/or funds to maintain the product beyond e-</a:t>
            </a:r>
            <a:r>
              <a:rPr lang="en-GB" dirty="0" err="1" smtClean="0"/>
              <a:t>ScienceTalk</a:t>
            </a:r>
            <a:endParaRPr lang="en-GB" dirty="0" smtClean="0"/>
          </a:p>
          <a:p>
            <a:r>
              <a:rPr lang="en-GB" dirty="0" smtClean="0"/>
              <a:t>Exploring how this might be achieved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PY2 Review, 15 Oct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23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/>
          </p:cNvSpPr>
          <p:nvPr/>
        </p:nvSpPr>
        <p:spPr bwMode="auto">
          <a:xfrm>
            <a:off x="760413" y="1733511"/>
            <a:ext cx="8064500" cy="195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90000"/>
              </a:lnSpc>
              <a:spcBef>
                <a:spcPts val="800"/>
              </a:spcBef>
            </a:pPr>
            <a:endParaRPr lang="en-US" sz="2200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  <a:p>
            <a:pPr marL="704850" lvl="1" indent="-285750" algn="l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People are aware of the Briefings at 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meetings</a:t>
            </a:r>
          </a:p>
          <a:p>
            <a:pPr marL="704850" lvl="1" indent="-285750" algn="l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1800" dirty="0" smtClean="0">
                <a:ea typeface="ＭＳ Ｐゴシック" charset="0"/>
                <a:sym typeface="Arial" charset="0"/>
              </a:rPr>
              <a:t>7200 downloads, 500 hits per Briefing plus social media shares</a:t>
            </a:r>
            <a:endParaRPr lang="en-US" sz="1800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  <a:p>
            <a:pPr marL="704850" lvl="1" indent="-285750" algn="l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Distribution of future issues, and especially of yearly reports, should target policymakers more 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directly</a:t>
            </a:r>
            <a:endParaRPr lang="en-US" sz="1800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757238" y="1193800"/>
            <a:ext cx="14875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3600" b="1" dirty="0" smtClean="0">
                <a:solidFill>
                  <a:srgbClr val="6666FF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Impact</a:t>
            </a:r>
            <a:endParaRPr lang="en-US" sz="3600" b="1" dirty="0">
              <a:solidFill>
                <a:srgbClr val="6666FF"/>
              </a:solidFill>
              <a:latin typeface="Arial Bold" charset="0"/>
              <a:ea typeface="ＭＳ Ｐゴシック" charset="0"/>
              <a:cs typeface="Arial Bold" charset="0"/>
              <a:sym typeface="Arial Bold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838200"/>
          </a:xfrm>
        </p:spPr>
        <p:txBody>
          <a:bodyPr/>
          <a:lstStyle/>
          <a:p>
            <a:r>
              <a:rPr lang="en-GB" dirty="0" smtClean="0"/>
              <a:t>e-</a:t>
            </a:r>
            <a:r>
              <a:rPr lang="en-GB" dirty="0" err="1" smtClean="0"/>
              <a:t>ScienceBriefings</a:t>
            </a:r>
            <a:endParaRPr lang="en-GB" sz="3600" b="1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PY2 Review, 15 Oct 2012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</p:spPr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2" name="Rectangle 4"/>
          <p:cNvSpPr>
            <a:spLocks/>
          </p:cNvSpPr>
          <p:nvPr/>
        </p:nvSpPr>
        <p:spPr bwMode="auto">
          <a:xfrm>
            <a:off x="719138" y="3533001"/>
            <a:ext cx="300082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3600" dirty="0" smtClean="0">
                <a:solidFill>
                  <a:srgbClr val="6666FF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Sustainability</a:t>
            </a:r>
            <a:endParaRPr lang="en-US" sz="3600" dirty="0">
              <a:solidFill>
                <a:srgbClr val="6666FF"/>
              </a:solidFill>
              <a:latin typeface="Arial Bold" charset="0"/>
              <a:ea typeface="ＭＳ Ｐゴシック" charset="0"/>
              <a:cs typeface="Arial Bold" charset="0"/>
              <a:sym typeface="Arial Bold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9138" y="4295001"/>
            <a:ext cx="7773987" cy="1192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04850" lvl="1" indent="-285750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800" dirty="0">
                <a:ea typeface="ＭＳ Ｐゴシック" charset="0"/>
                <a:sym typeface="Arial" charset="0"/>
              </a:rPr>
              <a:t>In order to develop future issues of the e-</a:t>
            </a:r>
            <a:r>
              <a:rPr lang="en-US" sz="1800" dirty="0" err="1">
                <a:ea typeface="ＭＳ Ｐゴシック" charset="0"/>
                <a:sym typeface="Arial" charset="0"/>
              </a:rPr>
              <a:t>ScienceBriefings</a:t>
            </a:r>
            <a:r>
              <a:rPr lang="en-US" sz="1800" dirty="0">
                <a:ea typeface="ＭＳ Ｐゴシック" charset="0"/>
                <a:sym typeface="Arial" charset="0"/>
              </a:rPr>
              <a:t>, time and effort would have to be funded (3 weeks for content </a:t>
            </a:r>
            <a:r>
              <a:rPr lang="en-US" sz="1800" dirty="0" err="1" smtClean="0">
                <a:ea typeface="ＭＳ Ｐゴシック" charset="0"/>
                <a:sym typeface="Arial" charset="0"/>
              </a:rPr>
              <a:t>curation</a:t>
            </a:r>
            <a:r>
              <a:rPr lang="en-US" sz="1800" dirty="0" smtClean="0">
                <a:ea typeface="ＭＳ Ｐゴシック" charset="0"/>
                <a:sym typeface="Arial" charset="0"/>
              </a:rPr>
              <a:t>, 1-2 days </a:t>
            </a:r>
            <a:r>
              <a:rPr lang="en-US" sz="1800" dirty="0" smtClean="0">
                <a:ea typeface="ＭＳ Ｐゴシック" charset="0"/>
                <a:sym typeface="Arial" charset="0"/>
              </a:rPr>
              <a:t>design)</a:t>
            </a:r>
            <a:endParaRPr lang="en-US" sz="1800" dirty="0">
              <a:ea typeface="ＭＳ Ｐゴシック" charset="0"/>
              <a:sym typeface="Arial" charset="0"/>
            </a:endParaRPr>
          </a:p>
          <a:p>
            <a:pPr marL="704850" lvl="1" indent="-285750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800" dirty="0">
                <a:ea typeface="ＭＳ Ｐゴシック" charset="0"/>
                <a:sym typeface="Arial" charset="0"/>
              </a:rPr>
              <a:t>Sponsor would need to have over-arching </a:t>
            </a:r>
            <a:r>
              <a:rPr lang="en-US" sz="1800" dirty="0" smtClean="0">
                <a:ea typeface="ＭＳ Ｐゴシック" charset="0"/>
                <a:sym typeface="Arial" charset="0"/>
              </a:rPr>
              <a:t>policy aims </a:t>
            </a:r>
            <a:r>
              <a:rPr lang="en-US" sz="1800" dirty="0">
                <a:ea typeface="ＭＳ Ｐゴシック" charset="0"/>
                <a:sym typeface="Arial" charset="0"/>
              </a:rPr>
              <a:t>e.g. e-IRG</a:t>
            </a:r>
          </a:p>
        </p:txBody>
      </p:sp>
    </p:spTree>
    <p:extLst>
      <p:ext uri="{BB962C8B-B14F-4D97-AF65-F5344CB8AC3E}">
        <p14:creationId xmlns:p14="http://schemas.microsoft.com/office/powerpoint/2010/main" val="246416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/>
          </p:cNvSpPr>
          <p:nvPr/>
        </p:nvSpPr>
        <p:spPr bwMode="auto">
          <a:xfrm>
            <a:off x="760413" y="1624013"/>
            <a:ext cx="806450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90000"/>
              </a:lnSpc>
              <a:spcBef>
                <a:spcPts val="800"/>
              </a:spcBef>
            </a:pPr>
            <a:endParaRPr lang="en-US" sz="2200" dirty="0" smtClean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  <a:p>
            <a:pPr marL="704850" lvl="1" indent="-285750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GB" sz="1800" dirty="0" smtClean="0">
                <a:ea typeface="ＭＳ Ｐゴシック" charset="0"/>
                <a:sym typeface="Arial" charset="0"/>
              </a:rPr>
              <a:t>Communicate impact back to stakeholders </a:t>
            </a:r>
            <a:r>
              <a:rPr lang="en-GB" sz="1800" dirty="0" err="1" smtClean="0">
                <a:ea typeface="ＭＳ Ｐゴシック" charset="0"/>
                <a:sym typeface="Arial" charset="0"/>
              </a:rPr>
              <a:t>eg</a:t>
            </a:r>
            <a:r>
              <a:rPr lang="en-GB" sz="1800" dirty="0" smtClean="0">
                <a:ea typeface="ＭＳ Ｐゴシック" charset="0"/>
                <a:sym typeface="Arial" charset="0"/>
              </a:rPr>
              <a:t> Star Bloggers, top articles</a:t>
            </a:r>
          </a:p>
          <a:p>
            <a:pPr marL="704850" lvl="1" indent="-285750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GB" sz="1800" dirty="0" smtClean="0">
                <a:ea typeface="ＭＳ Ｐゴシック" charset="0"/>
                <a:sym typeface="Arial" charset="0"/>
              </a:rPr>
              <a:t>Creates a self-perpetuating cycle of information sharing</a:t>
            </a:r>
          </a:p>
          <a:p>
            <a:pPr marL="704850" lvl="1" indent="-285750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GB" sz="1800" dirty="0" smtClean="0">
                <a:ea typeface="ＭＳ Ｐゴシック" charset="0"/>
                <a:sym typeface="Arial" charset="0"/>
              </a:rPr>
              <a:t>‘Long tail’ of interest after the event</a:t>
            </a:r>
          </a:p>
          <a:p>
            <a:pPr marL="704850" lvl="1" indent="-285750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endParaRPr lang="en-US" sz="1600" dirty="0" smtClean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  <a:p>
            <a:pPr algn="l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</a:pPr>
            <a:r>
              <a:rPr lang="en-US" sz="2000" dirty="0" smtClean="0">
                <a:solidFill>
                  <a:schemeClr val="tx1"/>
                </a:solidFill>
                <a:latin typeface="Arial Bold Italic" charset="0"/>
                <a:ea typeface="ＭＳ Ｐゴシック" charset="0"/>
                <a:cs typeface="Arial Bold Italic" charset="0"/>
                <a:sym typeface="Arial Bold Italic" charset="0"/>
              </a:rPr>
              <a:t> </a:t>
            </a:r>
          </a:p>
          <a:p>
            <a:pPr algn="l">
              <a:lnSpc>
                <a:spcPct val="90000"/>
              </a:lnSpc>
              <a:spcBef>
                <a:spcPts val="800"/>
              </a:spcBef>
            </a:pP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757238" y="1193800"/>
            <a:ext cx="14875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3600" dirty="0" smtClean="0">
                <a:solidFill>
                  <a:srgbClr val="6666FF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Impact</a:t>
            </a:r>
            <a:endParaRPr lang="en-US" sz="3600" dirty="0">
              <a:solidFill>
                <a:srgbClr val="6666FF"/>
              </a:solidFill>
              <a:latin typeface="Arial Bold" charset="0"/>
              <a:ea typeface="ＭＳ Ｐゴシック" charset="0"/>
              <a:cs typeface="Arial Bold" charset="0"/>
              <a:sym typeface="Arial Bold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838200"/>
          </a:xfrm>
        </p:spPr>
        <p:txBody>
          <a:bodyPr/>
          <a:lstStyle/>
          <a:p>
            <a:r>
              <a:rPr lang="en-GB" dirty="0" err="1" smtClean="0"/>
              <a:t>GridCast</a:t>
            </a:r>
            <a:endParaRPr lang="en-GB" sz="3600" b="1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PY2 Review, 15 Oct 2012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</p:spPr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2" name="Rectangle 4"/>
          <p:cNvSpPr>
            <a:spLocks/>
          </p:cNvSpPr>
          <p:nvPr/>
        </p:nvSpPr>
        <p:spPr bwMode="auto">
          <a:xfrm>
            <a:off x="757237" y="3479006"/>
            <a:ext cx="300082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3600" dirty="0" smtClean="0">
                <a:solidFill>
                  <a:srgbClr val="6666FF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Sustainability</a:t>
            </a:r>
            <a:endParaRPr lang="en-US" sz="3600" dirty="0">
              <a:solidFill>
                <a:srgbClr val="6666FF"/>
              </a:solidFill>
              <a:latin typeface="Arial Bold" charset="0"/>
              <a:ea typeface="ＭＳ Ｐゴシック" charset="0"/>
              <a:cs typeface="Arial Bold" charset="0"/>
              <a:sym typeface="Arial Bold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7237" y="4191000"/>
            <a:ext cx="8067676" cy="1294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04850" lvl="1" indent="-285750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800" dirty="0">
                <a:ea typeface="ＭＳ Ｐゴシック" charset="0"/>
                <a:sym typeface="Arial" charset="0"/>
              </a:rPr>
              <a:t>Some funded effort needed for moderation and </a:t>
            </a:r>
            <a:r>
              <a:rPr lang="en-US" sz="1800" dirty="0" smtClean="0">
                <a:ea typeface="ＭＳ Ｐゴシック" charset="0"/>
                <a:sym typeface="Arial" charset="0"/>
              </a:rPr>
              <a:t>recruitment of bloggers</a:t>
            </a:r>
            <a:endParaRPr lang="en-US" sz="1800" dirty="0">
              <a:ea typeface="ＭＳ Ｐゴシック" charset="0"/>
              <a:sym typeface="Arial" charset="0"/>
            </a:endParaRPr>
          </a:p>
          <a:p>
            <a:pPr marL="704850" lvl="1" indent="-285750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800" dirty="0">
                <a:ea typeface="ＭＳ Ｐゴシック" charset="0"/>
                <a:sym typeface="Arial" charset="0"/>
              </a:rPr>
              <a:t>Videos are a major draw and again need funded effort</a:t>
            </a:r>
          </a:p>
          <a:p>
            <a:pPr marL="704850" lvl="1" indent="-285750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800" dirty="0">
                <a:ea typeface="ＭＳ Ｐゴシック" charset="0"/>
                <a:sym typeface="Arial" charset="0"/>
              </a:rPr>
              <a:t>Could be funded through media partnerships and ESFRI cluster collaborations on a per event and per project basis</a:t>
            </a:r>
          </a:p>
        </p:txBody>
      </p:sp>
    </p:spTree>
    <p:extLst>
      <p:ext uri="{BB962C8B-B14F-4D97-AF65-F5344CB8AC3E}">
        <p14:creationId xmlns:p14="http://schemas.microsoft.com/office/powerpoint/2010/main" val="386356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3012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89038"/>
            <a:ext cx="81407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Rectangle 5"/>
          <p:cNvSpPr>
            <a:spLocks/>
          </p:cNvSpPr>
          <p:nvPr/>
        </p:nvSpPr>
        <p:spPr bwMode="auto">
          <a:xfrm>
            <a:off x="579438" y="1181100"/>
            <a:ext cx="2019300" cy="596900"/>
          </a:xfrm>
          <a:prstGeom prst="rect">
            <a:avLst/>
          </a:prstGeom>
          <a:noFill/>
          <a:ln>
            <a:noFill/>
          </a:ln>
          <a:effectLst>
            <a:outerShdw blurRad="50800" dist="38099" dir="2700000" algn="ctr" rotWithShape="0">
              <a:schemeClr val="bg2">
                <a:alpha val="42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3600">
                <a:solidFill>
                  <a:srgbClr val="6666FF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GridCafé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838200"/>
          </a:xfrm>
        </p:spPr>
        <p:txBody>
          <a:bodyPr/>
          <a:lstStyle/>
          <a:p>
            <a:r>
              <a:rPr lang="en-GB" dirty="0" smtClean="0"/>
              <a:t>e-</a:t>
            </a:r>
            <a:r>
              <a:rPr lang="en-GB" dirty="0" err="1" smtClean="0"/>
              <a:t>ScienceCity</a:t>
            </a:r>
            <a:endParaRPr lang="en-GB" sz="3600" b="1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PY2 Review, 15 Oct 2012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</p:spPr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13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4036" name="Picture 4"/>
          <p:cNvPicPr>
            <a:picLocks noChangeArrowheads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0" y="990600"/>
            <a:ext cx="93091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2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>
                    <a:alpha val="20000"/>
                  </a:scheme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2049463"/>
            <a:ext cx="9144001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Rectangle 6"/>
          <p:cNvSpPr>
            <a:spLocks/>
          </p:cNvSpPr>
          <p:nvPr/>
        </p:nvSpPr>
        <p:spPr bwMode="auto">
          <a:xfrm>
            <a:off x="6553200" y="1276350"/>
            <a:ext cx="192563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100" dirty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9 minutes</a:t>
            </a:r>
          </a:p>
        </p:txBody>
      </p:sp>
      <p:sp>
        <p:nvSpPr>
          <p:cNvPr id="44039" name="Rectangle 7"/>
          <p:cNvSpPr>
            <a:spLocks/>
          </p:cNvSpPr>
          <p:nvPr/>
        </p:nvSpPr>
        <p:spPr bwMode="auto">
          <a:xfrm>
            <a:off x="3429000" y="1358900"/>
            <a:ext cx="21907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spcBef>
                <a:spcPts val="700"/>
              </a:spcBef>
            </a:pPr>
            <a:r>
              <a:rPr lang="en-US" sz="23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~5000 backlinks</a:t>
            </a:r>
          </a:p>
        </p:txBody>
      </p:sp>
      <p:sp>
        <p:nvSpPr>
          <p:cNvPr id="44040" name="Rectangle 8"/>
          <p:cNvSpPr>
            <a:spLocks/>
          </p:cNvSpPr>
          <p:nvPr/>
        </p:nvSpPr>
        <p:spPr bwMode="auto">
          <a:xfrm>
            <a:off x="363538" y="1155700"/>
            <a:ext cx="14875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3600" dirty="0" smtClean="0">
                <a:solidFill>
                  <a:srgbClr val="6666FF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Impact</a:t>
            </a:r>
            <a:endParaRPr lang="en-US" sz="3600" dirty="0">
              <a:solidFill>
                <a:srgbClr val="6666FF"/>
              </a:solidFill>
              <a:latin typeface="Arial Bold" charset="0"/>
              <a:ea typeface="ＭＳ Ｐゴシック" charset="0"/>
              <a:cs typeface="Arial Bold" charset="0"/>
              <a:sym typeface="Arial Bold" charset="0"/>
            </a:endParaRPr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PY2 Review, 15  Oct 2012</a:t>
            </a:r>
            <a:endParaRPr lang="en-US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838200"/>
          </a:xfrm>
        </p:spPr>
        <p:txBody>
          <a:bodyPr/>
          <a:lstStyle/>
          <a:p>
            <a:r>
              <a:rPr lang="en-GB" dirty="0" err="1" smtClean="0"/>
              <a:t>GridCafé</a:t>
            </a:r>
            <a:endParaRPr lang="en-GB" sz="3600" b="1" dirty="0"/>
          </a:p>
        </p:txBody>
      </p:sp>
      <p:sp>
        <p:nvSpPr>
          <p:cNvPr id="16" name="Rectangle 6"/>
          <p:cNvSpPr>
            <a:spLocks/>
          </p:cNvSpPr>
          <p:nvPr/>
        </p:nvSpPr>
        <p:spPr bwMode="auto">
          <a:xfrm>
            <a:off x="95250" y="5486400"/>
            <a:ext cx="7747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704850" lvl="1" indent="-285750" algn="l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–"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  <a:sym typeface="Arial Bold" charset="0"/>
              </a:rPr>
              <a:t>73% 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responders </a:t>
            </a:r>
            <a:r>
              <a:rPr lang="en-US" sz="18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said the website was 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useful or very </a:t>
            </a:r>
            <a:r>
              <a:rPr lang="en-US" sz="18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useful</a:t>
            </a:r>
          </a:p>
          <a:p>
            <a:pPr marL="704850" lvl="1" indent="-285750" algn="l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–"/>
            </a:pP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16 out of 19 </a:t>
            </a:r>
            <a:r>
              <a:rPr lang="en-US" sz="18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people found what they were looking 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for on the site</a:t>
            </a:r>
            <a:endParaRPr lang="en-US" sz="1800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73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51AC3-4A41-EB45-89F6-995D802F5D7D}" type="slidenum">
              <a:rPr lang="en-US"/>
              <a:pPr/>
              <a:t>9</a:t>
            </a:fld>
            <a:endParaRPr lang="en-US"/>
          </a:p>
        </p:txBody>
      </p:sp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6083" name="Rectangle 3"/>
          <p:cNvSpPr>
            <a:spLocks/>
          </p:cNvSpPr>
          <p:nvPr/>
        </p:nvSpPr>
        <p:spPr bwMode="auto">
          <a:xfrm>
            <a:off x="366713" y="990600"/>
            <a:ext cx="8609012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3600" dirty="0" err="1" smtClean="0">
                <a:solidFill>
                  <a:srgbClr val="6666FF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CloudLounge</a:t>
            </a:r>
            <a:r>
              <a:rPr lang="en-US" sz="3600" dirty="0" smtClean="0">
                <a:solidFill>
                  <a:srgbClr val="6666FF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/>
            </a:r>
            <a:br>
              <a:rPr lang="en-US" sz="3600" dirty="0" smtClean="0">
                <a:solidFill>
                  <a:srgbClr val="6666FF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</a:br>
            <a:r>
              <a:rPr lang="en-US" sz="3600" dirty="0" smtClean="0">
                <a:solidFill>
                  <a:srgbClr val="6666FF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Volunteer Garage</a:t>
            </a:r>
            <a:endParaRPr lang="en-US" sz="3600" dirty="0">
              <a:solidFill>
                <a:srgbClr val="6666FF"/>
              </a:solidFill>
              <a:latin typeface="Arial Bold" charset="0"/>
              <a:ea typeface="ＭＳ Ｐゴシック" charset="0"/>
              <a:cs typeface="Arial Bold" charset="0"/>
              <a:sym typeface="Arial Bold" charset="0"/>
            </a:endParaRPr>
          </a:p>
          <a:p>
            <a:pPr algn="ctr"/>
            <a:r>
              <a:rPr lang="en-US" sz="3600" dirty="0" smtClean="0">
                <a:solidFill>
                  <a:srgbClr val="6666FF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HPC </a:t>
            </a:r>
            <a:r>
              <a:rPr lang="en-US" sz="3600" dirty="0">
                <a:solidFill>
                  <a:srgbClr val="6666FF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Tower</a:t>
            </a:r>
          </a:p>
        </p:txBody>
      </p:sp>
      <p:grpSp>
        <p:nvGrpSpPr>
          <p:cNvPr id="46087" name="Group 7"/>
          <p:cNvGrpSpPr>
            <a:grpSpLocks/>
          </p:cNvGrpSpPr>
          <p:nvPr/>
        </p:nvGrpSpPr>
        <p:grpSpPr bwMode="auto">
          <a:xfrm>
            <a:off x="228600" y="2654300"/>
            <a:ext cx="8769351" cy="3898901"/>
            <a:chOff x="-854" y="-429"/>
            <a:chExt cx="5524" cy="2456"/>
          </a:xfrm>
        </p:grpSpPr>
        <p:pic>
          <p:nvPicPr>
            <p:cNvPr id="4608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8" y="715"/>
              <a:ext cx="2992" cy="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85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-429"/>
              <a:ext cx="3472" cy="1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86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54" y="754"/>
              <a:ext cx="2256" cy="1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itle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838200"/>
          </a:xfrm>
        </p:spPr>
        <p:txBody>
          <a:bodyPr/>
          <a:lstStyle/>
          <a:p>
            <a:r>
              <a:rPr lang="en-GB" dirty="0" smtClean="0"/>
              <a:t>e-</a:t>
            </a:r>
            <a:r>
              <a:rPr lang="en-GB" dirty="0" err="1" smtClean="0"/>
              <a:t>ScienceCity</a:t>
            </a:r>
            <a:endParaRPr lang="en-GB" sz="3600" b="1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PY2 Review, 15 Oct 2012</a:t>
            </a:r>
            <a:endParaRPr lang="en-US" dirty="0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</p:spPr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30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2621</TotalTime>
  <Words>1630</Words>
  <Application>Microsoft Office PowerPoint</Application>
  <PresentationFormat>On-screen Show (4:3)</PresentationFormat>
  <Paragraphs>265</Paragraphs>
  <Slides>26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1_Custom Design</vt:lpstr>
      <vt:lpstr>Custom Design</vt:lpstr>
      <vt:lpstr>PowerPoint Presentation</vt:lpstr>
      <vt:lpstr>Content</vt:lpstr>
      <vt:lpstr>PowerPoint Presentation</vt:lpstr>
      <vt:lpstr>Impact and sustainability</vt:lpstr>
      <vt:lpstr>e-ScienceBriefings</vt:lpstr>
      <vt:lpstr>GridCast</vt:lpstr>
      <vt:lpstr>e-ScienceCity</vt:lpstr>
      <vt:lpstr>GridCafé</vt:lpstr>
      <vt:lpstr>e-ScienceCity</vt:lpstr>
      <vt:lpstr>e-ScienceCity</vt:lpstr>
      <vt:lpstr>e-ScienceCity</vt:lpstr>
      <vt:lpstr>GridGuide and RTM</vt:lpstr>
      <vt:lpstr>GridGuide and RTM</vt:lpstr>
      <vt:lpstr>GridGuide and RTM</vt:lpstr>
      <vt:lpstr>iSGTW</vt:lpstr>
      <vt:lpstr>iSGTW</vt:lpstr>
      <vt:lpstr>      Sustainability</vt:lpstr>
      <vt:lpstr>      Sustainability</vt:lpstr>
      <vt:lpstr>      Sustainability</vt:lpstr>
      <vt:lpstr>Activities for PY3</vt:lpstr>
      <vt:lpstr>Activities for PY3</vt:lpstr>
      <vt:lpstr>Activities for PY3</vt:lpstr>
      <vt:lpstr>Activities for PY3</vt:lpstr>
      <vt:lpstr>DoW budget changes</vt:lpstr>
      <vt:lpstr>Beyond e-ScienceTalk??</vt:lpstr>
      <vt:lpstr>Summary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Cristy Jane Burne</dc:creator>
  <cp:lastModifiedBy>Catherine</cp:lastModifiedBy>
  <cp:revision>308</cp:revision>
  <dcterms:created xsi:type="dcterms:W3CDTF">2010-08-31T11:29:02Z</dcterms:created>
  <dcterms:modified xsi:type="dcterms:W3CDTF">2012-10-12T11:23:40Z</dcterms:modified>
</cp:coreProperties>
</file>