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5" r:id="rId1"/>
    <p:sldMasterId id="2147483697" r:id="rId2"/>
  </p:sldMasterIdLst>
  <p:notesMasterIdLst>
    <p:notesMasterId r:id="rId36"/>
  </p:notesMasterIdLst>
  <p:sldIdLst>
    <p:sldId id="387" r:id="rId3"/>
    <p:sldId id="388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391" r:id="rId14"/>
    <p:sldId id="355" r:id="rId15"/>
    <p:sldId id="356" r:id="rId16"/>
    <p:sldId id="327" r:id="rId17"/>
    <p:sldId id="347" r:id="rId18"/>
    <p:sldId id="368" r:id="rId19"/>
    <p:sldId id="369" r:id="rId20"/>
    <p:sldId id="374" r:id="rId21"/>
    <p:sldId id="375" r:id="rId22"/>
    <p:sldId id="357" r:id="rId23"/>
    <p:sldId id="370" r:id="rId24"/>
    <p:sldId id="371" r:id="rId25"/>
    <p:sldId id="351" r:id="rId26"/>
    <p:sldId id="372" r:id="rId27"/>
    <p:sldId id="335" r:id="rId28"/>
    <p:sldId id="376" r:id="rId29"/>
    <p:sldId id="367" r:id="rId30"/>
    <p:sldId id="377" r:id="rId31"/>
    <p:sldId id="380" r:id="rId32"/>
    <p:sldId id="378" r:id="rId33"/>
    <p:sldId id="392" r:id="rId34"/>
    <p:sldId id="37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AppData\Roaming\Microsoft\Excel\Budget%20usage%20-%20PY2%20estimate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Documents\e-Science%20Talk-1-09-2010\02-Project%20Finances\YEAR2-review-finance\Budget%20usage%20-%20PY2%20estim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Documents\e-Science%20Talk-1-09-2010\02-Project%20Finances\YEAR2-review-finance\Budget%20usage%20-%20PY2%20estim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Documents\e-Science%20Talk-1-09-2010\02-Project%20Finances\YEAR2-review-finance\Budget%20usage%20-%20PY2%20estimat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AppData\Roaming\Microsoft\Excel\Budget%20usage%20-%20PY2%20estimate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0.17408399993738358"/>
                  <c:y val="-0.3378288130650335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WP4</a:t>
                    </a:r>
                    <a:r>
                      <a:rPr lang="en-US"/>
                      <a:t>: </a:t>
                    </a:r>
                    <a:r>
                      <a:rPr lang="en-US" smtClean="0"/>
                      <a:t>Mgmnt</a:t>
                    </a:r>
                    <a:r>
                      <a:rPr lang="en-US" dirty="0"/>
                      <a:t>, 11%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PMs!$A$2:$A$5</c:f>
              <c:strCache>
                <c:ptCount val="4"/>
                <c:pt idx="0">
                  <c:v>WP1: Policy</c:v>
                </c:pt>
                <c:pt idx="1">
                  <c:v>WP2: GridCafe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PMs!$C$2:$C$5</c:f>
              <c:numCache>
                <c:formatCode>0%</c:formatCode>
                <c:ptCount val="4"/>
                <c:pt idx="0">
                  <c:v>0.23925501432664756</c:v>
                </c:pt>
                <c:pt idx="1">
                  <c:v>0.37535816618911177</c:v>
                </c:pt>
                <c:pt idx="2">
                  <c:v>0.27077363896848139</c:v>
                </c:pt>
                <c:pt idx="3">
                  <c:v>0.11461318051575932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0.13745953630796151"/>
                  <c:y val="-0.346064814814814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WP4</a:t>
                    </a:r>
                    <a:r>
                      <a:rPr lang="en-US"/>
                      <a:t>: </a:t>
                    </a:r>
                    <a:r>
                      <a:rPr lang="en-US" smtClean="0"/>
                      <a:t>Management </a:t>
                    </a:r>
                    <a:r>
                      <a:rPr lang="en-US" dirty="0"/>
                      <a:t>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PMs!$A$2:$A$5</c:f>
              <c:strCache>
                <c:ptCount val="4"/>
                <c:pt idx="0">
                  <c:v>WP1: Policy</c:v>
                </c:pt>
                <c:pt idx="1">
                  <c:v>WP2: GridCafe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PMs!$E$2:$E$5</c:f>
              <c:numCache>
                <c:formatCode>0%</c:formatCode>
                <c:ptCount val="4"/>
                <c:pt idx="0">
                  <c:v>0.25660756105720978</c:v>
                </c:pt>
                <c:pt idx="1">
                  <c:v>0.34827701572432257</c:v>
                </c:pt>
                <c:pt idx="2">
                  <c:v>0.29575108732017402</c:v>
                </c:pt>
                <c:pt idx="3">
                  <c:v>9.9364335898293757E-2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PMs planned vs PMs used Y1-Y2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Graphs!$E$26</c:f>
              <c:strCache>
                <c:ptCount val="1"/>
                <c:pt idx="0">
                  <c:v>PMs  planned Y2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Graphs!$E$27:$E$31</c:f>
              <c:numCache>
                <c:formatCode>General</c:formatCode>
                <c:ptCount val="5"/>
                <c:pt idx="0">
                  <c:v>24</c:v>
                </c:pt>
                <c:pt idx="1">
                  <c:v>17</c:v>
                </c:pt>
                <c:pt idx="2">
                  <c:v>12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2"/>
          <c:order val="1"/>
          <c:tx>
            <c:strRef>
              <c:f>Graphs!$F$26</c:f>
              <c:strCache>
                <c:ptCount val="1"/>
                <c:pt idx="0">
                  <c:v>PMs Used Y2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Graphs!$F$27:$F$31</c:f>
              <c:numCache>
                <c:formatCode>_-* #,##0.0_-;\-* #,##0.0_-;_-* "-"??_-;_-@_-</c:formatCode>
                <c:ptCount val="5"/>
                <c:pt idx="0">
                  <c:v>20</c:v>
                </c:pt>
                <c:pt idx="1">
                  <c:v>17.100000000000001</c:v>
                </c:pt>
                <c:pt idx="2">
                  <c:v>10.6</c:v>
                </c:pt>
                <c:pt idx="3">
                  <c:v>6.5</c:v>
                </c:pt>
                <c:pt idx="4">
                  <c:v>5.5</c:v>
                </c:pt>
              </c:numCache>
            </c:numRef>
          </c:val>
        </c:ser>
        <c:ser>
          <c:idx val="0"/>
          <c:order val="2"/>
          <c:tx>
            <c:strRef>
              <c:f>Graphs!$G$26</c:f>
              <c:strCache>
                <c:ptCount val="1"/>
                <c:pt idx="0">
                  <c:v>%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Graphs!$G$27:$G$31</c:f>
              <c:numCache>
                <c:formatCode>0%</c:formatCode>
                <c:ptCount val="5"/>
                <c:pt idx="0">
                  <c:v>0.83333333333333337</c:v>
                </c:pt>
                <c:pt idx="1">
                  <c:v>1.0058823529411764</c:v>
                </c:pt>
                <c:pt idx="2">
                  <c:v>0.8833333333333333</c:v>
                </c:pt>
                <c:pt idx="3">
                  <c:v>1.0833333333333333</c:v>
                </c:pt>
                <c:pt idx="4">
                  <c:v>0.91666666666666663</c:v>
                </c:pt>
              </c:numCache>
            </c:numRef>
          </c:val>
        </c:ser>
        <c:ser>
          <c:idx val="3"/>
          <c:order val="3"/>
          <c:tx>
            <c:strRef>
              <c:f>Graphs!$H$26</c:f>
              <c:strCache>
                <c:ptCount val="1"/>
                <c:pt idx="0">
                  <c:v>PMs  planned Y1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Graphs!$H$27:$H$31</c:f>
              <c:numCache>
                <c:formatCode>General</c:formatCode>
                <c:ptCount val="5"/>
                <c:pt idx="0">
                  <c:v>24</c:v>
                </c:pt>
                <c:pt idx="1">
                  <c:v>17</c:v>
                </c:pt>
                <c:pt idx="2">
                  <c:v>12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4"/>
          <c:order val="4"/>
          <c:tx>
            <c:strRef>
              <c:f>Graphs!$I$26</c:f>
              <c:strCache>
                <c:ptCount val="1"/>
                <c:pt idx="0">
                  <c:v>PMs Used Y1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Graphs!$I$27:$I$31</c:f>
              <c:numCache>
                <c:formatCode>_-* #,##0.0_-;\-* #,##0.0_-;_-* "-"??_-;_-@_-</c:formatCode>
                <c:ptCount val="5"/>
                <c:pt idx="0">
                  <c:v>24</c:v>
                </c:pt>
                <c:pt idx="1">
                  <c:v>13.8</c:v>
                </c:pt>
                <c:pt idx="2">
                  <c:v>13</c:v>
                </c:pt>
                <c:pt idx="3">
                  <c:v>6.5</c:v>
                </c:pt>
                <c:pt idx="4">
                  <c:v>6</c:v>
                </c:pt>
              </c:numCache>
            </c:numRef>
          </c:val>
        </c:ser>
        <c:ser>
          <c:idx val="5"/>
          <c:order val="5"/>
          <c:tx>
            <c:strRef>
              <c:f>Graphs!$J$26</c:f>
              <c:strCache>
                <c:ptCount val="1"/>
                <c:pt idx="0">
                  <c:v>%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Graphs!$J$27:$J$31</c:f>
              <c:numCache>
                <c:formatCode>0%</c:formatCode>
                <c:ptCount val="5"/>
                <c:pt idx="0">
                  <c:v>1</c:v>
                </c:pt>
                <c:pt idx="1">
                  <c:v>0.81176470588235294</c:v>
                </c:pt>
                <c:pt idx="2">
                  <c:v>1.0833333333333333</c:v>
                </c:pt>
                <c:pt idx="3">
                  <c:v>1.0833333333333333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435904"/>
        <c:axId val="83437440"/>
        <c:axId val="0"/>
      </c:bar3DChart>
      <c:catAx>
        <c:axId val="83435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83437440"/>
        <c:crosses val="autoZero"/>
        <c:auto val="1"/>
        <c:lblAlgn val="ctr"/>
        <c:lblOffset val="100"/>
        <c:noMultiLvlLbl val="0"/>
      </c:catAx>
      <c:valAx>
        <c:axId val="834374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834359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Budget vs Costs Y2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Graphs!$B$26</c:f>
              <c:strCache>
                <c:ptCount val="1"/>
                <c:pt idx="0">
                  <c:v>Budget Y2</c:v>
                </c:pt>
              </c:strCache>
            </c:strRef>
          </c:tx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Graphs!$B$27:$B$31</c:f>
              <c:numCache>
                <c:formatCode>_-* #,##0_-;\-* #,##0_-;_-* "-"??_-;_-@_-</c:formatCode>
                <c:ptCount val="5"/>
                <c:pt idx="0">
                  <c:v>163611</c:v>
                </c:pt>
                <c:pt idx="1">
                  <c:v>107778</c:v>
                </c:pt>
                <c:pt idx="2">
                  <c:v>76748</c:v>
                </c:pt>
                <c:pt idx="3">
                  <c:v>38801</c:v>
                </c:pt>
                <c:pt idx="4">
                  <c:v>79924</c:v>
                </c:pt>
              </c:numCache>
            </c:numRef>
          </c:val>
        </c:ser>
        <c:ser>
          <c:idx val="2"/>
          <c:order val="1"/>
          <c:tx>
            <c:strRef>
              <c:f>Graphs!$C$26</c:f>
              <c:strCache>
                <c:ptCount val="1"/>
                <c:pt idx="0">
                  <c:v>Year 2</c:v>
                </c:pt>
              </c:strCache>
            </c:strRef>
          </c:tx>
          <c:spPr>
            <a:solidFill>
              <a:srgbClr val="FFCC99"/>
            </a:solidFill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Graphs!$C$27:$C$31</c:f>
              <c:numCache>
                <c:formatCode>_-* #,##0_-;\-* #,##0_-;_-* "-"??_-;_-@_-</c:formatCode>
                <c:ptCount val="5"/>
                <c:pt idx="0">
                  <c:v>108783.227915123</c:v>
                </c:pt>
                <c:pt idx="1">
                  <c:v>90955.35</c:v>
                </c:pt>
                <c:pt idx="2">
                  <c:v>60825.894100000005</c:v>
                </c:pt>
                <c:pt idx="3">
                  <c:v>35251.06</c:v>
                </c:pt>
                <c:pt idx="4">
                  <c:v>72115.411200000002</c:v>
                </c:pt>
              </c:numCache>
            </c:numRef>
          </c:val>
        </c:ser>
        <c:ser>
          <c:idx val="0"/>
          <c:order val="2"/>
          <c:tx>
            <c:strRef>
              <c:f>Graphs!$D$26</c:f>
              <c:strCache>
                <c:ptCount val="1"/>
                <c:pt idx="0">
                  <c:v>%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Graphs!$A$27:$A$31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Graphs!$D$27:$D$31</c:f>
              <c:numCache>
                <c:formatCode>0%</c:formatCode>
                <c:ptCount val="5"/>
                <c:pt idx="0">
                  <c:v>0.6648894506794959</c:v>
                </c:pt>
                <c:pt idx="1">
                  <c:v>0.84391387852808553</c:v>
                </c:pt>
                <c:pt idx="2">
                  <c:v>0.79254044535362489</c:v>
                </c:pt>
                <c:pt idx="3">
                  <c:v>0.90850905904486989</c:v>
                </c:pt>
                <c:pt idx="4">
                  <c:v>0.90229982483359195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659840"/>
        <c:axId val="112661632"/>
        <c:axId val="0"/>
      </c:bar3DChart>
      <c:catAx>
        <c:axId val="112659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661632"/>
        <c:crosses val="autoZero"/>
        <c:auto val="1"/>
        <c:lblAlgn val="ctr"/>
        <c:lblOffset val="100"/>
        <c:noMultiLvlLbl val="0"/>
      </c:catAx>
      <c:valAx>
        <c:axId val="1126616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126598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GB">
                <a:latin typeface="Arial" pitchFamily="34" charset="0"/>
                <a:cs typeface="Arial" pitchFamily="34" charset="0"/>
              </a:rPr>
              <a:t>EGI.eu FUNDING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Graphs!$B$68</c:f>
              <c:strCache>
                <c:ptCount val="1"/>
                <c:pt idx="0">
                  <c:v>EC payments</c:v>
                </c:pt>
              </c:strCache>
            </c:strRef>
          </c:tx>
          <c:spPr>
            <a:solidFill>
              <a:srgbClr val="C00000">
                <a:alpha val="60000"/>
              </a:srgbClr>
            </a:solidFill>
            <a:ln>
              <a:gradFill>
                <a:gsLst>
                  <a:gs pos="25000">
                    <a:srgbClr val="AEC3E9"/>
                  </a:gs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cat>
            <c:strRef>
              <c:f>Graphs!$A$69:$A$73</c:f>
              <c:strCache>
                <c:ptCount val="5"/>
                <c:pt idx="0">
                  <c:v>Prefinancing</c:v>
                </c:pt>
                <c:pt idx="1">
                  <c:v>Y1 cost payment</c:v>
                </c:pt>
                <c:pt idx="2">
                  <c:v>Y2 costs payment</c:v>
                </c:pt>
                <c:pt idx="3">
                  <c:v>TOTAL distribution</c:v>
                </c:pt>
                <c:pt idx="4">
                  <c:v>Final payment 10% +PGF</c:v>
                </c:pt>
              </c:strCache>
            </c:strRef>
          </c:cat>
          <c:val>
            <c:numRef>
              <c:f>Graphs!$B$69:$B$73</c:f>
              <c:numCache>
                <c:formatCode>_-* #,##0_-;\-* #,##0_-;_-* "-"??_-;_-@_-</c:formatCode>
                <c:ptCount val="5"/>
                <c:pt idx="0">
                  <c:v>628333</c:v>
                </c:pt>
                <c:pt idx="1">
                  <c:v>476667</c:v>
                </c:pt>
                <c:pt idx="2" formatCode="General">
                  <c:v>0</c:v>
                </c:pt>
                <c:pt idx="3">
                  <c:v>1105000</c:v>
                </c:pt>
                <c:pt idx="4">
                  <c:v>195000</c:v>
                </c:pt>
              </c:numCache>
            </c:numRef>
          </c:val>
        </c:ser>
        <c:ser>
          <c:idx val="1"/>
          <c:order val="1"/>
          <c:tx>
            <c:strRef>
              <c:f>Graphs!$C$68</c:f>
              <c:strCache>
                <c:ptCount val="1"/>
                <c:pt idx="0">
                  <c:v>EGI.eu Distribution</c:v>
                </c:pt>
              </c:strCache>
            </c:strRef>
          </c:tx>
          <c:spPr>
            <a:solidFill>
              <a:srgbClr val="FFCC99"/>
            </a:solidFill>
          </c:spPr>
          <c:invertIfNegative val="0"/>
          <c:cat>
            <c:strRef>
              <c:f>Graphs!$A$69:$A$73</c:f>
              <c:strCache>
                <c:ptCount val="5"/>
                <c:pt idx="0">
                  <c:v>Prefinancing</c:v>
                </c:pt>
                <c:pt idx="1">
                  <c:v>Y1 cost payment</c:v>
                </c:pt>
                <c:pt idx="2">
                  <c:v>Y2 costs payment</c:v>
                </c:pt>
                <c:pt idx="3">
                  <c:v>TOTAL distribution</c:v>
                </c:pt>
                <c:pt idx="4">
                  <c:v>Final payment 10% +PGF</c:v>
                </c:pt>
              </c:strCache>
            </c:strRef>
          </c:cat>
          <c:val>
            <c:numRef>
              <c:f>Graphs!$C$69:$C$73</c:f>
              <c:numCache>
                <c:formatCode>_-* #,##0_-;\-* #,##0_-;_-* "-"??_-;_-@_-</c:formatCode>
                <c:ptCount val="5"/>
                <c:pt idx="0">
                  <c:v>628333</c:v>
                </c:pt>
                <c:pt idx="1">
                  <c:v>398810.5</c:v>
                </c:pt>
                <c:pt idx="2">
                  <c:v>77856.5</c:v>
                </c:pt>
                <c:pt idx="3">
                  <c:v>1105000</c:v>
                </c:pt>
                <c:pt idx="4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699648"/>
        <c:axId val="112709632"/>
      </c:barChart>
      <c:catAx>
        <c:axId val="112699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709632"/>
        <c:crosses val="autoZero"/>
        <c:auto val="1"/>
        <c:lblAlgn val="ctr"/>
        <c:lblOffset val="100"/>
        <c:noMultiLvlLbl val="0"/>
      </c:catAx>
      <c:valAx>
        <c:axId val="11270963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12699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GB" sz="1800" b="1" i="0" baseline="0">
                <a:effectLst/>
                <a:latin typeface="Arial" pitchFamily="34" charset="0"/>
                <a:cs typeface="Arial" pitchFamily="34" charset="0"/>
              </a:rPr>
              <a:t>Funding used/left per Partner</a:t>
            </a:r>
            <a:endParaRPr lang="en-GB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Graphs!$C$11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strRef>
              <c:f>Graphs!$A$12:$A$16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Graphs!$C$12:$C$16</c:f>
              <c:numCache>
                <c:formatCode>_-* #,##0_-;\-* #,##0_-;_-* "-"??_-;_-@_-</c:formatCode>
                <c:ptCount val="5"/>
                <c:pt idx="0">
                  <c:v>249763.14</c:v>
                </c:pt>
                <c:pt idx="1">
                  <c:v>64185.020000000004</c:v>
                </c:pt>
                <c:pt idx="2">
                  <c:v>71887</c:v>
                </c:pt>
                <c:pt idx="3">
                  <c:v>27492.3446</c:v>
                </c:pt>
                <c:pt idx="4">
                  <c:v>66167</c:v>
                </c:pt>
              </c:numCache>
            </c:numRef>
          </c:val>
        </c:ser>
        <c:ser>
          <c:idx val="1"/>
          <c:order val="1"/>
          <c:tx>
            <c:strRef>
              <c:f>Graphs!$D$11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strRef>
              <c:f>Graphs!$A$12:$A$16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Graphs!$D$12:$D$16</c:f>
              <c:numCache>
                <c:formatCode>_-* #,##0_-;\-* #,##0_-;_-* "-"??_-;_-@_-</c:formatCode>
                <c:ptCount val="5"/>
                <c:pt idx="0">
                  <c:v>108783.227915123</c:v>
                </c:pt>
                <c:pt idx="1">
                  <c:v>90955.35</c:v>
                </c:pt>
                <c:pt idx="2">
                  <c:v>60825.894100000005</c:v>
                </c:pt>
                <c:pt idx="3">
                  <c:v>35251.06</c:v>
                </c:pt>
                <c:pt idx="4">
                  <c:v>72115.411200000002</c:v>
                </c:pt>
              </c:numCache>
            </c:numRef>
          </c:val>
        </c:ser>
        <c:ser>
          <c:idx val="2"/>
          <c:order val="2"/>
          <c:tx>
            <c:strRef>
              <c:f>Graphs!$E$11</c:f>
              <c:strCache>
                <c:ptCount val="1"/>
                <c:pt idx="0">
                  <c:v>remaining Month 25-33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519018681071351E-2"/>
                  <c:y val="-7.28269653316236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020481656538369E-2"/>
                  <c:y val="-0.128167805360207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763898266936752E-2"/>
                  <c:y val="-6.1967301797199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265361242403783E-2"/>
                  <c:y val="-6.0097974394422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029259509340539E-3"/>
                  <c:y val="-8.54357422879392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Graphs!$A$12:$A$16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Graphs!$E$12:$E$16</c:f>
              <c:numCache>
                <c:formatCode>_-* #,##0_-;\-* #,##0_-;_-* "-"??_-;_-@_-</c:formatCode>
                <c:ptCount val="5"/>
                <c:pt idx="0">
                  <c:v>105383.76844851315</c:v>
                </c:pt>
                <c:pt idx="1">
                  <c:v>141248.62419999999</c:v>
                </c:pt>
                <c:pt idx="2">
                  <c:v>78344.605899999995</c:v>
                </c:pt>
                <c:pt idx="3">
                  <c:v>46087.595399999998</c:v>
                </c:pt>
                <c:pt idx="4">
                  <c:v>81509.498800000001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12419968"/>
        <c:axId val="112421504"/>
      </c:barChart>
      <c:catAx>
        <c:axId val="112419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421504"/>
        <c:crosses val="autoZero"/>
        <c:auto val="1"/>
        <c:lblAlgn val="ctr"/>
        <c:lblOffset val="100"/>
        <c:noMultiLvlLbl val="0"/>
      </c:catAx>
      <c:valAx>
        <c:axId val="112421504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12419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GB" sz="1800" b="1" i="0" baseline="0">
                <a:effectLst/>
                <a:latin typeface="Arial" pitchFamily="34" charset="0"/>
                <a:cs typeface="Arial" pitchFamily="34" charset="0"/>
              </a:rPr>
              <a:t>PMs used/left per Partner</a:t>
            </a:r>
            <a:endParaRPr lang="en-GB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Graphs!$C$11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0511116764795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063889595599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3043061562595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0766675147193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3043061562596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Graphs!$A$19:$A$23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Graphs!$D$19:$D$23</c:f>
              <c:numCache>
                <c:formatCode>_-* #,##0.0_-;\-* #,##0.0_-;_-* "-"??_-;_-@_-</c:formatCode>
                <c:ptCount val="5"/>
                <c:pt idx="0">
                  <c:v>24</c:v>
                </c:pt>
                <c:pt idx="1">
                  <c:v>13.8</c:v>
                </c:pt>
                <c:pt idx="2">
                  <c:v>13</c:v>
                </c:pt>
                <c:pt idx="3">
                  <c:v>6.5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Graphs!$D$11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7979171966996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0511116764795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544722716919646E-2"/>
                  <c:y val="7.0707065083348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0511116764795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3043061562595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Graphs!$A$19:$A$23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Graphs!$E$19:$E$23</c:f>
              <c:numCache>
                <c:formatCode>_-* #,##0.0_-;\-* #,##0.0_-;_-* "-"??_-;_-@_-</c:formatCode>
                <c:ptCount val="5"/>
                <c:pt idx="0">
                  <c:v>20</c:v>
                </c:pt>
                <c:pt idx="1">
                  <c:v>17.100000000000001</c:v>
                </c:pt>
                <c:pt idx="2">
                  <c:v>10.6</c:v>
                </c:pt>
                <c:pt idx="3">
                  <c:v>6.5</c:v>
                </c:pt>
                <c:pt idx="4">
                  <c:v>5.5</c:v>
                </c:pt>
              </c:numCache>
            </c:numRef>
          </c:val>
        </c:ser>
        <c:ser>
          <c:idx val="2"/>
          <c:order val="2"/>
          <c:tx>
            <c:strRef>
              <c:f>Graphs!$E$11</c:f>
              <c:strCache>
                <c:ptCount val="1"/>
                <c:pt idx="0">
                  <c:v>remaining Month 25-33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075501464953815E-2"/>
                  <c:y val="-6.74420468433812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821726391706151E-2"/>
                  <c:y val="-3.19318386728376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821726391706109E-2"/>
                  <c:y val="-3.24948408166535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567951318458417E-2"/>
                  <c:y val="-1.7882163584513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6060223709358845E-2"/>
                  <c:y val="-2.13052566902419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Graphs!$A$19:$A$23</c:f>
              <c:strCache>
                <c:ptCount val="5"/>
                <c:pt idx="0">
                  <c:v>CERN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Graphs!$F$19:$F$23</c:f>
              <c:numCache>
                <c:formatCode>_-* #,##0.0_-;\-* #,##0.0_-;_-* "-"??_-;_-@_-</c:formatCode>
                <c:ptCount val="5"/>
                <c:pt idx="0">
                  <c:v>22</c:v>
                </c:pt>
                <c:pt idx="1">
                  <c:v>15.099999999999998</c:v>
                </c:pt>
                <c:pt idx="2">
                  <c:v>9.3999999999999986</c:v>
                </c:pt>
                <c:pt idx="3">
                  <c:v>4</c:v>
                </c:pt>
                <c:pt idx="4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12469504"/>
        <c:axId val="112471040"/>
      </c:barChart>
      <c:catAx>
        <c:axId val="11246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471040"/>
        <c:crosses val="autoZero"/>
        <c:auto val="1"/>
        <c:lblAlgn val="ctr"/>
        <c:lblOffset val="100"/>
        <c:noMultiLvlLbl val="0"/>
      </c:catAx>
      <c:valAx>
        <c:axId val="112471040"/>
        <c:scaling>
          <c:orientation val="minMax"/>
        </c:scaling>
        <c:delete val="1"/>
        <c:axPos val="l"/>
        <c:majorGridlines/>
        <c:numFmt formatCode="_-* #,##0.0_-;\-* #,##0.0_-;_-* &quot;-&quot;??_-;_-@_-" sourceLinked="1"/>
        <c:majorTickMark val="none"/>
        <c:minorTickMark val="none"/>
        <c:tickLblPos val="nextTo"/>
        <c:crossAx val="11246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Highlight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MoU</a:t>
            </a:r>
            <a:r>
              <a:rPr lang="en-GB" baseline="0" dirty="0" smtClean="0"/>
              <a:t> projects </a:t>
            </a:r>
            <a:r>
              <a:rPr lang="en-GB" baseline="0" dirty="0" err="1" smtClean="0"/>
              <a:t>GlobalExcursion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Virtus</a:t>
            </a:r>
            <a:r>
              <a:rPr lang="en-GB" baseline="0" smtClean="0"/>
              <a:t>, CRISP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1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9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4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2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88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5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49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93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71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5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6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9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WP4: Project and Consortium Management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6324600" cy="792163"/>
          </a:xfrm>
        </p:spPr>
        <p:txBody>
          <a:bodyPr>
            <a:noAutofit/>
          </a:bodyPr>
          <a:lstStyle/>
          <a:p>
            <a:r>
              <a:rPr lang="en-GB" sz="1800" dirty="0"/>
              <a:t>N</a:t>
            </a:r>
            <a:r>
              <a:rPr lang="en-GB" sz="1800" dirty="0" smtClean="0"/>
              <a:t>o </a:t>
            </a:r>
            <a:r>
              <a:rPr lang="en-GB" sz="1800" dirty="0"/>
              <a:t>further payment can be expected from </a:t>
            </a:r>
            <a:r>
              <a:rPr lang="en-GB" sz="1800" dirty="0" smtClean="0"/>
              <a:t>EC.</a:t>
            </a:r>
          </a:p>
          <a:p>
            <a:r>
              <a:rPr lang="en-GB" sz="1800" dirty="0" smtClean="0"/>
              <a:t>EGI.eu holds 78K from last year’s received advance.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92759"/>
              </p:ext>
            </p:extLst>
          </p:nvPr>
        </p:nvGraphicFramePr>
        <p:xfrm>
          <a:off x="762000" y="990600"/>
          <a:ext cx="7924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US" sz="3600" b="1" dirty="0" smtClean="0"/>
              <a:t>Project status M25 to M33</a:t>
            </a:r>
            <a:endParaRPr lang="en-GB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61733"/>
              </p:ext>
            </p:extLst>
          </p:nvPr>
        </p:nvGraphicFramePr>
        <p:xfrm>
          <a:off x="304800" y="3810000"/>
          <a:ext cx="6400800" cy="252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15240" y="1600200"/>
            <a:ext cx="22098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Remaining 9M: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1600" dirty="0" smtClean="0"/>
              <a:t>56 PMs and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1600" dirty="0" smtClean="0"/>
              <a:t>452.5k€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Average used per year: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1600" dirty="0" smtClean="0"/>
              <a:t>PMs: 61.5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1600" dirty="0" smtClean="0"/>
              <a:t>Costs: 424k€</a:t>
            </a:r>
            <a:endParaRPr lang="en-GB" sz="1600" dirty="0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351082"/>
              </p:ext>
            </p:extLst>
          </p:nvPr>
        </p:nvGraphicFramePr>
        <p:xfrm>
          <a:off x="2133600" y="1143000"/>
          <a:ext cx="6705600" cy="2519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113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err="1" smtClean="0"/>
              <a:t>Concertation</a:t>
            </a:r>
            <a:r>
              <a:rPr lang="en-GB" sz="3600" b="1" dirty="0" smtClean="0"/>
              <a:t>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800" y="1066800"/>
            <a:ext cx="909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600" dirty="0">
                <a:latin typeface="Arial" pitchFamily="34" charset="0"/>
                <a:cs typeface="Arial" pitchFamily="34" charset="0"/>
              </a:rPr>
              <a:t>€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40K is allocated in the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DoW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for the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e-Infrastructure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events to fund logistical costs such as catering, travel and venue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costs.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is allocated as €25K to EGI.eu under WP4 and €15K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to QMUL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under WP1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Costs for 9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meeting, 22-23 September  met by EGI.eu from central budget.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Total cost is 24.8K (average 12.4K per event). Remaining budget for 2012 is 15.2K Euros.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The 10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meeting will be in Brussels on 6/7 March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8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9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80325"/>
              </p:ext>
            </p:extLst>
          </p:nvPr>
        </p:nvGraphicFramePr>
        <p:xfrm>
          <a:off x="469899" y="3352800"/>
          <a:ext cx="3263901" cy="231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3979"/>
                <a:gridCol w="1229922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Security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1,438.00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Catering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4,574.00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EC diner on the 4</a:t>
                      </a:r>
                      <a:r>
                        <a:rPr lang="en-GB" sz="14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Cleaning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Badges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145.00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Coffee break during the EC meeting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74.00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6,809.00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53266"/>
              </p:ext>
            </p:extLst>
          </p:nvPr>
        </p:nvGraphicFramePr>
        <p:xfrm>
          <a:off x="4572000" y="3352800"/>
          <a:ext cx="4432301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1213052"/>
                <a:gridCol w="1466649"/>
              </a:tblGrid>
              <a:tr h="361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Venue main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4,502.50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Venue booths area + equipment (panels)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4,167.00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WIFI, A/V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1,377.85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Security, cleaning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934.03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Catering ~18€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2,162.40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42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Breaks 5€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1,800.00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Cocktail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2,649.00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Booths (agINFRA, EUDAT, DASISH @150)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 projects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18,042.78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80917"/>
              </p:ext>
            </p:extLst>
          </p:nvPr>
        </p:nvGraphicFramePr>
        <p:xfrm>
          <a:off x="685800" y="6019800"/>
          <a:ext cx="2527300" cy="443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029"/>
                <a:gridCol w="1230271"/>
              </a:tblGrid>
              <a:tr h="443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24,851.78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Deliverables and Milestones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309126"/>
              </p:ext>
            </p:extLst>
          </p:nvPr>
        </p:nvGraphicFramePr>
        <p:xfrm>
          <a:off x="152400" y="1143000"/>
          <a:ext cx="8915398" cy="4946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2777584"/>
                <a:gridCol w="575216"/>
                <a:gridCol w="914400"/>
                <a:gridCol w="247649"/>
                <a:gridCol w="668655"/>
                <a:gridCol w="683896"/>
                <a:gridCol w="1015585"/>
                <a:gridCol w="1346613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Weekly issues of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1-33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Updated version of the GridCafe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Staffing issue</a:t>
                      </a: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impact and sustainability report on e-ScienceTalk products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upgraded version of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513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Report on survey of iSGTW readers and annual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996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report on feedback and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 in PM25 by agreement with the EC</a:t>
                      </a:r>
                      <a:endParaRPr lang="en-GB" sz="14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28351"/>
              </p:ext>
            </p:extLst>
          </p:nvPr>
        </p:nvGraphicFramePr>
        <p:xfrm>
          <a:off x="152400" y="1066800"/>
          <a:ext cx="8839201" cy="5548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444"/>
                <a:gridCol w="1736556"/>
                <a:gridCol w="675985"/>
                <a:gridCol w="1113739"/>
                <a:gridCol w="1165006"/>
                <a:gridCol w="942260"/>
                <a:gridCol w="1132210"/>
                <a:gridCol w="1143001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 name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beneficiary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</a:t>
                      </a: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/mm/</a:t>
                      </a: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yyyy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b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 / </a:t>
                      </a: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achievement date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concertation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event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Held early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Scheduling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 iSGTW readership by 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expanded to 25 new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Dissemination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Dissemination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Project metrics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Recommendations from PY1 reviewers:</a:t>
            </a:r>
          </a:p>
          <a:p>
            <a:pPr lvl="1"/>
            <a:r>
              <a:rPr lang="en-GB" dirty="0" smtClean="0"/>
              <a:t>Define what </a:t>
            </a:r>
            <a:r>
              <a:rPr lang="en-GB" dirty="0"/>
              <a:t>constitutes </a:t>
            </a:r>
            <a:r>
              <a:rPr lang="en-GB" dirty="0" smtClean="0"/>
              <a:t>impact in D1.4</a:t>
            </a:r>
          </a:p>
          <a:p>
            <a:pPr lvl="1"/>
            <a:r>
              <a:rPr lang="en-GB" dirty="0" smtClean="0"/>
              <a:t>Include more </a:t>
            </a:r>
            <a:r>
              <a:rPr lang="en-GB" dirty="0"/>
              <a:t>detail </a:t>
            </a:r>
            <a:r>
              <a:rPr lang="en-GB" dirty="0" smtClean="0"/>
              <a:t>on the outcomes </a:t>
            </a:r>
            <a:r>
              <a:rPr lang="en-GB" dirty="0"/>
              <a:t>and outputs of the </a:t>
            </a:r>
            <a:r>
              <a:rPr lang="en-GB" dirty="0" smtClean="0"/>
              <a:t>products</a:t>
            </a:r>
          </a:p>
          <a:p>
            <a:pPr lvl="1"/>
            <a:r>
              <a:rPr lang="en-GB" dirty="0" smtClean="0"/>
              <a:t>Track cross fertilisation </a:t>
            </a:r>
            <a:r>
              <a:rPr lang="en-GB" dirty="0"/>
              <a:t>amongst the </a:t>
            </a:r>
            <a:r>
              <a:rPr lang="en-GB" dirty="0" smtClean="0"/>
              <a:t>e-</a:t>
            </a:r>
            <a:r>
              <a:rPr lang="en-GB" dirty="0" err="1" smtClean="0"/>
              <a:t>ScienceTalk</a:t>
            </a:r>
            <a:r>
              <a:rPr lang="en-GB" dirty="0" smtClean="0"/>
              <a:t> </a:t>
            </a:r>
            <a:r>
              <a:rPr lang="en-GB" dirty="0"/>
              <a:t>products </a:t>
            </a:r>
            <a:endParaRPr lang="en-GB" dirty="0" smtClean="0"/>
          </a:p>
          <a:p>
            <a:pPr lvl="1"/>
            <a:r>
              <a:rPr lang="en-GB" dirty="0" smtClean="0"/>
              <a:t>Report metrics </a:t>
            </a:r>
            <a:r>
              <a:rPr lang="en-GB" dirty="0"/>
              <a:t>based on </a:t>
            </a:r>
            <a:r>
              <a:rPr lang="en-GB" dirty="0" smtClean="0"/>
              <a:t>activities at events</a:t>
            </a:r>
          </a:p>
          <a:p>
            <a:r>
              <a:rPr lang="en-GB" dirty="0" smtClean="0"/>
              <a:t>Annual Deliverables on Impact (D1.4) and Metrics (D4.4) </a:t>
            </a:r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Small changes to the metrics for PY3 are included in D4.4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670045"/>
              </p:ext>
            </p:extLst>
          </p:nvPr>
        </p:nvGraphicFramePr>
        <p:xfrm>
          <a:off x="76200" y="1066800"/>
          <a:ext cx="8839198" cy="5576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2063953"/>
                <a:gridCol w="1066800"/>
                <a:gridCol w="685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PY2</a:t>
                      </a: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 of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250%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107%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78%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of end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250%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eScienceCity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95%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of end of project target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261%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821591"/>
              </p:ext>
            </p:extLst>
          </p:nvPr>
        </p:nvGraphicFramePr>
        <p:xfrm>
          <a:off x="152400" y="990600"/>
          <a:ext cx="8762999" cy="556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996"/>
                <a:gridCol w="1180752"/>
                <a:gridCol w="2654230"/>
                <a:gridCol w="1956423"/>
                <a:gridCol w="1670598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 Metric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Increased from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published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Adjusted to number of reports published not printed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new area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subscribers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social media followers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printed materials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 achievements and project issues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r>
              <a:rPr lang="en-GB" sz="1600" dirty="0" smtClean="0"/>
              <a:t>Administration:</a:t>
            </a:r>
          </a:p>
          <a:p>
            <a:pPr lvl="1"/>
            <a:r>
              <a:rPr lang="en-GB" sz="1600" dirty="0" smtClean="0"/>
              <a:t>PY2 </a:t>
            </a:r>
            <a:r>
              <a:rPr lang="en-GB" sz="1600" dirty="0" err="1" smtClean="0"/>
              <a:t>DoW</a:t>
            </a:r>
            <a:r>
              <a:rPr lang="en-GB" sz="1600" dirty="0" smtClean="0"/>
              <a:t> amendment completed in April 2012</a:t>
            </a:r>
          </a:p>
          <a:p>
            <a:pPr lvl="1"/>
            <a:r>
              <a:rPr lang="en-GB" sz="1600" dirty="0" smtClean="0"/>
              <a:t>PY1 costs accepted and payments processed</a:t>
            </a:r>
          </a:p>
          <a:p>
            <a:pPr lvl="1"/>
            <a:r>
              <a:rPr lang="en-GB" sz="1600" dirty="0" smtClean="0"/>
              <a:t>PMB meetings held, risk register monitored</a:t>
            </a:r>
          </a:p>
          <a:p>
            <a:pPr lvl="1"/>
            <a:r>
              <a:rPr lang="en-GB" sz="1600" dirty="0" smtClean="0"/>
              <a:t>Project team changed, 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EU Editor (CERN) and e-Science Impact Reporter (QMUL)</a:t>
            </a:r>
          </a:p>
          <a:p>
            <a:endParaRPr lang="en-GB" sz="1600" dirty="0" smtClean="0"/>
          </a:p>
          <a:p>
            <a:r>
              <a:rPr lang="en-GB" sz="16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Forum2012 - Prague, eChallenges2012 - Lisbon,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 – Lyon, </a:t>
            </a:r>
            <a:r>
              <a:rPr lang="en-GB" sz="1600" dirty="0" smtClean="0"/>
              <a:t>ISGC’12 - Taipei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Additional activities:</a:t>
            </a:r>
          </a:p>
          <a:p>
            <a:pPr lvl="1"/>
            <a:r>
              <a:rPr lang="en-GB" sz="1600" dirty="0" smtClean="0"/>
              <a:t>Quarterly Reports prepared for Q5-7 in addition to agreed Deliverables and Milestones</a:t>
            </a:r>
          </a:p>
          <a:p>
            <a:pPr lvl="1"/>
            <a:r>
              <a:rPr lang="en-GB" sz="1600" dirty="0" smtClean="0"/>
              <a:t>Social media and website report for CRISP</a:t>
            </a:r>
          </a:p>
          <a:p>
            <a:pPr lvl="1"/>
            <a:r>
              <a:rPr lang="en-GB" sz="1600" dirty="0" smtClean="0"/>
              <a:t>Media training planned at DESY, EUDAT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Conference, ESRF</a:t>
            </a:r>
          </a:p>
          <a:p>
            <a:endParaRPr lang="en-GB" sz="1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295400"/>
            <a:ext cx="8991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</a:t>
            </a:r>
            <a:r>
              <a:rPr lang="en-GB" sz="2000" dirty="0"/>
              <a:t>8</a:t>
            </a:r>
            <a:r>
              <a:rPr lang="en-GB" sz="2000" dirty="0" smtClean="0"/>
              <a:t> collaborating projects:</a:t>
            </a:r>
          </a:p>
          <a:p>
            <a:pPr lvl="1"/>
            <a:r>
              <a:rPr lang="en-US" sz="1600" b="1" dirty="0" smtClean="0"/>
              <a:t>Outreach</a:t>
            </a:r>
            <a:r>
              <a:rPr lang="en-US" sz="1600" dirty="0" smtClean="0"/>
              <a:t>: </a:t>
            </a:r>
            <a:r>
              <a:rPr lang="en-US" sz="1600" dirty="0" err="1" smtClean="0"/>
              <a:t>GlobalExcursion</a:t>
            </a:r>
            <a:r>
              <a:rPr lang="en-US" sz="1600" dirty="0" smtClean="0"/>
              <a:t>, </a:t>
            </a:r>
            <a:r>
              <a:rPr lang="en-US" sz="1600" dirty="0" err="1" smtClean="0"/>
              <a:t>Virtus</a:t>
            </a:r>
            <a:endParaRPr lang="en-US" sz="1600" dirty="0" smtClean="0"/>
          </a:p>
          <a:p>
            <a:pPr lvl="1"/>
            <a:r>
              <a:rPr lang="en-US" sz="1600" b="1" dirty="0" smtClean="0"/>
              <a:t>User community &amp; infrastructures</a:t>
            </a:r>
            <a:r>
              <a:rPr lang="en-US" sz="1600" dirty="0" smtClean="0"/>
              <a:t>: EGI, EUDAT, N4U, SHIWA</a:t>
            </a:r>
          </a:p>
          <a:p>
            <a:pPr lvl="1"/>
            <a:r>
              <a:rPr lang="en-US" sz="1600" b="1" dirty="0" smtClean="0"/>
              <a:t>ESFRI cluster project: </a:t>
            </a:r>
            <a:r>
              <a:rPr lang="en-US" sz="1600" dirty="0" smtClean="0"/>
              <a:t>CRISP</a:t>
            </a:r>
          </a:p>
          <a:p>
            <a:pPr lvl="1"/>
            <a:r>
              <a:rPr lang="en-US" sz="1600" b="1" dirty="0" smtClean="0"/>
              <a:t>Policy: </a:t>
            </a:r>
            <a:r>
              <a:rPr lang="en-US" sz="1600" dirty="0" smtClean="0"/>
              <a:t>ERINA+</a:t>
            </a:r>
          </a:p>
          <a:p>
            <a:endParaRPr lang="en-GB" sz="2000" dirty="0" smtClean="0"/>
          </a:p>
          <a:p>
            <a:r>
              <a:rPr lang="en-GB" sz="2000" dirty="0" smtClean="0"/>
              <a:t>International collaborations:</a:t>
            </a:r>
          </a:p>
          <a:p>
            <a:pPr lvl="1"/>
            <a:r>
              <a:rPr lang="en-GB" sz="1600" dirty="0" smtClean="0"/>
              <a:t>Project Coordinator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for the 11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International Symposium on Grids and Clouds 2013, Taipei</a:t>
            </a:r>
          </a:p>
          <a:p>
            <a:pPr lvl="1"/>
            <a:r>
              <a:rPr lang="en-GB" sz="1600" dirty="0" smtClean="0"/>
              <a:t>Media partner for XSEDE’12, ISC’12</a:t>
            </a:r>
          </a:p>
          <a:p>
            <a:pPr lvl="1"/>
            <a:endParaRPr lang="en-GB" sz="1600" dirty="0"/>
          </a:p>
          <a:p>
            <a:r>
              <a:rPr lang="en-GB" sz="2000" dirty="0"/>
              <a:t>Events </a:t>
            </a:r>
            <a:r>
              <a:rPr lang="en-GB" sz="2000" dirty="0" smtClean="0"/>
              <a:t>organisation:</a:t>
            </a:r>
            <a:endParaRPr lang="en-GB" sz="2000" dirty="0"/>
          </a:p>
          <a:p>
            <a:pPr lvl="1"/>
            <a:r>
              <a:rPr lang="en-GB" sz="1600" dirty="0" smtClean="0"/>
              <a:t>Logistics for 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e-Infrastructure </a:t>
            </a:r>
            <a:r>
              <a:rPr lang="en-GB" sz="1600" dirty="0" err="1"/>
              <a:t>Concertation</a:t>
            </a:r>
            <a:r>
              <a:rPr lang="en-GB" sz="1600" dirty="0"/>
              <a:t> </a:t>
            </a:r>
            <a:r>
              <a:rPr lang="en-GB" sz="1600" dirty="0" smtClean="0"/>
              <a:t>event in Lyon, September 2011</a:t>
            </a:r>
          </a:p>
          <a:p>
            <a:pPr lvl="1"/>
            <a:r>
              <a:rPr lang="en-GB" sz="1600" dirty="0" smtClean="0"/>
              <a:t>Logistics for 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e-Infrastructure </a:t>
            </a:r>
            <a:r>
              <a:rPr lang="en-GB" sz="1600" dirty="0" err="1" smtClean="0"/>
              <a:t>Concertation</a:t>
            </a:r>
            <a:r>
              <a:rPr lang="en-GB" sz="1600" dirty="0" smtClean="0"/>
              <a:t> event in Brussels, March 2013</a:t>
            </a:r>
            <a:endParaRPr lang="en-GB" sz="1600" dirty="0"/>
          </a:p>
          <a:p>
            <a:pPr lvl="1"/>
            <a:r>
              <a:rPr lang="en-GB" sz="1600" dirty="0"/>
              <a:t>Preparation of event budgets, registration, invoicing</a:t>
            </a:r>
          </a:p>
          <a:p>
            <a:pPr lvl="1"/>
            <a:r>
              <a:rPr lang="en-GB" sz="1600" dirty="0"/>
              <a:t>Live video feed for </a:t>
            </a:r>
            <a:r>
              <a:rPr lang="en-GB" sz="1600" dirty="0" smtClean="0"/>
              <a:t>Lyon event with GRDI20</a:t>
            </a:r>
            <a:endParaRPr lang="en-GB" sz="1600" dirty="0"/>
          </a:p>
          <a:p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7000" y="987972"/>
            <a:ext cx="8991600" cy="52168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for e-</a:t>
            </a:r>
            <a:r>
              <a:rPr lang="en-US" sz="1800" dirty="0" err="1" smtClean="0">
                <a:solidFill>
                  <a:schemeClr val="tx1"/>
                </a:solidFill>
              </a:rPr>
              <a:t>ScienceBriefings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Adding Russian to the </a:t>
            </a:r>
            <a:r>
              <a:rPr lang="en-US" sz="1800" dirty="0" err="1" smtClean="0">
                <a:solidFill>
                  <a:schemeClr val="tx1"/>
                </a:solidFill>
              </a:rPr>
              <a:t>GridCafé</a:t>
            </a:r>
            <a:r>
              <a:rPr lang="en-US" sz="1800" dirty="0" smtClean="0">
                <a:solidFill>
                  <a:schemeClr val="tx1"/>
                </a:solidFill>
              </a:rPr>
              <a:t> – lacking a translator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Slow addition of new sites for the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Sustainability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EU funding and recruitment of US and AP Editors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New name for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and protection of all e-</a:t>
            </a:r>
            <a:r>
              <a:rPr lang="en-US" sz="1800" dirty="0" err="1" smtClean="0">
                <a:solidFill>
                  <a:schemeClr val="tx1"/>
                </a:solidFill>
              </a:rPr>
              <a:t>ScienceTalk</a:t>
            </a:r>
            <a:r>
              <a:rPr lang="en-US" sz="1800" dirty="0" smtClean="0">
                <a:solidFill>
                  <a:schemeClr val="tx1"/>
                </a:solidFill>
              </a:rPr>
              <a:t> product names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High travel costs for all work packages due to late booking of travel – event </a:t>
            </a:r>
            <a:r>
              <a:rPr lang="en-US" sz="1800" dirty="0" err="1" smtClean="0">
                <a:solidFill>
                  <a:schemeClr val="tx1"/>
                </a:solidFill>
              </a:rPr>
              <a:t>organisers</a:t>
            </a:r>
            <a:r>
              <a:rPr lang="en-US" sz="1800" dirty="0" smtClean="0">
                <a:solidFill>
                  <a:schemeClr val="tx1"/>
                </a:solidFill>
              </a:rPr>
              <a:t> late to confirm participation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subscriber numbers are not representative of the wider readership achieved – social </a:t>
            </a:r>
            <a:r>
              <a:rPr lang="en-US" sz="1800" dirty="0" smtClean="0">
                <a:solidFill>
                  <a:schemeClr val="tx1"/>
                </a:solidFill>
              </a:rPr>
              <a:t>media </a:t>
            </a:r>
            <a:r>
              <a:rPr lang="en-US" sz="1800" dirty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web stats give a more </a:t>
            </a:r>
            <a:r>
              <a:rPr lang="en-US" sz="1800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Euro/CHF exchange rate for WP3 – CERN is making far higher contributions to the costs of the project than </a:t>
            </a:r>
            <a:r>
              <a:rPr lang="en-US" sz="1800" dirty="0" smtClean="0">
                <a:solidFill>
                  <a:schemeClr val="tx1"/>
                </a:solidFill>
              </a:rPr>
              <a:t>foreseen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Redistribution of underspent funds in final 9 months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Support for Digital Library closed in May 2012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PY3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599"/>
            <a:ext cx="89154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to explore </a:t>
            </a:r>
            <a:r>
              <a:rPr lang="en-US" sz="1800" dirty="0" err="1" smtClean="0">
                <a:solidFill>
                  <a:schemeClr val="tx1"/>
                </a:solidFill>
              </a:rPr>
              <a:t>MoUs</a:t>
            </a:r>
            <a:r>
              <a:rPr lang="en-US" sz="1800" dirty="0" smtClean="0">
                <a:solidFill>
                  <a:schemeClr val="tx1"/>
                </a:solidFill>
              </a:rPr>
              <a:t> and collaborations with other projects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ESFRI cluster projects to ensure balance and promote ongoing sustainability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Low usage of non-English websites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Implement new ideas for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as an area inside the e-</a:t>
            </a:r>
            <a:r>
              <a:rPr lang="en-US" sz="1800" dirty="0" err="1" smtClean="0">
                <a:solidFill>
                  <a:schemeClr val="tx1"/>
                </a:solidFill>
              </a:rPr>
              <a:t>ScienceCity</a:t>
            </a:r>
            <a:r>
              <a:rPr lang="en-US" sz="1800" dirty="0" smtClean="0">
                <a:solidFill>
                  <a:schemeClr val="tx1"/>
                </a:solidFill>
              </a:rPr>
              <a:t> website – project oriented structure could be preferable.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Chair role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Advisory Board to promote funding sustainability and resolve name issue.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Protection of current and future e-</a:t>
            </a:r>
            <a:r>
              <a:rPr lang="en-US" sz="1800" dirty="0" err="1">
                <a:solidFill>
                  <a:schemeClr val="tx1"/>
                </a:solidFill>
              </a:rPr>
              <a:t>ScienceTalk</a:t>
            </a:r>
            <a:r>
              <a:rPr lang="en-US" sz="1800" dirty="0">
                <a:solidFill>
                  <a:schemeClr val="tx1"/>
                </a:solidFill>
              </a:rPr>
              <a:t> product </a:t>
            </a:r>
            <a:r>
              <a:rPr lang="en-US" sz="1800" dirty="0" smtClean="0">
                <a:solidFill>
                  <a:schemeClr val="tx1"/>
                </a:solidFill>
              </a:rPr>
              <a:t>names before project end.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Several media sponsorship arrangements in progress, including journalist and press delegate rates.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Monitor social media figures for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through the metrics and </a:t>
            </a:r>
            <a:r>
              <a:rPr lang="en-US" sz="1800" dirty="0" smtClean="0">
                <a:solidFill>
                  <a:schemeClr val="tx1"/>
                </a:solidFill>
              </a:rPr>
              <a:t>pursue </a:t>
            </a:r>
            <a:r>
              <a:rPr lang="en-US" sz="1800" dirty="0">
                <a:solidFill>
                  <a:schemeClr val="tx1"/>
                </a:solidFill>
              </a:rPr>
              <a:t>media partnerships to include subscription to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as part of the registration </a:t>
            </a:r>
            <a:r>
              <a:rPr lang="en-US" sz="1800" dirty="0" smtClean="0">
                <a:solidFill>
                  <a:schemeClr val="tx1"/>
                </a:solidFill>
              </a:rPr>
              <a:t>process.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 smtClean="0"/>
              <a:t>Close of PY1 achieved successfully, including </a:t>
            </a:r>
            <a:r>
              <a:rPr lang="en-GB" sz="2200" dirty="0" err="1" smtClean="0"/>
              <a:t>DoW</a:t>
            </a:r>
            <a:r>
              <a:rPr lang="en-GB" sz="2200" dirty="0" smtClean="0"/>
              <a:t> amendment</a:t>
            </a:r>
          </a:p>
          <a:p>
            <a:r>
              <a:rPr lang="en-GB" sz="2200" dirty="0" smtClean="0"/>
              <a:t>Recruitment to US </a:t>
            </a:r>
            <a:r>
              <a:rPr lang="en-GB" sz="2200" dirty="0" err="1" smtClean="0"/>
              <a:t>iSGTW</a:t>
            </a:r>
            <a:r>
              <a:rPr lang="en-GB" sz="2200" dirty="0" smtClean="0"/>
              <a:t> Editor and AP Editor </a:t>
            </a:r>
            <a:endParaRPr lang="en-GB" sz="2200" dirty="0"/>
          </a:p>
          <a:p>
            <a:r>
              <a:rPr lang="en-GB" sz="2200" dirty="0" smtClean="0"/>
              <a:t>Effort consumption at 86% of planned levels</a:t>
            </a:r>
          </a:p>
          <a:p>
            <a:r>
              <a:rPr lang="en-GB" sz="2200" dirty="0" smtClean="0"/>
              <a:t>Estimated costs at 79% of planned levels</a:t>
            </a:r>
          </a:p>
          <a:p>
            <a:r>
              <a:rPr lang="en-GB" sz="2200" dirty="0" smtClean="0"/>
              <a:t>Most Deliverables and Milestones submitted on time, or early</a:t>
            </a:r>
          </a:p>
          <a:p>
            <a:r>
              <a:rPr lang="en-GB" sz="2200" dirty="0" smtClean="0"/>
              <a:t>High number of </a:t>
            </a:r>
            <a:r>
              <a:rPr lang="en-GB" sz="2200" dirty="0" err="1" smtClean="0"/>
              <a:t>MoUs</a:t>
            </a:r>
            <a:r>
              <a:rPr lang="en-GB" sz="2200" dirty="0" smtClean="0"/>
              <a:t> signed in PY2</a:t>
            </a:r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PY2</a:t>
            </a:r>
          </a:p>
          <a:p>
            <a:r>
              <a:rPr lang="en-GB" sz="2200" dirty="0" smtClean="0"/>
              <a:t>Sustainability plan beyond PY3 </a:t>
            </a:r>
            <a:r>
              <a:rPr lang="en-GB" sz="2200" smtClean="0"/>
              <a:t>being developed</a:t>
            </a:r>
            <a:endParaRPr lang="en-GB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5701"/>
              </p:ext>
            </p:extLst>
          </p:nvPr>
        </p:nvGraphicFramePr>
        <p:xfrm>
          <a:off x="533400" y="1066800"/>
          <a:ext cx="8305799" cy="538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663"/>
                <a:gridCol w="1670110"/>
                <a:gridCol w="1851800"/>
                <a:gridCol w="887861"/>
                <a:gridCol w="761663"/>
                <a:gridCol w="887861"/>
                <a:gridCol w="761663"/>
                <a:gridCol w="723178"/>
              </a:tblGrid>
              <a:tr h="3340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In the e-ScienceBriefings</a:t>
                      </a:r>
                      <a:endParaRPr lang="en-GB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577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Printed policy reports circulated per briefing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policy makers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440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Attendees at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organised policy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151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attended, physically or virtually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Delegates at 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 at events attended.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760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Downloads of policy documents (cumulative)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Measured from the e-ScienceTalk web 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3,055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4,359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6,783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6,783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323475"/>
              </p:ext>
            </p:extLst>
          </p:nvPr>
        </p:nvGraphicFramePr>
        <p:xfrm>
          <a:off x="76200" y="1066800"/>
          <a:ext cx="8915400" cy="551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734409"/>
                <a:gridCol w="1600200"/>
                <a:gridCol w="75986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Sites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sites included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Average number of bloggers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 per year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major and mini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areas of GridCafé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Covering topics other than grid computing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Change in 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GridCafé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2,384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2,064 </a:t>
                      </a:r>
                      <a:b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(-14%)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2,511 (+18%)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1,935</a:t>
                      </a:r>
                      <a:b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(-23%)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2224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average</a:t>
                      </a:r>
                      <a:b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</a:t>
                      </a: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7%)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Ratio of page views to visitors for the GridCafé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1.46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4.61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3.99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bloggers for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 of bloggers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 entries on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Podcasts on 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(% new)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77.59%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72.9%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74.43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73.48%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Length of time spent on the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1:33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1:35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European based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Non-European located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Consumption of effort and resources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314121"/>
              </p:ext>
            </p:extLst>
          </p:nvPr>
        </p:nvGraphicFramePr>
        <p:xfrm>
          <a:off x="76200" y="1371600"/>
          <a:ext cx="8915400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2353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sites on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in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Numbers of delegates at events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events attended by collaborating projects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10,540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12,080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121152"/>
              </p:ext>
            </p:extLst>
          </p:nvPr>
        </p:nvGraphicFramePr>
        <p:xfrm>
          <a:off x="152400" y="1066800"/>
          <a:ext cx="8763000" cy="5465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464"/>
                <a:gridCol w="1785651"/>
                <a:gridCol w="1977341"/>
                <a:gridCol w="802645"/>
                <a:gridCol w="803590"/>
                <a:gridCol w="802645"/>
                <a:gridCol w="768651"/>
                <a:gridCol w="932013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subscribers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Registered in the database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8,190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8,162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8,173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8,163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8,163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Articles on European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EU funded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printed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 events attended by e-ScienceTalk or by collaborating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Issued by email to subscribers each week and posted on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US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Worldwide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non US or EU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43,273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43,228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46,665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34,838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168,004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80,050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77,736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89,626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68,940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316,352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visiting the iSGTW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Marketing materials distributed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print or by email or at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Survey responses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Through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Zoomerang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survey tool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090856"/>
              </p:ext>
            </p:extLst>
          </p:nvPr>
        </p:nvGraphicFramePr>
        <p:xfrm>
          <a:off x="76200" y="1371600"/>
          <a:ext cx="8915400" cy="2327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Social media subscribers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 Twitter and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1,623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1,900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Time spent on the site per visit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37 seconds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31 seconds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38 seconds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minute and 41 seconds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minute and 37 seconds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Stories shared on social media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Via all social media channels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 collected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 collected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Not collected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 conversations and 444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 conversations and 444 Events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72738"/>
              </p:ext>
            </p:extLst>
          </p:nvPr>
        </p:nvGraphicFramePr>
        <p:xfrm>
          <a:off x="228600" y="1143000"/>
          <a:ext cx="8763001" cy="4724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903"/>
                <a:gridCol w="2175097"/>
                <a:gridCol w="933381"/>
                <a:gridCol w="1075793"/>
                <a:gridCol w="803071"/>
                <a:gridCol w="936130"/>
                <a:gridCol w="936130"/>
                <a:gridCol w="1030496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Deliverables 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Milestones agreed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Late Deliverable and Milestones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(by agreement)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158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e-ScienceTalk materials produced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 pens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poster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 pens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laptop sleeves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Various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e-ScienceTalk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2,071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Referrals from the e-ScienceTalk website to other e-ScienceTalk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 releases issued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Press cuttings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Events attended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605638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title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Type of activity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short name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Personmonths</a:t>
                      </a: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MGT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5943600"/>
            <a:ext cx="83439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*Includes unfunded PMs (13) </a:t>
            </a:r>
          </a:p>
        </p:txBody>
      </p:sp>
    </p:spTree>
    <p:extLst>
      <p:ext uri="{BB962C8B-B14F-4D97-AF65-F5344CB8AC3E}">
        <p14:creationId xmlns:p14="http://schemas.microsoft.com/office/powerpoint/2010/main" val="28072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812800"/>
          </a:xfrm>
        </p:spPr>
        <p:txBody>
          <a:bodyPr/>
          <a:lstStyle/>
          <a:p>
            <a:r>
              <a:rPr lang="en-GB" sz="3600" b="1" dirty="0" smtClean="0"/>
              <a:t>Effort consumed PY2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343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</a:t>
            </a:r>
            <a:endParaRPr lang="en-GB" sz="20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423543"/>
              </p:ext>
            </p:extLst>
          </p:nvPr>
        </p:nvGraphicFramePr>
        <p:xfrm>
          <a:off x="0" y="1143000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368920"/>
              </p:ext>
            </p:extLst>
          </p:nvPr>
        </p:nvGraphicFramePr>
        <p:xfrm>
          <a:off x="4114800" y="2778941"/>
          <a:ext cx="5181600" cy="312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4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PY2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work package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82235"/>
              </p:ext>
            </p:extLst>
          </p:nvPr>
        </p:nvGraphicFramePr>
        <p:xfrm>
          <a:off x="1905000" y="1447800"/>
          <a:ext cx="5562598" cy="2141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668"/>
                <a:gridCol w="1033719"/>
                <a:gridCol w="1096737"/>
                <a:gridCol w="1096737"/>
                <a:gridCol w="1096737"/>
              </a:tblGrid>
              <a:tr h="4666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Y2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kern="120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WP4-UNF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59.7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" y="3733800"/>
            <a:ext cx="9067800" cy="289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Overall at 86% of planned effort for WP1-4 in PY2.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Funded effort at 91% of planned effort for WP1-4 (omitting WP2-UNF &amp; WP4-UNF).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Unfunded effort under reported in PY2 but activities are ongoing.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under reporting in WP2 at 89% - no impact on activities.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under reporting in WP3 to balance against PY1.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over reporting 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Y1 management now balanced in PY2.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Rebalanced reporting in WP2/WP3 in PY2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partners and staff overlap.</a:t>
            </a:r>
          </a:p>
        </p:txBody>
      </p:sp>
    </p:spTree>
    <p:extLst>
      <p:ext uri="{BB962C8B-B14F-4D97-AF65-F5344CB8AC3E}">
        <p14:creationId xmlns:p14="http://schemas.microsoft.com/office/powerpoint/2010/main" val="21543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PY1-PY2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efforts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181600"/>
            <a:ext cx="8343900" cy="1219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Overall at 91% of planned funded effort for WP1-4.</a:t>
            </a:r>
          </a:p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Slight under reporting for APO to balance over reporting in PY1.</a:t>
            </a:r>
          </a:p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Slight under reporting for EGI.eu to be balanced in final year (final project reporting).</a:t>
            </a:r>
          </a:p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Slight under reporting for CERN due to gap in recruitment between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iSGTW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editors.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76381"/>
              </p:ext>
            </p:extLst>
          </p:nvPr>
        </p:nvGraphicFramePr>
        <p:xfrm>
          <a:off x="533400" y="1066800"/>
          <a:ext cx="8153399" cy="4101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PY2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4343400"/>
            <a:ext cx="8612560" cy="1600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Personnel costs underspent at CERN.</a:t>
            </a:r>
          </a:p>
          <a:p>
            <a:pPr eaLnBrk="1" hangingPunct="1"/>
            <a:r>
              <a:rPr lang="en-US" sz="1600" dirty="0">
                <a:latin typeface="Arial" pitchFamily="34" charset="0"/>
                <a:cs typeface="Arial" pitchFamily="34" charset="0"/>
              </a:rPr>
              <a:t>Personnel costs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remaining at Imperial (42k), average personnel costs used yearly: 27k.</a:t>
            </a:r>
          </a:p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Other Costs budget remaining at QMUL (28k), APO (3k).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53921"/>
              </p:ext>
            </p:extLst>
          </p:nvPr>
        </p:nvGraphicFramePr>
        <p:xfrm>
          <a:off x="609600" y="1371070"/>
          <a:ext cx="8155361" cy="2463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409"/>
                <a:gridCol w="1133250"/>
                <a:gridCol w="1193962"/>
                <a:gridCol w="2286740"/>
              </a:tblGrid>
              <a:tr h="2465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PARTNERS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Y2 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Y2 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used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3116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59.7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361,937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298,639 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36,562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30,740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Other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37,822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</a:t>
                      </a: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18,606 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605</a:t>
                      </a:r>
                      <a:endParaRPr lang="en-GB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436,320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348,591 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87,409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68,631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529,543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en-GB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418,188 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466,863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367,931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cost category</a:t>
            </a:r>
            <a:endParaRPr lang="en-US" sz="1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0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Partners PY2 expenditure</a:t>
            </a:r>
            <a:endParaRPr lang="en-GB" sz="3600" b="1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5960" y="5208657"/>
            <a:ext cx="87849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Overall at 79% of planned spend for PY2.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CERN costs underspent b</a:t>
            </a:r>
            <a:r>
              <a:rPr lang="en-US" sz="1600" dirty="0" err="1" smtClean="0"/>
              <a:t>ut</a:t>
            </a:r>
            <a:r>
              <a:rPr lang="en-US" sz="1600" dirty="0" smtClean="0"/>
              <a:t> efforts reported in project as activity of Jacqueline Hayes is visible and verifiable (</a:t>
            </a:r>
            <a:r>
              <a:rPr lang="en-US" sz="1600" dirty="0" err="1" smtClean="0"/>
              <a:t>iSTGW</a:t>
            </a:r>
            <a:r>
              <a:rPr lang="en-US" sz="1600" dirty="0" smtClean="0"/>
              <a:t>).</a:t>
            </a:r>
            <a:endParaRPr lang="en-GB" sz="1600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919676"/>
              </p:ext>
            </p:extLst>
          </p:nvPr>
        </p:nvGraphicFramePr>
        <p:xfrm>
          <a:off x="1371600" y="1055551"/>
          <a:ext cx="6334034" cy="4105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4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3198</Words>
  <Application>Microsoft Office PowerPoint</Application>
  <PresentationFormat>On-screen Show (4:3)</PresentationFormat>
  <Paragraphs>1252</Paragraphs>
  <Slides>33</Slides>
  <Notes>1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1_Custom Design</vt:lpstr>
      <vt:lpstr>Custom Design</vt:lpstr>
      <vt:lpstr>PowerPoint Presentation</vt:lpstr>
      <vt:lpstr>Content</vt:lpstr>
      <vt:lpstr>PowerPoint Presentation</vt:lpstr>
      <vt:lpstr>WP overview</vt:lpstr>
      <vt:lpstr>Effort consumed PY2</vt:lpstr>
      <vt:lpstr>PY2 achieved effort</vt:lpstr>
      <vt:lpstr>PY1-PY2 achieved efforts</vt:lpstr>
      <vt:lpstr>PY2 expenditure</vt:lpstr>
      <vt:lpstr>Partners PY2 expenditure</vt:lpstr>
      <vt:lpstr>Funding distribution</vt:lpstr>
      <vt:lpstr>Project status M25 to M33</vt:lpstr>
      <vt:lpstr>Concertation expenditure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PY2</vt:lpstr>
      <vt:lpstr>Project metrics PY3</vt:lpstr>
      <vt:lpstr>PowerPoint Presentation</vt:lpstr>
      <vt:lpstr>WP4: Major achievements</vt:lpstr>
      <vt:lpstr>WP4: Major achievements</vt:lpstr>
      <vt:lpstr>Project issues</vt:lpstr>
      <vt:lpstr>Mitigations for PY3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316</cp:revision>
  <dcterms:created xsi:type="dcterms:W3CDTF">2010-08-31T11:29:02Z</dcterms:created>
  <dcterms:modified xsi:type="dcterms:W3CDTF">2012-10-12T09:35:50Z</dcterms:modified>
</cp:coreProperties>
</file>