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Lst>
  <p:notesMasterIdLst>
    <p:notesMasterId r:id="rId32"/>
  </p:notesMasterIdLst>
  <p:handoutMasterIdLst>
    <p:handoutMasterId r:id="rId33"/>
  </p:handoutMasterIdLst>
  <p:sldIdLst>
    <p:sldId id="256" r:id="rId3"/>
    <p:sldId id="301" r:id="rId4"/>
    <p:sldId id="278" r:id="rId5"/>
    <p:sldId id="258" r:id="rId6"/>
    <p:sldId id="302" r:id="rId7"/>
    <p:sldId id="259" r:id="rId8"/>
    <p:sldId id="303" r:id="rId9"/>
    <p:sldId id="277" r:id="rId10"/>
    <p:sldId id="304" r:id="rId11"/>
    <p:sldId id="261" r:id="rId12"/>
    <p:sldId id="299" r:id="rId13"/>
    <p:sldId id="306" r:id="rId14"/>
    <p:sldId id="307" r:id="rId15"/>
    <p:sldId id="321" r:id="rId16"/>
    <p:sldId id="305" r:id="rId17"/>
    <p:sldId id="311" r:id="rId18"/>
    <p:sldId id="312" r:id="rId19"/>
    <p:sldId id="275" r:id="rId20"/>
    <p:sldId id="269" r:id="rId21"/>
    <p:sldId id="313" r:id="rId22"/>
    <p:sldId id="314" r:id="rId23"/>
    <p:sldId id="266" r:id="rId24"/>
    <p:sldId id="320" r:id="rId25"/>
    <p:sldId id="316" r:id="rId26"/>
    <p:sldId id="317" r:id="rId27"/>
    <p:sldId id="319" r:id="rId28"/>
    <p:sldId id="274" r:id="rId29"/>
    <p:sldId id="315" r:id="rId30"/>
    <p:sldId id="265" r:id="rId31"/>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8224" autoAdjust="0"/>
  </p:normalViewPr>
  <p:slideViewPr>
    <p:cSldViewPr>
      <p:cViewPr>
        <p:scale>
          <a:sx n="63" d="100"/>
          <a:sy n="63" d="100"/>
        </p:scale>
        <p:origin x="-2268"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22A2A6-A8F3-7445-A3BB-72390A9BA2BA}" type="datetimeFigureOut">
              <a:rPr lang="en-US" smtClean="0"/>
              <a:t>10/12/2012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7C34D8-580A-554C-A06A-26D0589A5BB1}" type="slidenum">
              <a:rPr lang="en-US" smtClean="0"/>
              <a:t>‹#›</a:t>
            </a:fld>
            <a:endParaRPr lang="en-US"/>
          </a:p>
        </p:txBody>
      </p:sp>
    </p:spTree>
    <p:extLst>
      <p:ext uri="{BB962C8B-B14F-4D97-AF65-F5344CB8AC3E}">
        <p14:creationId xmlns:p14="http://schemas.microsoft.com/office/powerpoint/2010/main" val="112222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617811"/>
      </p:ext>
    </p:extLst>
  </p:cSld>
  <p:clrMap bg1="lt1" tx1="dk1" bg2="lt2" tx2="dk2" accent1="accent1" accent2="accent2" accent3="accent3" accent4="accent4" accent5="accent5" accent6="accent6" hlink="hlink" folHlink="folHlink"/>
  <p:hf hdr="0" ftr="0" dt="0"/>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8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C7010C4-F475-4816-B480-AC7EDC85B792}" type="slidenum">
              <a:rPr lang="en-US" smtClean="0"/>
              <a:pPr>
                <a:defRPr/>
              </a:pPr>
              <a:t>14</a:t>
            </a:fld>
            <a:endParaRPr lang="en-US"/>
          </a:p>
        </p:txBody>
      </p:sp>
    </p:spTree>
    <p:extLst>
      <p:ext uri="{BB962C8B-B14F-4D97-AF65-F5344CB8AC3E}">
        <p14:creationId xmlns:p14="http://schemas.microsoft.com/office/powerpoint/2010/main" val="21728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a:solidFill>
                  <a:srgbClr val="000000"/>
                </a:solidFill>
                <a:latin typeface="Arial" charset="0"/>
                <a:cs typeface="Arial" charset="0"/>
                <a:sym typeface="Arial" charset="0"/>
              </a:rPr>
              <a:t>181 posts in </a:t>
            </a:r>
            <a:r>
              <a:rPr lang="en-US" dirty="0" smtClean="0">
                <a:solidFill>
                  <a:srgbClr val="000000"/>
                </a:solidFill>
                <a:latin typeface="Arial" charset="0"/>
                <a:cs typeface="Arial" charset="0"/>
                <a:sym typeface="Arial" charset="0"/>
              </a:rPr>
              <a:t>Y2;</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We</a:t>
            </a:r>
            <a:r>
              <a:rPr lang="en-US" baseline="0" dirty="0" smtClean="0">
                <a:solidFill>
                  <a:srgbClr val="000000"/>
                </a:solidFill>
                <a:latin typeface="Arial" charset="0"/>
                <a:cs typeface="Arial" charset="0"/>
                <a:sym typeface="Arial" charset="0"/>
              </a:rPr>
              <a:t> know that </a:t>
            </a:r>
            <a:r>
              <a:rPr lang="en-US" baseline="0" dirty="0" err="1" smtClean="0">
                <a:solidFill>
                  <a:srgbClr val="000000"/>
                </a:solidFill>
                <a:latin typeface="Arial" charset="0"/>
                <a:cs typeface="Arial" charset="0"/>
                <a:sym typeface="Arial" charset="0"/>
              </a:rPr>
              <a:t>Gridcast</a:t>
            </a:r>
            <a:r>
              <a:rPr lang="en-US" baseline="0" dirty="0" smtClean="0">
                <a:solidFill>
                  <a:srgbClr val="000000"/>
                </a:solidFill>
                <a:latin typeface="Arial" charset="0"/>
                <a:cs typeface="Arial" charset="0"/>
                <a:sym typeface="Arial" charset="0"/>
              </a:rPr>
              <a:t> is also a primary channel for people to ‘catch up’ on things they missed. Video views typically in the hundreds; could go viral</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a:solidFill>
                  <a:srgbClr val="000000"/>
                </a:solidFill>
                <a:latin typeface="Arial" charset="0"/>
                <a:cs typeface="Arial" charset="0"/>
                <a:sym typeface="Arial" charset="0"/>
              </a:rPr>
              <a:t>March 8th, International Women</a:t>
            </a:r>
            <a:r>
              <a:rPr lang="ja-JP" altLang="en-US" dirty="0">
                <a:solidFill>
                  <a:srgbClr val="000000"/>
                </a:solidFill>
                <a:latin typeface="Arial"/>
                <a:cs typeface="Arial" charset="0"/>
                <a:sym typeface="Arial" charset="0"/>
              </a:rPr>
              <a:t>’</a:t>
            </a:r>
            <a:r>
              <a:rPr lang="en-US" dirty="0">
                <a:solidFill>
                  <a:srgbClr val="000000"/>
                </a:solidFill>
                <a:latin typeface="Arial" charset="0"/>
                <a:cs typeface="Arial" charset="0"/>
                <a:sym typeface="Arial" charset="0"/>
              </a:rPr>
              <a:t>s day</a:t>
            </a:r>
          </a:p>
          <a:p>
            <a:pPr>
              <a:spcBef>
                <a:spcPts val="425"/>
              </a:spcBef>
            </a:pPr>
            <a:endParaRPr lang="en-US" dirty="0">
              <a:solidFill>
                <a:srgbClr val="000000"/>
              </a:solidFill>
              <a:latin typeface="Arial" charset="0"/>
              <a:cs typeface="Arial" charset="0"/>
              <a:sym typeface="Arial" charset="0"/>
            </a:endParaRPr>
          </a:p>
          <a:p>
            <a:pPr>
              <a:spcBef>
                <a:spcPts val="425"/>
              </a:spcBef>
            </a:pPr>
            <a:r>
              <a:rPr lang="en-US" dirty="0">
                <a:solidFill>
                  <a:srgbClr val="000000"/>
                </a:solidFill>
                <a:latin typeface="Arial" charset="0"/>
                <a:cs typeface="Arial" charset="0"/>
                <a:sym typeface="Arial" charset="0"/>
              </a:rPr>
              <a:t>Women in e-science Pinterest </a:t>
            </a:r>
            <a:r>
              <a:rPr lang="en-US" dirty="0" smtClean="0">
                <a:solidFill>
                  <a:srgbClr val="000000"/>
                </a:solidFill>
                <a:latin typeface="Arial" charset="0"/>
                <a:cs typeface="Arial" charset="0"/>
                <a:sym typeface="Arial" charset="0"/>
              </a:rPr>
              <a:t>board; Turing</a:t>
            </a:r>
            <a:r>
              <a:rPr lang="en-US" baseline="0" dirty="0" smtClean="0">
                <a:solidFill>
                  <a:srgbClr val="000000"/>
                </a:solidFill>
                <a:latin typeface="Arial" charset="0"/>
                <a:cs typeface="Arial" charset="0"/>
                <a:sym typeface="Arial" charset="0"/>
              </a:rPr>
              <a:t> centenary</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Twittercounter</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GB" dirty="0" smtClean="0">
                <a:solidFill>
                  <a:srgbClr val="000000"/>
                </a:solidFill>
                <a:latin typeface="Arial" charset="0"/>
                <a:cs typeface="Arial" charset="0"/>
                <a:sym typeface="Arial" charset="0"/>
              </a:rPr>
              <a:t>Some of @e_scitalk’s biggest followers (collected using</a:t>
            </a:r>
            <a:r>
              <a:rPr lang="en-GB" baseline="0" dirty="0" smtClean="0">
                <a:solidFill>
                  <a:srgbClr val="000000"/>
                </a:solidFill>
                <a:latin typeface="Arial" charset="0"/>
                <a:cs typeface="Arial" charset="0"/>
                <a:sym typeface="Arial" charset="0"/>
              </a:rPr>
              <a:t> Twiangulate)…</a:t>
            </a:r>
          </a:p>
          <a:p>
            <a:pPr>
              <a:spcBef>
                <a:spcPts val="425"/>
              </a:spcBef>
            </a:pPr>
            <a:endParaRPr lang="en-GB" baseline="0" dirty="0" smtClean="0">
              <a:solidFill>
                <a:srgbClr val="000000"/>
              </a:solidFill>
              <a:latin typeface="Arial" charset="0"/>
              <a:cs typeface="Arial" charset="0"/>
              <a:sym typeface="Arial" charset="0"/>
            </a:endParaRPr>
          </a:p>
          <a:p>
            <a:pPr>
              <a:spcBef>
                <a:spcPts val="425"/>
              </a:spcBef>
            </a:pPr>
            <a:endParaRPr lang="en-GB" baseline="0" dirty="0" smtClean="0">
              <a:solidFill>
                <a:srgbClr val="000000"/>
              </a:solidFill>
              <a:latin typeface="Arial" charset="0"/>
              <a:cs typeface="Arial" charset="0"/>
              <a:sym typeface="Arial" charset="0"/>
            </a:endParaRPr>
          </a:p>
          <a:p>
            <a:pPr>
              <a:spcBef>
                <a:spcPts val="425"/>
              </a:spcBef>
            </a:pPr>
            <a:r>
              <a:rPr lang="en-GB" baseline="0" dirty="0" smtClean="0">
                <a:solidFill>
                  <a:srgbClr val="000000"/>
                </a:solidFill>
                <a:latin typeface="Arial" charset="0"/>
                <a:cs typeface="Arial" charset="0"/>
                <a:sym typeface="Arial" charset="0"/>
              </a:rPr>
              <a:t>CERN=&gt;600,000 (661k)</a:t>
            </a:r>
          </a:p>
          <a:p>
            <a:pPr>
              <a:spcBef>
                <a:spcPts val="425"/>
              </a:spcBef>
            </a:pPr>
            <a:r>
              <a:rPr lang="en-GB" baseline="0" dirty="0" smtClean="0">
                <a:solidFill>
                  <a:srgbClr val="000000"/>
                </a:solidFill>
                <a:latin typeface="Arial" charset="0"/>
                <a:cs typeface="Arial" charset="0"/>
                <a:sym typeface="Arial" charset="0"/>
              </a:rPr>
              <a:t>Guardian Science= (290k)</a:t>
            </a:r>
          </a:p>
          <a:p>
            <a:pPr>
              <a:spcBef>
                <a:spcPts val="425"/>
              </a:spcBef>
            </a:pPr>
            <a:r>
              <a:rPr lang="en-US" dirty="0" smtClean="0">
                <a:solidFill>
                  <a:srgbClr val="000000"/>
                </a:solidFill>
                <a:latin typeface="Arial" charset="0"/>
                <a:cs typeface="Arial" charset="0"/>
                <a:sym typeface="Arial" charset="0"/>
              </a:rPr>
              <a:t>Science Museum= (188k)</a:t>
            </a:r>
          </a:p>
          <a:p>
            <a:pPr>
              <a:spcBef>
                <a:spcPts val="425"/>
              </a:spcBef>
            </a:pPr>
            <a:r>
              <a:rPr lang="en-US" dirty="0" smtClean="0">
                <a:solidFill>
                  <a:srgbClr val="000000"/>
                </a:solidFill>
                <a:latin typeface="Arial" charset="0"/>
                <a:cs typeface="Arial" charset="0"/>
                <a:sym typeface="Arial" charset="0"/>
              </a:rPr>
              <a:t>Chemistry World= (163k)</a:t>
            </a:r>
          </a:p>
          <a:p>
            <a:pPr>
              <a:spcBef>
                <a:spcPts val="425"/>
              </a:spcBef>
            </a:pPr>
            <a:r>
              <a:rPr lang="en-US" dirty="0" smtClean="0">
                <a:solidFill>
                  <a:srgbClr val="000000"/>
                </a:solidFill>
                <a:latin typeface="Arial" charset="0"/>
                <a:cs typeface="Arial" charset="0"/>
                <a:sym typeface="Arial" charset="0"/>
              </a:rPr>
              <a:t>Symmetry, women, chelt…12k …Digital Agenda, 9k</a:t>
            </a:r>
          </a:p>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Exhibition of new projects in each of those</a:t>
            </a:r>
            <a:r>
              <a:rPr lang="en-US" baseline="0" dirty="0" smtClean="0">
                <a:solidFill>
                  <a:srgbClr val="000000"/>
                </a:solidFill>
                <a:latin typeface="Arial" charset="0"/>
                <a:cs typeface="Arial" charset="0"/>
                <a:sym typeface="Arial" charset="0"/>
              </a:rPr>
              <a:t> strands</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 material is </a:t>
            </a:r>
            <a:r>
              <a:rPr lang="en-US" dirty="0" err="1" smtClean="0">
                <a:solidFill>
                  <a:srgbClr val="000000"/>
                </a:solidFill>
                <a:latin typeface="Arial" charset="0"/>
                <a:cs typeface="Arial" charset="0"/>
                <a:sym typeface="Arial" charset="0"/>
              </a:rPr>
              <a:t>summarised</a:t>
            </a:r>
            <a:r>
              <a:rPr lang="en-US" dirty="0" smtClean="0">
                <a:solidFill>
                  <a:srgbClr val="000000"/>
                </a:solidFill>
                <a:latin typeface="Arial" charset="0"/>
                <a:cs typeface="Arial" charset="0"/>
                <a:sym typeface="Arial" charset="0"/>
              </a:rPr>
              <a:t>,</a:t>
            </a:r>
            <a:r>
              <a:rPr lang="en-US" baseline="0" dirty="0" smtClean="0">
                <a:solidFill>
                  <a:srgbClr val="000000"/>
                </a:solidFill>
                <a:latin typeface="Arial" charset="0"/>
                <a:cs typeface="Arial" charset="0"/>
                <a:sym typeface="Arial" charset="0"/>
              </a:rPr>
              <a:t> distributed in e-IRG newsletter</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1.6 FTE= 1 FTE e-science impact reporter, 0.6 FTE</a:t>
            </a:r>
          </a:p>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u="none" kern="1200" baseline="0" dirty="0" smtClean="0">
                <a:solidFill>
                  <a:schemeClr val="tx1"/>
                </a:solidFill>
                <a:latin typeface="Gill Sans" charset="0"/>
                <a:ea typeface="ＭＳ Ｐゴシック" charset="0"/>
                <a:cs typeface="+mn-cs"/>
              </a:rPr>
              <a:t>illustrate the scientific results and impacts from grid and cloud computing, e-infrastructures and related technologies.</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e.g. the Americas, Australasia, Africa.</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Identify and attend a series of events in order to influence policy makers and journalists and to distribute the e-</a:t>
            </a:r>
            <a:r>
              <a:rPr lang="en-US" sz="1200" u="none" kern="1200" baseline="0" dirty="0" err="1" smtClean="0">
                <a:solidFill>
                  <a:schemeClr val="tx1"/>
                </a:solidFill>
                <a:latin typeface="Gill Sans" charset="0"/>
                <a:ea typeface="ＭＳ Ｐゴシック" charset="0"/>
                <a:cs typeface="+mn-cs"/>
              </a:rPr>
              <a:t>ScienceBriefings</a:t>
            </a:r>
            <a:r>
              <a:rPr lang="en-US" sz="1200" u="none" kern="1200" baseline="0" dirty="0" smtClean="0">
                <a:solidFill>
                  <a:schemeClr val="tx1"/>
                </a:solidFill>
                <a:latin typeface="Gill Sans" charset="0"/>
                <a:ea typeface="ＭＳ Ｐゴシック" charset="0"/>
                <a:cs typeface="+mn-cs"/>
              </a:rPr>
              <a:t>.</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Assume a key leading and coordinating role in the </a:t>
            </a:r>
            <a:r>
              <a:rPr lang="en-US" sz="1200" u="none" kern="1200" baseline="0" dirty="0" err="1" smtClean="0">
                <a:solidFill>
                  <a:schemeClr val="tx1"/>
                </a:solidFill>
                <a:latin typeface="Gill Sans" charset="0"/>
                <a:ea typeface="ＭＳ Ｐゴシック" charset="0"/>
                <a:cs typeface="+mn-cs"/>
              </a:rPr>
              <a:t>concertation</a:t>
            </a:r>
            <a:r>
              <a:rPr lang="en-US" sz="1200" u="none" kern="1200" baseline="0" dirty="0" smtClean="0">
                <a:solidFill>
                  <a:schemeClr val="tx1"/>
                </a:solidFill>
                <a:latin typeface="Gill Sans" charset="0"/>
                <a:ea typeface="ＭＳ Ｐゴシック" charset="0"/>
                <a:cs typeface="+mn-cs"/>
              </a:rPr>
              <a:t> activities and meetings related to the e-Infrastructure area, </a:t>
            </a:r>
            <a:r>
              <a:rPr lang="en-US" sz="1200" u="none" kern="1200" baseline="0" dirty="0" err="1" smtClean="0">
                <a:solidFill>
                  <a:schemeClr val="tx1"/>
                </a:solidFill>
                <a:latin typeface="Gill Sans" charset="0"/>
                <a:ea typeface="ＭＳ Ｐゴシック" charset="0"/>
                <a:cs typeface="+mn-cs"/>
              </a:rPr>
              <a:t>maximising</a:t>
            </a:r>
            <a:r>
              <a:rPr lang="en-US" sz="1200" u="none" kern="1200" baseline="0" dirty="0" smtClean="0">
                <a:solidFill>
                  <a:schemeClr val="tx1"/>
                </a:solidFill>
                <a:latin typeface="Gill Sans" charset="0"/>
                <a:ea typeface="ＭＳ Ｐゴシック" charset="0"/>
                <a:cs typeface="+mn-cs"/>
              </a:rPr>
              <a:t> media impact.</a:t>
            </a:r>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Readership</a:t>
            </a:r>
            <a:r>
              <a:rPr lang="en-US" baseline="0" dirty="0" smtClean="0">
                <a:solidFill>
                  <a:srgbClr val="000000"/>
                </a:solidFill>
                <a:latin typeface="Arial" charset="0"/>
                <a:cs typeface="Arial" charset="0"/>
                <a:sym typeface="Arial" charset="0"/>
              </a:rPr>
              <a:t> is 500. It’s important to note that, unlike some of our other products, Briefings have a fairly specific target audience. We know from some of our colleagues on other projects re-disseminate </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err="1" smtClean="0">
                <a:solidFill>
                  <a:srgbClr val="000000"/>
                </a:solidFill>
                <a:latin typeface="Arial" charset="0"/>
                <a:cs typeface="Arial" charset="0"/>
                <a:sym typeface="Arial" charset="0"/>
              </a:rPr>
              <a:t>v.gd</a:t>
            </a:r>
            <a:r>
              <a:rPr lang="en-US" baseline="0" dirty="0" smtClean="0">
                <a:solidFill>
                  <a:srgbClr val="000000"/>
                </a:solidFill>
                <a:latin typeface="Arial" charset="0"/>
                <a:cs typeface="Arial" charset="0"/>
                <a:sym typeface="Arial" charset="0"/>
              </a:rPr>
              <a:t> breakdown gives download breakdown by country</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a:buChar char="•"/>
            </a:pPr>
            <a:r>
              <a:rPr lang="en-GB" sz="1200" kern="1200" dirty="0" smtClean="0">
                <a:solidFill>
                  <a:schemeClr val="tx1"/>
                </a:solidFill>
                <a:latin typeface="Gill Sans" charset="0"/>
                <a:ea typeface="ＭＳ Ｐゴシック" charset="0"/>
                <a:cs typeface="+mn-cs"/>
              </a:rPr>
              <a:t>EGI User, Technical Forums and e-Infrastructure </a:t>
            </a:r>
            <a:r>
              <a:rPr lang="en-GB" sz="1200" kern="1200" dirty="0" err="1" smtClean="0">
                <a:solidFill>
                  <a:schemeClr val="tx1"/>
                </a:solidFill>
                <a:latin typeface="Gill Sans" charset="0"/>
                <a:ea typeface="ＭＳ Ｐゴシック" charset="0"/>
                <a:cs typeface="+mn-cs"/>
              </a:rPr>
              <a:t>Concertation</a:t>
            </a:r>
            <a:r>
              <a:rPr lang="en-GB" sz="1200" kern="1200" dirty="0" smtClean="0">
                <a:solidFill>
                  <a:schemeClr val="tx1"/>
                </a:solidFill>
                <a:latin typeface="Gill Sans" charset="0"/>
                <a:ea typeface="ＭＳ Ｐゴシック" charset="0"/>
                <a:cs typeface="+mn-cs"/>
              </a:rPr>
              <a:t> meetings, and others as appropriate.</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These allow more in-depth discussion of users’ experiences and views. </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Ensure that the project is implemented in an efficient, timely and cost effective manner.</a:t>
            </a:r>
            <a:r>
              <a:rPr lang="en-GB" sz="1200" b="1" kern="1200" dirty="0" smtClean="0">
                <a:solidFill>
                  <a:schemeClr val="tx1"/>
                </a:solidFill>
                <a:latin typeface="Gill Sans" charset="0"/>
                <a:ea typeface="ＭＳ Ｐゴシック" charset="0"/>
                <a:cs typeface="+mn-cs"/>
              </a:rPr>
              <a:t> </a:t>
            </a:r>
            <a:endParaRPr lang="en-GB" sz="1200" kern="1200" dirty="0" smtClean="0">
              <a:solidFill>
                <a:schemeClr val="tx1"/>
              </a:solidFill>
              <a:latin typeface="Gill Sans" charset="0"/>
              <a:ea typeface="ＭＳ Ｐゴシック" charset="0"/>
              <a:cs typeface="+mn-cs"/>
            </a:endParaRP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Conducted once a year (WP3), solicit readership’s views</a:t>
            </a:r>
            <a:r>
              <a:rPr lang="en-GB" sz="1200" kern="1200" baseline="0" dirty="0" smtClean="0">
                <a:solidFill>
                  <a:schemeClr val="tx1"/>
                </a:solidFill>
                <a:latin typeface="Gill Sans" charset="0"/>
                <a:ea typeface="ＭＳ Ｐゴシック" charset="0"/>
                <a:cs typeface="+mn-cs"/>
              </a:rPr>
              <a:t> and how they use </a:t>
            </a:r>
            <a:r>
              <a:rPr lang="en-GB" sz="1200" kern="1200" dirty="0" err="1" smtClean="0">
                <a:solidFill>
                  <a:schemeClr val="tx1"/>
                </a:solidFill>
                <a:latin typeface="Gill Sans" charset="0"/>
                <a:ea typeface="ＭＳ Ｐゴシック" charset="0"/>
                <a:cs typeface="+mn-cs"/>
              </a:rPr>
              <a:t>iSGTW</a:t>
            </a:r>
            <a:r>
              <a:rPr lang="en-GB" sz="1200" kern="1200" dirty="0" smtClean="0">
                <a:solidFill>
                  <a:schemeClr val="tx1"/>
                </a:solidFill>
                <a:latin typeface="Gill Sans" charset="0"/>
                <a:ea typeface="ＭＳ Ｐゴシック" charset="0"/>
                <a:cs typeface="+mn-cs"/>
              </a:rPr>
              <a:t>…used to plan further developments </a:t>
            </a: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…inasmuch as possible, </a:t>
            </a:r>
            <a:r>
              <a:rPr lang="en-US" sz="1200" kern="1200" dirty="0" smtClean="0">
                <a:solidFill>
                  <a:schemeClr val="tx1"/>
                </a:solidFill>
                <a:latin typeface="Gill Sans" charset="0"/>
                <a:ea typeface="ＭＳ Ｐゴシック" charset="0"/>
                <a:cs typeface="+mn-cs"/>
              </a:rPr>
              <a:t>provides examples of how people in the community are using e-Science products and whether and to what extent they’re making a difference</a:t>
            </a:r>
            <a:endParaRPr lang="en-GB" sz="1200" kern="1200" dirty="0" smtClean="0">
              <a:solidFill>
                <a:schemeClr val="tx1"/>
              </a:solidFill>
              <a:latin typeface="Gill Sans" charset="0"/>
              <a:ea typeface="ＭＳ Ｐゴシック" charset="0"/>
              <a:cs typeface="+mn-cs"/>
            </a:endParaRPr>
          </a:p>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lang="en-GB" sz="1200" kern="1200" dirty="0" smtClean="0">
                <a:solidFill>
                  <a:schemeClr val="tx1"/>
                </a:solidFill>
                <a:latin typeface="Gill Sans" charset="0"/>
                <a:ea typeface="ＭＳ Ｐゴシック" charset="0"/>
                <a:cs typeface="+mn-cs"/>
              </a:rPr>
              <a:t>produced by WP1 based on the metrics and feedback gathered during both phases of the project. (</a:t>
            </a:r>
            <a:r>
              <a:rPr lang="en-US" dirty="0" smtClean="0"/>
              <a:t>0.6FTE</a:t>
            </a:r>
            <a:r>
              <a:rPr lang="en-US" baseline="0" dirty="0" smtClean="0"/>
              <a:t> Collecting Feedback and helping to gauge impact of e-ScienceTalk)</a:t>
            </a:r>
          </a:p>
          <a:p>
            <a:pPr marL="171450" lvl="0" indent="-171450" algn="l">
              <a:buFont typeface="Arial"/>
              <a:buChar char="•"/>
            </a:pPr>
            <a:endParaRPr lang="en-GB" sz="1200" kern="1200" dirty="0" smtClean="0">
              <a:solidFill>
                <a:schemeClr val="tx1"/>
              </a:solidFill>
              <a:latin typeface="Gill Sans" charset="0"/>
              <a:ea typeface="ＭＳ Ｐゴシック" charset="0"/>
              <a:cs typeface="+mn-cs"/>
            </a:endParaRPr>
          </a:p>
          <a:p>
            <a:endParaRPr lang="en-US" baseline="0" dirty="0" smtClean="0"/>
          </a:p>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collect feedback continually with a range of measures dependent on the product</a:t>
            </a:r>
          </a:p>
          <a:p>
            <a:endParaRPr lang="en-US" dirty="0" smtClean="0"/>
          </a:p>
          <a:p>
            <a:r>
              <a:rPr lang="en-US" dirty="0" smtClean="0"/>
              <a:t>Reach is a quantifiable</a:t>
            </a:r>
            <a:r>
              <a:rPr lang="en-US" baseline="0" dirty="0" smtClean="0"/>
              <a:t> metric…how many page views of </a:t>
            </a:r>
            <a:r>
              <a:rPr lang="en-US" baseline="0" dirty="0" err="1" smtClean="0"/>
              <a:t>Gridcast</a:t>
            </a:r>
            <a:r>
              <a:rPr lang="en-US" baseline="0" dirty="0" smtClean="0"/>
              <a:t> over time, or how RTM users are geographically distributed by country over a year.</a:t>
            </a:r>
          </a:p>
          <a:p>
            <a:r>
              <a:rPr lang="en-US" baseline="0" dirty="0" smtClean="0"/>
              <a:t>Significance is what effect that information has had, whether they find it useful and if there’s a positive outcome.</a:t>
            </a:r>
            <a:endParaRPr lang="en-US" dirty="0"/>
          </a:p>
        </p:txBody>
      </p:sp>
    </p:spTree>
    <p:extLst>
      <p:ext uri="{BB962C8B-B14F-4D97-AF65-F5344CB8AC3E}">
        <p14:creationId xmlns:p14="http://schemas.microsoft.com/office/powerpoint/2010/main" val="152673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29083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21228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428269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6833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9509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1848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68662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3751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04603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52532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3186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5340145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6395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89407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55753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03100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48024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62028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27058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5703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280126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8234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140466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892524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p:cNvSpPr>
          <p:nvPr/>
        </p:nvSpPr>
        <p:spPr bwMode="auto">
          <a:xfrm>
            <a:off x="330200" y="1879600"/>
            <a:ext cx="824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342900" indent="-342900"/>
            <a:r>
              <a:rPr lang="en-US" sz="3600" b="1" dirty="0">
                <a:solidFill>
                  <a:srgbClr val="191919"/>
                </a:solidFill>
                <a:latin typeface="Arial Bold" charset="0"/>
                <a:ea typeface="ＭＳ Ｐゴシック" charset="0"/>
                <a:cs typeface="Arial Bold" charset="0"/>
                <a:sym typeface="Arial Bold" charset="0"/>
              </a:rPr>
              <a:t>WP1: Policy, Impact and</a:t>
            </a:r>
          </a:p>
          <a:p>
            <a:pPr marL="342900" indent="-342900"/>
            <a:r>
              <a:rPr lang="en-US" sz="3600" b="1" dirty="0">
                <a:solidFill>
                  <a:srgbClr val="191919"/>
                </a:solidFill>
                <a:latin typeface="Arial Bold" charset="0"/>
                <a:ea typeface="ＭＳ Ｐゴシック" charset="0"/>
                <a:cs typeface="Arial Bold" charset="0"/>
                <a:sym typeface="Arial Bold" charset="0"/>
              </a:rPr>
              <a:t>Sustainability</a:t>
            </a:r>
            <a:endParaRPr lang="en-US" sz="2800" b="1" dirty="0">
              <a:solidFill>
                <a:srgbClr val="191919"/>
              </a:solidFill>
              <a:latin typeface="Arial" charset="0"/>
              <a:ea typeface="ＭＳ Ｐゴシック" charset="0"/>
              <a:cs typeface="Arial" charset="0"/>
              <a:sym typeface="Arial" charset="0"/>
            </a:endParaRPr>
          </a:p>
          <a:p>
            <a:pPr marL="342900" indent="-342900" algn="l">
              <a:spcBef>
                <a:spcPts val="663"/>
              </a:spcBef>
            </a:pPr>
            <a:endParaRPr lang="en-US" sz="2800" dirty="0">
              <a:solidFill>
                <a:schemeClr val="tx1"/>
              </a:solidFill>
              <a:latin typeface="Arial" charset="0"/>
              <a:ea typeface="ＭＳ Ｐゴシック" charset="0"/>
              <a:cs typeface="Arial" charset="0"/>
              <a:sym typeface="Arial" charset="0"/>
            </a:endParaRPr>
          </a:p>
          <a:p>
            <a:pPr marL="342900" indent="-342900" algn="l">
              <a:spcBef>
                <a:spcPts val="663"/>
              </a:spcBef>
            </a:pPr>
            <a:endParaRPr lang="en-US" sz="2800" dirty="0">
              <a:solidFill>
                <a:schemeClr val="tx1"/>
              </a:solidFill>
              <a:latin typeface="Arial Italic" charset="0"/>
              <a:ea typeface="ＭＳ Ｐゴシック" charset="0"/>
              <a:cs typeface="Arial Italic" charset="0"/>
              <a:sym typeface="Arial Italic" charset="0"/>
            </a:endParaRPr>
          </a:p>
          <a:p>
            <a:pPr marL="342900" indent="-342900">
              <a:spcBef>
                <a:spcPts val="575"/>
              </a:spcBef>
            </a:pPr>
            <a:r>
              <a:rPr lang="en-US" sz="2400" b="1" dirty="0">
                <a:solidFill>
                  <a:schemeClr val="tx1"/>
                </a:solidFill>
                <a:latin typeface="Arial" charset="0"/>
                <a:ea typeface="ＭＳ Ｐゴシック" charset="0"/>
                <a:cs typeface="Arial" charset="0"/>
                <a:sym typeface="Arial" charset="0"/>
              </a:rPr>
              <a:t>Stefan Janusz</a:t>
            </a:r>
            <a:endParaRPr lang="en-US" sz="2800" b="1" dirty="0">
              <a:solidFill>
                <a:schemeClr val="tx1"/>
              </a:solidFill>
              <a:latin typeface="Arial" charset="0"/>
              <a:ea typeface="ＭＳ Ｐゴシック" charset="0"/>
              <a:cs typeface="Arial" charset="0"/>
              <a:sym typeface="Arial" charset="0"/>
            </a:endParaRPr>
          </a:p>
          <a:p>
            <a:pPr marL="342900" indent="-342900">
              <a:spcBef>
                <a:spcPts val="575"/>
              </a:spcBef>
            </a:pPr>
            <a:r>
              <a:rPr lang="en-US" sz="2400" b="1" dirty="0">
                <a:solidFill>
                  <a:schemeClr val="tx1"/>
                </a:solidFill>
                <a:latin typeface="Arial" charset="0"/>
                <a:ea typeface="ＭＳ Ｐゴシック" charset="0"/>
                <a:cs typeface="Arial" charset="0"/>
                <a:sym typeface="Arial" charset="0"/>
              </a:rPr>
              <a:t>WP1 Leader, QMUL</a:t>
            </a:r>
          </a:p>
        </p:txBody>
      </p:sp>
      <p:sp>
        <p:nvSpPr>
          <p:cNvPr id="2" name="Slide Number Placeholder 1"/>
          <p:cNvSpPr>
            <a:spLocks noGrp="1"/>
          </p:cNvSpPr>
          <p:nvPr>
            <p:ph type="sldNum" sz="quarter" idx="4"/>
          </p:nvPr>
        </p:nvSpPr>
        <p:spPr/>
        <p:txBody>
          <a:bodyPr/>
          <a:lstStyle/>
          <a:p>
            <a:fld id="{A514AF05-59CB-1C40-BE10-86396B74E2E2}" type="slidenum">
              <a:rPr lang="en-US" smtClean="0"/>
              <a:pPr/>
              <a:t>1</a:t>
            </a:fld>
            <a:endParaRPr lang="en-US" dirty="0"/>
          </a:p>
        </p:txBody>
      </p:sp>
      <p:sp>
        <p:nvSpPr>
          <p:cNvPr id="9"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p:cNvSpPr>
          <p:nvPr/>
        </p:nvSpPr>
        <p:spPr bwMode="auto">
          <a:xfrm>
            <a:off x="395536" y="1988840"/>
            <a:ext cx="4038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r>
              <a:rPr lang="en-US" sz="2000" dirty="0">
                <a:solidFill>
                  <a:schemeClr val="tx1"/>
                </a:solidFill>
                <a:latin typeface="Arial Bold Italic" charset="0"/>
                <a:ea typeface="ＭＳ Ｐゴシック" charset="0"/>
                <a:cs typeface="Arial Bold Italic" charset="0"/>
                <a:sym typeface="Arial Bold Italic" charset="0"/>
              </a:rPr>
              <a:t>What do people use e-</a:t>
            </a:r>
            <a:r>
              <a:rPr lang="en-US" sz="2000" dirty="0" smtClean="0">
                <a:solidFill>
                  <a:schemeClr val="tx1"/>
                </a:solidFill>
                <a:latin typeface="Arial Bold Italic" charset="0"/>
                <a:ea typeface="ＭＳ Ｐゴシック" charset="0"/>
                <a:cs typeface="Arial Bold Italic" charset="0"/>
                <a:sym typeface="Arial Bold Italic" charset="0"/>
              </a:rPr>
              <a:t>Science Briefings </a:t>
            </a:r>
            <a:r>
              <a:rPr lang="en-US" sz="2000" dirty="0">
                <a:solidFill>
                  <a:schemeClr val="tx1"/>
                </a:solidFill>
                <a:latin typeface="Arial Bold Italic" charset="0"/>
                <a:ea typeface="ＭＳ Ｐゴシック" charset="0"/>
                <a:cs typeface="Arial Bold Italic" charset="0"/>
                <a:sym typeface="Arial Bold Italic" charset="0"/>
              </a:rPr>
              <a:t>for?</a:t>
            </a:r>
          </a:p>
          <a:p>
            <a:pPr algn="l">
              <a:lnSpc>
                <a:spcPct val="90000"/>
              </a:lnSpc>
              <a:spcBef>
                <a:spcPts val="700"/>
              </a:spcBef>
            </a:pPr>
            <a:endParaRPr lang="en-US" sz="1800" dirty="0">
              <a:solidFill>
                <a:srgbClr val="7F7F7F"/>
              </a:solidFill>
              <a:latin typeface="Arial" charset="0"/>
              <a:ea typeface="ＭＳ Ｐゴシック" charset="0"/>
              <a:cs typeface="Arial" charset="0"/>
              <a:sym typeface="Arial" charset="0"/>
            </a:endParaRPr>
          </a:p>
          <a:p>
            <a:pPr algn="l">
              <a:lnSpc>
                <a:spcPct val="90000"/>
              </a:lnSpc>
              <a:spcBef>
                <a:spcPts val="800"/>
              </a:spcBef>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SzPct val="100000"/>
              <a:buFont typeface="Arial" charset="0"/>
              <a:buChar char="•"/>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7F7F7F"/>
              </a:buClr>
              <a:buSzPct val="100000"/>
              <a:buFont typeface="Arial" charset="0"/>
              <a:buChar char="•"/>
            </a:pPr>
            <a:r>
              <a:rPr lang="en-US" sz="2000" dirty="0">
                <a:solidFill>
                  <a:schemeClr val="tx1"/>
                </a:solidFill>
                <a:latin typeface="Arial" charset="0"/>
                <a:ea typeface="ＭＳ Ｐゴシック" charset="0"/>
                <a:cs typeface="Arial" charset="0"/>
                <a:sym typeface="Arial" charset="0"/>
              </a:rPr>
              <a:t> </a:t>
            </a:r>
          </a:p>
        </p:txBody>
      </p:sp>
      <p:sp>
        <p:nvSpPr>
          <p:cNvPr id="15364" name="Rectangle 4"/>
          <p:cNvSpPr>
            <a:spLocks/>
          </p:cNvSpPr>
          <p:nvPr/>
        </p:nvSpPr>
        <p:spPr bwMode="auto">
          <a:xfrm>
            <a:off x="4419600" y="1138238"/>
            <a:ext cx="405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spcBef>
                <a:spcPts val="475"/>
              </a:spcBef>
            </a:pPr>
            <a:r>
              <a:rPr lang="en-US" sz="2000" dirty="0" smtClean="0">
                <a:solidFill>
                  <a:schemeClr val="tx1"/>
                </a:solidFill>
                <a:latin typeface="Arial" charset="0"/>
                <a:ea typeface="ＭＳ Ｐゴシック" charset="0"/>
                <a:cs typeface="Arial" charset="0"/>
                <a:sym typeface="Arial" charset="0"/>
              </a:rPr>
              <a:t>Help </a:t>
            </a:r>
            <a:r>
              <a:rPr lang="en-US" sz="2000" dirty="0">
                <a:solidFill>
                  <a:schemeClr val="tx1"/>
                </a:solidFill>
                <a:latin typeface="Arial" charset="0"/>
                <a:ea typeface="ＭＳ Ｐゴシック" charset="0"/>
                <a:cs typeface="Arial" charset="0"/>
                <a:sym typeface="Arial" charset="0"/>
              </a:rPr>
              <a:t>explain e-science topics to those new to the field. </a:t>
            </a:r>
          </a:p>
        </p:txBody>
      </p:sp>
      <p:pic>
        <p:nvPicPr>
          <p:cNvPr id="15365" name="Picture 5"/>
          <p:cNvPicPr>
            <a:picLocks noChangeArrowheads="1"/>
          </p:cNvPicPr>
          <p:nvPr/>
        </p:nvPicPr>
        <p:blipFill>
          <a:blip r:embed="rId3">
            <a:alphaModFix amt="96000"/>
            <a:extLst>
              <a:ext uri="{28A0092B-C50C-407E-A947-70E740481C1C}">
                <a14:useLocalDpi xmlns:a14="http://schemas.microsoft.com/office/drawing/2010/main" val="0"/>
              </a:ext>
            </a:extLst>
          </a:blip>
          <a:srcRect/>
          <a:stretch>
            <a:fillRect/>
          </a:stretch>
        </p:blipFill>
        <p:spPr bwMode="auto">
          <a:xfrm rot="-497518">
            <a:off x="376238" y="3117850"/>
            <a:ext cx="3962400" cy="5016500"/>
          </a:xfrm>
          <a:prstGeom prst="rect">
            <a:avLst/>
          </a:prstGeom>
          <a:noFill/>
          <a:ln>
            <a:noFill/>
          </a:ln>
          <a:effectLst>
            <a:outerShdw blurRad="190500" dist="38099" dir="8880040" algn="ctr" rotWithShape="0">
              <a:schemeClr val="bg2">
                <a:alpha val="45000"/>
              </a:schemeClr>
            </a:outerShdw>
          </a:effectLst>
          <a:extLst>
            <a:ext uri="{909E8E84-426E-40DD-AFC4-6F175D3DCCD1}">
              <a14:hiddenFill xmlns:a14="http://schemas.microsoft.com/office/drawing/2010/main">
                <a:solidFill>
                  <a:srgbClr val="FFFFFF">
                    <a:alpha val="95999"/>
                  </a:srgbClr>
                </a:solidFill>
              </a14:hiddenFill>
            </a:ext>
            <a:ext uri="{91240B29-F687-4F45-9708-019B960494DF}">
              <a14:hiddenLine xmlns:a14="http://schemas.microsoft.com/office/drawing/2010/main" w="9525" cap="flat">
                <a:solidFill>
                  <a:schemeClr val="tx1">
                    <a:alpha val="95999"/>
                  </a:schemeClr>
                </a:solidFill>
                <a:round/>
                <a:headEnd/>
                <a:tailEnd/>
              </a14:hiddenLine>
            </a:ext>
          </a:extLst>
        </p:spPr>
      </p:pic>
      <p:sp>
        <p:nvSpPr>
          <p:cNvPr id="15366" name="Rectangle 6"/>
          <p:cNvSpPr>
            <a:spLocks/>
          </p:cNvSpPr>
          <p:nvPr/>
        </p:nvSpPr>
        <p:spPr bwMode="auto">
          <a:xfrm>
            <a:off x="4394200" y="1917700"/>
            <a:ext cx="4749800" cy="3167484"/>
          </a:xfrm>
          <a:prstGeom prst="rect">
            <a:avLst/>
          </a:prstGeom>
          <a:solidFill>
            <a:schemeClr val="accent6">
              <a:lumMod val="20000"/>
              <a:lumOff val="80000"/>
            </a:schemeClr>
          </a:solidFill>
          <a:ln w="25400" cap="flat">
            <a:noFill/>
            <a:prstDash val="solid"/>
            <a:miter lim="800000"/>
            <a:headEnd type="none" w="med" len="med"/>
            <a:tailEnd type="none" w="med" len="med"/>
          </a:ln>
        </p:spPr>
        <p:txBody>
          <a:bodyPr lIns="50800" tIns="50800" bIns="50800"/>
          <a:lstStyle/>
          <a:p>
            <a:pPr algn="l">
              <a:spcBef>
                <a:spcPts val="475"/>
              </a:spcBef>
            </a:pPr>
            <a:r>
              <a:rPr lang="ja-JP" altLang="en-US" sz="1400" dirty="0">
                <a:solidFill>
                  <a:schemeClr val="tx1"/>
                </a:solidFill>
                <a:latin typeface="Arial" pitchFamily="34" charset="0"/>
                <a:ea typeface="ＭＳ Ｐゴシック" charset="0"/>
                <a:cs typeface="Arial" pitchFamily="34" charset="0"/>
                <a:sym typeface="Arial Italic" charset="0"/>
              </a:rPr>
              <a:t>“</a:t>
            </a:r>
            <a:r>
              <a:rPr lang="en-US" sz="1400" dirty="0">
                <a:solidFill>
                  <a:schemeClr val="tx1"/>
                </a:solidFill>
                <a:latin typeface="Arial" pitchFamily="34" charset="0"/>
                <a:ea typeface="ＭＳ Ｐゴシック" charset="0"/>
                <a:cs typeface="Arial" pitchFamily="34" charset="0"/>
                <a:sym typeface="Arial Italic" charset="0"/>
              </a:rPr>
              <a:t>I've been told that on a national level these briefings are used as material to show others as a </a:t>
            </a:r>
            <a:r>
              <a:rPr lang="en-US" sz="1400" dirty="0" smtClean="0">
                <a:solidFill>
                  <a:schemeClr val="tx1"/>
                </a:solidFill>
                <a:latin typeface="Arial" pitchFamily="34" charset="0"/>
                <a:ea typeface="ＭＳ Ｐゴシック" charset="0"/>
                <a:cs typeface="Arial" pitchFamily="34" charset="0"/>
                <a:sym typeface="Arial Italic" charset="0"/>
              </a:rPr>
              <a:t>‘Hey!—Look </a:t>
            </a:r>
            <a:r>
              <a:rPr lang="en-US" sz="1400" dirty="0">
                <a:solidFill>
                  <a:schemeClr val="tx1"/>
                </a:solidFill>
                <a:latin typeface="Arial" pitchFamily="34" charset="0"/>
                <a:ea typeface="ＭＳ Ｐゴシック" charset="0"/>
                <a:cs typeface="Arial" pitchFamily="34" charset="0"/>
                <a:sym typeface="Arial Italic" charset="0"/>
              </a:rPr>
              <a:t>at this and what they are </a:t>
            </a:r>
            <a:r>
              <a:rPr lang="en-US" sz="1400" dirty="0" smtClean="0">
                <a:solidFill>
                  <a:schemeClr val="tx1"/>
                </a:solidFill>
                <a:latin typeface="Arial" pitchFamily="34" charset="0"/>
                <a:ea typeface="ＭＳ Ｐゴシック" charset="0"/>
                <a:cs typeface="Arial" pitchFamily="34" charset="0"/>
                <a:sym typeface="Arial Italic" charset="0"/>
              </a:rPr>
              <a:t>doing…’ </a:t>
            </a:r>
            <a:r>
              <a:rPr lang="en-US" sz="1400" dirty="0">
                <a:solidFill>
                  <a:schemeClr val="tx1"/>
                </a:solidFill>
                <a:latin typeface="Arial" pitchFamily="34" charset="0"/>
                <a:ea typeface="ＭＳ Ｐゴシック" charset="0"/>
                <a:cs typeface="Arial" pitchFamily="34" charset="0"/>
                <a:sym typeface="Arial Italic" charset="0"/>
              </a:rPr>
              <a:t>or </a:t>
            </a:r>
            <a:r>
              <a:rPr lang="en-US" sz="1400" dirty="0" smtClean="0">
                <a:solidFill>
                  <a:schemeClr val="tx1"/>
                </a:solidFill>
                <a:latin typeface="Arial" pitchFamily="34" charset="0"/>
                <a:ea typeface="ＭＳ Ｐゴシック" charset="0"/>
                <a:cs typeface="Arial" pitchFamily="34" charset="0"/>
                <a:sym typeface="Arial Italic" charset="0"/>
              </a:rPr>
              <a:t>‘…what </a:t>
            </a:r>
            <a:r>
              <a:rPr lang="en-US" sz="1400" b="1" dirty="0">
                <a:solidFill>
                  <a:schemeClr val="tx1"/>
                </a:solidFill>
                <a:latin typeface="Arial" pitchFamily="34" charset="0"/>
                <a:ea typeface="ＭＳ Ｐゴシック" charset="0"/>
                <a:cs typeface="Arial" pitchFamily="34" charset="0"/>
                <a:sym typeface="Arial Italic" charset="0"/>
              </a:rPr>
              <a:t>can be done</a:t>
            </a:r>
            <a:r>
              <a:rPr lang="en-US" sz="1400" dirty="0" smtClean="0">
                <a:solidFill>
                  <a:schemeClr val="tx1"/>
                </a:solidFill>
                <a:latin typeface="Arial" pitchFamily="34" charset="0"/>
                <a:ea typeface="ＭＳ Ｐゴシック" charset="0"/>
                <a:cs typeface="Arial" pitchFamily="34" charset="0"/>
                <a:sym typeface="Arial Italic" charset="0"/>
              </a:rPr>
              <a:t>.’</a:t>
            </a:r>
            <a:r>
              <a:rPr lang="ja-JP" altLang="en-US" sz="1400" dirty="0" smtClean="0">
                <a:solidFill>
                  <a:schemeClr val="tx1"/>
                </a:solidFill>
                <a:latin typeface="Arial" pitchFamily="34" charset="0"/>
                <a:ea typeface="ＭＳ Ｐゴシック" charset="0"/>
                <a:cs typeface="Arial" pitchFamily="34" charset="0"/>
                <a:sym typeface="Arial Italic" charset="0"/>
              </a:rPr>
              <a:t>”</a:t>
            </a:r>
            <a:endParaRPr lang="en-US" sz="1400" dirty="0">
              <a:solidFill>
                <a:schemeClr val="tx1"/>
              </a:solidFill>
              <a:latin typeface="Arial" pitchFamily="34" charset="0"/>
              <a:ea typeface="ＭＳ Ｐゴシック" charset="0"/>
              <a:cs typeface="Arial" pitchFamily="34" charset="0"/>
              <a:sym typeface="Arial Italic" charset="0"/>
            </a:endParaRPr>
          </a:p>
          <a:p>
            <a:pPr algn="l">
              <a:spcBef>
                <a:spcPts val="475"/>
              </a:spcBef>
            </a:pPr>
            <a:endParaRPr lang="en-US" sz="1400" dirty="0">
              <a:solidFill>
                <a:schemeClr val="tx1"/>
              </a:solidFill>
              <a:latin typeface="Arial" pitchFamily="34" charset="0"/>
              <a:ea typeface="ＭＳ Ｐゴシック" charset="0"/>
              <a:cs typeface="Arial" pitchFamily="34" charset="0"/>
              <a:sym typeface="Arial Italic" charset="0"/>
            </a:endParaRPr>
          </a:p>
          <a:p>
            <a:pPr algn="l">
              <a:spcBef>
                <a:spcPts val="475"/>
              </a:spcBef>
            </a:pPr>
            <a:r>
              <a:rPr lang="ja-JP" altLang="en-US" sz="1400" dirty="0" smtClean="0">
                <a:solidFill>
                  <a:schemeClr val="tx1"/>
                </a:solidFill>
                <a:latin typeface="Arial" pitchFamily="34" charset="0"/>
                <a:ea typeface="ＭＳ Ｐゴシック" charset="0"/>
                <a:cs typeface="Arial" pitchFamily="34" charset="0"/>
                <a:sym typeface="Arial Italic" charset="0"/>
              </a:rPr>
              <a:t>“</a:t>
            </a:r>
            <a:r>
              <a:rPr lang="en-US" sz="1400" dirty="0" smtClean="0">
                <a:solidFill>
                  <a:schemeClr val="tx1"/>
                </a:solidFill>
                <a:latin typeface="Arial" pitchFamily="34" charset="0"/>
                <a:ea typeface="ＭＳ Ｐゴシック" charset="0"/>
                <a:cs typeface="Arial" pitchFamily="34" charset="0"/>
                <a:sym typeface="Arial Italic" charset="0"/>
              </a:rPr>
              <a:t>It is a beautiful publication. I love that it is printed. It is so important because it is a very graphical snapshot of what</a:t>
            </a:r>
            <a:r>
              <a:rPr lang="ja-JP" altLang="en-US" sz="1400" dirty="0" smtClean="0">
                <a:solidFill>
                  <a:schemeClr val="tx1"/>
                </a:solidFill>
                <a:latin typeface="Arial" pitchFamily="34" charset="0"/>
                <a:ea typeface="ＭＳ Ｐゴシック" charset="0"/>
                <a:cs typeface="Arial" pitchFamily="34" charset="0"/>
                <a:sym typeface="Arial Italic" charset="0"/>
              </a:rPr>
              <a:t>’</a:t>
            </a:r>
            <a:r>
              <a:rPr lang="en-US" sz="1400" dirty="0" smtClean="0">
                <a:solidFill>
                  <a:schemeClr val="tx1"/>
                </a:solidFill>
                <a:latin typeface="Arial" pitchFamily="34" charset="0"/>
                <a:ea typeface="ＭＳ Ｐゴシック" charset="0"/>
                <a:cs typeface="Arial" pitchFamily="34" charset="0"/>
                <a:sym typeface="Arial Italic" charset="0"/>
              </a:rPr>
              <a:t>s important today for the hands of legislators and policymakers. I actually stole one to show the National Science Foundation."</a:t>
            </a:r>
          </a:p>
          <a:p>
            <a:pPr algn="l">
              <a:spcBef>
                <a:spcPts val="475"/>
              </a:spcBef>
            </a:pPr>
            <a:endParaRPr lang="en-US" sz="1600" dirty="0">
              <a:solidFill>
                <a:schemeClr val="tx1"/>
              </a:solidFill>
              <a:latin typeface="Arial" pitchFamily="34" charset="0"/>
              <a:ea typeface="ＭＳ Ｐゴシック" charset="0"/>
              <a:cs typeface="Arial" pitchFamily="34" charset="0"/>
              <a:sym typeface="Arial Italic" charset="0"/>
            </a:endParaRPr>
          </a:p>
          <a:p>
            <a:pPr lvl="0" algn="l"/>
            <a:r>
              <a:rPr lang="en-US" sz="1400" dirty="0" smtClean="0">
                <a:latin typeface="Arial" pitchFamily="34" charset="0"/>
                <a:cs typeface="Arial" pitchFamily="34" charset="0"/>
              </a:rPr>
              <a:t>“Briefings </a:t>
            </a:r>
            <a:r>
              <a:rPr lang="en-US" sz="1400" dirty="0">
                <a:latin typeface="Arial" pitchFamily="34" charset="0"/>
                <a:cs typeface="Arial" pitchFamily="34" charset="0"/>
              </a:rPr>
              <a:t>[are] very interesting and cover the subject areas well</a:t>
            </a:r>
            <a:r>
              <a:rPr lang="en-GB" sz="1400" dirty="0">
                <a:latin typeface="Arial" pitchFamily="34" charset="0"/>
                <a:cs typeface="Arial" pitchFamily="34" charset="0"/>
              </a:rPr>
              <a:t>”</a:t>
            </a:r>
            <a:endParaRPr lang="en-US" sz="1400" dirty="0">
              <a:latin typeface="Arial" pitchFamily="34" charset="0"/>
              <a:cs typeface="Arial" pitchFamily="34" charset="0"/>
            </a:endParaRPr>
          </a:p>
        </p:txBody>
      </p:sp>
      <p:sp>
        <p:nvSpPr>
          <p:cNvPr id="15367" name="Rectangle 7"/>
          <p:cNvSpPr>
            <a:spLocks/>
          </p:cNvSpPr>
          <p:nvPr/>
        </p:nvSpPr>
        <p:spPr bwMode="auto">
          <a:xfrm>
            <a:off x="357188" y="1168400"/>
            <a:ext cx="341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15368" name="Rectangle 8"/>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1" name="Slide Number Placeholder 3"/>
          <p:cNvSpPr>
            <a:spLocks noGrp="1"/>
          </p:cNvSpPr>
          <p:nvPr>
            <p:ph type="sldNum" sz="quarter" idx="4"/>
          </p:nvPr>
        </p:nvSpPr>
        <p:spPr/>
        <p:txBody>
          <a:bodyPr/>
          <a:lstStyle/>
          <a:p>
            <a:fld id="{13D8D463-3D12-B84A-8E99-DF2E9040ECF4}" type="slidenum">
              <a:rPr lang="en-US"/>
              <a:pPr/>
              <a:t>10</a:t>
            </a:fld>
            <a:endParaRPr lang="en-US" dirty="0"/>
          </a:p>
        </p:txBody>
      </p:sp>
      <p:sp>
        <p:nvSpPr>
          <p:cNvPr id="14" name="Title 2"/>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5"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11</a:t>
            </a:fld>
            <a:endParaRPr lang="en-US" dirty="0"/>
          </a:p>
        </p:txBody>
      </p:sp>
      <p:sp>
        <p:nvSpPr>
          <p:cNvPr id="24" name="Rectangle 4"/>
          <p:cNvSpPr>
            <a:spLocks/>
          </p:cNvSpPr>
          <p:nvPr/>
        </p:nvSpPr>
        <p:spPr bwMode="auto">
          <a:xfrm>
            <a:off x="611560" y="1124744"/>
            <a:ext cx="5337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3200" dirty="0" smtClean="0">
                <a:solidFill>
                  <a:srgbClr val="6666FF"/>
                </a:solidFill>
                <a:latin typeface="Arial Bold" charset="0"/>
                <a:ea typeface="ＭＳ Ｐゴシック" charset="0"/>
                <a:cs typeface="Arial Bold" charset="0"/>
                <a:sym typeface="Arial Bold" charset="0"/>
              </a:rPr>
              <a:t>Feedback: Quality Assurance</a:t>
            </a:r>
            <a:endParaRPr lang="en-US" sz="3200" dirty="0">
              <a:solidFill>
                <a:srgbClr val="6666FF"/>
              </a:solidFill>
              <a:latin typeface="Arial Bold" charset="0"/>
              <a:ea typeface="ＭＳ Ｐゴシック" charset="0"/>
              <a:cs typeface="Arial Bold" charset="0"/>
              <a:sym typeface="Arial Bold" charset="0"/>
            </a:endParaRPr>
          </a:p>
        </p:txBody>
      </p:sp>
      <p:sp>
        <p:nvSpPr>
          <p:cNvPr id="2" name="TextBox 1"/>
          <p:cNvSpPr txBox="1"/>
          <p:nvPr/>
        </p:nvSpPr>
        <p:spPr>
          <a:xfrm>
            <a:off x="539552" y="1844824"/>
            <a:ext cx="8424936" cy="4093428"/>
          </a:xfrm>
          <a:prstGeom prst="rect">
            <a:avLst/>
          </a:prstGeom>
          <a:noFill/>
        </p:spPr>
        <p:txBody>
          <a:bodyPr wrap="square" rtlCol="0">
            <a:spAutoFit/>
          </a:bodyPr>
          <a:lstStyle/>
          <a:p>
            <a:pPr marL="285750" lvl="0" indent="-285750" algn="l">
              <a:buFont typeface="Arial" pitchFamily="34" charset="0"/>
              <a:buChar char="•"/>
            </a:pPr>
            <a:r>
              <a:rPr lang="en-GB" sz="2000" dirty="0" smtClean="0">
                <a:latin typeface="Arial" pitchFamily="34" charset="0"/>
                <a:cs typeface="Arial" pitchFamily="34" charset="0"/>
              </a:rPr>
              <a:t>Surveys – both on the web and of conference delegates to gauge </a:t>
            </a:r>
            <a:br>
              <a:rPr lang="en-GB" sz="2000" dirty="0" smtClean="0">
                <a:latin typeface="Arial" pitchFamily="34" charset="0"/>
                <a:cs typeface="Arial" pitchFamily="34" charset="0"/>
              </a:rPr>
            </a:br>
            <a:r>
              <a:rPr lang="en-GB" sz="2000" dirty="0" smtClean="0">
                <a:latin typeface="Arial" pitchFamily="34" charset="0"/>
                <a:cs typeface="Arial" pitchFamily="34" charset="0"/>
              </a:rPr>
              <a:t>e-</a:t>
            </a:r>
            <a:r>
              <a:rPr lang="en-GB" sz="2000" dirty="0" err="1" smtClean="0">
                <a:latin typeface="Arial" pitchFamily="34" charset="0"/>
                <a:cs typeface="Arial" pitchFamily="34" charset="0"/>
              </a:rPr>
              <a:t>ScienceTalk’s</a:t>
            </a:r>
            <a:r>
              <a:rPr lang="en-GB" sz="2000" dirty="0" smtClean="0">
                <a:latin typeface="Arial" pitchFamily="34" charset="0"/>
                <a:cs typeface="Arial" pitchFamily="34" charset="0"/>
              </a:rPr>
              <a:t> perceived value</a:t>
            </a:r>
            <a:endParaRPr lang="en-GB" sz="2000" dirty="0">
              <a:latin typeface="Arial" pitchFamily="34" charset="0"/>
              <a:cs typeface="Arial" pitchFamily="34" charset="0"/>
            </a:endParaRPr>
          </a:p>
          <a:p>
            <a:pPr marL="285750" indent="-285750" algn="l">
              <a:buFont typeface="Arial" pitchFamily="34" charset="0"/>
              <a:buChar char="•"/>
            </a:pPr>
            <a:endParaRPr lang="en-GB" sz="2000" dirty="0">
              <a:latin typeface="Arial" pitchFamily="34" charset="0"/>
              <a:cs typeface="Arial" pitchFamily="34" charset="0"/>
            </a:endParaRPr>
          </a:p>
          <a:p>
            <a:pPr marL="285750" lvl="0" indent="-285750" algn="l">
              <a:buFont typeface="Arial" pitchFamily="34" charset="0"/>
              <a:buChar char="•"/>
            </a:pPr>
            <a:r>
              <a:rPr lang="en-GB" sz="2000" dirty="0">
                <a:latin typeface="Arial" pitchFamily="34" charset="0"/>
                <a:cs typeface="Arial" pitchFamily="34" charset="0"/>
              </a:rPr>
              <a:t>Feedback </a:t>
            </a:r>
            <a:r>
              <a:rPr lang="en-GB" sz="2000" dirty="0" smtClean="0">
                <a:latin typeface="Arial" pitchFamily="34" charset="0"/>
                <a:cs typeface="Arial" pitchFamily="34" charset="0"/>
              </a:rPr>
              <a:t>sessions – focus groups</a:t>
            </a:r>
          </a:p>
          <a:p>
            <a:pPr marL="285750" lvl="0" indent="-285750" algn="l">
              <a:buFont typeface="Arial" pitchFamily="34" charset="0"/>
              <a:buChar char="•"/>
            </a:pPr>
            <a:endParaRPr lang="en-GB" sz="2000" dirty="0">
              <a:latin typeface="Arial" pitchFamily="34" charset="0"/>
              <a:cs typeface="Arial" pitchFamily="34" charset="0"/>
            </a:endParaRPr>
          </a:p>
          <a:p>
            <a:pPr marL="285750" lvl="0" indent="-285750" algn="l">
              <a:buFont typeface="Arial" pitchFamily="34" charset="0"/>
              <a:buChar char="•"/>
            </a:pPr>
            <a:r>
              <a:rPr lang="en-GB" sz="2000" dirty="0">
                <a:latin typeface="Arial" pitchFamily="34" charset="0"/>
                <a:cs typeface="Arial" pitchFamily="34" charset="0"/>
              </a:rPr>
              <a:t>Acting on feedback from the PMB </a:t>
            </a:r>
            <a:endParaRPr lang="en-GB" sz="2000" dirty="0" smtClean="0">
              <a:latin typeface="Arial" pitchFamily="34" charset="0"/>
              <a:cs typeface="Arial" pitchFamily="34" charset="0"/>
            </a:endParaRPr>
          </a:p>
          <a:p>
            <a:pPr marL="285750" lvl="0" indent="-285750" algn="l">
              <a:buFont typeface="Arial" pitchFamily="34" charset="0"/>
              <a:buChar char="•"/>
            </a:pPr>
            <a:endParaRPr lang="en-GB" sz="2000" dirty="0">
              <a:latin typeface="Arial" pitchFamily="34" charset="0"/>
              <a:cs typeface="Arial" pitchFamily="34" charset="0"/>
            </a:endParaRPr>
          </a:p>
          <a:p>
            <a:pPr marL="285750" lvl="0" indent="-285750" algn="l">
              <a:buFont typeface="Arial" pitchFamily="34" charset="0"/>
              <a:buChar char="•"/>
            </a:pPr>
            <a:r>
              <a:rPr lang="en-GB" sz="2000" dirty="0" err="1" smtClean="0">
                <a:latin typeface="Arial" pitchFamily="34" charset="0"/>
                <a:cs typeface="Arial" pitchFamily="34" charset="0"/>
              </a:rPr>
              <a:t>iSGTW</a:t>
            </a:r>
            <a:r>
              <a:rPr lang="en-GB" sz="2000" dirty="0" smtClean="0">
                <a:latin typeface="Arial" pitchFamily="34" charset="0"/>
                <a:cs typeface="Arial" pitchFamily="34" charset="0"/>
              </a:rPr>
              <a:t> reader survey</a:t>
            </a:r>
          </a:p>
          <a:p>
            <a:pPr marL="285750" lvl="0" indent="-285750" algn="l">
              <a:buFont typeface="Arial" pitchFamily="34" charset="0"/>
              <a:buChar char="•"/>
            </a:pPr>
            <a:endParaRPr lang="en-GB" sz="2000" dirty="0">
              <a:latin typeface="Arial" pitchFamily="34" charset="0"/>
              <a:cs typeface="Arial" pitchFamily="34" charset="0"/>
            </a:endParaRPr>
          </a:p>
          <a:p>
            <a:pPr marL="285750" lvl="0" indent="-285750" algn="l">
              <a:buFont typeface="Arial" pitchFamily="34" charset="0"/>
              <a:buChar char="•"/>
            </a:pPr>
            <a:r>
              <a:rPr lang="en-US" sz="2000" dirty="0" smtClean="0">
                <a:latin typeface="Arial" pitchFamily="34" charset="0"/>
                <a:cs typeface="Arial" pitchFamily="34" charset="0"/>
              </a:rPr>
              <a:t>Unsolicited </a:t>
            </a:r>
            <a:r>
              <a:rPr lang="en-US" sz="2000" dirty="0">
                <a:latin typeface="Arial" pitchFamily="34" charset="0"/>
                <a:cs typeface="Arial" pitchFamily="34" charset="0"/>
              </a:rPr>
              <a:t>feedback </a:t>
            </a:r>
            <a:endParaRPr lang="en-US" sz="2000" dirty="0" smtClean="0">
              <a:latin typeface="Arial" pitchFamily="34" charset="0"/>
              <a:cs typeface="Arial" pitchFamily="34" charset="0"/>
            </a:endParaRPr>
          </a:p>
          <a:p>
            <a:pPr marL="285750" lvl="0" indent="-285750" algn="l">
              <a:buFont typeface="Arial" pitchFamily="34" charset="0"/>
              <a:buChar char="•"/>
            </a:pPr>
            <a:endParaRPr lang="en-GB" sz="2000" dirty="0">
              <a:latin typeface="Arial" pitchFamily="34" charset="0"/>
              <a:cs typeface="Arial" pitchFamily="34" charset="0"/>
            </a:endParaRPr>
          </a:p>
          <a:p>
            <a:pPr marL="285750" lvl="0" indent="-285750" algn="l">
              <a:buFont typeface="Arial" pitchFamily="34" charset="0"/>
              <a:buChar char="•"/>
            </a:pPr>
            <a:r>
              <a:rPr lang="en-GB" sz="2000" dirty="0">
                <a:latin typeface="Arial" pitchFamily="34" charset="0"/>
                <a:cs typeface="Arial" pitchFamily="34" charset="0"/>
              </a:rPr>
              <a:t>Impact and sustainability </a:t>
            </a:r>
            <a:r>
              <a:rPr lang="en-GB" sz="2000" dirty="0" smtClean="0">
                <a:latin typeface="Arial" pitchFamily="34" charset="0"/>
                <a:cs typeface="Arial" pitchFamily="34" charset="0"/>
              </a:rPr>
              <a:t>reports</a:t>
            </a:r>
            <a:endParaRPr lang="en-GB" sz="2000" dirty="0">
              <a:latin typeface="Arial" pitchFamily="34" charset="0"/>
              <a:cs typeface="Arial" pitchFamily="34" charset="0"/>
            </a:endParaRPr>
          </a:p>
          <a:p>
            <a:pPr marL="285750" indent="-285750" algn="l">
              <a:buFont typeface="Arial"/>
              <a:buChar char="•"/>
            </a:pPr>
            <a:endParaRPr lang="en-US" sz="2000" dirty="0">
              <a:latin typeface="Arial" pitchFamily="34" charset="0"/>
              <a:cs typeface="Arial" pitchFamily="34" charset="0"/>
            </a:endParaRPr>
          </a:p>
        </p:txBody>
      </p:sp>
      <p:sp>
        <p:nvSpPr>
          <p:cNvPr id="12" name="Title 2"/>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3"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12</a:t>
            </a:fld>
            <a:endParaRPr lang="en-US" dirty="0"/>
          </a:p>
        </p:txBody>
      </p:sp>
      <p:sp>
        <p:nvSpPr>
          <p:cNvPr id="23" name="Rectangle 3"/>
          <p:cNvSpPr>
            <a:spLocks/>
          </p:cNvSpPr>
          <p:nvPr/>
        </p:nvSpPr>
        <p:spPr bwMode="auto">
          <a:xfrm>
            <a:off x="1026190" y="1196752"/>
            <a:ext cx="72437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IMPACT=REACH+SIGNIFICANCE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38156"/>
            <a:ext cx="5755732" cy="249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7" descr="RTM geograph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808" y="4434760"/>
            <a:ext cx="3240360" cy="2088232"/>
          </a:xfrm>
          <a:prstGeom prst="rect">
            <a:avLst/>
          </a:prstGeom>
          <a:noFill/>
          <a:ln w="3175">
            <a:solidFill>
              <a:schemeClr val="tx1"/>
            </a:solidFill>
          </a:ln>
        </p:spPr>
      </p:pic>
      <p:sp>
        <p:nvSpPr>
          <p:cNvPr id="2" name="TextBox 1"/>
          <p:cNvSpPr txBox="1"/>
          <p:nvPr/>
        </p:nvSpPr>
        <p:spPr>
          <a:xfrm>
            <a:off x="5076056" y="4328740"/>
            <a:ext cx="3672408" cy="1200329"/>
          </a:xfrm>
          <a:prstGeom prst="rect">
            <a:avLst/>
          </a:prstGeom>
          <a:noFill/>
        </p:spPr>
        <p:txBody>
          <a:bodyPr wrap="square" rtlCol="0">
            <a:spAutoFit/>
          </a:bodyPr>
          <a:lstStyle/>
          <a:p>
            <a:pPr algn="l"/>
            <a:r>
              <a:rPr lang="en-US" sz="2400" dirty="0" smtClean="0">
                <a:latin typeface="Arial" pitchFamily="34" charset="0"/>
                <a:cs typeface="Arial" pitchFamily="34" charset="0"/>
              </a:rPr>
              <a:t>“…read an article in </a:t>
            </a:r>
            <a:r>
              <a:rPr lang="en-US" sz="2400" dirty="0" err="1" smtClean="0">
                <a:latin typeface="Arial" pitchFamily="34" charset="0"/>
                <a:cs typeface="Arial" pitchFamily="34" charset="0"/>
              </a:rPr>
              <a:t>iSGTW</a:t>
            </a:r>
            <a:r>
              <a:rPr lang="en-US" sz="2400" dirty="0">
                <a:latin typeface="Arial" pitchFamily="34" charset="0"/>
                <a:cs typeface="Arial" pitchFamily="34" charset="0"/>
              </a:rPr>
              <a:t>,</a:t>
            </a:r>
            <a:r>
              <a:rPr lang="en-US" sz="2400" dirty="0" smtClean="0">
                <a:latin typeface="Arial" pitchFamily="34" charset="0"/>
                <a:cs typeface="Arial" pitchFamily="34" charset="0"/>
              </a:rPr>
              <a:t> and had a new idea for research”</a:t>
            </a:r>
            <a:endParaRPr lang="en-US" sz="2400" dirty="0">
              <a:latin typeface="Arial" pitchFamily="34" charset="0"/>
              <a:cs typeface="Arial" pitchFamily="34" charset="0"/>
            </a:endParaRPr>
          </a:p>
        </p:txBody>
      </p:sp>
      <p:sp>
        <p:nvSpPr>
          <p:cNvPr id="14" name="Title 2"/>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5"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16" name="TextBox 15"/>
          <p:cNvSpPr txBox="1"/>
          <p:nvPr/>
        </p:nvSpPr>
        <p:spPr>
          <a:xfrm>
            <a:off x="251520" y="1700808"/>
            <a:ext cx="400110" cy="1082114"/>
          </a:xfrm>
          <a:prstGeom prst="rect">
            <a:avLst/>
          </a:prstGeom>
          <a:noFill/>
        </p:spPr>
        <p:txBody>
          <a:bodyPr vert="vert270" wrap="square" rtlCol="0">
            <a:spAutoFit/>
          </a:bodyPr>
          <a:lstStyle/>
          <a:p>
            <a:pPr algn="l"/>
            <a:r>
              <a:rPr lang="en-US" sz="1400" dirty="0">
                <a:latin typeface="Arial" pitchFamily="34" charset="0"/>
                <a:cs typeface="Arial" pitchFamily="34" charset="0"/>
              </a:rPr>
              <a:t>V</a:t>
            </a:r>
            <a:r>
              <a:rPr lang="en-US" sz="1400" dirty="0" smtClean="0">
                <a:latin typeface="Arial" pitchFamily="34" charset="0"/>
                <a:cs typeface="Arial" pitchFamily="34" charset="0"/>
              </a:rPr>
              <a:t>iews</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06385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13</a:t>
            </a:fld>
            <a:endParaRPr lang="en-US" dirty="0"/>
          </a:p>
        </p:txBody>
      </p:sp>
      <p:pic>
        <p:nvPicPr>
          <p:cNvPr id="3" name="Picture 2"/>
          <p:cNvPicPr>
            <a:picLocks noChangeAspect="1"/>
          </p:cNvPicPr>
          <p:nvPr/>
        </p:nvPicPr>
        <p:blipFill>
          <a:blip r:embed="rId3"/>
          <a:stretch>
            <a:fillRect/>
          </a:stretch>
        </p:blipFill>
        <p:spPr>
          <a:xfrm>
            <a:off x="323528" y="1484784"/>
            <a:ext cx="3580697" cy="3744416"/>
          </a:xfrm>
          <a:prstGeom prst="rect">
            <a:avLst/>
          </a:prstGeom>
          <a:effectLst>
            <a:outerShdw blurRad="50800" dist="38100" dir="2700000" algn="tl" rotWithShape="0">
              <a:srgbClr val="000000">
                <a:alpha val="43000"/>
              </a:srgbClr>
            </a:outerShdw>
          </a:effectLst>
        </p:spPr>
      </p:pic>
      <p:sp>
        <p:nvSpPr>
          <p:cNvPr id="10" name="Rectangle 4"/>
          <p:cNvSpPr>
            <a:spLocks/>
          </p:cNvSpPr>
          <p:nvPr/>
        </p:nvSpPr>
        <p:spPr bwMode="auto">
          <a:xfrm>
            <a:off x="323528" y="5373216"/>
            <a:ext cx="1650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err="1" smtClean="0">
                <a:solidFill>
                  <a:srgbClr val="6666FF"/>
                </a:solidFill>
                <a:latin typeface="Arial Bold" charset="0"/>
                <a:ea typeface="ＭＳ Ｐゴシック" charset="0"/>
                <a:cs typeface="Arial Bold" charset="0"/>
                <a:sym typeface="Arial Bold" charset="0"/>
              </a:rPr>
              <a:t>Zoomerang</a:t>
            </a:r>
            <a:endParaRPr lang="en-US" sz="2400" i="1" dirty="0">
              <a:solidFill>
                <a:srgbClr val="6666FF"/>
              </a:solidFill>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rotWithShape="1">
          <a:blip r:embed="rId4"/>
          <a:srcRect l="14889" t="8033" r="15543" b="51504"/>
          <a:stretch/>
        </p:blipFill>
        <p:spPr>
          <a:xfrm>
            <a:off x="3995936" y="2276872"/>
            <a:ext cx="4952118" cy="2304256"/>
          </a:xfrm>
          <a:prstGeom prst="rect">
            <a:avLst/>
          </a:prstGeom>
        </p:spPr>
      </p:pic>
      <p:sp>
        <p:nvSpPr>
          <p:cNvPr id="12" name="Rectangle 4"/>
          <p:cNvSpPr>
            <a:spLocks/>
          </p:cNvSpPr>
          <p:nvPr/>
        </p:nvSpPr>
        <p:spPr bwMode="auto">
          <a:xfrm>
            <a:off x="4355976" y="1772816"/>
            <a:ext cx="460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Discrete banner after 30 seconds</a:t>
            </a:r>
            <a:endParaRPr lang="en-US" sz="2400" i="1" dirty="0">
              <a:solidFill>
                <a:srgbClr val="6666FF"/>
              </a:solidFill>
              <a:latin typeface="Arial Bold" charset="0"/>
              <a:ea typeface="ＭＳ Ｐゴシック" charset="0"/>
              <a:cs typeface="Arial Bold" charset="0"/>
              <a:sym typeface="Arial Bold" charset="0"/>
            </a:endParaRPr>
          </a:p>
        </p:txBody>
      </p:sp>
      <p:sp>
        <p:nvSpPr>
          <p:cNvPr id="13" name="Title 2"/>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9" name="Rectangle 4"/>
          <p:cNvSpPr>
            <a:spLocks/>
          </p:cNvSpPr>
          <p:nvPr/>
        </p:nvSpPr>
        <p:spPr bwMode="auto">
          <a:xfrm>
            <a:off x="299107" y="1052736"/>
            <a:ext cx="2111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400" i="1" dirty="0" smtClean="0">
                <a:solidFill>
                  <a:srgbClr val="6666FF"/>
                </a:solidFill>
                <a:latin typeface="Arial Bold" charset="0"/>
                <a:ea typeface="ＭＳ Ｐゴシック" charset="0"/>
                <a:cs typeface="Arial Bold" charset="0"/>
                <a:sym typeface="Arial Bold" charset="0"/>
              </a:rPr>
              <a:t>Online surveys</a:t>
            </a:r>
            <a:endParaRPr lang="en-US" sz="24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402292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marL="0" indent="0">
              <a:buNone/>
            </a:pPr>
            <a:r>
              <a:rPr lang="en-GB" dirty="0" smtClean="0">
                <a:solidFill>
                  <a:srgbClr val="0066CC"/>
                </a:solidFill>
              </a:rPr>
              <a:t>Quantitative </a:t>
            </a:r>
          </a:p>
          <a:p>
            <a:pPr marL="0" indent="0">
              <a:buNone/>
            </a:pPr>
            <a:r>
              <a:rPr lang="en-GB" dirty="0" smtClean="0">
                <a:solidFill>
                  <a:srgbClr val="0066CC"/>
                </a:solidFill>
              </a:rPr>
              <a:t>(Reach)</a:t>
            </a:r>
            <a:endParaRPr lang="en-GB" sz="1800" dirty="0" smtClean="0"/>
          </a:p>
          <a:p>
            <a:r>
              <a:rPr lang="en-GB" sz="1800" dirty="0" smtClean="0"/>
              <a:t>Deliverables/Milestones</a:t>
            </a:r>
            <a:endParaRPr lang="en-GB" sz="1800" dirty="0"/>
          </a:p>
          <a:p>
            <a:r>
              <a:rPr lang="en-GB" sz="1800" dirty="0" smtClean="0"/>
              <a:t>Production </a:t>
            </a:r>
          </a:p>
          <a:p>
            <a:r>
              <a:rPr lang="en-GB" sz="1800" dirty="0" smtClean="0"/>
              <a:t>Online surveys</a:t>
            </a:r>
          </a:p>
          <a:p>
            <a:r>
              <a:rPr lang="en-GB" sz="1800" dirty="0" smtClean="0"/>
              <a:t>Twitter tools</a:t>
            </a:r>
          </a:p>
          <a:p>
            <a:r>
              <a:rPr lang="en-GB" sz="1800" dirty="0"/>
              <a:t>G</a:t>
            </a:r>
            <a:r>
              <a:rPr lang="en-GB" sz="1800" dirty="0" smtClean="0"/>
              <a:t>oogle analytics</a:t>
            </a:r>
          </a:p>
          <a:p>
            <a:r>
              <a:rPr lang="en-GB" sz="1800" dirty="0"/>
              <a:t>Social engagement </a:t>
            </a:r>
          </a:p>
          <a:p>
            <a:r>
              <a:rPr lang="en-GB" sz="1800" dirty="0" smtClean="0"/>
              <a:t>Webometrics </a:t>
            </a:r>
          </a:p>
          <a:p>
            <a:r>
              <a:rPr lang="en-GB" sz="1800" dirty="0" smtClean="0"/>
              <a:t>Facebook analytics </a:t>
            </a:r>
          </a:p>
          <a:p>
            <a:r>
              <a:rPr lang="en-GB" sz="1800" dirty="0" smtClean="0"/>
              <a:t>Counting </a:t>
            </a:r>
          </a:p>
          <a:p>
            <a:r>
              <a:rPr lang="en-GB" sz="1800" dirty="0" smtClean="0"/>
              <a:t>Usability testing</a:t>
            </a:r>
          </a:p>
          <a:p>
            <a:r>
              <a:rPr lang="en-GB" sz="1800" dirty="0" smtClean="0"/>
              <a:t>Online Klout Scores</a:t>
            </a:r>
          </a:p>
          <a:p>
            <a:pPr marL="0" indent="0">
              <a:buNone/>
            </a:pPr>
            <a:endParaRPr lang="en-GB" dirty="0"/>
          </a:p>
        </p:txBody>
      </p:sp>
      <p:sp>
        <p:nvSpPr>
          <p:cNvPr id="4" name="Content Placeholder 3"/>
          <p:cNvSpPr>
            <a:spLocks noGrp="1"/>
          </p:cNvSpPr>
          <p:nvPr>
            <p:ph sz="half" idx="2"/>
          </p:nvPr>
        </p:nvSpPr>
        <p:spPr/>
        <p:txBody>
          <a:bodyPr>
            <a:normAutofit lnSpcReduction="10000"/>
          </a:bodyPr>
          <a:lstStyle/>
          <a:p>
            <a:pPr marL="0" indent="0">
              <a:buNone/>
            </a:pPr>
            <a:r>
              <a:rPr lang="en-GB" dirty="0" smtClean="0">
                <a:solidFill>
                  <a:srgbClr val="FF6600"/>
                </a:solidFill>
              </a:rPr>
              <a:t>Qualitative (Significance)</a:t>
            </a:r>
          </a:p>
          <a:p>
            <a:r>
              <a:rPr lang="en-GB" sz="1800" dirty="0" smtClean="0"/>
              <a:t>Interviews</a:t>
            </a:r>
            <a:endParaRPr lang="en-GB" sz="1800" dirty="0"/>
          </a:p>
          <a:p>
            <a:r>
              <a:rPr lang="en-GB" sz="1800" dirty="0"/>
              <a:t>Focus groups</a:t>
            </a:r>
          </a:p>
          <a:p>
            <a:r>
              <a:rPr lang="en-GB" sz="1800" dirty="0"/>
              <a:t>Feedback from unsolicited emails</a:t>
            </a:r>
          </a:p>
          <a:p>
            <a:r>
              <a:rPr lang="en-GB" sz="1800" dirty="0" smtClean="0"/>
              <a:t>Solicited </a:t>
            </a:r>
            <a:r>
              <a:rPr lang="en-GB" sz="1800" dirty="0"/>
              <a:t>emails</a:t>
            </a:r>
          </a:p>
          <a:p>
            <a:r>
              <a:rPr lang="en-GB" sz="1800" dirty="0"/>
              <a:t>Online </a:t>
            </a:r>
            <a:r>
              <a:rPr lang="en-GB" sz="1800" dirty="0" smtClean="0"/>
              <a:t>surveys</a:t>
            </a:r>
          </a:p>
          <a:p>
            <a:r>
              <a:rPr lang="en-GB" sz="1800" dirty="0" smtClean="0"/>
              <a:t>Recording people’s impressions</a:t>
            </a:r>
          </a:p>
          <a:p>
            <a:r>
              <a:rPr lang="en-GB" sz="1800" dirty="0" smtClean="0"/>
              <a:t>Thank you letters/compliments </a:t>
            </a:r>
            <a:endParaRPr lang="en-GB" sz="1800" dirty="0"/>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5029200"/>
            <a:ext cx="1676400" cy="1599028"/>
          </a:xfrm>
          <a:prstGeom prst="rect">
            <a:avLst/>
          </a:prstGeom>
        </p:spPr>
      </p:pic>
      <p:sp>
        <p:nvSpPr>
          <p:cNvPr id="8" name="Title 2"/>
          <p:cNvSpPr>
            <a:spLocks noGrp="1"/>
          </p:cNvSpPr>
          <p:nvPr>
            <p:ph type="title"/>
          </p:nvPr>
        </p:nvSpPr>
        <p:spPr/>
        <p:txBody>
          <a:bodyPr/>
          <a:lstStyle/>
          <a:p>
            <a:r>
              <a:rPr lang="en-GB" dirty="0" smtClean="0"/>
              <a:t>Impact &amp; Sustainability</a:t>
            </a:r>
            <a:endParaRPr lang="en-GB" dirty="0"/>
          </a:p>
        </p:txBody>
      </p:sp>
      <p:sp>
        <p:nvSpPr>
          <p:cNvPr id="9" name="Rectangle 4"/>
          <p:cNvSpPr>
            <a:spLocks/>
          </p:cNvSpPr>
          <p:nvPr/>
        </p:nvSpPr>
        <p:spPr bwMode="auto">
          <a:xfrm>
            <a:off x="179512" y="1052736"/>
            <a:ext cx="37195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chemeClr val="tx1"/>
                </a:solidFill>
                <a:latin typeface="Arial Bold" charset="0"/>
                <a:ea typeface="ＭＳ Ｐゴシック" charset="0"/>
                <a:cs typeface="Arial Bold" charset="0"/>
                <a:sym typeface="Arial Bold" charset="0"/>
              </a:rPr>
              <a:t>Our toolbox includes…</a:t>
            </a:r>
            <a:endParaRPr lang="en-US" sz="2800" i="1" dirty="0">
              <a:solidFill>
                <a:schemeClr val="tx1"/>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720652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52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1485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24000"/>
            <a:ext cx="1409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743200"/>
            <a:ext cx="1346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886200"/>
            <a:ext cx="158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2"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13" y="1676400"/>
            <a:ext cx="1511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3"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113" y="2908300"/>
            <a:ext cx="1130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4" name="Pictur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2888" y="1708150"/>
            <a:ext cx="1511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5" name="Picture 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962400"/>
            <a:ext cx="1257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6" name="Picture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4038600"/>
            <a:ext cx="152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7" name="Picture 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038600"/>
            <a:ext cx="1422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8" name="Picture 1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5181600"/>
            <a:ext cx="1600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9"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343400"/>
            <a:ext cx="147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0" name="Picture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667000"/>
            <a:ext cx="1638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1" name="Picture 1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334000"/>
            <a:ext cx="1562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2" name="Picture 2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3124200"/>
            <a:ext cx="1498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 name="Slide Number Placeholder 3"/>
          <p:cNvSpPr>
            <a:spLocks noGrp="1"/>
          </p:cNvSpPr>
          <p:nvPr>
            <p:ph type="sldNum" sz="quarter" idx="4"/>
          </p:nvPr>
        </p:nvSpPr>
        <p:spPr/>
        <p:txBody>
          <a:bodyPr/>
          <a:lstStyle/>
          <a:p>
            <a:fld id="{663F0CE1-9F77-1D4D-B7AC-9370637A79D6}" type="slidenum">
              <a:rPr lang="en-US"/>
              <a:pPr/>
              <a:t>15</a:t>
            </a:fld>
            <a:endParaRPr lang="en-US" dirty="0"/>
          </a:p>
        </p:txBody>
      </p:sp>
      <p:sp>
        <p:nvSpPr>
          <p:cNvPr id="24" name="Title 2"/>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25"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21" name="Rectangle 4"/>
          <p:cNvSpPr>
            <a:spLocks/>
          </p:cNvSpPr>
          <p:nvPr/>
        </p:nvSpPr>
        <p:spPr bwMode="auto">
          <a:xfrm>
            <a:off x="323528" y="980728"/>
            <a:ext cx="22621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err="1" smtClean="0">
                <a:solidFill>
                  <a:srgbClr val="6666FF"/>
                </a:solidFill>
                <a:latin typeface="Arial Bold" charset="0"/>
                <a:ea typeface="ＭＳ Ｐゴシック" charset="0"/>
                <a:cs typeface="Arial Bold" charset="0"/>
                <a:sym typeface="Arial Bold" charset="0"/>
              </a:rPr>
              <a:t>MoU</a:t>
            </a:r>
            <a:r>
              <a:rPr lang="en-US" sz="2800" i="1" dirty="0" smtClean="0">
                <a:solidFill>
                  <a:srgbClr val="6666FF"/>
                </a:solidFill>
                <a:latin typeface="Arial Bold" charset="0"/>
                <a:ea typeface="ＭＳ Ｐゴシック" charset="0"/>
                <a:cs typeface="Arial Bold" charset="0"/>
                <a:sym typeface="Arial Bold" charset="0"/>
              </a:rPr>
              <a:t> partners</a:t>
            </a:r>
            <a:endParaRPr lang="en-US" sz="28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155841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a:alphaModFix amt="46000"/>
            <a:extLst>
              <a:ext uri="{28A0092B-C50C-407E-A947-70E740481C1C}">
                <a14:useLocalDpi xmlns:a14="http://schemas.microsoft.com/office/drawing/2010/main" val="0"/>
              </a:ext>
            </a:extLst>
          </a:blip>
          <a:srcRect/>
          <a:stretch>
            <a:fillRect/>
          </a:stretch>
        </p:blipFill>
        <p:spPr bwMode="auto">
          <a:xfrm>
            <a:off x="0" y="4149080"/>
            <a:ext cx="555826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22" name="Slide Number Placeholder 3"/>
          <p:cNvSpPr>
            <a:spLocks noGrp="1"/>
          </p:cNvSpPr>
          <p:nvPr>
            <p:ph type="sldNum" sz="quarter" idx="4"/>
          </p:nvPr>
        </p:nvSpPr>
        <p:spPr/>
        <p:txBody>
          <a:bodyPr/>
          <a:lstStyle/>
          <a:p>
            <a:fld id="{663F0CE1-9F77-1D4D-B7AC-9370637A79D6}" type="slidenum">
              <a:rPr lang="en-US"/>
              <a:pPr/>
              <a:t>16</a:t>
            </a:fld>
            <a:endParaRPr lang="en-US" dirty="0"/>
          </a:p>
        </p:txBody>
      </p:sp>
      <p:pic>
        <p:nvPicPr>
          <p:cNvPr id="23" name="Picture 1"/>
          <p:cNvPicPr>
            <a:picLocks noChangeArrowheads="1"/>
          </p:cNvPicPr>
          <p:nvPr/>
        </p:nvPicPr>
        <p:blipFill rotWithShape="1">
          <a:blip r:embed="rId3">
            <a:extLst>
              <a:ext uri="{28A0092B-C50C-407E-A947-70E740481C1C}">
                <a14:useLocalDpi xmlns:a14="http://schemas.microsoft.com/office/drawing/2010/main" val="0"/>
              </a:ext>
            </a:extLst>
          </a:blip>
          <a:srcRect l="5398" t="20024" r="7807"/>
          <a:stretch/>
        </p:blipFill>
        <p:spPr bwMode="auto">
          <a:xfrm>
            <a:off x="3923928" y="1196752"/>
            <a:ext cx="489813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 name="Rectangle 4"/>
          <p:cNvSpPr>
            <a:spLocks/>
          </p:cNvSpPr>
          <p:nvPr/>
        </p:nvSpPr>
        <p:spPr bwMode="auto">
          <a:xfrm>
            <a:off x="323528" y="2996952"/>
            <a:ext cx="3540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008000"/>
                </a:solidFill>
                <a:latin typeface="Arial Bold" charset="0"/>
                <a:ea typeface="ＭＳ Ｐゴシック" charset="0"/>
                <a:cs typeface="Arial Bold" charset="0"/>
                <a:sym typeface="Arial Bold" charset="0"/>
              </a:rPr>
              <a:t>Paper at </a:t>
            </a:r>
            <a:r>
              <a:rPr lang="en-US" sz="2800" i="1" dirty="0" err="1" smtClean="0">
                <a:solidFill>
                  <a:srgbClr val="008000"/>
                </a:solidFill>
                <a:latin typeface="Arial Bold" charset="0"/>
                <a:ea typeface="ＭＳ Ｐゴシック" charset="0"/>
                <a:cs typeface="Arial Bold" charset="0"/>
                <a:sym typeface="Arial Bold" charset="0"/>
              </a:rPr>
              <a:t>eChallenges</a:t>
            </a:r>
            <a:endParaRPr lang="en-US" sz="2800" i="1" dirty="0">
              <a:solidFill>
                <a:srgbClr val="008000"/>
              </a:solidFill>
              <a:latin typeface="Arial Bold" charset="0"/>
              <a:ea typeface="ＭＳ Ｐゴシック" charset="0"/>
              <a:cs typeface="Arial Bold" charset="0"/>
              <a:sym typeface="Arial Bold"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1403648" y="4221088"/>
            <a:ext cx="6948264" cy="1545051"/>
          </a:xfrm>
          <a:prstGeom prst="rect">
            <a:avLst/>
          </a:prstGeom>
        </p:spPr>
      </p:pic>
      <p:sp>
        <p:nvSpPr>
          <p:cNvPr id="25" name="Rectangle 4"/>
          <p:cNvSpPr>
            <a:spLocks/>
          </p:cNvSpPr>
          <p:nvPr/>
        </p:nvSpPr>
        <p:spPr bwMode="auto">
          <a:xfrm>
            <a:off x="251520" y="5157192"/>
            <a:ext cx="2854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008000"/>
                </a:solidFill>
                <a:latin typeface="Arial Bold" charset="0"/>
                <a:ea typeface="ＭＳ Ｐゴシック" charset="0"/>
                <a:cs typeface="Arial Bold" charset="0"/>
                <a:sym typeface="Arial Bold" charset="0"/>
              </a:rPr>
              <a:t>Training sessions</a:t>
            </a:r>
            <a:endParaRPr lang="en-US" sz="2800" i="1" dirty="0">
              <a:solidFill>
                <a:srgbClr val="008000"/>
              </a:solidFill>
              <a:latin typeface="Arial Bold" charset="0"/>
              <a:ea typeface="ＭＳ Ｐゴシック" charset="0"/>
              <a:cs typeface="Arial Bold" charset="0"/>
              <a:sym typeface="Arial Bold" charset="0"/>
            </a:endParaRPr>
          </a:p>
        </p:txBody>
      </p:sp>
      <p:sp>
        <p:nvSpPr>
          <p:cNvPr id="13" name="Title 2"/>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10" name="Rectangle 4"/>
          <p:cNvSpPr>
            <a:spLocks/>
          </p:cNvSpPr>
          <p:nvPr/>
        </p:nvSpPr>
        <p:spPr bwMode="auto">
          <a:xfrm>
            <a:off x="179356" y="1268760"/>
            <a:ext cx="4104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algn="l"/>
            <a:r>
              <a:rPr lang="en-US" sz="2000" i="1" dirty="0" smtClean="0">
                <a:solidFill>
                  <a:srgbClr val="6666FF"/>
                </a:solidFill>
                <a:latin typeface="Arial Bold" charset="0"/>
                <a:ea typeface="ＭＳ Ｐゴシック" charset="0"/>
                <a:cs typeface="Arial Bold" charset="0"/>
                <a:sym typeface="Arial Bold" charset="0"/>
              </a:rPr>
              <a:t>Passing on what we’ve learned</a:t>
            </a:r>
            <a:endParaRPr lang="en-US" sz="20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27635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323529" y="2564904"/>
            <a:ext cx="561662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 Technical </a:t>
            </a:r>
            <a:r>
              <a:rPr lang="en-US" sz="2400" dirty="0">
                <a:solidFill>
                  <a:schemeClr val="tx1"/>
                </a:solidFill>
                <a:latin typeface="Arial" charset="0"/>
                <a:ea typeface="ＭＳ Ｐゴシック" charset="0"/>
                <a:cs typeface="Arial" charset="0"/>
                <a:sym typeface="Arial" charset="0"/>
              </a:rPr>
              <a:t>Forum </a:t>
            </a:r>
            <a:r>
              <a:rPr lang="en-US" sz="2400" dirty="0" smtClean="0">
                <a:solidFill>
                  <a:schemeClr val="tx1"/>
                </a:solidFill>
                <a:latin typeface="Arial" charset="0"/>
                <a:ea typeface="ＭＳ Ｐゴシック" charset="0"/>
                <a:cs typeface="Arial" charset="0"/>
                <a:sym typeface="Arial" charset="0"/>
              </a:rPr>
              <a:t>2011, Lyon</a:t>
            </a: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9</a:t>
            </a:r>
            <a:r>
              <a:rPr lang="en-US" sz="2400" baseline="30000" dirty="0" smtClean="0">
                <a:solidFill>
                  <a:schemeClr val="tx1"/>
                </a:solidFill>
                <a:latin typeface="Arial" charset="0"/>
                <a:ea typeface="ＭＳ Ｐゴシック" charset="0"/>
                <a:cs typeface="Arial" charset="0"/>
                <a:sym typeface="Arial" charset="0"/>
              </a:rPr>
              <a:t>th</a:t>
            </a:r>
            <a:r>
              <a:rPr lang="en-US" sz="2400" dirty="0" smtClean="0">
                <a:solidFill>
                  <a:schemeClr val="tx1"/>
                </a:solidFill>
                <a:latin typeface="Arial" charset="0"/>
                <a:ea typeface="ＭＳ Ｐゴシック" charset="0"/>
                <a:cs typeface="Arial" charset="0"/>
                <a:sym typeface="Arial" charset="0"/>
              </a:rPr>
              <a:t> e-Infrastructure </a:t>
            </a:r>
            <a:r>
              <a:rPr lang="en-US" sz="2400" dirty="0" err="1" smtClean="0">
                <a:solidFill>
                  <a:schemeClr val="tx1"/>
                </a:solidFill>
                <a:latin typeface="Arial" charset="0"/>
                <a:ea typeface="ＭＳ Ｐゴシック" charset="0"/>
                <a:cs typeface="Arial" charset="0"/>
                <a:sym typeface="Arial" charset="0"/>
              </a:rPr>
              <a:t>Concertation</a:t>
            </a:r>
            <a:r>
              <a:rPr lang="en-US" sz="2400" dirty="0" smtClean="0">
                <a:solidFill>
                  <a:schemeClr val="tx1"/>
                </a:solidFill>
                <a:latin typeface="Arial" charset="0"/>
                <a:ea typeface="ＭＳ Ｐゴシック" charset="0"/>
                <a:cs typeface="Arial" charset="0"/>
                <a:sym typeface="Arial" charset="0"/>
              </a:rPr>
              <a:t> Meeting 2011, Lyon</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err="1">
                <a:solidFill>
                  <a:schemeClr val="tx1"/>
                </a:solidFill>
                <a:latin typeface="Arial" charset="0"/>
                <a:ea typeface="ＭＳ Ｐゴシック" charset="0"/>
                <a:cs typeface="Arial" charset="0"/>
                <a:sym typeface="Arial" charset="0"/>
              </a:rPr>
              <a:t>eChallenges</a:t>
            </a:r>
            <a:r>
              <a:rPr lang="en-US" sz="2400" dirty="0">
                <a:solidFill>
                  <a:schemeClr val="tx1"/>
                </a:solidFill>
                <a:latin typeface="Arial" charset="0"/>
                <a:ea typeface="ＭＳ Ｐゴシック" charset="0"/>
                <a:cs typeface="Arial" charset="0"/>
                <a:sym typeface="Arial" charset="0"/>
              </a:rPr>
              <a:t> </a:t>
            </a:r>
            <a:r>
              <a:rPr lang="en-US" sz="2400" dirty="0" smtClean="0">
                <a:solidFill>
                  <a:schemeClr val="tx1"/>
                </a:solidFill>
                <a:latin typeface="Arial" charset="0"/>
                <a:ea typeface="ＭＳ Ｐゴシック" charset="0"/>
                <a:cs typeface="Arial" charset="0"/>
                <a:sym typeface="Arial" charset="0"/>
              </a:rPr>
              <a:t>2011, Florence</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Citizen </a:t>
            </a:r>
            <a:r>
              <a:rPr lang="en-US" sz="2400" dirty="0" smtClean="0">
                <a:solidFill>
                  <a:schemeClr val="tx1"/>
                </a:solidFill>
                <a:latin typeface="Arial" charset="0"/>
                <a:ea typeface="ＭＳ Ｐゴシック" charset="0"/>
                <a:cs typeface="Arial" charset="0"/>
                <a:sym typeface="Arial" charset="0"/>
              </a:rPr>
              <a:t>Cyberscience Conference 2012, London</a:t>
            </a: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International </a:t>
            </a:r>
            <a:r>
              <a:rPr lang="en-US" sz="2400" dirty="0" smtClean="0">
                <a:solidFill>
                  <a:schemeClr val="tx1"/>
                </a:solidFill>
                <a:latin typeface="Arial" charset="0"/>
                <a:ea typeface="ＭＳ Ｐゴシック" charset="0"/>
                <a:cs typeface="Arial" charset="0"/>
                <a:sym typeface="Arial" charset="0"/>
              </a:rPr>
              <a:t>Symposium on Grids </a:t>
            </a:r>
            <a:r>
              <a:rPr lang="en-US" sz="2400" dirty="0">
                <a:solidFill>
                  <a:schemeClr val="tx1"/>
                </a:solidFill>
                <a:latin typeface="Arial" charset="0"/>
                <a:ea typeface="ＭＳ Ｐゴシック" charset="0"/>
                <a:cs typeface="Arial" charset="0"/>
                <a:sym typeface="Arial" charset="0"/>
              </a:rPr>
              <a:t>and </a:t>
            </a:r>
            <a:r>
              <a:rPr lang="en-US" sz="2400" dirty="0" smtClean="0">
                <a:solidFill>
                  <a:schemeClr val="tx1"/>
                </a:solidFill>
                <a:latin typeface="Arial" charset="0"/>
                <a:ea typeface="ＭＳ Ｐゴシック" charset="0"/>
                <a:cs typeface="Arial" charset="0"/>
                <a:sym typeface="Arial" charset="0"/>
              </a:rPr>
              <a:t>Clouds </a:t>
            </a:r>
            <a:r>
              <a:rPr lang="en-US" sz="2400" dirty="0">
                <a:solidFill>
                  <a:schemeClr val="tx1"/>
                </a:solidFill>
                <a:latin typeface="Arial" charset="0"/>
                <a:ea typeface="ＭＳ Ｐゴシック" charset="0"/>
                <a:cs typeface="Arial" charset="0"/>
                <a:sym typeface="Arial" charset="0"/>
              </a:rPr>
              <a:t>2012, Taipei</a:t>
            </a:r>
            <a:endParaRPr lang="en-US" sz="2400" dirty="0">
              <a:solidFill>
                <a:srgbClr val="676767"/>
              </a:solidFill>
              <a:latin typeface="Arial" charset="0"/>
              <a:ea typeface="ＭＳ Ｐゴシック" charset="0"/>
              <a:cs typeface="Arial" charset="0"/>
              <a:sym typeface="Arial" charset="0"/>
            </a:endParaRPr>
          </a:p>
          <a:p>
            <a:pPr marL="342900" indent="-342900" algn="l">
              <a:buFont typeface="Arial"/>
              <a:buChar char="•"/>
            </a:pPr>
            <a:endParaRPr lang="en-US" sz="2400" dirty="0">
              <a:solidFill>
                <a:schemeClr val="tx1"/>
              </a:solidFill>
              <a:latin typeface="Arial" charset="0"/>
              <a:ea typeface="ＭＳ Ｐゴシック" charset="0"/>
              <a:cs typeface="Arial" charset="0"/>
              <a:sym typeface="Arial" charset="0"/>
            </a:endParaRP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251">
            <a:off x="7175864" y="1719818"/>
            <a:ext cx="1371600" cy="1938337"/>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0983">
            <a:off x="6106527" y="1469260"/>
            <a:ext cx="1371600" cy="1809750"/>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A514AF05-59CB-1C40-BE10-86396B74E2E2}" type="slidenum">
              <a:rPr lang="en-US" smtClean="0"/>
              <a:pPr/>
              <a:t>17</a:t>
            </a:fld>
            <a:endParaRPr lang="en-US" dirty="0"/>
          </a:p>
        </p:txBody>
      </p:sp>
      <p:pic>
        <p:nvPicPr>
          <p:cNvPr id="3" name="Picture 2"/>
          <p:cNvPicPr>
            <a:picLocks noChangeAspect="1"/>
          </p:cNvPicPr>
          <p:nvPr/>
        </p:nvPicPr>
        <p:blipFill>
          <a:blip r:embed="rId4"/>
          <a:stretch>
            <a:fillRect/>
          </a:stretch>
        </p:blipFill>
        <p:spPr>
          <a:xfrm rot="21148978">
            <a:off x="6548210" y="3149871"/>
            <a:ext cx="1362946" cy="1917452"/>
          </a:xfrm>
          <a:prstGeom prst="rect">
            <a:avLst/>
          </a:prstGeom>
          <a:effectLst>
            <a:outerShdw blurRad="50800" dist="38100" dir="2700000" algn="tl" rotWithShape="0">
              <a:srgbClr val="000000">
                <a:alpha val="43000"/>
              </a:srgbClr>
            </a:outerShdw>
          </a:effectLst>
        </p:spPr>
      </p:pic>
      <p:sp>
        <p:nvSpPr>
          <p:cNvPr id="13"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92976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539552" y="2204864"/>
            <a:ext cx="603793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 Community Forum 2012, Munich</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ERF Workshop on Socioeconomic impact of research infrastructures, Hamburg</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e-</a:t>
            </a:r>
            <a:r>
              <a:rPr lang="en-US" sz="2400" dirty="0" smtClean="0">
                <a:solidFill>
                  <a:schemeClr val="tx1"/>
                </a:solidFill>
                <a:latin typeface="Arial" charset="0"/>
                <a:ea typeface="ＭＳ Ｐゴシック" charset="0"/>
                <a:cs typeface="Arial" charset="0"/>
                <a:sym typeface="Arial" charset="0"/>
              </a:rPr>
              <a:t>IRG workshop, Copenhagen</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GISELA-</a:t>
            </a:r>
            <a:r>
              <a:rPr lang="en-US" sz="2400" dirty="0" smtClean="0">
                <a:solidFill>
                  <a:schemeClr val="tx1"/>
                </a:solidFill>
                <a:latin typeface="Arial" charset="0"/>
                <a:ea typeface="ＭＳ Ｐゴシック" charset="0"/>
                <a:cs typeface="Arial" charset="0"/>
                <a:sym typeface="Arial" charset="0"/>
              </a:rPr>
              <a:t>CHAIN, Mexico City</a:t>
            </a:r>
            <a:endParaRPr lang="en-US" sz="2400" dirty="0">
              <a:solidFill>
                <a:schemeClr val="tx1"/>
              </a:solidFill>
              <a:latin typeface="Arial" charset="0"/>
              <a:ea typeface="ＭＳ Ｐゴシック" charset="0"/>
              <a:cs typeface="Arial" charset="0"/>
              <a:sym typeface="Arial" charset="0"/>
            </a:endParaRPr>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3032">
            <a:off x="6798427" y="1288596"/>
            <a:ext cx="1358900" cy="1927225"/>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6972">
            <a:off x="5949262" y="3411435"/>
            <a:ext cx="2179637" cy="1473200"/>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9" name="Rectangle 9"/>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Slide Number Placeholder 1"/>
          <p:cNvSpPr>
            <a:spLocks noGrp="1"/>
          </p:cNvSpPr>
          <p:nvPr>
            <p:ph type="sldNum" sz="quarter" idx="4"/>
          </p:nvPr>
        </p:nvSpPr>
        <p:spPr/>
        <p:txBody>
          <a:bodyPr/>
          <a:lstStyle/>
          <a:p>
            <a:fld id="{A514AF05-59CB-1C40-BE10-86396B74E2E2}" type="slidenum">
              <a:rPr lang="en-US" smtClean="0"/>
              <a:pPr/>
              <a:t>18</a:t>
            </a:fld>
            <a:endParaRPr lang="en-US" dirty="0"/>
          </a:p>
        </p:txBody>
      </p:sp>
      <p:sp>
        <p:nvSpPr>
          <p:cNvPr id="13"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8" y="1556792"/>
            <a:ext cx="515871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6628" name="Oval 4"/>
          <p:cNvSpPr>
            <a:spLocks/>
          </p:cNvSpPr>
          <p:nvPr/>
        </p:nvSpPr>
        <p:spPr bwMode="auto">
          <a:xfrm>
            <a:off x="3648720" y="1772816"/>
            <a:ext cx="203200" cy="203200"/>
          </a:xfrm>
          <a:prstGeom prst="ellipse">
            <a:avLst/>
          </a:prstGeom>
          <a:solidFill>
            <a:srgbClr val="0000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6632" name="Rectangle 8"/>
          <p:cNvSpPr>
            <a:spLocks/>
          </p:cNvSpPr>
          <p:nvPr/>
        </p:nvSpPr>
        <p:spPr bwMode="auto">
          <a:xfrm>
            <a:off x="467544" y="1052736"/>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Reach</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1" y="3933056"/>
            <a:ext cx="5184925" cy="26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4572000" y="1628800"/>
            <a:ext cx="4392488" cy="707886"/>
          </a:xfrm>
          <a:prstGeom prst="rect">
            <a:avLst/>
          </a:prstGeom>
          <a:noFill/>
        </p:spPr>
        <p:txBody>
          <a:bodyPr wrap="square" rtlCol="0">
            <a:spAutoFit/>
          </a:bodyPr>
          <a:lstStyle/>
          <a:p>
            <a:pPr marL="342900" indent="-342900" algn="l">
              <a:buFont typeface="Arial"/>
              <a:buChar char="•"/>
            </a:pPr>
            <a:r>
              <a:rPr lang="en-US" sz="2000" dirty="0" smtClean="0">
                <a:latin typeface="Arial" pitchFamily="34" charset="0"/>
                <a:cs typeface="Arial" pitchFamily="34" charset="0"/>
              </a:rPr>
              <a:t>Peak events: &gt;6000 views/month</a:t>
            </a:r>
          </a:p>
          <a:p>
            <a:pPr marL="342900" indent="-342900" algn="l">
              <a:buFont typeface="Arial"/>
              <a:buChar char="•"/>
            </a:pPr>
            <a:r>
              <a:rPr lang="en-US" sz="2000" dirty="0" smtClean="0">
                <a:latin typeface="Arial" pitchFamily="34" charset="0"/>
                <a:cs typeface="Arial" pitchFamily="34" charset="0"/>
              </a:rPr>
              <a:t>&gt;200 views/day</a:t>
            </a:r>
            <a:endParaRPr lang="en-US" sz="2000" dirty="0">
              <a:latin typeface="Arial" pitchFamily="34" charset="0"/>
              <a:cs typeface="Arial" pitchFamily="34" charset="0"/>
            </a:endParaRPr>
          </a:p>
        </p:txBody>
      </p:sp>
      <p:sp>
        <p:nvSpPr>
          <p:cNvPr id="14" name="TextBox 13"/>
          <p:cNvSpPr txBox="1"/>
          <p:nvPr/>
        </p:nvSpPr>
        <p:spPr>
          <a:xfrm>
            <a:off x="5364088" y="3933056"/>
            <a:ext cx="3588912" cy="707886"/>
          </a:xfrm>
          <a:prstGeom prst="rect">
            <a:avLst/>
          </a:prstGeom>
          <a:noFill/>
        </p:spPr>
        <p:txBody>
          <a:bodyPr wrap="square" rtlCol="0">
            <a:spAutoFit/>
          </a:bodyPr>
          <a:lstStyle/>
          <a:p>
            <a:pPr marL="342900" indent="-342900" algn="l">
              <a:buFont typeface="Arial"/>
              <a:buChar char="•"/>
            </a:pPr>
            <a:r>
              <a:rPr lang="en-US" sz="2000" dirty="0" smtClean="0">
                <a:latin typeface="Arial" pitchFamily="34" charset="0"/>
                <a:cs typeface="Arial" pitchFamily="34" charset="0"/>
              </a:rPr>
              <a:t>15–20% new visitors</a:t>
            </a:r>
          </a:p>
          <a:p>
            <a:pPr marL="342900" indent="-342900" algn="l">
              <a:buFont typeface="Arial"/>
              <a:buChar char="•"/>
            </a:pPr>
            <a:r>
              <a:rPr lang="en-US" sz="2000" dirty="0" smtClean="0">
                <a:latin typeface="Arial" pitchFamily="34" charset="0"/>
                <a:cs typeface="Arial" pitchFamily="34" charset="0"/>
              </a:rPr>
              <a:t>2’23” visit time</a:t>
            </a:r>
            <a:endParaRPr lang="en-US" sz="2000" dirty="0">
              <a:latin typeface="Arial" pitchFamily="34" charset="0"/>
              <a:cs typeface="Arial" pitchFamily="34" charset="0"/>
            </a:endParaRPr>
          </a:p>
        </p:txBody>
      </p:sp>
      <p:sp>
        <p:nvSpPr>
          <p:cNvPr id="10" name="Slide Number Placeholder 3"/>
          <p:cNvSpPr>
            <a:spLocks noGrp="1"/>
          </p:cNvSpPr>
          <p:nvPr>
            <p:ph type="sldNum" sz="quarter" idx="4"/>
          </p:nvPr>
        </p:nvSpPr>
        <p:spPr/>
        <p:txBody>
          <a:bodyPr/>
          <a:lstStyle/>
          <a:p>
            <a:fld id="{4A7DF0B2-05D1-0E47-83DF-0C131E960418}" type="slidenum">
              <a:rPr lang="en-US"/>
              <a:pPr/>
              <a:t>19</a:t>
            </a:fld>
            <a:endParaRPr lang="en-US" dirty="0"/>
          </a:p>
        </p:txBody>
      </p:sp>
      <p:sp>
        <p:nvSpPr>
          <p:cNvPr id="15"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6"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17" name="TextBox 16"/>
          <p:cNvSpPr txBox="1"/>
          <p:nvPr/>
        </p:nvSpPr>
        <p:spPr>
          <a:xfrm>
            <a:off x="14791" y="1254572"/>
            <a:ext cx="400110" cy="1082114"/>
          </a:xfrm>
          <a:prstGeom prst="rect">
            <a:avLst/>
          </a:prstGeom>
          <a:noFill/>
        </p:spPr>
        <p:txBody>
          <a:bodyPr vert="vert270" wrap="square" rtlCol="0">
            <a:spAutoFit/>
          </a:bodyPr>
          <a:lstStyle/>
          <a:p>
            <a:pPr algn="l"/>
            <a:r>
              <a:rPr lang="en-US" sz="1400" dirty="0">
                <a:latin typeface="Arial" pitchFamily="34" charset="0"/>
                <a:cs typeface="Arial" pitchFamily="34" charset="0"/>
              </a:rPr>
              <a:t>V</a:t>
            </a:r>
            <a:r>
              <a:rPr lang="en-US" sz="1400" dirty="0" smtClean="0">
                <a:latin typeface="Arial" pitchFamily="34" charset="0"/>
                <a:cs typeface="Arial" pitchFamily="34" charset="0"/>
              </a:rPr>
              <a:t>iews</a:t>
            </a:r>
            <a:endParaRPr lang="en-US" sz="14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p:cNvSpPr>
          <p:nvPr/>
        </p:nvSpPr>
        <p:spPr bwMode="auto">
          <a:xfrm>
            <a:off x="467544" y="1772816"/>
            <a:ext cx="842493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600"/>
              </a:spcBef>
              <a:buFontTx/>
              <a:buAutoNum type="arabicPeriod"/>
            </a:pPr>
            <a:r>
              <a:rPr lang="en-US" sz="2400" dirty="0" smtClean="0">
                <a:solidFill>
                  <a:schemeClr val="tx1"/>
                </a:solidFill>
                <a:latin typeface="Arial" charset="0"/>
                <a:ea typeface="ＭＳ Ｐゴシック" charset="0"/>
                <a:cs typeface="Arial" charset="0"/>
                <a:sym typeface="Arial" charset="0"/>
              </a:rPr>
              <a:t> Overview </a:t>
            </a:r>
          </a:p>
          <a:p>
            <a:pPr algn="l">
              <a:spcBef>
                <a:spcPts val="600"/>
              </a:spcBef>
              <a:buFontTx/>
              <a:buAutoNum type="arabicPeriod"/>
            </a:pPr>
            <a:r>
              <a:rPr lang="en-US" sz="2400" dirty="0" smtClean="0">
                <a:solidFill>
                  <a:schemeClr val="tx1"/>
                </a:solidFill>
                <a:latin typeface="Arial" charset="0"/>
                <a:ea typeface="ＭＳ Ｐゴシック" charset="0"/>
                <a:cs typeface="Arial" charset="0"/>
                <a:sym typeface="Arial" charset="0"/>
              </a:rPr>
              <a:t> How </a:t>
            </a:r>
            <a:r>
              <a:rPr lang="en-US" sz="2400" dirty="0">
                <a:solidFill>
                  <a:schemeClr val="tx1"/>
                </a:solidFill>
                <a:latin typeface="Arial" charset="0"/>
                <a:ea typeface="ＭＳ Ｐゴシック" charset="0"/>
                <a:cs typeface="Arial" charset="0"/>
                <a:sym typeface="Arial" charset="0"/>
              </a:rPr>
              <a:t>WP1 reports on the successes of e-science</a:t>
            </a:r>
          </a:p>
          <a:p>
            <a:pPr algn="l">
              <a:spcBef>
                <a:spcPts val="600"/>
              </a:spcBef>
              <a:buFontTx/>
              <a:buAutoNum type="arabicPeriod"/>
            </a:pPr>
            <a:r>
              <a:rPr lang="en-US" sz="2400" dirty="0" smtClean="0">
                <a:solidFill>
                  <a:schemeClr val="tx1"/>
                </a:solidFill>
                <a:latin typeface="Arial" charset="0"/>
                <a:ea typeface="ＭＳ Ｐゴシック" charset="0"/>
                <a:cs typeface="Arial" charset="0"/>
                <a:sym typeface="Arial" charset="0"/>
              </a:rPr>
              <a:t> Methodologies </a:t>
            </a:r>
            <a:r>
              <a:rPr lang="en-US" sz="2400" dirty="0">
                <a:solidFill>
                  <a:schemeClr val="tx1"/>
                </a:solidFill>
                <a:latin typeface="Arial" charset="0"/>
                <a:ea typeface="ＭＳ Ｐゴシック" charset="0"/>
                <a:cs typeface="Arial" charset="0"/>
                <a:sym typeface="Arial" charset="0"/>
              </a:rPr>
              <a:t>used to collect feedback and measure impact</a:t>
            </a:r>
          </a:p>
          <a:p>
            <a:pPr algn="l">
              <a:spcBef>
                <a:spcPts val="600"/>
              </a:spcBef>
              <a:buFontTx/>
              <a:buAutoNum type="arabicPeriod"/>
            </a:pPr>
            <a:r>
              <a:rPr lang="en-US" sz="2400" dirty="0" smtClean="0">
                <a:solidFill>
                  <a:schemeClr val="tx1"/>
                </a:solidFill>
                <a:latin typeface="Arial" charset="0"/>
                <a:ea typeface="ＭＳ Ｐゴシック" charset="0"/>
                <a:cs typeface="Arial" charset="0"/>
                <a:sym typeface="Arial" charset="0"/>
              </a:rPr>
              <a:t> Meetings</a:t>
            </a:r>
            <a:r>
              <a:rPr lang="en-US" sz="2400" dirty="0">
                <a:solidFill>
                  <a:schemeClr val="tx1"/>
                </a:solidFill>
                <a:latin typeface="Arial" charset="0"/>
                <a:ea typeface="ＭＳ Ｐゴシック" charset="0"/>
                <a:cs typeface="Arial" charset="0"/>
                <a:sym typeface="Arial" charset="0"/>
              </a:rPr>
              <a:t>, </a:t>
            </a:r>
            <a:r>
              <a:rPr lang="en-US" sz="2400" dirty="0" err="1" smtClean="0">
                <a:solidFill>
                  <a:schemeClr val="tx1"/>
                </a:solidFill>
                <a:latin typeface="Arial" charset="0"/>
                <a:ea typeface="ＭＳ Ｐゴシック" charset="0"/>
                <a:cs typeface="Arial" charset="0"/>
                <a:sym typeface="Arial" charset="0"/>
              </a:rPr>
              <a:t>GridCast</a:t>
            </a:r>
            <a:r>
              <a:rPr lang="en-US" sz="2400" dirty="0" smtClean="0">
                <a:solidFill>
                  <a:schemeClr val="tx1"/>
                </a:solidFill>
                <a:latin typeface="Arial" charset="0"/>
                <a:ea typeface="ＭＳ Ｐゴシック" charset="0"/>
                <a:cs typeface="Arial" charset="0"/>
                <a:sym typeface="Arial" charset="0"/>
              </a:rPr>
              <a:t> </a:t>
            </a:r>
            <a:r>
              <a:rPr lang="en-US" sz="2400" dirty="0">
                <a:solidFill>
                  <a:schemeClr val="tx1"/>
                </a:solidFill>
                <a:latin typeface="Arial" charset="0"/>
                <a:ea typeface="ＭＳ Ｐゴシック" charset="0"/>
                <a:cs typeface="Arial" charset="0"/>
                <a:sym typeface="Arial" charset="0"/>
              </a:rPr>
              <a:t>and </a:t>
            </a:r>
            <a:r>
              <a:rPr lang="en-US" sz="2400" dirty="0" err="1">
                <a:solidFill>
                  <a:schemeClr val="tx1"/>
                </a:solidFill>
                <a:latin typeface="Arial" charset="0"/>
                <a:ea typeface="ＭＳ Ｐゴシック" charset="0"/>
                <a:cs typeface="Arial" charset="0"/>
                <a:sym typeface="Arial" charset="0"/>
              </a:rPr>
              <a:t>eConcertation</a:t>
            </a:r>
            <a:endParaRPr lang="en-US" sz="2400" dirty="0">
              <a:solidFill>
                <a:schemeClr val="tx1"/>
              </a:solidFill>
              <a:latin typeface="Arial" charset="0"/>
              <a:ea typeface="ＭＳ Ｐゴシック" charset="0"/>
              <a:cs typeface="Arial" charset="0"/>
              <a:sym typeface="Arial" charset="0"/>
            </a:endParaRPr>
          </a:p>
        </p:txBody>
      </p:sp>
      <p:sp>
        <p:nvSpPr>
          <p:cNvPr id="2" name="Title 1"/>
          <p:cNvSpPr>
            <a:spLocks noGrp="1"/>
          </p:cNvSpPr>
          <p:nvPr>
            <p:ph type="title"/>
          </p:nvPr>
        </p:nvSpPr>
        <p:spPr>
          <a:xfrm>
            <a:off x="922392" y="0"/>
            <a:ext cx="8229600" cy="838200"/>
          </a:xfrm>
        </p:spPr>
        <p:txBody>
          <a:bodyPr/>
          <a:lstStyle/>
          <a:p>
            <a:r>
              <a:rPr lang="en-GB" dirty="0" smtClean="0"/>
              <a:t>Contents</a:t>
            </a:r>
            <a:endParaRPr lang="en-GB" dirty="0"/>
          </a:p>
        </p:txBody>
      </p:sp>
      <p:sp>
        <p:nvSpPr>
          <p:cNvPr id="8" name="Slide Number Placeholder 3"/>
          <p:cNvSpPr>
            <a:spLocks noGrp="1"/>
          </p:cNvSpPr>
          <p:nvPr>
            <p:ph type="sldNum" sz="quarter" idx="4"/>
          </p:nvPr>
        </p:nvSpPr>
        <p:spPr/>
        <p:txBody>
          <a:bodyPr/>
          <a:lstStyle/>
          <a:p>
            <a:fld id="{392DF7F0-C7B1-4F4D-B504-CA5CA8EE9404}" type="slidenum">
              <a:rPr lang="en-US"/>
              <a:pPr/>
              <a:t>2</a:t>
            </a:fld>
            <a:endParaRPr lang="en-US" dirty="0"/>
          </a:p>
        </p:txBody>
      </p:sp>
      <p:sp>
        <p:nvSpPr>
          <p:cNvPr id="10"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47928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pic>
        <p:nvPicPr>
          <p:cNvPr id="1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1916113"/>
            <a:ext cx="4038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1" name="Rectangle 4"/>
          <p:cNvSpPr>
            <a:spLocks/>
          </p:cNvSpPr>
          <p:nvPr/>
        </p:nvSpPr>
        <p:spPr bwMode="auto">
          <a:xfrm>
            <a:off x="242888" y="1346200"/>
            <a:ext cx="3619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8" name="Slide Number Placeholder 3"/>
          <p:cNvSpPr>
            <a:spLocks noGrp="1"/>
          </p:cNvSpPr>
          <p:nvPr>
            <p:ph type="sldNum" sz="quarter" idx="4"/>
          </p:nvPr>
        </p:nvSpPr>
        <p:spPr/>
        <p:txBody>
          <a:bodyPr/>
          <a:lstStyle/>
          <a:p>
            <a:fld id="{77B594E7-055E-F449-80B2-BC7F25BB52B1}" type="slidenum">
              <a:rPr lang="en-US"/>
              <a:pPr/>
              <a:t>20</a:t>
            </a:fld>
            <a:endParaRPr lang="en-US" dirty="0"/>
          </a:p>
        </p:txBody>
      </p:sp>
      <p:sp>
        <p:nvSpPr>
          <p:cNvPr id="13"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5743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1" name="Rectangle 4"/>
          <p:cNvSpPr>
            <a:spLocks/>
          </p:cNvSpPr>
          <p:nvPr/>
        </p:nvSpPr>
        <p:spPr bwMode="auto">
          <a:xfrm>
            <a:off x="242888" y="1047750"/>
            <a:ext cx="3619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3600" dirty="0">
                <a:solidFill>
                  <a:srgbClr val="6666FF"/>
                </a:solidFill>
                <a:latin typeface="Arial Bold" charset="0"/>
                <a:ea typeface="ＭＳ Ｐゴシック" charset="0"/>
                <a:cs typeface="Arial Bold" charset="0"/>
                <a:sym typeface="Arial Bold" charset="0"/>
              </a:rPr>
              <a:t>Significance</a:t>
            </a:r>
          </a:p>
        </p:txBody>
      </p:sp>
      <p:pic>
        <p:nvPicPr>
          <p:cNvPr id="2" name="Picture 1"/>
          <p:cNvPicPr>
            <a:picLocks noChangeAspect="1"/>
          </p:cNvPicPr>
          <p:nvPr/>
        </p:nvPicPr>
        <p:blipFill>
          <a:blip r:embed="rId3"/>
          <a:stretch>
            <a:fillRect/>
          </a:stretch>
        </p:blipFill>
        <p:spPr>
          <a:xfrm>
            <a:off x="242887" y="1772816"/>
            <a:ext cx="6969695" cy="4462884"/>
          </a:xfrm>
          <a:prstGeom prst="rect">
            <a:avLst/>
          </a:prstGeom>
        </p:spPr>
      </p:pic>
      <p:pic>
        <p:nvPicPr>
          <p:cNvPr id="3" name="Picture 2"/>
          <p:cNvPicPr>
            <a:picLocks noChangeAspect="1"/>
          </p:cNvPicPr>
          <p:nvPr/>
        </p:nvPicPr>
        <p:blipFill>
          <a:blip r:embed="rId4"/>
          <a:stretch>
            <a:fillRect/>
          </a:stretch>
        </p:blipFill>
        <p:spPr>
          <a:xfrm>
            <a:off x="5004048" y="4402098"/>
            <a:ext cx="3365127" cy="2089249"/>
          </a:xfrm>
          <a:prstGeom prst="rect">
            <a:avLst/>
          </a:prstGeom>
        </p:spPr>
      </p:pic>
      <p:sp>
        <p:nvSpPr>
          <p:cNvPr id="8" name="Slide Number Placeholder 3"/>
          <p:cNvSpPr>
            <a:spLocks noGrp="1"/>
          </p:cNvSpPr>
          <p:nvPr>
            <p:ph type="sldNum" sz="quarter" idx="4"/>
          </p:nvPr>
        </p:nvSpPr>
        <p:spPr/>
        <p:txBody>
          <a:bodyPr/>
          <a:lstStyle/>
          <a:p>
            <a:fld id="{77B594E7-055E-F449-80B2-BC7F25BB52B1}" type="slidenum">
              <a:rPr lang="en-US"/>
              <a:pPr/>
              <a:t>21</a:t>
            </a:fld>
            <a:endParaRPr lang="en-US" dirty="0"/>
          </a:p>
        </p:txBody>
      </p:sp>
      <p:sp>
        <p:nvSpPr>
          <p:cNvPr id="12"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3"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62798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a:clrChange>
              <a:clrFrom>
                <a:srgbClr val="EFECEC"/>
              </a:clrFrom>
              <a:clrTo>
                <a:srgbClr val="EFECEC">
                  <a:alpha val="0"/>
                </a:srgbClr>
              </a:clrTo>
            </a:clrChange>
            <a:extLst>
              <a:ext uri="{28A0092B-C50C-407E-A947-70E740481C1C}">
                <a14:useLocalDpi xmlns:a14="http://schemas.microsoft.com/office/drawing/2010/main" val="0"/>
              </a:ext>
            </a:extLst>
          </a:blip>
          <a:srcRect/>
          <a:stretch>
            <a:fillRect/>
          </a:stretch>
        </p:blipFill>
        <p:spPr bwMode="auto">
          <a:xfrm>
            <a:off x="179512" y="1916832"/>
            <a:ext cx="4870736" cy="32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 name="Slide Number Placeholder 3"/>
          <p:cNvSpPr>
            <a:spLocks noGrp="1"/>
          </p:cNvSpPr>
          <p:nvPr>
            <p:ph type="sldNum" sz="quarter" idx="4"/>
          </p:nvPr>
        </p:nvSpPr>
        <p:spPr/>
        <p:txBody>
          <a:bodyPr/>
          <a:lstStyle/>
          <a:p>
            <a:fld id="{8063728B-E037-C84F-B0F6-B1E4B6A5FE29}" type="slidenum">
              <a:rPr lang="en-US"/>
              <a:pPr/>
              <a:t>22</a:t>
            </a:fld>
            <a:endParaRPr lang="en-US" dirty="0"/>
          </a:p>
        </p:txBody>
      </p:sp>
      <p:pic>
        <p:nvPicPr>
          <p:cNvPr id="7" name="Picture 6"/>
          <p:cNvPicPr>
            <a:picLocks noChangeAspect="1"/>
          </p:cNvPicPr>
          <p:nvPr/>
        </p:nvPicPr>
        <p:blipFill>
          <a:blip r:embed="rId4"/>
          <a:stretch>
            <a:fillRect/>
          </a:stretch>
        </p:blipFill>
        <p:spPr>
          <a:xfrm rot="337694">
            <a:off x="5192258" y="1513577"/>
            <a:ext cx="3752864" cy="4654452"/>
          </a:xfrm>
          <a:prstGeom prst="rect">
            <a:avLst/>
          </a:prstGeom>
          <a:effectLst>
            <a:outerShdw blurRad="50800" dist="38100" dir="2700000" algn="tl" rotWithShape="0">
              <a:srgbClr val="000000">
                <a:alpha val="43000"/>
              </a:srgbClr>
            </a:outerShdw>
          </a:effectLst>
        </p:spPr>
      </p:pic>
      <p:sp>
        <p:nvSpPr>
          <p:cNvPr id="10"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1"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8" name="Rectangle 4"/>
          <p:cNvSpPr>
            <a:spLocks/>
          </p:cNvSpPr>
          <p:nvPr/>
        </p:nvSpPr>
        <p:spPr bwMode="auto">
          <a:xfrm>
            <a:off x="179512" y="1052736"/>
            <a:ext cx="41046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algn="l"/>
            <a:r>
              <a:rPr lang="en-US" sz="3200" i="1" dirty="0" smtClean="0">
                <a:solidFill>
                  <a:srgbClr val="6666FF"/>
                </a:solidFill>
                <a:latin typeface="Arial Bold" charset="0"/>
                <a:ea typeface="ＭＳ Ｐゴシック" charset="0"/>
                <a:cs typeface="Arial Bold" charset="0"/>
                <a:sym typeface="Arial Bold" charset="0"/>
              </a:rPr>
              <a:t>Socially relevant…</a:t>
            </a:r>
            <a:endParaRPr lang="en-US" sz="3200" i="1" dirty="0">
              <a:solidFill>
                <a:srgbClr val="6666FF"/>
              </a:solidFill>
              <a:latin typeface="Arial Bold" charset="0"/>
              <a:ea typeface="ＭＳ Ｐゴシック" charset="0"/>
              <a:cs typeface="Arial Bold" charset="0"/>
              <a:sym typeface="Arial Bold"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11560" y="1700808"/>
            <a:ext cx="7992888" cy="2973034"/>
          </a:xfrm>
          <a:prstGeom prst="rect">
            <a:avLst/>
          </a:prstGeom>
        </p:spPr>
      </p:pic>
      <p:pic>
        <p:nvPicPr>
          <p:cNvPr id="3" name="Picture 2"/>
          <p:cNvPicPr>
            <a:picLocks noChangeAspect="1"/>
          </p:cNvPicPr>
          <p:nvPr/>
        </p:nvPicPr>
        <p:blipFill>
          <a:blip r:embed="rId4"/>
          <a:stretch>
            <a:fillRect/>
          </a:stretch>
        </p:blipFill>
        <p:spPr>
          <a:xfrm>
            <a:off x="827584" y="4869160"/>
            <a:ext cx="2460773" cy="1368152"/>
          </a:xfrm>
          <a:prstGeom prst="rect">
            <a:avLst/>
          </a:prstGeom>
        </p:spPr>
      </p:pic>
      <p:sp>
        <p:nvSpPr>
          <p:cNvPr id="6" name="Slide Number Placeholder 3"/>
          <p:cNvSpPr>
            <a:spLocks noGrp="1"/>
          </p:cNvSpPr>
          <p:nvPr>
            <p:ph type="sldNum" sz="quarter" idx="4"/>
          </p:nvPr>
        </p:nvSpPr>
        <p:spPr/>
        <p:txBody>
          <a:bodyPr/>
          <a:lstStyle/>
          <a:p>
            <a:fld id="{8063728B-E037-C84F-B0F6-B1E4B6A5FE29}" type="slidenum">
              <a:rPr lang="en-US"/>
              <a:pPr/>
              <a:t>23</a:t>
            </a:fld>
            <a:endParaRPr lang="en-US" dirty="0"/>
          </a:p>
        </p:txBody>
      </p:sp>
      <p:sp>
        <p:nvSpPr>
          <p:cNvPr id="7" name="TextBox 6"/>
          <p:cNvSpPr txBox="1"/>
          <p:nvPr/>
        </p:nvSpPr>
        <p:spPr>
          <a:xfrm>
            <a:off x="329345" y="1189544"/>
            <a:ext cx="1860574" cy="338554"/>
          </a:xfrm>
          <a:prstGeom prst="rect">
            <a:avLst/>
          </a:prstGeom>
          <a:noFill/>
        </p:spPr>
        <p:txBody>
          <a:bodyPr wrap="none" rtlCol="0">
            <a:spAutoFit/>
          </a:bodyPr>
          <a:lstStyle/>
          <a:p>
            <a:pPr algn="l"/>
            <a:r>
              <a:rPr lang="en-US" sz="1600" b="1" dirty="0" smtClean="0">
                <a:latin typeface="Arial" pitchFamily="34" charset="0"/>
                <a:cs typeface="Arial" pitchFamily="34" charset="0"/>
              </a:rPr>
              <a:t>Twitter Followers</a:t>
            </a:r>
            <a:endParaRPr lang="en-US" sz="1600" b="1" dirty="0">
              <a:latin typeface="Arial" pitchFamily="34" charset="0"/>
              <a:cs typeface="Arial" pitchFamily="34" charset="0"/>
            </a:endParaRPr>
          </a:p>
        </p:txBody>
      </p:sp>
      <p:sp>
        <p:nvSpPr>
          <p:cNvPr id="11" name="TextBox 10"/>
          <p:cNvSpPr txBox="1"/>
          <p:nvPr/>
        </p:nvSpPr>
        <p:spPr>
          <a:xfrm>
            <a:off x="3275856" y="5301208"/>
            <a:ext cx="1313380" cy="338554"/>
          </a:xfrm>
          <a:prstGeom prst="rect">
            <a:avLst/>
          </a:prstGeom>
          <a:noFill/>
        </p:spPr>
        <p:txBody>
          <a:bodyPr wrap="none" rtlCol="0">
            <a:spAutoFit/>
          </a:bodyPr>
          <a:lstStyle/>
          <a:p>
            <a:pPr algn="l"/>
            <a:r>
              <a:rPr lang="en-US" sz="1600" b="1" dirty="0" smtClean="0">
                <a:latin typeface="Arial" pitchFamily="34" charset="0"/>
                <a:cs typeface="Arial" pitchFamily="34" charset="0"/>
              </a:rPr>
              <a:t>Klout score</a:t>
            </a:r>
            <a:endParaRPr lang="en-US" sz="1600" b="1" dirty="0">
              <a:latin typeface="Arial" pitchFamily="34" charset="0"/>
              <a:cs typeface="Arial" pitchFamily="34" charset="0"/>
            </a:endParaRPr>
          </a:p>
        </p:txBody>
      </p:sp>
      <p:sp>
        <p:nvSpPr>
          <p:cNvPr id="12"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3"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05422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442284"/>
            <a:ext cx="7472276" cy="5016758"/>
          </a:xfrm>
          <a:prstGeom prst="rect">
            <a:avLst/>
          </a:prstGeom>
          <a:noFill/>
        </p:spPr>
        <p:txBody>
          <a:bodyPr wrap="square" rtlCol="0">
            <a:spAutoFit/>
          </a:bodyPr>
          <a:lstStyle/>
          <a:p>
            <a:r>
              <a:rPr lang="en-US" sz="1600" b="1" dirty="0" smtClean="0">
                <a:latin typeface="Arial" pitchFamily="34" charset="0"/>
                <a:cs typeface="Arial" pitchFamily="34" charset="0"/>
              </a:rPr>
              <a:t>@CERN</a:t>
            </a:r>
            <a:r>
              <a:rPr lang="en-US" sz="1600" dirty="0">
                <a:latin typeface="Arial" pitchFamily="34" charset="0"/>
                <a:cs typeface="Arial" pitchFamily="34" charset="0"/>
              </a:rPr>
              <a:t>,​ </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guardianscience</a:t>
            </a:r>
            <a:r>
              <a:rPr lang="en-US" sz="1600" dirty="0">
                <a:latin typeface="Arial" pitchFamily="34" charset="0"/>
                <a:cs typeface="Arial" pitchFamily="34" charset="0"/>
              </a:rPr>
              <a:t>,​</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sciencemuseum</a:t>
            </a:r>
            <a:r>
              <a:rPr lang="en-US" sz="1600" dirty="0">
                <a:latin typeface="Arial" pitchFamily="34" charset="0"/>
                <a:cs typeface="Arial" pitchFamily="34" charset="0"/>
              </a:rPr>
              <a:t>,​</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ChemistryWorld</a:t>
            </a:r>
            <a:r>
              <a:rPr lang="en-US" sz="1600" dirty="0">
                <a:latin typeface="Arial" pitchFamily="34" charset="0"/>
                <a:cs typeface="Arial" pitchFamily="34" charset="0"/>
              </a:rPr>
              <a:t>,​seedmag,​IdeasGate,​ psael,​TheComedyStore,​mediamuseum,​astroparticle,​</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symmetrymag</a:t>
            </a:r>
            <a:r>
              <a:rPr lang="en-US" sz="1600" dirty="0">
                <a:latin typeface="Arial" pitchFamily="34" charset="0"/>
                <a:cs typeface="Arial" pitchFamily="34" charset="0"/>
              </a:rPr>
              <a:t>,​ </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womenintech</a:t>
            </a:r>
            <a:r>
              <a:rPr lang="en-US" sz="1600" dirty="0" smtClean="0">
                <a:latin typeface="Arial" pitchFamily="34" charset="0"/>
                <a:cs typeface="Arial" pitchFamily="34" charset="0"/>
              </a:rPr>
              <a:t>, </a:t>
            </a:r>
            <a:r>
              <a:rPr lang="en-US" sz="1600" dirty="0">
                <a:latin typeface="Arial" pitchFamily="34" charset="0"/>
                <a:cs typeface="Arial" pitchFamily="34" charset="0"/>
              </a:rPr>
              <a:t>​</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cheltfestivals</a:t>
            </a:r>
            <a:r>
              <a:rPr lang="en-US" sz="1600" dirty="0">
                <a:latin typeface="Arial" pitchFamily="34" charset="0"/>
                <a:cs typeface="Arial" pitchFamily="34" charset="0"/>
              </a:rPr>
              <a:t>,​junespringtech,​ENGINEERINGcom,​ TheCloudNetwork,​endthedisease,​cloudbook,​ALICEexperiment,​ cloud_connect,​QMUL,</a:t>
            </a:r>
            <a:r>
              <a:rPr lang="en-US" sz="1600" dirty="0" smtClean="0">
                <a:latin typeface="Arial" pitchFamily="34" charset="0"/>
                <a:cs typeface="Arial" pitchFamily="34" charset="0"/>
              </a:rPr>
              <a:t>​</a:t>
            </a:r>
            <a:r>
              <a:rPr lang="en-US" sz="1600" b="1" dirty="0" err="1" smtClean="0">
                <a:latin typeface="Arial" pitchFamily="34" charset="0"/>
                <a:cs typeface="Arial" pitchFamily="34" charset="0"/>
              </a:rPr>
              <a:t>DigitalAgendaEU</a:t>
            </a:r>
            <a:r>
              <a:rPr lang="en-US" sz="1600" dirty="0">
                <a:latin typeface="Arial" pitchFamily="34" charset="0"/>
                <a:cs typeface="Arial" pitchFamily="34" charset="0"/>
              </a:rPr>
              <a:t>,​Michael_GR,​momentofscience,​FMWF, ​USLHC,​particlenews,​milenio_ciencia,​NancyProctor,​DoTryThisAtHome,​ cloudtweaks,​HPCwire,​EPRINews,​CloudWSeries,​dmascia,​</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BritishSciFest</a:t>
            </a:r>
            <a:r>
              <a:rPr lang="en-US" sz="1600" dirty="0">
                <a:latin typeface="Arial" pitchFamily="34" charset="0"/>
                <a:cs typeface="Arial" pitchFamily="34" charset="0"/>
              </a:rPr>
              <a:t>,​ EnergeticFutura,​illuminantceo,​ChemHeritage,​geopense,​AmateurPhilosop, ​dubscience2012,​NVIDIATesla,​JoBrodie,​geekpop,​IN2P3_CNRS,​ CristyBurne,​Leigh_Phillips,​swissnexSF,​gridpp,​fusionenergy,​ EnablingGrids,​timClicks,​isgtw,​datanami,​benstill,​LBNLcs,​busuab,​ _Chemistry_,​giorgiawired,​OMG4Science,​TheSISTeam,​DrQz,​hartem,​ ScalableComp,​CyberSciCentre,​GEANTnews,​PhysicsatQM,​geekeconomist,​ pesinasiller,​johanlouwers,​mariocampolargo,​EuroAfrica_ICT,​RUCompSci,​ BeSTGRID,​billyzero,​SoftwareSaved,​bigodines,​Rechenkraft_net,​ ToshioMatsuda,​UbuntuNet,​StratusLab,​yoyo_rkn,​CloudyGrids,​ planet_gridpp,​rohanmittal,​igeproject_eu,​metropoledigi,​ibnkureshi,​ eela_na3,​gravitazeroeu,​GRDI2020,​eresearchnz,​Jregazzi,​oancan,​ horizonfuelcel,​Gorekasa,​nano86,​auzzie22314,​mit09</a:t>
            </a:r>
          </a:p>
        </p:txBody>
      </p:sp>
      <p:sp>
        <p:nvSpPr>
          <p:cNvPr id="6" name="Slide Number Placeholder 3"/>
          <p:cNvSpPr>
            <a:spLocks noGrp="1"/>
          </p:cNvSpPr>
          <p:nvPr>
            <p:ph type="sldNum" sz="quarter" idx="4"/>
          </p:nvPr>
        </p:nvSpPr>
        <p:spPr/>
        <p:txBody>
          <a:bodyPr/>
          <a:lstStyle/>
          <a:p>
            <a:fld id="{8063728B-E037-C84F-B0F6-B1E4B6A5FE29}" type="slidenum">
              <a:rPr lang="en-US"/>
              <a:pPr/>
              <a:t>24</a:t>
            </a:fld>
            <a:endParaRPr lang="en-US" dirty="0"/>
          </a:p>
        </p:txBody>
      </p:sp>
      <p:sp>
        <p:nvSpPr>
          <p:cNvPr id="13"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4"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
        <p:nvSpPr>
          <p:cNvPr id="7" name="Rectangle 4"/>
          <p:cNvSpPr>
            <a:spLocks/>
          </p:cNvSpPr>
          <p:nvPr/>
        </p:nvSpPr>
        <p:spPr bwMode="auto">
          <a:xfrm>
            <a:off x="179512" y="1052736"/>
            <a:ext cx="4104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algn="l"/>
            <a:r>
              <a:rPr lang="en-US" sz="2400" i="1" dirty="0" smtClean="0">
                <a:solidFill>
                  <a:srgbClr val="6666FF"/>
                </a:solidFill>
                <a:latin typeface="Arial Bold" charset="0"/>
                <a:ea typeface="ＭＳ Ｐゴシック" charset="0"/>
                <a:cs typeface="Arial Bold" charset="0"/>
                <a:sym typeface="Arial Bold" charset="0"/>
              </a:rPr>
              <a:t>Our </a:t>
            </a:r>
            <a:r>
              <a:rPr lang="en-US" sz="2400" i="1" smtClean="0">
                <a:solidFill>
                  <a:srgbClr val="6666FF"/>
                </a:solidFill>
                <a:latin typeface="Arial Bold" charset="0"/>
                <a:ea typeface="ＭＳ Ｐゴシック" charset="0"/>
                <a:cs typeface="Arial Bold" charset="0"/>
                <a:sym typeface="Arial Bold" charset="0"/>
              </a:rPr>
              <a:t>biggest followers…</a:t>
            </a:r>
            <a:endParaRPr lang="en-US" sz="24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336384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fld id="{8063728B-E037-C84F-B0F6-B1E4B6A5FE29}" type="slidenum">
              <a:rPr lang="en-US"/>
              <a:pPr/>
              <a:t>25</a:t>
            </a:fld>
            <a:endParaRPr lang="en-US" dirty="0"/>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2800" dirty="0" smtClean="0">
                <a:solidFill>
                  <a:srgbClr val="6666FF"/>
                </a:solidFill>
                <a:latin typeface="Arial Bold" charset="0"/>
                <a:ea typeface="ＭＳ Ｐゴシック" charset="0"/>
                <a:cs typeface="Arial Bold" charset="0"/>
                <a:sym typeface="Arial Bold" charset="0"/>
              </a:rPr>
              <a:t>9</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22–23 September 2011, Lyon</a:t>
            </a:r>
            <a:endParaRPr lang="en-US" sz="2800" dirty="0">
              <a:solidFill>
                <a:srgbClr val="6666FF"/>
              </a:solidFill>
              <a:latin typeface="Arial Bold" charset="0"/>
              <a:ea typeface="ＭＳ Ｐゴシック" charset="0"/>
              <a:cs typeface="Arial Bold" charset="0"/>
              <a:sym typeface="Arial Bold" charset="0"/>
            </a:endParaRPr>
          </a:p>
        </p:txBody>
      </p:sp>
      <p:pic>
        <p:nvPicPr>
          <p:cNvPr id="4" name="Picture 3"/>
          <p:cNvPicPr>
            <a:picLocks noChangeAspect="1"/>
          </p:cNvPicPr>
          <p:nvPr/>
        </p:nvPicPr>
        <p:blipFill>
          <a:blip r:embed="rId3"/>
          <a:stretch>
            <a:fillRect/>
          </a:stretch>
        </p:blipFill>
        <p:spPr>
          <a:xfrm>
            <a:off x="251520" y="1844824"/>
            <a:ext cx="4032448" cy="1232626"/>
          </a:xfrm>
          <a:prstGeom prst="rect">
            <a:avLst/>
          </a:prstGeom>
        </p:spPr>
      </p:pic>
      <p:sp>
        <p:nvSpPr>
          <p:cNvPr id="7" name="TextBox 6"/>
          <p:cNvSpPr txBox="1"/>
          <p:nvPr/>
        </p:nvSpPr>
        <p:spPr>
          <a:xfrm>
            <a:off x="323528" y="3356992"/>
            <a:ext cx="8172400" cy="1569660"/>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150 attendees (8</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e-Concertation:110)</a:t>
            </a:r>
          </a:p>
          <a:p>
            <a:pPr marL="342900" indent="-342900" algn="l">
              <a:buFont typeface="Arial"/>
              <a:buChar char="•"/>
            </a:pPr>
            <a:r>
              <a:rPr lang="en-US" sz="2400" dirty="0" smtClean="0">
                <a:latin typeface="Arial" pitchFamily="34" charset="0"/>
                <a:cs typeface="Arial" pitchFamily="34" charset="0"/>
              </a:rPr>
              <a:t>Live web streaming: 825 page views from 36 countries on day 1; 403 visits from 21 countries on day 2 </a:t>
            </a:r>
          </a:p>
          <a:p>
            <a:pPr marL="342900" indent="-342900" algn="l">
              <a:buFont typeface="Arial"/>
              <a:buChar char="•"/>
            </a:pP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249 visits, 36 countries</a:t>
            </a:r>
            <a:endParaRPr lang="en-US" sz="2400" dirty="0">
              <a:latin typeface="Arial" pitchFamily="34" charset="0"/>
              <a:cs typeface="Arial" pitchFamily="34" charset="0"/>
            </a:endParaRPr>
          </a:p>
        </p:txBody>
      </p:sp>
      <p:sp>
        <p:nvSpPr>
          <p:cNvPr id="12"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3"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132369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fld id="{8063728B-E037-C84F-B0F6-B1E4B6A5FE29}" type="slidenum">
              <a:rPr lang="en-US"/>
              <a:pPr/>
              <a:t>26</a:t>
            </a:fld>
            <a:endParaRPr lang="en-US"/>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2800" dirty="0" smtClean="0">
                <a:solidFill>
                  <a:srgbClr val="6666FF"/>
                </a:solidFill>
                <a:latin typeface="Arial Bold" charset="0"/>
                <a:ea typeface="ＭＳ Ｐゴシック" charset="0"/>
                <a:cs typeface="Arial Bold" charset="0"/>
                <a:sym typeface="Arial Bold" charset="0"/>
              </a:rPr>
              <a:t>9</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22–23 September 2011, Lyon</a:t>
            </a:r>
            <a:endParaRPr lang="en-US" sz="2800" dirty="0">
              <a:solidFill>
                <a:srgbClr val="6666FF"/>
              </a:solidFill>
              <a:latin typeface="Arial Bold" charset="0"/>
              <a:ea typeface="ＭＳ Ｐゴシック" charset="0"/>
              <a:cs typeface="Arial Bold" charset="0"/>
              <a:sym typeface="Arial Bold" charset="0"/>
            </a:endParaRPr>
          </a:p>
        </p:txBody>
      </p:sp>
      <p:sp>
        <p:nvSpPr>
          <p:cNvPr id="3" name="Oval 2"/>
          <p:cNvSpPr/>
          <p:nvPr/>
        </p:nvSpPr>
        <p:spPr bwMode="auto">
          <a:xfrm>
            <a:off x="251520" y="191683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251520" y="1844824"/>
            <a:ext cx="4536504" cy="2431435"/>
          </a:xfrm>
          <a:prstGeom prst="rect">
            <a:avLst/>
          </a:prstGeom>
          <a:noFill/>
        </p:spPr>
        <p:txBody>
          <a:bodyPr wrap="square" rtlCol="0">
            <a:spAutoFit/>
          </a:bodyPr>
          <a:lstStyle/>
          <a:p>
            <a:pPr algn="l"/>
            <a:endParaRPr lang="en-US" sz="2400" dirty="0" smtClean="0">
              <a:latin typeface="+mn-lt"/>
            </a:endParaRPr>
          </a:p>
          <a:p>
            <a:r>
              <a:rPr lang="en-US" sz="2400" dirty="0" smtClean="0">
                <a:latin typeface="+mn-lt"/>
              </a:rPr>
              <a:t>Scientific Data</a:t>
            </a:r>
          </a:p>
          <a:p>
            <a:r>
              <a:rPr lang="en-US" sz="1600" dirty="0" err="1" smtClean="0">
                <a:latin typeface="+mn-lt"/>
              </a:rPr>
              <a:t>agINFRA</a:t>
            </a:r>
            <a:r>
              <a:rPr lang="en-US" sz="1600" dirty="0" smtClean="0">
                <a:latin typeface="+mn-lt"/>
              </a:rPr>
              <a:t> • </a:t>
            </a:r>
            <a:r>
              <a:rPr lang="en-US" sz="1600" dirty="0" err="1" smtClean="0">
                <a:latin typeface="+mn-lt"/>
              </a:rPr>
              <a:t>diXa</a:t>
            </a:r>
            <a:r>
              <a:rPr lang="en-US" sz="1600" dirty="0" smtClean="0">
                <a:latin typeface="+mn-lt"/>
              </a:rPr>
              <a:t> • ENGAGE • ESPAS</a:t>
            </a:r>
          </a:p>
          <a:p>
            <a:r>
              <a:rPr lang="en-US" sz="1600" dirty="0" smtClean="0">
                <a:latin typeface="+mn-lt"/>
              </a:rPr>
              <a:t>EUDAT • </a:t>
            </a:r>
            <a:r>
              <a:rPr lang="en-US" sz="1600" dirty="0" err="1" smtClean="0">
                <a:latin typeface="+mn-lt"/>
              </a:rPr>
              <a:t>iMarine</a:t>
            </a:r>
            <a:r>
              <a:rPr lang="en-US" sz="1600" dirty="0" smtClean="0">
                <a:latin typeface="+mn-lt"/>
              </a:rPr>
              <a:t> • </a:t>
            </a:r>
            <a:r>
              <a:rPr lang="en-US" sz="1600" dirty="0" err="1" smtClean="0">
                <a:latin typeface="+mn-lt"/>
              </a:rPr>
              <a:t>OpenAIREplus</a:t>
            </a:r>
            <a:endParaRPr lang="en-US" sz="1600" dirty="0">
              <a:latin typeface="+mn-lt"/>
            </a:endParaRPr>
          </a:p>
          <a:p>
            <a:r>
              <a:rPr lang="en-US" sz="1600" dirty="0" err="1" smtClean="0">
                <a:latin typeface="+mn-lt"/>
              </a:rPr>
              <a:t>PanDataODI</a:t>
            </a:r>
            <a:r>
              <a:rPr lang="en-US" sz="1600" dirty="0" smtClean="0">
                <a:latin typeface="+mn-lt"/>
              </a:rPr>
              <a:t> • SCIDIP‐ES • </a:t>
            </a:r>
            <a:r>
              <a:rPr lang="en-US" sz="1600" dirty="0" err="1" smtClean="0">
                <a:latin typeface="+mn-lt"/>
              </a:rPr>
              <a:t>transPLANT</a:t>
            </a:r>
            <a:endParaRPr lang="en-US" sz="1600" dirty="0">
              <a:latin typeface="+mn-lt"/>
            </a:endParaRPr>
          </a:p>
          <a:p>
            <a:r>
              <a:rPr lang="en-US" sz="1600" dirty="0" err="1" smtClean="0">
                <a:latin typeface="+mn-lt"/>
              </a:rPr>
              <a:t>BioMedBridges</a:t>
            </a:r>
            <a:r>
              <a:rPr lang="en-US" sz="1600" dirty="0" smtClean="0">
                <a:latin typeface="+mn-lt"/>
              </a:rPr>
              <a:t> • DASISH</a:t>
            </a:r>
            <a:endParaRPr lang="en-US" sz="1600" dirty="0">
              <a:latin typeface="+mn-lt"/>
            </a:endParaRPr>
          </a:p>
          <a:p>
            <a:r>
              <a:rPr lang="en-US" sz="1600" dirty="0" smtClean="0">
                <a:latin typeface="+mn-lt"/>
              </a:rPr>
              <a:t>ENVRI •  SIM4RDM</a:t>
            </a:r>
          </a:p>
          <a:p>
            <a:pPr algn="l"/>
            <a:endParaRPr lang="en-US" sz="2400" dirty="0" smtClean="0">
              <a:latin typeface="+mn-lt"/>
            </a:endParaRPr>
          </a:p>
        </p:txBody>
      </p:sp>
      <p:sp>
        <p:nvSpPr>
          <p:cNvPr id="10" name="Oval 9"/>
          <p:cNvSpPr/>
          <p:nvPr/>
        </p:nvSpPr>
        <p:spPr bwMode="auto">
          <a:xfrm>
            <a:off x="4644008" y="191683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Oval 10"/>
          <p:cNvSpPr/>
          <p:nvPr/>
        </p:nvSpPr>
        <p:spPr bwMode="auto">
          <a:xfrm>
            <a:off x="2267744" y="407707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4607496" y="2132856"/>
            <a:ext cx="4536504" cy="1569660"/>
          </a:xfrm>
          <a:prstGeom prst="rect">
            <a:avLst/>
          </a:prstGeom>
          <a:noFill/>
        </p:spPr>
        <p:txBody>
          <a:bodyPr wrap="square" rtlCol="0">
            <a:spAutoFit/>
          </a:bodyPr>
          <a:lstStyle/>
          <a:p>
            <a:pPr algn="l"/>
            <a:endParaRPr lang="en-US" sz="2400" dirty="0" smtClean="0">
              <a:latin typeface="+mn-lt"/>
            </a:endParaRPr>
          </a:p>
          <a:p>
            <a:r>
              <a:rPr lang="en-US" sz="2400" dirty="0">
                <a:latin typeface="+mn-lt"/>
              </a:rPr>
              <a:t>e</a:t>
            </a:r>
            <a:r>
              <a:rPr lang="en-US" sz="2400" dirty="0" smtClean="0">
                <a:latin typeface="+mn-lt"/>
              </a:rPr>
              <a:t>-Science Infrastructures</a:t>
            </a:r>
          </a:p>
          <a:p>
            <a:r>
              <a:rPr lang="en-US" sz="1600" dirty="0" err="1" smtClean="0"/>
              <a:t>BioVeL</a:t>
            </a:r>
            <a:r>
              <a:rPr lang="en-US" sz="1600" dirty="0"/>
              <a:t> </a:t>
            </a:r>
            <a:r>
              <a:rPr lang="en-US" sz="1600" dirty="0" smtClean="0"/>
              <a:t>• DRIHM</a:t>
            </a:r>
            <a:r>
              <a:rPr lang="en-US" sz="1600" dirty="0"/>
              <a:t> </a:t>
            </a:r>
            <a:r>
              <a:rPr lang="en-US" sz="1600" dirty="0" smtClean="0"/>
              <a:t>• </a:t>
            </a:r>
            <a:r>
              <a:rPr lang="en-US" sz="1600" dirty="0" err="1" smtClean="0"/>
              <a:t>EarthServer</a:t>
            </a:r>
            <a:r>
              <a:rPr lang="en-US" sz="1600" dirty="0" smtClean="0"/>
              <a:t> </a:t>
            </a:r>
            <a:r>
              <a:rPr lang="en-US" sz="1600" dirty="0"/>
              <a:t>•</a:t>
            </a:r>
            <a:r>
              <a:rPr lang="en-US" sz="1600" dirty="0" smtClean="0"/>
              <a:t> </a:t>
            </a:r>
            <a:r>
              <a:rPr lang="en-US" sz="1600" dirty="0"/>
              <a:t>GLORIA</a:t>
            </a:r>
            <a:br>
              <a:rPr lang="en-US" sz="1600" dirty="0"/>
            </a:br>
            <a:r>
              <a:rPr lang="en-US" sz="1600" dirty="0" smtClean="0"/>
              <a:t>N4U •</a:t>
            </a:r>
            <a:r>
              <a:rPr lang="en-US" sz="1600" dirty="0"/>
              <a:t> </a:t>
            </a:r>
            <a:r>
              <a:rPr lang="en-US" sz="1600" dirty="0" smtClean="0"/>
              <a:t>SCI</a:t>
            </a:r>
            <a:r>
              <a:rPr lang="en-US" sz="1600" dirty="0"/>
              <a:t>‐BUS </a:t>
            </a:r>
            <a:r>
              <a:rPr lang="en-US" sz="1600" dirty="0" smtClean="0"/>
              <a:t> • VERCE </a:t>
            </a:r>
            <a:endParaRPr lang="en-US" sz="1600" dirty="0"/>
          </a:p>
          <a:p>
            <a:endParaRPr lang="en-US" sz="1600" dirty="0" smtClean="0">
              <a:latin typeface="+mn-lt"/>
            </a:endParaRPr>
          </a:p>
        </p:txBody>
      </p:sp>
      <p:sp>
        <p:nvSpPr>
          <p:cNvPr id="14" name="TextBox 13"/>
          <p:cNvSpPr txBox="1"/>
          <p:nvPr/>
        </p:nvSpPr>
        <p:spPr>
          <a:xfrm>
            <a:off x="2195736" y="4365104"/>
            <a:ext cx="4536504" cy="1569660"/>
          </a:xfrm>
          <a:prstGeom prst="rect">
            <a:avLst/>
          </a:prstGeom>
          <a:noFill/>
        </p:spPr>
        <p:txBody>
          <a:bodyPr wrap="square" rtlCol="0">
            <a:spAutoFit/>
          </a:bodyPr>
          <a:lstStyle/>
          <a:p>
            <a:pPr algn="l"/>
            <a:endParaRPr lang="en-US" sz="2400" dirty="0" smtClean="0">
              <a:latin typeface="+mn-lt"/>
            </a:endParaRPr>
          </a:p>
          <a:p>
            <a:r>
              <a:rPr lang="en-US" sz="2400" dirty="0">
                <a:latin typeface="+mn-lt"/>
              </a:rPr>
              <a:t>Support Actions and NCP </a:t>
            </a:r>
          </a:p>
          <a:p>
            <a:r>
              <a:rPr lang="en-US" sz="1600" dirty="0" err="1" smtClean="0"/>
              <a:t>BioVeL</a:t>
            </a:r>
            <a:r>
              <a:rPr lang="en-US" sz="1600" dirty="0" smtClean="0"/>
              <a:t> • DRIHM</a:t>
            </a:r>
            <a:r>
              <a:rPr lang="en-US" sz="1600" dirty="0"/>
              <a:t> </a:t>
            </a:r>
            <a:r>
              <a:rPr lang="en-US" sz="1600" dirty="0" smtClean="0"/>
              <a:t>• </a:t>
            </a:r>
            <a:r>
              <a:rPr lang="en-US" sz="1600" dirty="0" err="1" smtClean="0"/>
              <a:t>EarthServer</a:t>
            </a:r>
            <a:r>
              <a:rPr lang="en-US" sz="1600" dirty="0" smtClean="0"/>
              <a:t> </a:t>
            </a:r>
            <a:r>
              <a:rPr lang="en-US" sz="1600" dirty="0"/>
              <a:t>•</a:t>
            </a:r>
            <a:r>
              <a:rPr lang="en-US" sz="1600" dirty="0" smtClean="0"/>
              <a:t> </a:t>
            </a:r>
            <a:r>
              <a:rPr lang="en-US" sz="1600" dirty="0"/>
              <a:t>GLORIA</a:t>
            </a:r>
            <a:br>
              <a:rPr lang="en-US" sz="1600" dirty="0"/>
            </a:br>
            <a:r>
              <a:rPr lang="en-US" sz="1600" dirty="0" smtClean="0"/>
              <a:t>N4U •</a:t>
            </a:r>
            <a:r>
              <a:rPr lang="en-US" sz="1600" dirty="0"/>
              <a:t> </a:t>
            </a:r>
            <a:r>
              <a:rPr lang="en-US" sz="1600" dirty="0" smtClean="0"/>
              <a:t>SCI</a:t>
            </a:r>
            <a:r>
              <a:rPr lang="en-US" sz="1600" dirty="0"/>
              <a:t>‐BUS </a:t>
            </a:r>
            <a:r>
              <a:rPr lang="en-US" sz="1600" dirty="0" smtClean="0"/>
              <a:t> • VERCE </a:t>
            </a:r>
            <a:endParaRPr lang="en-US" sz="1600" dirty="0"/>
          </a:p>
          <a:p>
            <a:endParaRPr lang="en-US" sz="1600" dirty="0" smtClean="0">
              <a:latin typeface="+mn-lt"/>
            </a:endParaRPr>
          </a:p>
        </p:txBody>
      </p:sp>
      <p:sp>
        <p:nvSpPr>
          <p:cNvPr id="16" name="Title 2"/>
          <p:cNvSpPr>
            <a:spLocks noGrp="1"/>
          </p:cNvSpPr>
          <p:nvPr>
            <p:ph type="title"/>
          </p:nvPr>
        </p:nvSpPr>
        <p:spPr>
          <a:xfrm>
            <a:off x="911659" y="0"/>
            <a:ext cx="8229600" cy="838200"/>
          </a:xfrm>
        </p:spPr>
        <p:txBody>
          <a:bodyPr/>
          <a:lstStyle/>
          <a:p>
            <a:r>
              <a:rPr lang="en-GB" dirty="0" smtClean="0"/>
              <a:t>Events &amp; Media Impact</a:t>
            </a:r>
            <a:endParaRPr lang="en-GB" dirty="0"/>
          </a:p>
        </p:txBody>
      </p:sp>
      <p:sp>
        <p:nvSpPr>
          <p:cNvPr id="17"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143300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514AF05-59CB-1C40-BE10-86396B74E2E2}" type="slidenum">
              <a:rPr lang="en-US" smtClean="0"/>
              <a:pPr/>
              <a:t>27</a:t>
            </a:fld>
            <a:endParaRPr lang="en-US"/>
          </a:p>
        </p:txBody>
      </p:sp>
      <p:sp>
        <p:nvSpPr>
          <p:cNvPr id="3" name="TextBox 2"/>
          <p:cNvSpPr txBox="1"/>
          <p:nvPr/>
        </p:nvSpPr>
        <p:spPr>
          <a:xfrm>
            <a:off x="1043608" y="1700808"/>
            <a:ext cx="7200800" cy="3416320"/>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Reaching target audience with Briefings</a:t>
            </a:r>
          </a:p>
          <a:p>
            <a:pPr marL="800100" lvl="1" indent="-342900" algn="l">
              <a:buFont typeface="Wingdings" charset="2"/>
              <a:buChar char="ü"/>
            </a:pPr>
            <a:r>
              <a:rPr lang="en-US" sz="2400" dirty="0" smtClean="0">
                <a:latin typeface="Arial" pitchFamily="34" charset="0"/>
                <a:cs typeface="Arial" pitchFamily="34" charset="0"/>
              </a:rPr>
              <a:t>Attend events where high level policy makers are in attendance</a:t>
            </a:r>
          </a:p>
          <a:p>
            <a:pPr marL="800100" lvl="1" indent="-342900" algn="l">
              <a:buFont typeface="Wingdings" charset="2"/>
              <a:buChar char="ü"/>
            </a:pPr>
            <a:r>
              <a:rPr lang="en-US" sz="2400" dirty="0" smtClean="0">
                <a:latin typeface="Arial" pitchFamily="34" charset="0"/>
                <a:cs typeface="Arial" pitchFamily="34" charset="0"/>
              </a:rPr>
              <a:t>Higgs event at Westminster Central Hall</a:t>
            </a:r>
          </a:p>
          <a:p>
            <a:pPr marL="342900" indent="-342900" algn="l">
              <a:buFont typeface="Arial"/>
              <a:buChar char="•"/>
            </a:pPr>
            <a:r>
              <a:rPr lang="en-US" sz="2400" dirty="0" smtClean="0">
                <a:latin typeface="Arial" pitchFamily="34" charset="0"/>
                <a:cs typeface="Arial" pitchFamily="34" charset="0"/>
              </a:rPr>
              <a:t>Transient nature of web tools: </a:t>
            </a:r>
            <a:r>
              <a:rPr lang="en-US" sz="2400" dirty="0" err="1" smtClean="0">
                <a:latin typeface="Arial" pitchFamily="34" charset="0"/>
                <a:cs typeface="Arial" pitchFamily="34" charset="0"/>
              </a:rPr>
              <a:t>Klout</a:t>
            </a:r>
            <a:r>
              <a:rPr lang="en-US" sz="2400" dirty="0" smtClean="0">
                <a:latin typeface="Arial" pitchFamily="34" charset="0"/>
                <a:cs typeface="Arial" pitchFamily="34" charset="0"/>
              </a:rPr>
              <a:t> score change, Twitter API changes</a:t>
            </a:r>
          </a:p>
          <a:p>
            <a:pPr marL="800100" lvl="1" indent="-342900" algn="l">
              <a:buFont typeface="Wingdings" charset="2"/>
              <a:buChar char="ü"/>
            </a:pPr>
            <a:r>
              <a:rPr lang="en-US" sz="2400" dirty="0" smtClean="0">
                <a:latin typeface="Arial" pitchFamily="34" charset="0"/>
                <a:cs typeface="Arial" pitchFamily="34" charset="0"/>
              </a:rPr>
              <a:t>Collect feedback and export data regularly</a:t>
            </a:r>
          </a:p>
          <a:p>
            <a:pPr marL="342900" indent="-342900" algn="l">
              <a:buFont typeface="Arial"/>
              <a:buChar char="•"/>
            </a:pPr>
            <a:r>
              <a:rPr lang="en-US" sz="2400" dirty="0" smtClean="0">
                <a:latin typeface="Arial" pitchFamily="34" charset="0"/>
                <a:cs typeface="Arial" pitchFamily="34" charset="0"/>
              </a:rPr>
              <a:t>Staffing issues</a:t>
            </a:r>
          </a:p>
          <a:p>
            <a:pPr marL="800100" lvl="1" indent="-342900" algn="l">
              <a:buFont typeface="Wingdings" charset="2"/>
              <a:buChar char="ü"/>
            </a:pPr>
            <a:r>
              <a:rPr lang="en-US" sz="2400" dirty="0" smtClean="0">
                <a:latin typeface="Arial" pitchFamily="34" charset="0"/>
                <a:cs typeface="Arial" pitchFamily="34" charset="0"/>
              </a:rPr>
              <a:t>WP1 leader recruited in PM19</a:t>
            </a:r>
            <a:endParaRPr lang="en-US" sz="2400" dirty="0">
              <a:latin typeface="Arial" pitchFamily="34" charset="0"/>
              <a:cs typeface="Arial" pitchFamily="34" charset="0"/>
            </a:endParaRPr>
          </a:p>
        </p:txBody>
      </p:sp>
      <p:sp>
        <p:nvSpPr>
          <p:cNvPr id="10" name="Title 2"/>
          <p:cNvSpPr>
            <a:spLocks noGrp="1"/>
          </p:cNvSpPr>
          <p:nvPr>
            <p:ph type="title"/>
          </p:nvPr>
        </p:nvSpPr>
        <p:spPr>
          <a:xfrm>
            <a:off x="911659" y="0"/>
            <a:ext cx="8229600" cy="838200"/>
          </a:xfrm>
        </p:spPr>
        <p:txBody>
          <a:bodyPr/>
          <a:lstStyle/>
          <a:p>
            <a:r>
              <a:rPr lang="en-GB" dirty="0" smtClean="0"/>
              <a:t>WP1 Issues</a:t>
            </a:r>
            <a:endParaRPr lang="en-GB" dirty="0"/>
          </a:p>
        </p:txBody>
      </p:sp>
      <p:sp>
        <p:nvSpPr>
          <p:cNvPr id="11"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514AF05-59CB-1C40-BE10-86396B74E2E2}" type="slidenum">
              <a:rPr lang="en-US" smtClean="0"/>
              <a:pPr/>
              <a:t>28</a:t>
            </a:fld>
            <a:endParaRPr lang="en-US"/>
          </a:p>
        </p:txBody>
      </p:sp>
      <p:sp>
        <p:nvSpPr>
          <p:cNvPr id="6" name="TextBox 5"/>
          <p:cNvSpPr txBox="1"/>
          <p:nvPr/>
        </p:nvSpPr>
        <p:spPr>
          <a:xfrm>
            <a:off x="395536" y="1340768"/>
            <a:ext cx="8424936" cy="4401205"/>
          </a:xfrm>
          <a:prstGeom prst="rect">
            <a:avLst/>
          </a:prstGeom>
          <a:noFill/>
        </p:spPr>
        <p:txBody>
          <a:bodyPr wrap="square" rtlCol="0">
            <a:spAutoFit/>
          </a:bodyPr>
          <a:lstStyle/>
          <a:p>
            <a:pPr marL="342900" indent="-342900" algn="l">
              <a:buFont typeface="Arial"/>
              <a:buChar char="•"/>
            </a:pPr>
            <a:r>
              <a:rPr lang="en-US" sz="2800" dirty="0" smtClean="0">
                <a:latin typeface="Arial" pitchFamily="34" charset="0"/>
                <a:cs typeface="Arial" pitchFamily="34" charset="0"/>
              </a:rPr>
              <a:t>Form closer ties with communications offices for European government digital projects by disseminating materials</a:t>
            </a:r>
          </a:p>
          <a:p>
            <a:pPr marL="342900" indent="-342900" algn="l">
              <a:buFont typeface="Arial"/>
              <a:buChar char="•"/>
            </a:pPr>
            <a:r>
              <a:rPr lang="en-US" sz="2800" dirty="0" smtClean="0">
                <a:latin typeface="Arial" pitchFamily="34" charset="0"/>
                <a:cs typeface="Arial" pitchFamily="34" charset="0"/>
              </a:rPr>
              <a:t>Four more e-</a:t>
            </a:r>
            <a:r>
              <a:rPr lang="en-US" sz="2800" dirty="0" err="1" smtClean="0">
                <a:latin typeface="Arial" pitchFamily="34" charset="0"/>
                <a:cs typeface="Arial" pitchFamily="34" charset="0"/>
              </a:rPr>
              <a:t>ScienceBriefings</a:t>
            </a:r>
            <a:r>
              <a:rPr lang="en-US" sz="2800" dirty="0" smtClean="0">
                <a:latin typeface="Arial" pitchFamily="34" charset="0"/>
                <a:cs typeface="Arial" pitchFamily="34" charset="0"/>
              </a:rPr>
              <a:t> and a compendium</a:t>
            </a:r>
          </a:p>
          <a:p>
            <a:pPr marL="342900" indent="-342900" algn="l">
              <a:buFont typeface="Arial"/>
              <a:buChar char="•"/>
            </a:pPr>
            <a:r>
              <a:rPr lang="en-US" sz="2800" dirty="0" smtClean="0">
                <a:latin typeface="Arial" pitchFamily="34" charset="0"/>
                <a:cs typeface="Arial" pitchFamily="34" charset="0"/>
              </a:rPr>
              <a:t>Integrate feedback collection into e-ScienceTalk products e.g. e-</a:t>
            </a:r>
            <a:r>
              <a:rPr lang="en-US" sz="2800" dirty="0" err="1" smtClean="0">
                <a:latin typeface="Arial" pitchFamily="34" charset="0"/>
                <a:cs typeface="Arial" pitchFamily="34" charset="0"/>
              </a:rPr>
              <a:t>ScienceCity</a:t>
            </a:r>
            <a:endParaRPr lang="en-US" sz="2800" dirty="0" smtClean="0">
              <a:latin typeface="Arial" pitchFamily="34" charset="0"/>
              <a:cs typeface="Arial" pitchFamily="34" charset="0"/>
            </a:endParaRPr>
          </a:p>
          <a:p>
            <a:pPr marL="342900" indent="-342900" algn="l">
              <a:buFont typeface="Arial"/>
              <a:buChar char="•"/>
            </a:pPr>
            <a:r>
              <a:rPr lang="en-US" sz="2800" dirty="0" smtClean="0">
                <a:latin typeface="Arial" pitchFamily="34" charset="0"/>
                <a:cs typeface="Arial" pitchFamily="34" charset="0"/>
              </a:rPr>
              <a:t>e-</a:t>
            </a:r>
            <a:r>
              <a:rPr lang="en-US" sz="2800" dirty="0" err="1" smtClean="0">
                <a:latin typeface="Arial" pitchFamily="34" charset="0"/>
                <a:cs typeface="Arial" pitchFamily="34" charset="0"/>
              </a:rPr>
              <a:t>Concertation</a:t>
            </a:r>
            <a:r>
              <a:rPr lang="en-US" sz="2800" dirty="0" smtClean="0">
                <a:latin typeface="Arial" pitchFamily="34" charset="0"/>
                <a:cs typeface="Arial" pitchFamily="34" charset="0"/>
              </a:rPr>
              <a:t> in March 2013</a:t>
            </a:r>
          </a:p>
          <a:p>
            <a:pPr marL="342900" indent="-342900" algn="l">
              <a:buFont typeface="Arial"/>
              <a:buChar char="•"/>
            </a:pPr>
            <a:r>
              <a:rPr lang="en-US" sz="2800" dirty="0" smtClean="0">
                <a:latin typeface="Arial" pitchFamily="34" charset="0"/>
                <a:cs typeface="Arial" pitchFamily="34" charset="0"/>
              </a:rPr>
              <a:t>Pass on what we’ve learned as an independent e-science dissemination project to other projects in Europe and beyond</a:t>
            </a:r>
            <a:endParaRPr lang="en-US" sz="2800" dirty="0">
              <a:latin typeface="Arial" pitchFamily="34" charset="0"/>
              <a:cs typeface="Arial" pitchFamily="34" charset="0"/>
            </a:endParaRPr>
          </a:p>
        </p:txBody>
      </p:sp>
      <p:sp>
        <p:nvSpPr>
          <p:cNvPr id="10" name="Title 2"/>
          <p:cNvSpPr>
            <a:spLocks noGrp="1"/>
          </p:cNvSpPr>
          <p:nvPr>
            <p:ph type="title"/>
          </p:nvPr>
        </p:nvSpPr>
        <p:spPr>
          <a:xfrm>
            <a:off x="911659" y="0"/>
            <a:ext cx="8229600" cy="838200"/>
          </a:xfrm>
        </p:spPr>
        <p:txBody>
          <a:bodyPr/>
          <a:lstStyle/>
          <a:p>
            <a:r>
              <a:rPr lang="en-GB" dirty="0" smtClean="0"/>
              <a:t>Plans for PY3</a:t>
            </a:r>
            <a:endParaRPr lang="en-GB" dirty="0"/>
          </a:p>
        </p:txBody>
      </p:sp>
      <p:sp>
        <p:nvSpPr>
          <p:cNvPr id="11"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91323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514AF05-59CB-1C40-BE10-86396B74E2E2}" type="slidenum">
              <a:rPr lang="en-US" smtClean="0"/>
              <a:pPr/>
              <a:t>29</a:t>
            </a:fld>
            <a:endParaRPr lang="en-US"/>
          </a:p>
        </p:txBody>
      </p:sp>
      <p:sp>
        <p:nvSpPr>
          <p:cNvPr id="3" name="TextBox 2"/>
          <p:cNvSpPr txBox="1"/>
          <p:nvPr/>
        </p:nvSpPr>
        <p:spPr>
          <a:xfrm>
            <a:off x="683568" y="1484784"/>
            <a:ext cx="7829222" cy="3785652"/>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WP1 has expanded distribution of the Briefings to regions outside of Europe, pick-ups from Twitter, v.gd important</a:t>
            </a:r>
          </a:p>
          <a:p>
            <a:pPr marL="342900" indent="-342900" algn="l">
              <a:buFont typeface="Arial"/>
              <a:buChar char="•"/>
            </a:pPr>
            <a:r>
              <a:rPr lang="en-US" sz="2400" dirty="0" smtClean="0">
                <a:latin typeface="Arial" pitchFamily="34" charset="0"/>
                <a:cs typeface="Arial" pitchFamily="34" charset="0"/>
              </a:rPr>
              <a:t>Feedback gathering and impact assessment integral to all e-ScienceTalk products</a:t>
            </a:r>
          </a:p>
          <a:p>
            <a:pPr marL="342900" indent="-342900" algn="l">
              <a:buFont typeface="Arial"/>
              <a:buChar char="•"/>
            </a:pPr>
            <a:r>
              <a:rPr lang="en-US" sz="2400" dirty="0" smtClean="0">
                <a:latin typeface="Arial" pitchFamily="34" charset="0"/>
                <a:cs typeface="Arial" pitchFamily="34" charset="0"/>
              </a:rPr>
              <a:t>Social media and online tools for data gathering used</a:t>
            </a:r>
          </a:p>
          <a:p>
            <a:pPr marL="342900" indent="-342900" algn="l">
              <a:buFont typeface="Arial"/>
              <a:buChar char="•"/>
            </a:pPr>
            <a:r>
              <a:rPr lang="en-US" sz="2400" dirty="0" smtClean="0">
                <a:latin typeface="Arial" pitchFamily="34" charset="0"/>
                <a:cs typeface="Arial" pitchFamily="34" charset="0"/>
              </a:rPr>
              <a:t>Event attendance, media impact – </a:t>
            </a: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has large reach and viewed as significant to event success</a:t>
            </a:r>
          </a:p>
          <a:p>
            <a:pPr marL="342900" indent="-342900" algn="l">
              <a:buFont typeface="Arial"/>
              <a:buChar char="•"/>
            </a:pPr>
            <a:r>
              <a:rPr lang="en-US" sz="2400" dirty="0">
                <a:latin typeface="Arial" pitchFamily="34" charset="0"/>
                <a:cs typeface="Arial" pitchFamily="34" charset="0"/>
              </a:rPr>
              <a:t>e</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Concertation</a:t>
            </a:r>
            <a:r>
              <a:rPr lang="en-US" sz="2400" dirty="0" smtClean="0">
                <a:latin typeface="Arial" pitchFamily="34" charset="0"/>
                <a:cs typeface="Arial" pitchFamily="34" charset="0"/>
              </a:rPr>
              <a:t> was successful and welcomed many new projects</a:t>
            </a:r>
            <a:endParaRPr lang="en-US" sz="2400" dirty="0">
              <a:latin typeface="Arial" pitchFamily="34" charset="0"/>
              <a:cs typeface="Arial" pitchFamily="34" charset="0"/>
            </a:endParaRPr>
          </a:p>
        </p:txBody>
      </p:sp>
      <p:sp>
        <p:nvSpPr>
          <p:cNvPr id="10" name="Title 2"/>
          <p:cNvSpPr>
            <a:spLocks noGrp="1"/>
          </p:cNvSpPr>
          <p:nvPr>
            <p:ph type="title"/>
          </p:nvPr>
        </p:nvSpPr>
        <p:spPr>
          <a:xfrm>
            <a:off x="911659" y="0"/>
            <a:ext cx="8229600" cy="838200"/>
          </a:xfrm>
        </p:spPr>
        <p:txBody>
          <a:bodyPr/>
          <a:lstStyle/>
          <a:p>
            <a:r>
              <a:rPr lang="en-GB" dirty="0" smtClean="0"/>
              <a:t>Summary</a:t>
            </a:r>
            <a:endParaRPr lang="en-GB" dirty="0"/>
          </a:p>
        </p:txBody>
      </p:sp>
      <p:sp>
        <p:nvSpPr>
          <p:cNvPr id="11"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4"/>
          </p:nvPr>
        </p:nvSpPr>
        <p:spPr/>
        <p:txBody>
          <a:bodyPr/>
          <a:lstStyle/>
          <a:p>
            <a:fld id="{BF2BD1F7-67F0-4B4F-BDD4-5EA268CAFA5F}" type="slidenum">
              <a:rPr lang="en-US"/>
              <a:pPr/>
              <a:t>3</a:t>
            </a:fld>
            <a:endParaRPr lang="en-US" dirty="0"/>
          </a:p>
        </p:txBody>
      </p:sp>
      <p:sp>
        <p:nvSpPr>
          <p:cNvPr id="6148" name="Rectangle 4"/>
          <p:cNvSpPr>
            <a:spLocks/>
          </p:cNvSpPr>
          <p:nvPr/>
        </p:nvSpPr>
        <p:spPr bwMode="auto">
          <a:xfrm>
            <a:off x="673100" y="1447800"/>
            <a:ext cx="4254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800" b="1" dirty="0">
                <a:solidFill>
                  <a:schemeClr val="tx1"/>
                </a:solidFill>
                <a:latin typeface="Arial Bold" charset="0"/>
                <a:ea typeface="ＭＳ Ｐゴシック" charset="0"/>
                <a:cs typeface="Arial Bold" charset="0"/>
                <a:sym typeface="Arial Bold" charset="0"/>
              </a:rPr>
              <a:t>3 Beneficiaries</a:t>
            </a:r>
            <a:r>
              <a:rPr lang="en-US" sz="2800" b="1" dirty="0">
                <a:solidFill>
                  <a:schemeClr val="tx1"/>
                </a:solidFill>
                <a:latin typeface="Arial" charset="0"/>
                <a:ea typeface="ＭＳ Ｐゴシック" charset="0"/>
                <a:cs typeface="Arial" charset="0"/>
                <a:sym typeface="Arial" charset="0"/>
              </a:rPr>
              <a:t> </a:t>
            </a:r>
            <a:endParaRPr lang="en-US" sz="2800" b="1" dirty="0" smtClean="0">
              <a:solidFill>
                <a:schemeClr val="tx1"/>
              </a:solidFill>
              <a:latin typeface="Arial" charset="0"/>
              <a:ea typeface="ＭＳ Ｐゴシック" charset="0"/>
              <a:cs typeface="Arial" charset="0"/>
              <a:sym typeface="Arial" charset="0"/>
            </a:endParaRPr>
          </a:p>
          <a:p>
            <a:pPr algn="l"/>
            <a:r>
              <a:rPr lang="en-US" sz="1800" b="1" dirty="0" smtClean="0">
                <a:solidFill>
                  <a:schemeClr val="tx1"/>
                </a:solidFill>
                <a:latin typeface="Arial Bold" charset="0"/>
                <a:ea typeface="ＭＳ Ｐゴシック" charset="0"/>
                <a:cs typeface="Arial Bold" charset="0"/>
                <a:sym typeface="Arial Bold" charset="0"/>
              </a:rPr>
              <a:t>53 PMs</a:t>
            </a:r>
          </a:p>
          <a:p>
            <a:pPr algn="l"/>
            <a:r>
              <a:rPr lang="en-US" sz="1800" b="1" dirty="0" smtClean="0">
                <a:solidFill>
                  <a:schemeClr val="tx1"/>
                </a:solidFill>
                <a:latin typeface="Arial Bold" charset="0"/>
                <a:ea typeface="ＭＳ Ｐゴシック" charset="0"/>
                <a:cs typeface="Arial Bold" charset="0"/>
                <a:sym typeface="Arial Bold" charset="0"/>
              </a:rPr>
              <a:t>1.6 </a:t>
            </a:r>
            <a:r>
              <a:rPr lang="en-US" sz="1800" b="1" dirty="0">
                <a:solidFill>
                  <a:schemeClr val="tx1"/>
                </a:solidFill>
                <a:latin typeface="Arial Bold" charset="0"/>
                <a:ea typeface="ＭＳ Ｐゴシック" charset="0"/>
                <a:cs typeface="Arial Bold" charset="0"/>
                <a:sym typeface="Arial Bold" charset="0"/>
              </a:rPr>
              <a:t>FTEs</a:t>
            </a:r>
          </a:p>
        </p:txBody>
      </p:sp>
      <p:sp>
        <p:nvSpPr>
          <p:cNvPr id="6193" name="Rectangle 49"/>
          <p:cNvSpPr>
            <a:spLocks/>
          </p:cNvSpPr>
          <p:nvPr/>
        </p:nvSpPr>
        <p:spPr bwMode="auto">
          <a:xfrm>
            <a:off x="4499992" y="2996952"/>
            <a:ext cx="4176464"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600" dirty="0">
                <a:solidFill>
                  <a:schemeClr val="tx1"/>
                </a:solidFill>
                <a:latin typeface="Arial Bold" charset="0"/>
                <a:ea typeface="ＭＳ Ｐゴシック" charset="0"/>
                <a:cs typeface="Arial Bold" charset="0"/>
                <a:sym typeface="Arial Bold" charset="0"/>
              </a:rPr>
              <a:t>1.1 Production and distribution of e-science policy articles and reports</a:t>
            </a:r>
          </a:p>
          <a:p>
            <a:pPr algn="l"/>
            <a:r>
              <a:rPr lang="en-US" sz="1600" i="1" dirty="0" smtClean="0">
                <a:solidFill>
                  <a:schemeClr val="tx1"/>
                </a:solidFill>
                <a:latin typeface="Arial Italic" charset="0"/>
                <a:ea typeface="ＭＳ Ｐゴシック" charset="0"/>
                <a:cs typeface="Arial Italic" charset="0"/>
                <a:sym typeface="Arial Italic" charset="0"/>
              </a:rPr>
              <a:t>(</a:t>
            </a:r>
            <a:r>
              <a:rPr lang="en-US" sz="1600" i="1" dirty="0">
                <a:solidFill>
                  <a:schemeClr val="tx1"/>
                </a:solidFill>
                <a:latin typeface="Arial Italic" charset="0"/>
                <a:ea typeface="ＭＳ Ｐゴシック" charset="0"/>
                <a:cs typeface="Arial Italic" charset="0"/>
                <a:sym typeface="Arial Italic" charset="0"/>
              </a:rPr>
              <a:t>QMUL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1.2 Impact and sustainability</a:t>
            </a:r>
          </a:p>
          <a:p>
            <a:pPr algn="l"/>
            <a:r>
              <a:rPr lang="en-US" sz="1600" i="1" dirty="0">
                <a:solidFill>
                  <a:schemeClr val="tx1"/>
                </a:solidFill>
                <a:latin typeface="Arial Italic" charset="0"/>
                <a:ea typeface="ＭＳ Ｐゴシック" charset="0"/>
                <a:cs typeface="Arial Italic" charset="0"/>
                <a:sym typeface="Arial Italic" charset="0"/>
              </a:rPr>
              <a:t>(QMUL with </a:t>
            </a:r>
            <a:r>
              <a:rPr lang="en-US" sz="1600" i="1" dirty="0" smtClean="0">
                <a:solidFill>
                  <a:schemeClr val="tx1"/>
                </a:solidFill>
                <a:latin typeface="Arial Italic" charset="0"/>
                <a:ea typeface="ＭＳ Ｐゴシック" charset="0"/>
                <a:cs typeface="Arial Italic" charset="0"/>
                <a:sym typeface="Arial Italic" charset="0"/>
              </a:rPr>
              <a:t>CERN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1.3 Events attendance and media impact event </a:t>
            </a:r>
            <a:r>
              <a:rPr lang="en-US" sz="1600" dirty="0" err="1">
                <a:solidFill>
                  <a:schemeClr val="tx1"/>
                </a:solidFill>
                <a:latin typeface="Arial Bold" charset="0"/>
                <a:ea typeface="ＭＳ Ｐゴシック" charset="0"/>
                <a:cs typeface="Arial Bold" charset="0"/>
                <a:sym typeface="Arial Bold" charset="0"/>
              </a:rPr>
              <a:t>organisation</a:t>
            </a:r>
            <a:endParaRPr lang="en-US" sz="1600" dirty="0">
              <a:solidFill>
                <a:schemeClr val="tx1"/>
              </a:solidFill>
              <a:latin typeface="Arial Bold" charset="0"/>
              <a:ea typeface="ＭＳ Ｐゴシック" charset="0"/>
              <a:cs typeface="Arial Bold" charset="0"/>
              <a:sym typeface="Arial Bold" charset="0"/>
            </a:endParaRPr>
          </a:p>
          <a:p>
            <a:pPr algn="l"/>
            <a:r>
              <a:rPr lang="en-US" sz="1600" i="1" dirty="0">
                <a:solidFill>
                  <a:schemeClr val="tx1"/>
                </a:solidFill>
                <a:latin typeface="Arial Italic" charset="0"/>
                <a:ea typeface="ＭＳ Ｐゴシック" charset="0"/>
                <a:cs typeface="Arial Italic" charset="0"/>
                <a:sym typeface="Arial Italic" charset="0"/>
              </a:rPr>
              <a:t>(QMUL with CERN and APO)</a:t>
            </a:r>
          </a:p>
        </p:txBody>
      </p:sp>
      <p:pic>
        <p:nvPicPr>
          <p:cNvPr id="6194"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7400"/>
            <a:ext cx="464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3" name="Table 52"/>
          <p:cNvGraphicFramePr>
            <a:graphicFrameLocks noGrp="1"/>
          </p:cNvGraphicFramePr>
          <p:nvPr>
            <p:extLst>
              <p:ext uri="{D42A27DB-BD31-4B8C-83A1-F6EECF244321}">
                <p14:modId xmlns:p14="http://schemas.microsoft.com/office/powerpoint/2010/main" val="505294134"/>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11" name="Title 1"/>
          <p:cNvSpPr>
            <a:spLocks noGrp="1"/>
          </p:cNvSpPr>
          <p:nvPr>
            <p:ph type="title"/>
          </p:nvPr>
        </p:nvSpPr>
        <p:spPr>
          <a:xfrm>
            <a:off x="922392" y="0"/>
            <a:ext cx="8229600" cy="838200"/>
          </a:xfrm>
        </p:spPr>
        <p:txBody>
          <a:bodyPr/>
          <a:lstStyle/>
          <a:p>
            <a:r>
              <a:rPr lang="en-GB" dirty="0" smtClean="0"/>
              <a:t>WP1 Overview</a:t>
            </a:r>
            <a:endParaRPr lang="en-GB" dirty="0"/>
          </a:p>
        </p:txBody>
      </p:sp>
      <p:sp>
        <p:nvSpPr>
          <p:cNvPr id="12"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p:cNvSpPr>
          <p:nvPr/>
        </p:nvSpPr>
        <p:spPr bwMode="auto">
          <a:xfrm>
            <a:off x="683568" y="1447800"/>
            <a:ext cx="8208912" cy="23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342900" indent="-342900" algn="l">
              <a:spcAft>
                <a:spcPts val="1200"/>
              </a:spcAft>
              <a:buSzPct val="155000"/>
              <a:buFont typeface="Arial" pitchFamily="34" charset="0"/>
              <a:buChar char="•"/>
            </a:pPr>
            <a:r>
              <a:rPr lang="en-US" sz="2000" dirty="0">
                <a:solidFill>
                  <a:schemeClr val="tx1"/>
                </a:solidFill>
                <a:latin typeface="Arial" pitchFamily="34" charset="0"/>
                <a:ea typeface="ＭＳ Ｐゴシック" charset="0"/>
                <a:cs typeface="Arial" pitchFamily="34" charset="0"/>
                <a:sym typeface="Arial Bold" charset="0"/>
              </a:rPr>
              <a:t>Produce reports targeting policy makers in government and </a:t>
            </a:r>
            <a:r>
              <a:rPr lang="en-US" sz="2000" dirty="0" smtClean="0">
                <a:solidFill>
                  <a:schemeClr val="tx1"/>
                </a:solidFill>
                <a:latin typeface="Arial" pitchFamily="34" charset="0"/>
                <a:ea typeface="ＭＳ Ｐゴシック" charset="0"/>
                <a:cs typeface="Arial" pitchFamily="34" charset="0"/>
                <a:sym typeface="Arial Bold" charset="0"/>
              </a:rPr>
              <a:t>business</a:t>
            </a:r>
          </a:p>
          <a:p>
            <a:pPr marL="342900" indent="-342900" algn="l">
              <a:spcAft>
                <a:spcPts val="1200"/>
              </a:spcAft>
              <a:buSzPct val="155000"/>
              <a:buFont typeface="Arial" pitchFamily="34" charset="0"/>
              <a:buChar char="•"/>
            </a:pPr>
            <a:r>
              <a:rPr lang="en-US" sz="2000" dirty="0" smtClean="0">
                <a:solidFill>
                  <a:schemeClr val="tx1"/>
                </a:solidFill>
                <a:latin typeface="Arial" pitchFamily="34" charset="0"/>
                <a:ea typeface="ＭＳ Ｐゴシック" charset="0"/>
                <a:cs typeface="Arial" pitchFamily="34" charset="0"/>
                <a:sym typeface="Arial Bold" charset="0"/>
              </a:rPr>
              <a:t>Expand audience and distribution list</a:t>
            </a:r>
            <a:endParaRPr lang="en-US" sz="2000" dirty="0">
              <a:solidFill>
                <a:schemeClr val="tx1"/>
              </a:solidFill>
              <a:latin typeface="Arial" pitchFamily="34" charset="0"/>
              <a:ea typeface="ＭＳ Ｐゴシック" charset="0"/>
              <a:cs typeface="Arial" pitchFamily="34" charset="0"/>
              <a:sym typeface="Arial" charset="0"/>
            </a:endParaRPr>
          </a:p>
          <a:p>
            <a:pPr marL="342900" indent="-342900" algn="l">
              <a:spcAft>
                <a:spcPts val="1200"/>
              </a:spcAft>
              <a:buSzPct val="155000"/>
              <a:buFont typeface="Arial" pitchFamily="34" charset="0"/>
              <a:buChar char="•"/>
            </a:pPr>
            <a:r>
              <a:rPr lang="en-US" sz="2000" dirty="0">
                <a:solidFill>
                  <a:schemeClr val="tx1"/>
                </a:solidFill>
                <a:latin typeface="Arial" pitchFamily="34" charset="0"/>
                <a:ea typeface="ＭＳ Ｐゴシック" charset="0"/>
                <a:cs typeface="Arial" pitchFamily="34" charset="0"/>
                <a:sym typeface="Arial Bold" charset="0"/>
              </a:rPr>
              <a:t>Assess the impact of e-ScienceTalk</a:t>
            </a:r>
            <a:r>
              <a:rPr lang="ja-JP" altLang="en-US" sz="2000" dirty="0">
                <a:solidFill>
                  <a:schemeClr val="tx1"/>
                </a:solidFill>
                <a:latin typeface="Arial" pitchFamily="34" charset="0"/>
                <a:ea typeface="ＭＳ Ｐゴシック" charset="0"/>
                <a:cs typeface="Arial" pitchFamily="34" charset="0"/>
                <a:sym typeface="Arial Bold" charset="0"/>
              </a:rPr>
              <a:t>’</a:t>
            </a:r>
            <a:r>
              <a:rPr lang="en-US" sz="2000" dirty="0">
                <a:solidFill>
                  <a:schemeClr val="tx1"/>
                </a:solidFill>
                <a:latin typeface="Arial" pitchFamily="34" charset="0"/>
                <a:ea typeface="ＭＳ Ｐゴシック" charset="0"/>
                <a:cs typeface="Arial" pitchFamily="34" charset="0"/>
                <a:sym typeface="Arial Bold" charset="0"/>
              </a:rPr>
              <a:t>s products and formulate a sustainability plan</a:t>
            </a:r>
            <a:r>
              <a:rPr lang="en-US" sz="2000" dirty="0">
                <a:solidFill>
                  <a:schemeClr val="tx1"/>
                </a:solidFill>
                <a:latin typeface="Arial" pitchFamily="34" charset="0"/>
                <a:ea typeface="ＭＳ Ｐゴシック" charset="0"/>
                <a:cs typeface="Arial" pitchFamily="34" charset="0"/>
                <a:sym typeface="Arial" charset="0"/>
              </a:rPr>
              <a:t> </a:t>
            </a:r>
            <a:endParaRPr lang="en-US" sz="2000" dirty="0">
              <a:solidFill>
                <a:schemeClr val="tx1"/>
              </a:solidFill>
              <a:latin typeface="Arial" pitchFamily="34" charset="0"/>
              <a:ea typeface="ＭＳ Ｐゴシック" charset="0"/>
              <a:cs typeface="Arial" pitchFamily="34" charset="0"/>
              <a:sym typeface="Arial Bold" charset="0"/>
            </a:endParaRPr>
          </a:p>
          <a:p>
            <a:pPr marL="342900" indent="-342900" algn="l">
              <a:spcAft>
                <a:spcPts val="1200"/>
              </a:spcAft>
              <a:buSzPct val="155000"/>
              <a:buFont typeface="Arial" pitchFamily="34" charset="0"/>
              <a:buChar char="•"/>
            </a:pPr>
            <a:r>
              <a:rPr lang="en-US" sz="2000" dirty="0" smtClean="0">
                <a:solidFill>
                  <a:schemeClr val="tx1"/>
                </a:solidFill>
                <a:latin typeface="Arial" pitchFamily="34" charset="0"/>
                <a:ea typeface="ＭＳ Ｐゴシック" charset="0"/>
                <a:cs typeface="Arial" pitchFamily="34" charset="0"/>
                <a:sym typeface="Arial Bold" charset="0"/>
              </a:rPr>
              <a:t>Identify, attend disseminate the outcomes of meetings in order to influence scientists, funders, industry</a:t>
            </a:r>
          </a:p>
          <a:p>
            <a:pPr marL="342900" lvl="0" indent="-342900" algn="l">
              <a:spcAft>
                <a:spcPts val="1200"/>
              </a:spcAft>
              <a:buSzPct val="155000"/>
              <a:buFont typeface="Arial" pitchFamily="34" charset="0"/>
              <a:buChar char="•"/>
            </a:pPr>
            <a:r>
              <a:rPr lang="en-GB" sz="2000" dirty="0" smtClean="0">
                <a:latin typeface="Arial" pitchFamily="34" charset="0"/>
                <a:cs typeface="Arial" pitchFamily="34" charset="0"/>
              </a:rPr>
              <a:t>Assume a key leading and coordinating role in the </a:t>
            </a:r>
            <a:r>
              <a:rPr lang="en-GB" sz="2000" dirty="0" err="1" smtClean="0">
                <a:latin typeface="Arial" pitchFamily="34" charset="0"/>
                <a:cs typeface="Arial" pitchFamily="34" charset="0"/>
              </a:rPr>
              <a:t>concertation</a:t>
            </a:r>
            <a:r>
              <a:rPr lang="en-GB" sz="2000" dirty="0" smtClean="0">
                <a:latin typeface="Arial" pitchFamily="34" charset="0"/>
                <a:cs typeface="Arial" pitchFamily="34" charset="0"/>
              </a:rPr>
              <a:t> activities and meetings related to the e-Infrastructure area, maximising </a:t>
            </a:r>
            <a:r>
              <a:rPr lang="en-GB" sz="2000" smtClean="0">
                <a:latin typeface="Arial" pitchFamily="34" charset="0"/>
                <a:cs typeface="Arial" pitchFamily="34" charset="0"/>
              </a:rPr>
              <a:t>media impact</a:t>
            </a:r>
            <a:endParaRPr lang="en-GB" sz="2000" dirty="0" smtClean="0">
              <a:latin typeface="Arial" pitchFamily="34" charset="0"/>
              <a:cs typeface="Arial" pitchFamily="34" charset="0"/>
            </a:endParaRPr>
          </a:p>
          <a:p>
            <a:pPr marL="342900" indent="-342900" algn="l">
              <a:spcAft>
                <a:spcPts val="1200"/>
              </a:spcAft>
              <a:buSzPct val="155000"/>
              <a:buFont typeface="Arial" pitchFamily="34" charset="0"/>
              <a:buChar char="•"/>
            </a:pPr>
            <a:endParaRPr lang="en-US" sz="2000" dirty="0" smtClean="0">
              <a:solidFill>
                <a:schemeClr val="tx1"/>
              </a:solidFill>
              <a:latin typeface="Arial" pitchFamily="34" charset="0"/>
              <a:ea typeface="ＭＳ Ｐゴシック" charset="0"/>
              <a:cs typeface="Arial" pitchFamily="34" charset="0"/>
              <a:sym typeface="Arial Bold" charset="0"/>
            </a:endParaRPr>
          </a:p>
          <a:p>
            <a:pPr marL="342900" indent="-342900" algn="l">
              <a:buFont typeface="Arial" pitchFamily="34" charset="0"/>
              <a:buChar char="•"/>
            </a:pPr>
            <a:endParaRPr lang="en-US" sz="2000" dirty="0">
              <a:solidFill>
                <a:schemeClr val="tx1"/>
              </a:solidFill>
              <a:latin typeface="Arial" pitchFamily="34" charset="0"/>
              <a:ea typeface="ＭＳ Ｐゴシック" charset="0"/>
              <a:cs typeface="Arial" pitchFamily="34" charset="0"/>
              <a:sym typeface="Arial Bold" charset="0"/>
            </a:endParaRPr>
          </a:p>
          <a:p>
            <a:pPr marL="342900" indent="-342900" algn="l">
              <a:buFont typeface="Arial" pitchFamily="34" charset="0"/>
              <a:buChar char="•"/>
            </a:pPr>
            <a:endParaRPr lang="en-US" sz="2000" dirty="0">
              <a:solidFill>
                <a:schemeClr val="tx1"/>
              </a:solidFill>
              <a:latin typeface="Arial" pitchFamily="34" charset="0"/>
              <a:ea typeface="ＭＳ Ｐゴシック" charset="0"/>
              <a:cs typeface="Arial" pitchFamily="34" charset="0"/>
              <a:sym typeface="Arial Bold" charset="0"/>
            </a:endParaRPr>
          </a:p>
        </p:txBody>
      </p:sp>
      <p:sp>
        <p:nvSpPr>
          <p:cNvPr id="2" name="Title 1"/>
          <p:cNvSpPr>
            <a:spLocks noGrp="1"/>
          </p:cNvSpPr>
          <p:nvPr>
            <p:ph type="title"/>
          </p:nvPr>
        </p:nvSpPr>
        <p:spPr/>
        <p:txBody>
          <a:bodyPr/>
          <a:lstStyle/>
          <a:p>
            <a:r>
              <a:rPr lang="en-GB" dirty="0" smtClean="0"/>
              <a:t>WP1 Objectives</a:t>
            </a:r>
            <a:endParaRPr lang="en-GB" dirty="0"/>
          </a:p>
        </p:txBody>
      </p:sp>
      <p:sp>
        <p:nvSpPr>
          <p:cNvPr id="8" name="Slide Number Placeholder 3"/>
          <p:cNvSpPr>
            <a:spLocks noGrp="1"/>
          </p:cNvSpPr>
          <p:nvPr>
            <p:ph type="sldNum" sz="quarter" idx="4"/>
          </p:nvPr>
        </p:nvSpPr>
        <p:spPr/>
        <p:txBody>
          <a:bodyPr/>
          <a:lstStyle/>
          <a:p>
            <a:fld id="{392DF7F0-C7B1-4F4D-B504-CA5CA8EE9404}" type="slidenum">
              <a:rPr lang="en-US"/>
              <a:pPr/>
              <a:t>4</a:t>
            </a:fld>
            <a:endParaRPr lang="en-US" dirty="0"/>
          </a:p>
        </p:txBody>
      </p:sp>
      <p:sp>
        <p:nvSpPr>
          <p:cNvPr id="9"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251520" y="2506588"/>
            <a:ext cx="4821833" cy="217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342900" indent="-342900" algn="l">
              <a:spcBef>
                <a:spcPts val="1000"/>
              </a:spcBef>
              <a:buSzPct val="155000"/>
              <a:buFont typeface="Arial" pitchFamily="34" charset="0"/>
              <a:buChar char="•"/>
            </a:pPr>
            <a:r>
              <a:rPr lang="en-US" sz="1800" dirty="0">
                <a:solidFill>
                  <a:schemeClr val="tx1"/>
                </a:solidFill>
                <a:latin typeface="Arial" charset="0"/>
                <a:ea typeface="ＭＳ Ｐゴシック" charset="0"/>
                <a:cs typeface="Arial" charset="0"/>
                <a:sym typeface="Arial" charset="0"/>
              </a:rPr>
              <a:t>Target policy makers in government and </a:t>
            </a:r>
            <a:r>
              <a:rPr lang="en-US" sz="1800" dirty="0" smtClean="0">
                <a:solidFill>
                  <a:schemeClr val="tx1"/>
                </a:solidFill>
                <a:latin typeface="Arial" charset="0"/>
                <a:ea typeface="ＭＳ Ｐゴシック" charset="0"/>
                <a:cs typeface="Arial" charset="0"/>
                <a:sym typeface="Arial" charset="0"/>
              </a:rPr>
              <a:t/>
            </a:r>
            <a:br>
              <a:rPr lang="en-US" sz="1800" dirty="0" smtClean="0">
                <a:solidFill>
                  <a:schemeClr val="tx1"/>
                </a:solidFill>
                <a:latin typeface="Arial" charset="0"/>
                <a:ea typeface="ＭＳ Ｐゴシック" charset="0"/>
                <a:cs typeface="Arial" charset="0"/>
                <a:sym typeface="Arial" charset="0"/>
              </a:rPr>
            </a:br>
            <a:r>
              <a:rPr lang="en-US" sz="1800" dirty="0" smtClean="0">
                <a:solidFill>
                  <a:schemeClr val="tx1"/>
                </a:solidFill>
                <a:latin typeface="Arial" charset="0"/>
                <a:ea typeface="ＭＳ Ｐゴシック" charset="0"/>
                <a:cs typeface="Arial" charset="0"/>
                <a:sym typeface="Arial" charset="0"/>
              </a:rPr>
              <a:t>business</a:t>
            </a:r>
            <a:endParaRPr lang="en-US" sz="1800" dirty="0">
              <a:solidFill>
                <a:schemeClr val="tx1"/>
              </a:solidFill>
              <a:latin typeface="Arial" charset="0"/>
              <a:ea typeface="ＭＳ Ｐゴシック" charset="0"/>
              <a:cs typeface="Arial" charset="0"/>
              <a:sym typeface="Arial" charset="0"/>
            </a:endParaRPr>
          </a:p>
          <a:p>
            <a:pPr marL="342900" indent="-342900" algn="l">
              <a:spcBef>
                <a:spcPts val="1000"/>
              </a:spcBef>
              <a:buSzPct val="155000"/>
              <a:buFont typeface="Arial" pitchFamily="34" charset="0"/>
              <a:buChar char="•"/>
            </a:pPr>
            <a:r>
              <a:rPr lang="en-US" sz="1800" dirty="0">
                <a:solidFill>
                  <a:schemeClr val="tx1"/>
                </a:solidFill>
                <a:latin typeface="Arial" charset="0"/>
                <a:ea typeface="ＭＳ Ｐゴシック" charset="0"/>
                <a:cs typeface="Arial" charset="0"/>
                <a:sym typeface="Arial" charset="0"/>
              </a:rPr>
              <a:t>Provide overview of relevant projects</a:t>
            </a:r>
          </a:p>
          <a:p>
            <a:pPr marL="342900" indent="-342900" algn="l">
              <a:spcBef>
                <a:spcPts val="1000"/>
              </a:spcBef>
              <a:buSzPct val="155000"/>
              <a:buFont typeface="Arial" pitchFamily="34" charset="0"/>
              <a:buChar char="•"/>
            </a:pPr>
            <a:r>
              <a:rPr lang="en-US" sz="1800" dirty="0">
                <a:solidFill>
                  <a:schemeClr val="tx1"/>
                </a:solidFill>
                <a:latin typeface="Arial" charset="0"/>
                <a:ea typeface="ＭＳ Ｐゴシック" charset="0"/>
                <a:cs typeface="Arial" charset="0"/>
                <a:sym typeface="Arial" charset="0"/>
              </a:rPr>
              <a:t>Leaders in the field</a:t>
            </a:r>
          </a:p>
          <a:p>
            <a:pPr marL="342900" indent="-342900" algn="l">
              <a:spcBef>
                <a:spcPts val="1000"/>
              </a:spcBef>
              <a:buSzPct val="155000"/>
              <a:buFont typeface="Arial" pitchFamily="34" charset="0"/>
              <a:buChar char="•"/>
            </a:pPr>
            <a:r>
              <a:rPr lang="en-US" sz="1800" dirty="0">
                <a:solidFill>
                  <a:schemeClr val="tx1"/>
                </a:solidFill>
                <a:latin typeface="Arial" charset="0"/>
                <a:ea typeface="ＭＳ Ｐゴシック" charset="0"/>
                <a:cs typeface="Arial" charset="0"/>
                <a:sym typeface="Arial" charset="0"/>
              </a:rPr>
              <a:t>Read in about 10 </a:t>
            </a:r>
            <a:r>
              <a:rPr lang="en-US" sz="1800" dirty="0" smtClean="0">
                <a:solidFill>
                  <a:schemeClr val="tx1"/>
                </a:solidFill>
                <a:latin typeface="Arial" charset="0"/>
                <a:ea typeface="ＭＳ Ｐゴシック" charset="0"/>
                <a:cs typeface="Arial" charset="0"/>
                <a:sym typeface="Arial" charset="0"/>
              </a:rPr>
              <a:t>minutes</a:t>
            </a:r>
          </a:p>
          <a:p>
            <a:pPr marL="342900" indent="-342900" algn="l">
              <a:spcBef>
                <a:spcPts val="1000"/>
              </a:spcBef>
              <a:buSzPct val="155000"/>
              <a:buFont typeface="Arial" pitchFamily="34" charset="0"/>
              <a:buChar char="•"/>
            </a:pPr>
            <a:r>
              <a:rPr lang="en-US" sz="1800" dirty="0" smtClean="0">
                <a:solidFill>
                  <a:schemeClr val="tx1"/>
                </a:solidFill>
                <a:latin typeface="Arial" charset="0"/>
                <a:ea typeface="ＭＳ Ｐゴシック" charset="0"/>
                <a:cs typeface="Arial" charset="0"/>
                <a:sym typeface="Arial" charset="0"/>
              </a:rPr>
              <a:t>Provide </a:t>
            </a:r>
            <a:r>
              <a:rPr lang="en-US" sz="1800" dirty="0">
                <a:solidFill>
                  <a:schemeClr val="tx1"/>
                </a:solidFill>
                <a:latin typeface="Arial" charset="0"/>
                <a:ea typeface="ＭＳ Ｐゴシック" charset="0"/>
                <a:cs typeface="Arial" charset="0"/>
                <a:sym typeface="Arial" charset="0"/>
              </a:rPr>
              <a:t>pointers for more </a:t>
            </a:r>
            <a:r>
              <a:rPr lang="en-US" sz="1800" dirty="0" smtClean="0">
                <a:solidFill>
                  <a:schemeClr val="tx1"/>
                </a:solidFill>
                <a:latin typeface="Arial" charset="0"/>
                <a:ea typeface="ＭＳ Ｐゴシック" charset="0"/>
                <a:cs typeface="Arial" charset="0"/>
                <a:sym typeface="Arial" charset="0"/>
              </a:rPr>
              <a:t>in-depth </a:t>
            </a:r>
            <a:r>
              <a:rPr lang="en-US" sz="1800" dirty="0">
                <a:solidFill>
                  <a:schemeClr val="tx1"/>
                </a:solidFill>
                <a:latin typeface="Arial" charset="0"/>
                <a:ea typeface="ＭＳ Ｐゴシック" charset="0"/>
                <a:cs typeface="Arial" charset="0"/>
                <a:sym typeface="Arial" charset="0"/>
              </a:rPr>
              <a:t>coverage</a:t>
            </a:r>
          </a:p>
        </p:txBody>
      </p:sp>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pic>
        <p:nvPicPr>
          <p:cNvPr id="2" name="Picture 1"/>
          <p:cNvPicPr>
            <a:picLocks noChangeAspect="1"/>
          </p:cNvPicPr>
          <p:nvPr/>
        </p:nvPicPr>
        <p:blipFill>
          <a:blip r:embed="rId2"/>
          <a:stretch>
            <a:fillRect/>
          </a:stretch>
        </p:blipFill>
        <p:spPr>
          <a:xfrm rot="171184">
            <a:off x="5274016" y="1114978"/>
            <a:ext cx="3700126" cy="5263659"/>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GB" dirty="0" smtClean="0"/>
              <a:t>e-</a:t>
            </a:r>
            <a:r>
              <a:rPr lang="en-GB" dirty="0" err="1" smtClean="0"/>
              <a:t>ScienceBriefings</a:t>
            </a:r>
            <a:endParaRPr lang="en-GB" dirty="0"/>
          </a:p>
        </p:txBody>
      </p:sp>
      <p:sp>
        <p:nvSpPr>
          <p:cNvPr id="8" name="Slide Number Placeholder 3"/>
          <p:cNvSpPr>
            <a:spLocks noGrp="1"/>
          </p:cNvSpPr>
          <p:nvPr>
            <p:ph type="sldNum" sz="quarter" idx="4"/>
          </p:nvPr>
        </p:nvSpPr>
        <p:spPr/>
        <p:txBody>
          <a:bodyPr/>
          <a:lstStyle/>
          <a:p>
            <a:fld id="{15899600-4CCB-5149-969A-5D5D44D560DD}" type="slidenum">
              <a:rPr lang="en-US"/>
              <a:pPr/>
              <a:t>5</a:t>
            </a:fld>
            <a:endParaRPr lang="en-US"/>
          </a:p>
        </p:txBody>
      </p:sp>
      <p:sp>
        <p:nvSpPr>
          <p:cNvPr id="11"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101416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6</a:t>
            </a:fld>
            <a:endParaRPr lang="en-US"/>
          </a:p>
        </p:txBody>
      </p:sp>
      <p:pic>
        <p:nvPicPr>
          <p:cNvPr id="3" name="Picture 2"/>
          <p:cNvPicPr>
            <a:picLocks noChangeAspect="1"/>
          </p:cNvPicPr>
          <p:nvPr/>
        </p:nvPicPr>
        <p:blipFill>
          <a:blip r:embed="rId2"/>
          <a:stretch>
            <a:fillRect/>
          </a:stretch>
        </p:blipFill>
        <p:spPr>
          <a:xfrm>
            <a:off x="251520" y="1124744"/>
            <a:ext cx="2483499" cy="3523436"/>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300192" y="2996952"/>
            <a:ext cx="2501259" cy="3528393"/>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3131840" y="1412776"/>
            <a:ext cx="5328592" cy="954107"/>
          </a:xfrm>
          <a:prstGeom prst="rect">
            <a:avLst/>
          </a:prstGeom>
          <a:noFill/>
        </p:spPr>
        <p:txBody>
          <a:bodyPr wrap="square" rtlCol="0">
            <a:spAutoFit/>
          </a:bodyPr>
          <a:lstStyle/>
          <a:p>
            <a:pPr algn="l"/>
            <a:r>
              <a:rPr lang="en-US" sz="1400" b="1" dirty="0" smtClean="0">
                <a:latin typeface="Arial" pitchFamily="34" charset="0"/>
                <a:cs typeface="Arial" pitchFamily="34" charset="0"/>
              </a:rPr>
              <a:t>September 2011: Desktop Grids</a:t>
            </a:r>
          </a:p>
          <a:p>
            <a:pPr algn="l"/>
            <a:r>
              <a:rPr lang="en-US" sz="1400" dirty="0" smtClean="0">
                <a:latin typeface="Arial" pitchFamily="34" charset="0"/>
                <a:cs typeface="Arial" pitchFamily="34" charset="0"/>
              </a:rPr>
              <a:t>Volunteer computing through services such as BOINC means that citizen scientists can donate their spare computing cycles for projects requiring large scale effort.</a:t>
            </a:r>
            <a:endParaRPr lang="en-US" sz="1400" dirty="0">
              <a:latin typeface="Arial" pitchFamily="34" charset="0"/>
              <a:cs typeface="Arial" pitchFamily="34" charset="0"/>
            </a:endParaRPr>
          </a:p>
        </p:txBody>
      </p:sp>
      <p:sp>
        <p:nvSpPr>
          <p:cNvPr id="13" name="TextBox 12"/>
          <p:cNvSpPr txBox="1"/>
          <p:nvPr/>
        </p:nvSpPr>
        <p:spPr>
          <a:xfrm>
            <a:off x="899592" y="4797152"/>
            <a:ext cx="5328592" cy="1169551"/>
          </a:xfrm>
          <a:prstGeom prst="rect">
            <a:avLst/>
          </a:prstGeom>
          <a:noFill/>
        </p:spPr>
        <p:txBody>
          <a:bodyPr wrap="square" rtlCol="0">
            <a:spAutoFit/>
          </a:bodyPr>
          <a:lstStyle/>
          <a:p>
            <a:pPr algn="r"/>
            <a:r>
              <a:rPr lang="en-US" sz="1400" b="1" dirty="0" smtClean="0">
                <a:latin typeface="Arial" pitchFamily="34" charset="0"/>
                <a:cs typeface="Arial" pitchFamily="34" charset="0"/>
              </a:rPr>
              <a:t>February 2012: Research Networks</a:t>
            </a:r>
          </a:p>
          <a:p>
            <a:pPr algn="r"/>
            <a:r>
              <a:rPr lang="en-US" sz="1400" dirty="0" smtClean="0">
                <a:latin typeface="Arial" pitchFamily="34" charset="0"/>
                <a:cs typeface="Arial" pitchFamily="34" charset="0"/>
              </a:rPr>
              <a:t>Today’s global science project requires substantial investment in e-infrastructures to allow researchers to transfer data quickly and reliably. The European research network GÉANT is extending its reach beyond Europe to the Americas, Africa and Asia.  </a:t>
            </a:r>
            <a:endParaRPr lang="en-US" sz="1400" dirty="0">
              <a:latin typeface="Arial" pitchFamily="34" charset="0"/>
              <a:cs typeface="Arial" pitchFamily="34" charset="0"/>
            </a:endParaRPr>
          </a:p>
        </p:txBody>
      </p:sp>
      <p:sp>
        <p:nvSpPr>
          <p:cNvPr id="14" name="Title 2"/>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5"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7</a:t>
            </a:fld>
            <a:endParaRPr lang="en-US"/>
          </a:p>
        </p:txBody>
      </p:sp>
      <p:sp>
        <p:nvSpPr>
          <p:cNvPr id="5" name="TextBox 4"/>
          <p:cNvSpPr txBox="1"/>
          <p:nvPr/>
        </p:nvSpPr>
        <p:spPr>
          <a:xfrm>
            <a:off x="3131840" y="1412776"/>
            <a:ext cx="5328592" cy="1384995"/>
          </a:xfrm>
          <a:prstGeom prst="rect">
            <a:avLst/>
          </a:prstGeom>
          <a:noFill/>
        </p:spPr>
        <p:txBody>
          <a:bodyPr wrap="square" rtlCol="0">
            <a:spAutoFit/>
          </a:bodyPr>
          <a:lstStyle/>
          <a:p>
            <a:pPr algn="l"/>
            <a:r>
              <a:rPr lang="en-US" sz="1400" b="1" dirty="0" smtClean="0">
                <a:latin typeface="Arial" pitchFamily="34" charset="0"/>
                <a:cs typeface="Arial" pitchFamily="34" charset="0"/>
              </a:rPr>
              <a:t>April 2012: </a:t>
            </a:r>
            <a:r>
              <a:rPr lang="en-US" sz="1400" b="1" dirty="0" err="1" smtClean="0">
                <a:latin typeface="Arial" pitchFamily="34" charset="0"/>
                <a:cs typeface="Arial" pitchFamily="34" charset="0"/>
              </a:rPr>
              <a:t>Visualisation</a:t>
            </a:r>
            <a:endParaRPr lang="en-US" sz="1400" b="1" dirty="0" smtClean="0">
              <a:latin typeface="Arial" pitchFamily="34" charset="0"/>
              <a:cs typeface="Arial" pitchFamily="34" charset="0"/>
            </a:endParaRPr>
          </a:p>
          <a:p>
            <a:pPr algn="l"/>
            <a:r>
              <a:rPr lang="en-US" sz="1400" dirty="0" smtClean="0">
                <a:latin typeface="Arial" pitchFamily="34" charset="0"/>
                <a:cs typeface="Arial" pitchFamily="34" charset="0"/>
              </a:rPr>
              <a:t>Powerful computers can produce graphics that elucidate patterns in complex data, helping scientists see further and across traditional disciplinary boundaries. There is an art to the visual display of quantitative information, making this an ever-evolving area of interest.</a:t>
            </a:r>
            <a:endParaRPr lang="en-US" sz="1400" dirty="0">
              <a:latin typeface="Arial" pitchFamily="34" charset="0"/>
              <a:cs typeface="Arial" pitchFamily="34" charset="0"/>
            </a:endParaRPr>
          </a:p>
        </p:txBody>
      </p:sp>
      <p:sp>
        <p:nvSpPr>
          <p:cNvPr id="13" name="TextBox 12"/>
          <p:cNvSpPr txBox="1"/>
          <p:nvPr/>
        </p:nvSpPr>
        <p:spPr>
          <a:xfrm>
            <a:off x="539552" y="4797152"/>
            <a:ext cx="5688632" cy="954107"/>
          </a:xfrm>
          <a:prstGeom prst="rect">
            <a:avLst/>
          </a:prstGeom>
          <a:noFill/>
        </p:spPr>
        <p:txBody>
          <a:bodyPr wrap="square" rtlCol="0">
            <a:spAutoFit/>
          </a:bodyPr>
          <a:lstStyle/>
          <a:p>
            <a:pPr algn="r"/>
            <a:r>
              <a:rPr lang="en-US" sz="1400" b="1" dirty="0" smtClean="0">
                <a:latin typeface="Arial" pitchFamily="34" charset="0"/>
                <a:cs typeface="Arial" pitchFamily="34" charset="0"/>
              </a:rPr>
              <a:t>July 2012: Open Data, Open Science</a:t>
            </a:r>
          </a:p>
          <a:p>
            <a:pPr algn="r"/>
            <a:r>
              <a:rPr lang="en-US" sz="1400" dirty="0" smtClean="0">
                <a:latin typeface="Arial" pitchFamily="34" charset="0"/>
                <a:cs typeface="Arial" pitchFamily="34" charset="0"/>
              </a:rPr>
              <a:t>Open Access publishing has grown to meet the different market landscape of the Web, but concerted effort is needed to make data sharable and accessible to meet the challenges of the 21</a:t>
            </a:r>
            <a:r>
              <a:rPr lang="en-US" sz="1400" baseline="30000" dirty="0" smtClean="0">
                <a:latin typeface="Arial" pitchFamily="34" charset="0"/>
                <a:cs typeface="Arial" pitchFamily="34" charset="0"/>
              </a:rPr>
              <a:t>st</a:t>
            </a:r>
            <a:r>
              <a:rPr lang="en-US" sz="1400" dirty="0" smtClean="0">
                <a:latin typeface="Arial" pitchFamily="34" charset="0"/>
                <a:cs typeface="Arial" pitchFamily="34" charset="0"/>
              </a:rPr>
              <a:t> Century</a:t>
            </a:r>
            <a:endParaRPr lang="en-US" sz="1400" dirty="0">
              <a:latin typeface="Arial" pitchFamily="34" charset="0"/>
              <a:cs typeface="Arial" pitchFamily="34" charset="0"/>
            </a:endParaRPr>
          </a:p>
        </p:txBody>
      </p:sp>
      <p:pic>
        <p:nvPicPr>
          <p:cNvPr id="11" name="Picture 10"/>
          <p:cNvPicPr>
            <a:picLocks noChangeAspect="1"/>
          </p:cNvPicPr>
          <p:nvPr/>
        </p:nvPicPr>
        <p:blipFill>
          <a:blip r:embed="rId2"/>
          <a:stretch>
            <a:fillRect/>
          </a:stretch>
        </p:blipFill>
        <p:spPr>
          <a:xfrm>
            <a:off x="6372200" y="2996952"/>
            <a:ext cx="2480307" cy="3528392"/>
          </a:xfrm>
          <a:prstGeom prst="rect">
            <a:avLst/>
          </a:prstGeom>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stretch>
            <a:fillRect/>
          </a:stretch>
        </p:blipFill>
        <p:spPr>
          <a:xfrm>
            <a:off x="323528" y="1268760"/>
            <a:ext cx="2494534" cy="3528392"/>
          </a:xfrm>
          <a:prstGeom prst="rect">
            <a:avLst/>
          </a:prstGeom>
          <a:effectLst>
            <a:outerShdw blurRad="50800" dist="38100" dir="2700000" algn="tl" rotWithShape="0">
              <a:srgbClr val="000000">
                <a:alpha val="43000"/>
              </a:srgbClr>
            </a:outerShdw>
          </a:effectLst>
        </p:spPr>
      </p:pic>
      <p:sp>
        <p:nvSpPr>
          <p:cNvPr id="14" name="Title 2"/>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5"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287345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p:cNvSpPr>
          <p:nvPr/>
        </p:nvSpPr>
        <p:spPr bwMode="auto">
          <a:xfrm>
            <a:off x="717550" y="2068513"/>
            <a:ext cx="6858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lnSpc>
                <a:spcPct val="90000"/>
              </a:lnSpc>
            </a:pPr>
            <a:r>
              <a:rPr lang="en-US" sz="2000" dirty="0">
                <a:solidFill>
                  <a:schemeClr val="tx1"/>
                </a:solidFill>
                <a:latin typeface="Arial Bold Italic" charset="0"/>
                <a:ea typeface="ＭＳ Ｐゴシック" charset="0"/>
                <a:cs typeface="Arial Bold Italic" charset="0"/>
                <a:sym typeface="Arial Bold Italic" charset="0"/>
              </a:rPr>
              <a:t>How large is the briefings audience?</a:t>
            </a:r>
          </a:p>
          <a:p>
            <a:pPr algn="l">
              <a:lnSpc>
                <a:spcPct val="90000"/>
              </a:lnSpc>
              <a:buSzPct val="100000"/>
              <a:buFont typeface="Lucida Grande" charset="0"/>
              <a:buChar char="-"/>
            </a:pPr>
            <a:endParaRPr lang="en-US" sz="2000" dirty="0">
              <a:solidFill>
                <a:schemeClr val="tx1"/>
              </a:solidFill>
              <a:latin typeface="Arial" charset="0"/>
              <a:ea typeface="ＭＳ Ｐゴシック" charset="0"/>
              <a:cs typeface="Arial" charset="0"/>
              <a:sym typeface="Arial" charset="0"/>
            </a:endParaRPr>
          </a:p>
          <a:p>
            <a:pPr algn="l">
              <a:lnSpc>
                <a:spcPct val="90000"/>
              </a:lnSpc>
              <a:buClr>
                <a:srgbClr val="7F7F7F"/>
              </a:buClr>
              <a:buSzPct val="100000"/>
              <a:buFont typeface="Lucida Grande" charset="0"/>
              <a:buChar char="-"/>
            </a:pPr>
            <a:r>
              <a:rPr lang="en-US" sz="2000" dirty="0" smtClean="0">
                <a:solidFill>
                  <a:srgbClr val="7F7F7F"/>
                </a:solidFill>
                <a:latin typeface="Arial" charset="0"/>
                <a:ea typeface="ＭＳ Ｐゴシック" charset="0"/>
                <a:cs typeface="Arial" charset="0"/>
                <a:sym typeface="Arial" charset="0"/>
              </a:rPr>
              <a:t>Readership: </a:t>
            </a:r>
            <a:r>
              <a:rPr lang="en-US" sz="2000" dirty="0" smtClean="0">
                <a:solidFill>
                  <a:schemeClr val="tx1"/>
                </a:solidFill>
                <a:latin typeface="Arial" charset="0"/>
                <a:ea typeface="ＭＳ Ｐゴシック" charset="0"/>
                <a:cs typeface="Arial" charset="0"/>
                <a:sym typeface="Arial" charset="0"/>
              </a:rPr>
              <a:t>500</a:t>
            </a:r>
            <a:endParaRPr lang="en-US" sz="2000" dirty="0">
              <a:solidFill>
                <a:schemeClr val="tx1"/>
              </a:solidFill>
              <a:ea typeface="ＭＳ Ｐゴシック" charset="0"/>
              <a:cs typeface="Gill Sans" charset="0"/>
            </a:endParaRPr>
          </a:p>
          <a:p>
            <a:pPr algn="l">
              <a:lnSpc>
                <a:spcPct val="90000"/>
              </a:lnSpc>
              <a:spcBef>
                <a:spcPts val="1800"/>
              </a:spcBef>
              <a:buClr>
                <a:srgbClr val="7F7F7F"/>
              </a:buClr>
              <a:buSzPct val="100000"/>
              <a:buFont typeface="Lucida Grande" charset="0"/>
              <a:buChar char="-"/>
            </a:pPr>
            <a:r>
              <a:rPr lang="en-US" sz="2000" dirty="0">
                <a:solidFill>
                  <a:srgbClr val="7F7F7F"/>
                </a:solidFill>
                <a:latin typeface="Arial" charset="0"/>
                <a:ea typeface="ＭＳ Ｐゴシック" charset="0"/>
                <a:cs typeface="Arial" charset="0"/>
                <a:sym typeface="Arial" charset="0"/>
              </a:rPr>
              <a:t>Total number of </a:t>
            </a:r>
            <a:r>
              <a:rPr lang="en-US" sz="2000" dirty="0" smtClean="0">
                <a:solidFill>
                  <a:srgbClr val="7F7F7F"/>
                </a:solidFill>
                <a:latin typeface="Arial" charset="0"/>
                <a:ea typeface="ＭＳ Ｐゴシック" charset="0"/>
                <a:cs typeface="Arial" charset="0"/>
                <a:sym typeface="Arial" charset="0"/>
              </a:rPr>
              <a:t>all briefing downloads PY2: </a:t>
            </a:r>
            <a:r>
              <a:rPr lang="en-US" sz="2000" dirty="0" smtClean="0">
                <a:solidFill>
                  <a:schemeClr val="tx1"/>
                </a:solidFill>
                <a:latin typeface="Arial" charset="0"/>
                <a:ea typeface="ＭＳ Ｐゴシック" charset="0"/>
                <a:cs typeface="Arial" charset="0"/>
                <a:sym typeface="Arial" charset="0"/>
              </a:rPr>
              <a:t>3000. </a:t>
            </a:r>
            <a:endParaRPr lang="en-US" sz="2000" dirty="0">
              <a:solidFill>
                <a:schemeClr val="tx1"/>
              </a:solidFill>
              <a:ea typeface="ＭＳ Ｐゴシック" charset="0"/>
              <a:cs typeface="Gill Sans" charset="0"/>
            </a:endParaRPr>
          </a:p>
          <a:p>
            <a:pPr algn="l">
              <a:spcBef>
                <a:spcPts val="1800"/>
              </a:spcBef>
              <a:buClr>
                <a:srgbClr val="7F7F7F"/>
              </a:buClr>
              <a:buSzPct val="100000"/>
              <a:buFont typeface="Lucida Grande" charset="0"/>
              <a:buChar char="-"/>
            </a:pPr>
            <a:r>
              <a:rPr lang="en-US" sz="2000" dirty="0" err="1">
                <a:solidFill>
                  <a:srgbClr val="7F7F7F"/>
                </a:solidFill>
                <a:latin typeface="Arial" charset="0"/>
                <a:ea typeface="ＭＳ Ｐゴシック" charset="0"/>
                <a:cs typeface="Arial" charset="0"/>
                <a:sym typeface="Arial" charset="0"/>
              </a:rPr>
              <a:t>AddThis</a:t>
            </a:r>
            <a:r>
              <a:rPr lang="en-US" sz="2000" dirty="0">
                <a:solidFill>
                  <a:srgbClr val="7F7F7F"/>
                </a:solidFill>
                <a:latin typeface="Arial" charset="0"/>
                <a:ea typeface="ＭＳ Ｐゴシック" charset="0"/>
                <a:cs typeface="Arial" charset="0"/>
                <a:sym typeface="Arial" charset="0"/>
              </a:rPr>
              <a:t> </a:t>
            </a:r>
            <a:r>
              <a:rPr lang="en-US" sz="2000" dirty="0" smtClean="0">
                <a:solidFill>
                  <a:srgbClr val="7F7F7F"/>
                </a:solidFill>
                <a:latin typeface="Arial" charset="0"/>
                <a:ea typeface="ＭＳ Ｐゴシック" charset="0"/>
                <a:cs typeface="Arial" charset="0"/>
                <a:sym typeface="Arial" charset="0"/>
              </a:rPr>
              <a:t>shares: </a:t>
            </a:r>
            <a:r>
              <a:rPr lang="en-US" sz="2000" dirty="0">
                <a:solidFill>
                  <a:srgbClr val="7F7F7F"/>
                </a:solidFill>
                <a:latin typeface="Arial" charset="0"/>
                <a:ea typeface="ＭＳ Ｐゴシック" charset="0"/>
                <a:cs typeface="Arial" charset="0"/>
                <a:sym typeface="Arial" charset="0"/>
              </a:rPr>
              <a:t>(</a:t>
            </a:r>
            <a:r>
              <a:rPr lang="en-US" sz="2000" dirty="0">
                <a:solidFill>
                  <a:schemeClr val="tx1"/>
                </a:solidFill>
                <a:latin typeface="Arial" charset="0"/>
                <a:ea typeface="ＭＳ Ｐゴシック" charset="0"/>
                <a:cs typeface="Arial" charset="0"/>
                <a:sym typeface="Arial" charset="0"/>
              </a:rPr>
              <a:t>1 like, 26 tweets, 10 Shares, 3 Google+)</a:t>
            </a:r>
          </a:p>
          <a:p>
            <a:pPr algn="l">
              <a:spcBef>
                <a:spcPts val="1800"/>
              </a:spcBef>
              <a:buClr>
                <a:srgbClr val="7F7F7F"/>
              </a:buClr>
              <a:buSzPct val="100000"/>
              <a:buFont typeface="Lucida Grande" charset="0"/>
              <a:buChar char="-"/>
            </a:pPr>
            <a:r>
              <a:rPr lang="en-US" sz="2000" dirty="0">
                <a:solidFill>
                  <a:srgbClr val="808080"/>
                </a:solidFill>
                <a:latin typeface="Arial" charset="0"/>
                <a:ea typeface="ＭＳ Ｐゴシック" charset="0"/>
                <a:cs typeface="Arial" charset="0"/>
                <a:sym typeface="Arial" charset="0"/>
              </a:rPr>
              <a:t>v.gd link </a:t>
            </a:r>
            <a:r>
              <a:rPr lang="en-US" sz="2000" dirty="0" smtClean="0">
                <a:solidFill>
                  <a:srgbClr val="808080"/>
                </a:solidFill>
                <a:latin typeface="Arial" charset="0"/>
                <a:ea typeface="ＭＳ Ｐゴシック" charset="0"/>
                <a:cs typeface="Arial" charset="0"/>
                <a:sym typeface="Arial" charset="0"/>
              </a:rPr>
              <a:t>shortening:</a:t>
            </a:r>
            <a:r>
              <a:rPr lang="en-US" sz="2000" dirty="0" smtClean="0">
                <a:solidFill>
                  <a:schemeClr val="tx1"/>
                </a:solidFill>
                <a:latin typeface="Arial" charset="0"/>
                <a:ea typeface="ＭＳ Ｐゴシック" charset="0"/>
                <a:cs typeface="Arial" charset="0"/>
                <a:sym typeface="Arial" charset="0"/>
              </a:rPr>
              <a:t> </a:t>
            </a:r>
            <a:r>
              <a:rPr lang="en-US" sz="2000" dirty="0">
                <a:solidFill>
                  <a:schemeClr val="tx1"/>
                </a:solidFill>
                <a:latin typeface="Arial" charset="0"/>
                <a:ea typeface="ＭＳ Ｐゴシック" charset="0"/>
                <a:cs typeface="Arial" charset="0"/>
                <a:sym typeface="Arial" charset="0"/>
              </a:rPr>
              <a:t>~550 views of e-</a:t>
            </a:r>
            <a:r>
              <a:rPr lang="en-US" sz="2000" dirty="0" err="1">
                <a:solidFill>
                  <a:schemeClr val="tx1"/>
                </a:solidFill>
                <a:latin typeface="Arial" charset="0"/>
                <a:ea typeface="ＭＳ Ｐゴシック" charset="0"/>
                <a:cs typeface="Arial" charset="0"/>
                <a:sym typeface="Arial" charset="0"/>
              </a:rPr>
              <a:t>ScienceBriefings</a:t>
            </a:r>
            <a:endParaRPr lang="en-US" sz="2000" dirty="0">
              <a:solidFill>
                <a:schemeClr val="tx1"/>
              </a:solidFill>
              <a:latin typeface="Arial" charset="0"/>
              <a:ea typeface="ＭＳ Ｐゴシック" charset="0"/>
              <a:cs typeface="Arial" charset="0"/>
              <a:sym typeface="Arial" charset="0"/>
            </a:endParaRPr>
          </a:p>
        </p:txBody>
      </p:sp>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8</a:t>
            </a:fld>
            <a:endParaRPr lang="en-US" dirty="0"/>
          </a:p>
        </p:txBody>
      </p:sp>
      <p:sp>
        <p:nvSpPr>
          <p:cNvPr id="11" name="Title 2"/>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2"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9</a:t>
            </a:fld>
            <a:endParaRPr lang="en-US" dirty="0"/>
          </a:p>
        </p:txBody>
      </p:sp>
      <p:grpSp>
        <p:nvGrpSpPr>
          <p:cNvPr id="11" name="Group 1"/>
          <p:cNvGrpSpPr/>
          <p:nvPr/>
        </p:nvGrpSpPr>
        <p:grpSpPr>
          <a:xfrm>
            <a:off x="4978327" y="1772816"/>
            <a:ext cx="4075968" cy="2232248"/>
            <a:chOff x="5130800" y="1698774"/>
            <a:chExt cx="3597276" cy="1970087"/>
          </a:xfrm>
          <a:effectLst>
            <a:outerShdw blurRad="50800" dist="38100" dir="2700000" algn="tl" rotWithShape="0">
              <a:prstClr val="black">
                <a:alpha val="40000"/>
              </a:prstClr>
            </a:outerShdw>
          </a:effectLst>
        </p:grpSpPr>
        <p:sp>
          <p:nvSpPr>
            <p:cNvPr id="12" name="Freeform 6"/>
            <p:cNvSpPr>
              <a:spLocks/>
            </p:cNvSpPr>
            <p:nvPr/>
          </p:nvSpPr>
          <p:spPr bwMode="auto">
            <a:xfrm>
              <a:off x="7202488" y="3333899"/>
              <a:ext cx="20638" cy="25400"/>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p:nvSpPr>
          <p:spPr bwMode="auto">
            <a:xfrm>
              <a:off x="7021513" y="2460774"/>
              <a:ext cx="403225" cy="265112"/>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p:nvSpPr>
          <p:spPr bwMode="auto">
            <a:xfrm>
              <a:off x="7194550" y="3244999"/>
              <a:ext cx="138113" cy="88900"/>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p:nvSpPr>
          <p:spPr bwMode="auto">
            <a:xfrm>
              <a:off x="6929438" y="3224362"/>
              <a:ext cx="114300" cy="84137"/>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p:nvSpPr>
          <p:spPr bwMode="auto">
            <a:xfrm>
              <a:off x="6875463" y="3211662"/>
              <a:ext cx="84138" cy="171450"/>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p:nvSpPr>
          <p:spPr bwMode="auto">
            <a:xfrm>
              <a:off x="7013575" y="3124349"/>
              <a:ext cx="285750" cy="163512"/>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2"/>
            <p:cNvSpPr>
              <a:spLocks/>
            </p:cNvSpPr>
            <p:nvPr/>
          </p:nvSpPr>
          <p:spPr bwMode="auto">
            <a:xfrm>
              <a:off x="6908800" y="2892574"/>
              <a:ext cx="431800" cy="26035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3"/>
            <p:cNvSpPr>
              <a:spLocks/>
            </p:cNvSpPr>
            <p:nvPr/>
          </p:nvSpPr>
          <p:spPr bwMode="auto">
            <a:xfrm>
              <a:off x="7189788" y="2884637"/>
              <a:ext cx="158750" cy="168275"/>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4"/>
            <p:cNvSpPr>
              <a:spLocks/>
            </p:cNvSpPr>
            <p:nvPr/>
          </p:nvSpPr>
          <p:spPr bwMode="auto">
            <a:xfrm>
              <a:off x="5529263" y="3237062"/>
              <a:ext cx="168275" cy="293687"/>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5"/>
            <p:cNvSpPr>
              <a:spLocks/>
            </p:cNvSpPr>
            <p:nvPr/>
          </p:nvSpPr>
          <p:spPr bwMode="auto">
            <a:xfrm>
              <a:off x="6262688" y="2927499"/>
              <a:ext cx="222250" cy="100012"/>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6"/>
            <p:cNvSpPr>
              <a:spLocks/>
            </p:cNvSpPr>
            <p:nvPr/>
          </p:nvSpPr>
          <p:spPr bwMode="auto">
            <a:xfrm>
              <a:off x="6599238" y="2973537"/>
              <a:ext cx="146050" cy="793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7"/>
            <p:cNvSpPr>
              <a:spLocks/>
            </p:cNvSpPr>
            <p:nvPr/>
          </p:nvSpPr>
          <p:spPr bwMode="auto">
            <a:xfrm>
              <a:off x="6426200" y="2851299"/>
              <a:ext cx="339725" cy="146050"/>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8"/>
            <p:cNvSpPr>
              <a:spLocks/>
            </p:cNvSpPr>
            <p:nvPr/>
          </p:nvSpPr>
          <p:spPr bwMode="auto">
            <a:xfrm>
              <a:off x="6543675" y="2738587"/>
              <a:ext cx="298450" cy="13811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9"/>
            <p:cNvSpPr>
              <a:spLocks noEditPoints="1"/>
            </p:cNvSpPr>
            <p:nvPr/>
          </p:nvSpPr>
          <p:spPr bwMode="auto">
            <a:xfrm>
              <a:off x="6938963" y="2276624"/>
              <a:ext cx="250825" cy="12541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0"/>
            <p:cNvSpPr>
              <a:spLocks noEditPoints="1"/>
            </p:cNvSpPr>
            <p:nvPr/>
          </p:nvSpPr>
          <p:spPr bwMode="auto">
            <a:xfrm>
              <a:off x="6364288" y="2378224"/>
              <a:ext cx="192088" cy="166687"/>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1"/>
            <p:cNvSpPr>
              <a:spLocks/>
            </p:cNvSpPr>
            <p:nvPr/>
          </p:nvSpPr>
          <p:spPr bwMode="auto">
            <a:xfrm>
              <a:off x="6845300" y="3010049"/>
              <a:ext cx="198438" cy="24447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2"/>
            <p:cNvSpPr>
              <a:spLocks/>
            </p:cNvSpPr>
            <p:nvPr/>
          </p:nvSpPr>
          <p:spPr bwMode="auto">
            <a:xfrm>
              <a:off x="6707188" y="3065612"/>
              <a:ext cx="206375" cy="192087"/>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3"/>
            <p:cNvSpPr>
              <a:spLocks/>
            </p:cNvSpPr>
            <p:nvPr/>
          </p:nvSpPr>
          <p:spPr bwMode="auto">
            <a:xfrm>
              <a:off x="6607175" y="2989412"/>
              <a:ext cx="263525" cy="206375"/>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4"/>
            <p:cNvSpPr>
              <a:spLocks/>
            </p:cNvSpPr>
            <p:nvPr/>
          </p:nvSpPr>
          <p:spPr bwMode="auto">
            <a:xfrm>
              <a:off x="6913563" y="2448074"/>
              <a:ext cx="238125" cy="13493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5"/>
            <p:cNvSpPr>
              <a:spLocks/>
            </p:cNvSpPr>
            <p:nvPr/>
          </p:nvSpPr>
          <p:spPr bwMode="auto">
            <a:xfrm>
              <a:off x="6904038" y="2360762"/>
              <a:ext cx="306388" cy="12541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6"/>
            <p:cNvSpPr>
              <a:spLocks noEditPoints="1"/>
            </p:cNvSpPr>
            <p:nvPr/>
          </p:nvSpPr>
          <p:spPr bwMode="auto">
            <a:xfrm>
              <a:off x="6870700" y="2503637"/>
              <a:ext cx="138113" cy="61912"/>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7"/>
            <p:cNvSpPr>
              <a:spLocks/>
            </p:cNvSpPr>
            <p:nvPr/>
          </p:nvSpPr>
          <p:spPr bwMode="auto">
            <a:xfrm>
              <a:off x="6623050" y="2532212"/>
              <a:ext cx="441325" cy="319087"/>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8"/>
            <p:cNvSpPr>
              <a:spLocks/>
            </p:cNvSpPr>
            <p:nvPr/>
          </p:nvSpPr>
          <p:spPr bwMode="auto">
            <a:xfrm>
              <a:off x="6757988" y="2821137"/>
              <a:ext cx="242888" cy="106362"/>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9"/>
            <p:cNvSpPr>
              <a:spLocks/>
            </p:cNvSpPr>
            <p:nvPr/>
          </p:nvSpPr>
          <p:spPr bwMode="auto">
            <a:xfrm>
              <a:off x="6724650" y="2876699"/>
              <a:ext cx="296863" cy="155575"/>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0"/>
            <p:cNvSpPr>
              <a:spLocks noEditPoints="1"/>
            </p:cNvSpPr>
            <p:nvPr/>
          </p:nvSpPr>
          <p:spPr bwMode="auto">
            <a:xfrm>
              <a:off x="6292850" y="2960837"/>
              <a:ext cx="549275" cy="59055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1"/>
            <p:cNvSpPr>
              <a:spLocks noEditPoints="1"/>
            </p:cNvSpPr>
            <p:nvPr/>
          </p:nvSpPr>
          <p:spPr bwMode="auto">
            <a:xfrm>
              <a:off x="5680075" y="2214712"/>
              <a:ext cx="406400" cy="582612"/>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chemeClr val="accent5">
                <a:lumMod val="65000"/>
              </a:schemeClr>
            </a:solidFill>
            <a:ln>
              <a:noFill/>
            </a:ln>
          </p:spPr>
          <p:txBody>
            <a:bodyPr vert="horz" wrap="square" lIns="91440" tIns="45720" rIns="91440" bIns="45720" numCol="1" anchor="t" anchorCtr="0" compatLnSpc="1">
              <a:prstTxWarp prst="textNoShape">
                <a:avLst/>
              </a:prstTxWarp>
            </a:bodyPr>
            <a:lstStyle/>
            <a:p>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Freeform 32"/>
            <p:cNvSpPr>
              <a:spLocks/>
            </p:cNvSpPr>
            <p:nvPr/>
          </p:nvSpPr>
          <p:spPr bwMode="auto">
            <a:xfrm>
              <a:off x="5130800" y="1928962"/>
              <a:ext cx="411163" cy="155575"/>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3"/>
            <p:cNvSpPr>
              <a:spLocks/>
            </p:cNvSpPr>
            <p:nvPr/>
          </p:nvSpPr>
          <p:spPr bwMode="auto">
            <a:xfrm>
              <a:off x="5567363" y="2511574"/>
              <a:ext cx="193675" cy="20161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4"/>
            <p:cNvSpPr>
              <a:spLocks/>
            </p:cNvSpPr>
            <p:nvPr/>
          </p:nvSpPr>
          <p:spPr bwMode="auto">
            <a:xfrm>
              <a:off x="6985000" y="2667149"/>
              <a:ext cx="792163" cy="44450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5"/>
            <p:cNvSpPr>
              <a:spLocks/>
            </p:cNvSpPr>
            <p:nvPr/>
          </p:nvSpPr>
          <p:spPr bwMode="auto">
            <a:xfrm>
              <a:off x="6845300" y="1752749"/>
              <a:ext cx="444500" cy="515937"/>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6"/>
            <p:cNvSpPr>
              <a:spLocks noEditPoints="1"/>
            </p:cNvSpPr>
            <p:nvPr/>
          </p:nvSpPr>
          <p:spPr bwMode="auto">
            <a:xfrm>
              <a:off x="6246813" y="1698774"/>
              <a:ext cx="960438" cy="66198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7"/>
            <p:cNvSpPr>
              <a:spLocks noEditPoints="1"/>
            </p:cNvSpPr>
            <p:nvPr/>
          </p:nvSpPr>
          <p:spPr bwMode="auto">
            <a:xfrm>
              <a:off x="5567363" y="3148162"/>
              <a:ext cx="603250" cy="436562"/>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8"/>
            <p:cNvSpPr>
              <a:spLocks noEditPoints="1"/>
            </p:cNvSpPr>
            <p:nvPr/>
          </p:nvSpPr>
          <p:spPr bwMode="auto">
            <a:xfrm>
              <a:off x="6908800" y="3262462"/>
              <a:ext cx="360363" cy="38893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9"/>
            <p:cNvSpPr>
              <a:spLocks noEditPoints="1"/>
            </p:cNvSpPr>
            <p:nvPr/>
          </p:nvSpPr>
          <p:spPr bwMode="auto">
            <a:xfrm>
              <a:off x="6497638" y="1803549"/>
              <a:ext cx="487363" cy="7207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0"/>
            <p:cNvSpPr>
              <a:spLocks/>
            </p:cNvSpPr>
            <p:nvPr/>
          </p:nvSpPr>
          <p:spPr bwMode="auto">
            <a:xfrm>
              <a:off x="6262688" y="2792562"/>
              <a:ext cx="30163" cy="38100"/>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1"/>
            <p:cNvSpPr>
              <a:spLocks noEditPoints="1"/>
            </p:cNvSpPr>
            <p:nvPr/>
          </p:nvSpPr>
          <p:spPr bwMode="auto">
            <a:xfrm>
              <a:off x="5789613" y="2738587"/>
              <a:ext cx="636588" cy="549275"/>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2"/>
            <p:cNvSpPr>
              <a:spLocks noEditPoints="1"/>
            </p:cNvSpPr>
            <p:nvPr/>
          </p:nvSpPr>
          <p:spPr bwMode="auto">
            <a:xfrm>
              <a:off x="6267450" y="2529037"/>
              <a:ext cx="403225" cy="419100"/>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3"/>
            <p:cNvSpPr>
              <a:spLocks/>
            </p:cNvSpPr>
            <p:nvPr/>
          </p:nvSpPr>
          <p:spPr bwMode="auto">
            <a:xfrm>
              <a:off x="6121400" y="2713187"/>
              <a:ext cx="166688" cy="107950"/>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4"/>
            <p:cNvSpPr>
              <a:spLocks/>
            </p:cNvSpPr>
            <p:nvPr/>
          </p:nvSpPr>
          <p:spPr bwMode="auto">
            <a:xfrm>
              <a:off x="6162675" y="2608412"/>
              <a:ext cx="168275" cy="14605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45"/>
            <p:cNvSpPr>
              <a:spLocks/>
            </p:cNvSpPr>
            <p:nvPr/>
          </p:nvSpPr>
          <p:spPr bwMode="auto">
            <a:xfrm>
              <a:off x="7126288" y="1757512"/>
              <a:ext cx="1601788" cy="1533525"/>
            </a:xfrm>
            <a:custGeom>
              <a:avLst/>
              <a:gdLst>
                <a:gd name="T0" fmla="*/ 235 w 382"/>
                <a:gd name="T1" fmla="*/ 279 h 366"/>
                <a:gd name="T2" fmla="*/ 226 w 382"/>
                <a:gd name="T3" fmla="*/ 258 h 366"/>
                <a:gd name="T4" fmla="*/ 244 w 382"/>
                <a:gd name="T5" fmla="*/ 248 h 366"/>
                <a:gd name="T6" fmla="*/ 257 w 382"/>
                <a:gd name="T7" fmla="*/ 230 h 366"/>
                <a:gd name="T8" fmla="*/ 280 w 382"/>
                <a:gd name="T9" fmla="*/ 228 h 366"/>
                <a:gd name="T10" fmla="*/ 303 w 382"/>
                <a:gd name="T11" fmla="*/ 234 h 366"/>
                <a:gd name="T12" fmla="*/ 333 w 382"/>
                <a:gd name="T13" fmla="*/ 237 h 366"/>
                <a:gd name="T14" fmla="*/ 356 w 382"/>
                <a:gd name="T15" fmla="*/ 241 h 366"/>
                <a:gd name="T16" fmla="*/ 367 w 382"/>
                <a:gd name="T17" fmla="*/ 230 h 366"/>
                <a:gd name="T18" fmla="*/ 360 w 382"/>
                <a:gd name="T19" fmla="*/ 208 h 366"/>
                <a:gd name="T20" fmla="*/ 359 w 382"/>
                <a:gd name="T21" fmla="*/ 200 h 366"/>
                <a:gd name="T22" fmla="*/ 373 w 382"/>
                <a:gd name="T23" fmla="*/ 194 h 366"/>
                <a:gd name="T24" fmla="*/ 377 w 382"/>
                <a:gd name="T25" fmla="*/ 189 h 366"/>
                <a:gd name="T26" fmla="*/ 371 w 382"/>
                <a:gd name="T27" fmla="*/ 172 h 366"/>
                <a:gd name="T28" fmla="*/ 372 w 382"/>
                <a:gd name="T29" fmla="*/ 146 h 366"/>
                <a:gd name="T30" fmla="*/ 359 w 382"/>
                <a:gd name="T31" fmla="*/ 92 h 366"/>
                <a:gd name="T32" fmla="*/ 354 w 382"/>
                <a:gd name="T33" fmla="*/ 21 h 366"/>
                <a:gd name="T34" fmla="*/ 304 w 382"/>
                <a:gd name="T35" fmla="*/ 3 h 366"/>
                <a:gd name="T36" fmla="*/ 281 w 382"/>
                <a:gd name="T37" fmla="*/ 13 h 366"/>
                <a:gd name="T38" fmla="*/ 261 w 382"/>
                <a:gd name="T39" fmla="*/ 12 h 366"/>
                <a:gd name="T40" fmla="*/ 233 w 382"/>
                <a:gd name="T41" fmla="*/ 19 h 366"/>
                <a:gd name="T42" fmla="*/ 220 w 382"/>
                <a:gd name="T43" fmla="*/ 12 h 366"/>
                <a:gd name="T44" fmla="*/ 187 w 382"/>
                <a:gd name="T45" fmla="*/ 23 h 366"/>
                <a:gd name="T46" fmla="*/ 167 w 382"/>
                <a:gd name="T47" fmla="*/ 36 h 366"/>
                <a:gd name="T48" fmla="*/ 149 w 382"/>
                <a:gd name="T49" fmla="*/ 16 h 366"/>
                <a:gd name="T50" fmla="*/ 139 w 382"/>
                <a:gd name="T51" fmla="*/ 31 h 366"/>
                <a:gd name="T52" fmla="*/ 141 w 382"/>
                <a:gd name="T53" fmla="*/ 42 h 366"/>
                <a:gd name="T54" fmla="*/ 119 w 382"/>
                <a:gd name="T55" fmla="*/ 64 h 366"/>
                <a:gd name="T56" fmla="*/ 85 w 382"/>
                <a:gd name="T57" fmla="*/ 56 h 366"/>
                <a:gd name="T58" fmla="*/ 91 w 382"/>
                <a:gd name="T59" fmla="*/ 72 h 366"/>
                <a:gd name="T60" fmla="*/ 65 w 382"/>
                <a:gd name="T61" fmla="*/ 56 h 366"/>
                <a:gd name="T62" fmla="*/ 43 w 382"/>
                <a:gd name="T63" fmla="*/ 38 h 366"/>
                <a:gd name="T64" fmla="*/ 55 w 382"/>
                <a:gd name="T65" fmla="*/ 38 h 366"/>
                <a:gd name="T66" fmla="*/ 115 w 382"/>
                <a:gd name="T67" fmla="*/ 31 h 366"/>
                <a:gd name="T68" fmla="*/ 55 w 382"/>
                <a:gd name="T69" fmla="*/ 8 h 366"/>
                <a:gd name="T70" fmla="*/ 38 w 382"/>
                <a:gd name="T71" fmla="*/ 5 h 366"/>
                <a:gd name="T72" fmla="*/ 13 w 382"/>
                <a:gd name="T73" fmla="*/ 5 h 366"/>
                <a:gd name="T74" fmla="*/ 3 w 382"/>
                <a:gd name="T75" fmla="*/ 19 h 366"/>
                <a:gd name="T76" fmla="*/ 18 w 382"/>
                <a:gd name="T77" fmla="*/ 54 h 366"/>
                <a:gd name="T78" fmla="*/ 39 w 382"/>
                <a:gd name="T79" fmla="*/ 82 h 366"/>
                <a:gd name="T80" fmla="*/ 19 w 382"/>
                <a:gd name="T81" fmla="*/ 115 h 366"/>
                <a:gd name="T82" fmla="*/ 15 w 382"/>
                <a:gd name="T83" fmla="*/ 124 h 366"/>
                <a:gd name="T84" fmla="*/ 10 w 382"/>
                <a:gd name="T85" fmla="*/ 144 h 366"/>
                <a:gd name="T86" fmla="*/ 20 w 382"/>
                <a:gd name="T87" fmla="*/ 170 h 366"/>
                <a:gd name="T88" fmla="*/ 49 w 382"/>
                <a:gd name="T89" fmla="*/ 181 h 366"/>
                <a:gd name="T90" fmla="*/ 71 w 382"/>
                <a:gd name="T91" fmla="*/ 204 h 366"/>
                <a:gd name="T92" fmla="*/ 68 w 382"/>
                <a:gd name="T93" fmla="*/ 217 h 366"/>
                <a:gd name="T94" fmla="*/ 89 w 382"/>
                <a:gd name="T95" fmla="*/ 230 h 366"/>
                <a:gd name="T96" fmla="*/ 115 w 382"/>
                <a:gd name="T97" fmla="*/ 246 h 366"/>
                <a:gd name="T98" fmla="*/ 145 w 382"/>
                <a:gd name="T99" fmla="*/ 251 h 366"/>
                <a:gd name="T100" fmla="*/ 151 w 382"/>
                <a:gd name="T101" fmla="*/ 266 h 366"/>
                <a:gd name="T102" fmla="*/ 139 w 382"/>
                <a:gd name="T103" fmla="*/ 281 h 366"/>
                <a:gd name="T104" fmla="*/ 139 w 382"/>
                <a:gd name="T105" fmla="*/ 293 h 366"/>
                <a:gd name="T106" fmla="*/ 137 w 382"/>
                <a:gd name="T107" fmla="*/ 307 h 366"/>
                <a:gd name="T108" fmla="*/ 134 w 382"/>
                <a:gd name="T109" fmla="*/ 317 h 366"/>
                <a:gd name="T110" fmla="*/ 191 w 382"/>
                <a:gd name="T111" fmla="*/ 339 h 366"/>
                <a:gd name="T112" fmla="*/ 230 w 382"/>
                <a:gd name="T113" fmla="*/ 349 h 366"/>
                <a:gd name="T114" fmla="*/ 260 w 382"/>
                <a:gd name="T115" fmla="*/ 360 h 366"/>
                <a:gd name="T116" fmla="*/ 246 w 382"/>
                <a:gd name="T117" fmla="*/ 330 h 366"/>
                <a:gd name="T118" fmla="*/ 248 w 382"/>
                <a:gd name="T119" fmla="*/ 3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254" y="294"/>
                  </a:move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0" y="201"/>
                    <a:pt x="360" y="201"/>
                    <a:pt x="360" y="201"/>
                  </a:cubicBezTo>
                  <a:cubicBezTo>
                    <a:pt x="359" y="201"/>
                    <a:pt x="359" y="201"/>
                    <a:pt x="359" y="201"/>
                  </a:cubicBezTo>
                  <a:cubicBezTo>
                    <a:pt x="358" y="200"/>
                    <a:pt x="358" y="200"/>
                    <a:pt x="358" y="200"/>
                  </a:cubicBezTo>
                  <a:cubicBezTo>
                    <a:pt x="357" y="200"/>
                    <a:pt x="357" y="200"/>
                    <a:pt x="357"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59" y="192"/>
                    <a:pt x="359" y="192"/>
                    <a:pt x="359" y="192"/>
                  </a:cubicBezTo>
                  <a:cubicBezTo>
                    <a:pt x="359" y="192"/>
                    <a:pt x="359" y="192"/>
                    <a:pt x="359" y="192"/>
                  </a:cubicBezTo>
                  <a:cubicBezTo>
                    <a:pt x="361" y="195"/>
                    <a:pt x="361" y="195"/>
                    <a:pt x="361" y="195"/>
                  </a:cubicBezTo>
                  <a:cubicBezTo>
                    <a:pt x="362" y="195"/>
                    <a:pt x="362" y="195"/>
                    <a:pt x="362" y="195"/>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7" y="194"/>
                    <a:pt x="377" y="194"/>
                    <a:pt x="377" y="194"/>
                  </a:cubicBezTo>
                  <a:cubicBezTo>
                    <a:pt x="377" y="194"/>
                    <a:pt x="377" y="194"/>
                    <a:pt x="377" y="194"/>
                  </a:cubicBezTo>
                  <a:cubicBezTo>
                    <a:pt x="377" y="193"/>
                    <a:pt x="377" y="193"/>
                    <a:pt x="377" y="193"/>
                  </a:cubicBezTo>
                  <a:cubicBezTo>
                    <a:pt x="378" y="193"/>
                    <a:pt x="378" y="193"/>
                    <a:pt x="379" y="193"/>
                  </a:cubicBezTo>
                  <a:cubicBezTo>
                    <a:pt x="379" y="193"/>
                    <a:pt x="379" y="193"/>
                    <a:pt x="379"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5" y="187"/>
                    <a:pt x="375" y="187"/>
                    <a:pt x="375" y="187"/>
                  </a:cubicBezTo>
                  <a:cubicBezTo>
                    <a:pt x="374" y="185"/>
                    <a:pt x="374" y="185"/>
                    <a:pt x="374" y="185"/>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1"/>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3"/>
                    <a:pt x="354" y="23"/>
                    <a:pt x="354" y="23"/>
                  </a:cubicBezTo>
                  <a:cubicBezTo>
                    <a:pt x="354" y="22"/>
                    <a:pt x="354" y="22"/>
                    <a:pt x="354" y="21"/>
                  </a:cubicBezTo>
                  <a:cubicBezTo>
                    <a:pt x="354" y="21"/>
                    <a:pt x="354" y="21"/>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1" y="11"/>
                    <a:pt x="41" y="11"/>
                    <a:pt x="41" y="11"/>
                  </a:cubicBezTo>
                  <a:cubicBezTo>
                    <a:pt x="41" y="9"/>
                    <a:pt x="41" y="9"/>
                    <a:pt x="41"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lnTo>
                    <a:pt x="254" y="29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6"/>
            <p:cNvSpPr>
              <a:spLocks/>
            </p:cNvSpPr>
            <p:nvPr/>
          </p:nvSpPr>
          <p:spPr bwMode="auto">
            <a:xfrm>
              <a:off x="7508875" y="3610124"/>
              <a:ext cx="107950" cy="58737"/>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47"/>
            <p:cNvSpPr>
              <a:spLocks/>
            </p:cNvSpPr>
            <p:nvPr/>
          </p:nvSpPr>
          <p:spPr bwMode="auto">
            <a:xfrm>
              <a:off x="7202488" y="3244999"/>
              <a:ext cx="892175" cy="352425"/>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Bent Arrow 1"/>
          <p:cNvSpPr/>
          <p:nvPr/>
        </p:nvSpPr>
        <p:spPr bwMode="auto">
          <a:xfrm rot="9956207">
            <a:off x="6191915" y="3732072"/>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Bent Arrow 53"/>
          <p:cNvSpPr/>
          <p:nvPr/>
        </p:nvSpPr>
        <p:spPr bwMode="auto">
          <a:xfrm rot="11643793" flipH="1">
            <a:off x="7503090" y="3787381"/>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Bent Arrow 54"/>
          <p:cNvSpPr/>
          <p:nvPr/>
        </p:nvSpPr>
        <p:spPr bwMode="auto">
          <a:xfrm rot="9956207" flipH="1" flipV="1">
            <a:off x="7560069" y="1571834"/>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Bent Arrow 55"/>
          <p:cNvSpPr/>
          <p:nvPr/>
        </p:nvSpPr>
        <p:spPr bwMode="auto">
          <a:xfrm flipH="1">
            <a:off x="5914429" y="2060848"/>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5942981" y="4464130"/>
            <a:ext cx="2736647" cy="923330"/>
          </a:xfrm>
          <a:prstGeom prst="rect">
            <a:avLst/>
          </a:prstGeom>
          <a:noFill/>
        </p:spPr>
        <p:txBody>
          <a:bodyPr wrap="none" rtlCol="0">
            <a:spAutoFit/>
          </a:bodyPr>
          <a:lstStyle/>
          <a:p>
            <a:r>
              <a:rPr lang="en-US" sz="1800" b="1" dirty="0" smtClean="0">
                <a:latin typeface="Arial" pitchFamily="34" charset="0"/>
                <a:cs typeface="Arial" pitchFamily="34" charset="0"/>
              </a:rPr>
              <a:t>~500 per issue</a:t>
            </a:r>
          </a:p>
          <a:p>
            <a:r>
              <a:rPr lang="en-US" sz="1800" b="1" dirty="0" smtClean="0">
                <a:latin typeface="Arial" pitchFamily="34" charset="0"/>
                <a:cs typeface="Arial" pitchFamily="34" charset="0"/>
              </a:rPr>
              <a:t>25 countries in Europe </a:t>
            </a:r>
            <a:br>
              <a:rPr lang="en-US" sz="1800" b="1" dirty="0" smtClean="0">
                <a:latin typeface="Arial" pitchFamily="34" charset="0"/>
                <a:cs typeface="Arial" pitchFamily="34" charset="0"/>
              </a:rPr>
            </a:br>
            <a:r>
              <a:rPr lang="en-US" sz="1800" b="1" dirty="0" smtClean="0">
                <a:latin typeface="Arial" pitchFamily="34" charset="0"/>
                <a:cs typeface="Arial" pitchFamily="34" charset="0"/>
              </a:rPr>
              <a:t>and beyond</a:t>
            </a:r>
            <a:endParaRPr lang="en-US" sz="1800" b="1" dirty="0">
              <a:latin typeface="Arial" pitchFamily="34" charset="0"/>
              <a:cs typeface="Arial"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52" y="1628800"/>
            <a:ext cx="6085219" cy="4882897"/>
          </a:xfrm>
          <a:prstGeom prst="rect">
            <a:avLst/>
          </a:prstGeom>
        </p:spPr>
      </p:pic>
      <p:sp>
        <p:nvSpPr>
          <p:cNvPr id="59" name="Title 2"/>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60" name="Footer Placeholder 5"/>
          <p:cNvSpPr>
            <a:spLocks noGrp="1"/>
          </p:cNvSpPr>
          <p:nvPr>
            <p:ph type="ftr" sz="quarter" idx="3"/>
          </p:nvPr>
        </p:nvSpPr>
        <p:spPr>
          <a:xfrm>
            <a:off x="3124200" y="6619875"/>
            <a:ext cx="2895600" cy="476250"/>
          </a:xfrm>
        </p:spPr>
        <p:txBody>
          <a:bodyPr/>
          <a:lstStyle/>
          <a:p>
            <a:pPr>
              <a:defRPr/>
            </a:pPr>
            <a:r>
              <a:rPr lang="en-GB" dirty="0" smtClean="0">
                <a:latin typeface="Arial" pitchFamily="34" charset="0"/>
                <a:cs typeface="Arial" pitchFamily="34" charset="0"/>
              </a:rPr>
              <a:t>PY2 Review, 15 Oct 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418555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2312</TotalTime>
  <Pages>0</Pages>
  <Words>2220</Words>
  <Characters>0</Characters>
  <Application>Microsoft Office PowerPoint</Application>
  <PresentationFormat>On-screen Show (4:3)</PresentationFormat>
  <Lines>0</Lines>
  <Paragraphs>858</Paragraphs>
  <Slides>29</Slides>
  <Notes>21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1_Custom Design</vt:lpstr>
      <vt:lpstr>Custom Design</vt:lpstr>
      <vt:lpstr>PowerPoint Presentation</vt:lpstr>
      <vt:lpstr>Contents</vt:lpstr>
      <vt:lpstr>WP1 Overview</vt:lpstr>
      <vt:lpstr>WP1 Objectives</vt:lpstr>
      <vt:lpstr>e-ScienceBriefings</vt:lpstr>
      <vt:lpstr>e-ScienceBriefings</vt:lpstr>
      <vt:lpstr>e-ScienceBriefings</vt:lpstr>
      <vt:lpstr>e-ScienceBriefings</vt:lpstr>
      <vt:lpstr>e-ScienceBriefings</vt:lpstr>
      <vt:lpstr>e-ScienceBriefings</vt:lpstr>
      <vt:lpstr>Impact &amp; Sustainability</vt:lpstr>
      <vt:lpstr>Impact &amp; Sustainability</vt:lpstr>
      <vt:lpstr>Impact &amp; Sustainability</vt:lpstr>
      <vt:lpstr>Impact &amp; Sustainability</vt:lpstr>
      <vt:lpstr>Impact &amp; Sustainability</vt:lpstr>
      <vt:lpstr>Impact &amp; Sustainability</vt:lpstr>
      <vt:lpstr>Events &amp; Media Impact</vt:lpstr>
      <vt:lpstr>Events &amp; Media Impact</vt:lpstr>
      <vt:lpstr>Events &amp; Media Impact</vt:lpstr>
      <vt:lpstr>Events &amp; Media Impact</vt:lpstr>
      <vt:lpstr>Events &amp; Media Impact</vt:lpstr>
      <vt:lpstr>Events &amp; Media Impact</vt:lpstr>
      <vt:lpstr>Events &amp; Media Impact</vt:lpstr>
      <vt:lpstr>Events &amp; Media Impact</vt:lpstr>
      <vt:lpstr>Events &amp; Media Impact</vt:lpstr>
      <vt:lpstr>Events &amp; Media Impact</vt:lpstr>
      <vt:lpstr>WP1 Issues</vt:lpstr>
      <vt:lpstr>Plans for PY3</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121</cp:revision>
  <dcterms:modified xsi:type="dcterms:W3CDTF">2012-10-12T11:29:12Z</dcterms:modified>
</cp:coreProperties>
</file>