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94" r:id="rId3"/>
    <p:sldId id="295" r:id="rId4"/>
    <p:sldId id="302" r:id="rId5"/>
    <p:sldId id="303" r:id="rId6"/>
    <p:sldId id="325" r:id="rId7"/>
    <p:sldId id="305" r:id="rId8"/>
    <p:sldId id="306" r:id="rId9"/>
    <p:sldId id="307" r:id="rId10"/>
    <p:sldId id="308" r:id="rId11"/>
    <p:sldId id="309" r:id="rId12"/>
    <p:sldId id="310" r:id="rId13"/>
    <p:sldId id="311" r:id="rId14"/>
    <p:sldId id="312" r:id="rId15"/>
    <p:sldId id="313" r:id="rId16"/>
    <p:sldId id="314" r:id="rId17"/>
    <p:sldId id="315" r:id="rId18"/>
    <p:sldId id="318" r:id="rId19"/>
    <p:sldId id="319" r:id="rId20"/>
    <p:sldId id="320" r:id="rId21"/>
    <p:sldId id="321" r:id="rId22"/>
    <p:sldId id="322" r:id="rId23"/>
    <p:sldId id="324" r:id="rId24"/>
    <p:sldId id="288" r:id="rId25"/>
    <p:sldId id="298" r:id="rId26"/>
    <p:sldId id="299" r:id="rId27"/>
    <p:sldId id="300" r:id="rId28"/>
    <p:sldId id="326" r:id="rId29"/>
    <p:sldId id="296" r:id="rId30"/>
    <p:sldId id="262" r:id="rId31"/>
    <p:sldId id="264" r:id="rId32"/>
    <p:sldId id="265" r:id="rId33"/>
    <p:sldId id="266" r:id="rId34"/>
    <p:sldId id="267" r:id="rId35"/>
    <p:sldId id="32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8E04C9-E96B-4803-BEC1-6E989DC180E9}" type="datetimeFigureOut">
              <a:rPr lang="en-US" smtClean="0"/>
              <a:t>9/20/2012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42221F-F81F-45E6-A681-186754356D32}" type="slidenum">
              <a:rPr lang="en-US" smtClean="0"/>
              <a:t>‹#›</a:t>
            </a:fld>
            <a:endParaRPr lang="en-US"/>
          </a:p>
        </p:txBody>
      </p:sp>
    </p:spTree>
    <p:extLst>
      <p:ext uri="{BB962C8B-B14F-4D97-AF65-F5344CB8AC3E}">
        <p14:creationId xmlns:p14="http://schemas.microsoft.com/office/powerpoint/2010/main" val="2217638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nl-NL"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C1D1AE3-1FF2-47B5-B114-BC40D2258236}" type="slidenum">
              <a:rPr lang="nl-NL" smtClean="0"/>
              <a:pPr eaLnBrk="1" hangingPunct="1"/>
              <a:t>15</a:t>
            </a:fld>
            <a:endParaRPr lang="nl-NL"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85800"/>
            <a:ext cx="1447800" cy="579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5"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6" name="Group 21"/>
          <p:cNvGrpSpPr>
            <a:grpSpLocks/>
          </p:cNvGrpSpPr>
          <p:nvPr/>
        </p:nvGrpSpPr>
        <p:grpSpPr bwMode="auto">
          <a:xfrm>
            <a:off x="0" y="0"/>
            <a:ext cx="9215438" cy="1081088"/>
            <a:chOff x="-1" y="0"/>
            <a:chExt cx="9215439" cy="1081088"/>
          </a:xfrm>
        </p:grpSpPr>
        <p:sp>
          <p:nvSpPr>
            <p:cNvPr id="7"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8" name="Picture 5"/>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9"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0"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Text Box 12"/>
            <p:cNvSpPr txBox="1">
              <a:spLocks noChangeArrowheads="1"/>
            </p:cNvSpPr>
            <p:nvPr userDrawn="1"/>
          </p:nvSpPr>
          <p:spPr bwMode="auto">
            <a:xfrm>
              <a:off x="6551613" y="503238"/>
              <a:ext cx="2663825" cy="577850"/>
            </a:xfrm>
            <a:prstGeom prst="rect">
              <a:avLst/>
            </a:prstGeom>
            <a:noFill/>
            <a:ln w="9525">
              <a:noFill/>
              <a:round/>
              <a:headEnd/>
              <a:tailEnd/>
            </a:ln>
            <a:effectLst/>
          </p:spPr>
          <p:txBody>
            <a:bodyPr lIns="90000" tIns="45000" rIns="90000" bIns="45000"/>
            <a:lstStyle/>
            <a:p>
              <a:pPr fontAlgn="auto">
                <a:spcBef>
                  <a:spcPts val="0"/>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rgbClr val="FFFFFF"/>
                  </a:solidFill>
                  <a:ea typeface="SimSun" charset="0"/>
                  <a:cs typeface="Arial" pitchFamily="34" charset="0"/>
                </a:rPr>
                <a:t>EGI-</a:t>
              </a:r>
              <a:r>
                <a:rPr lang="en-GB" sz="3200" b="1" dirty="0" err="1">
                  <a:solidFill>
                    <a:srgbClr val="FFFFFF"/>
                  </a:solidFill>
                  <a:ea typeface="SimSun" charset="0"/>
                  <a:cs typeface="Arial" pitchFamily="34" charset="0"/>
                </a:rPr>
                <a:t>InSPIRE</a:t>
              </a:r>
              <a:endParaRPr lang="en-GB" sz="3200" b="1" dirty="0">
                <a:solidFill>
                  <a:srgbClr val="FFFFFF"/>
                </a:solidFill>
                <a:ea typeface="SimSun" charset="0"/>
                <a:cs typeface="Arial" pitchFamily="34" charset="0"/>
              </a:endParaRPr>
            </a:p>
          </p:txBody>
        </p:sp>
      </p:grpSp>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43888" y="5713413"/>
            <a:ext cx="78105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13"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16688" y="5640388"/>
            <a:ext cx="1447800" cy="58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4"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5" name="Rectangle 18"/>
          <p:cNvSpPr>
            <a:spLocks noChangeArrowheads="1"/>
          </p:cNvSpPr>
          <p:nvPr/>
        </p:nvSpPr>
        <p:spPr bwMode="auto">
          <a:xfrm>
            <a:off x="53752"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
        <p:nvSpPr>
          <p:cNvPr id="2" name="Title 1"/>
          <p:cNvSpPr>
            <a:spLocks noGrp="1"/>
          </p:cNvSpPr>
          <p:nvPr>
            <p:ph type="ctrTitle"/>
          </p:nvPr>
        </p:nvSpPr>
        <p:spPr>
          <a:xfrm>
            <a:off x="1619672" y="2130425"/>
            <a:ext cx="7200800" cy="1470025"/>
          </a:xfrm>
        </p:spPr>
        <p:txBody>
          <a:bodyPr/>
          <a:lstStyle>
            <a:lvl1pPr>
              <a:defRPr>
                <a:solidFill>
                  <a:schemeClr val="tx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267744" y="3886200"/>
            <a:ext cx="5832648" cy="1343000"/>
          </a:xfrm>
        </p:spPr>
        <p:txBody>
          <a:bodyPr/>
          <a:lstStyle>
            <a:lvl1pPr marL="0" indent="0" algn="ctr">
              <a:buNone/>
              <a:defRPr>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Date Placeholder 3"/>
          <p:cNvSpPr>
            <a:spLocks noGrp="1"/>
          </p:cNvSpPr>
          <p:nvPr>
            <p:ph type="dt" sz="half" idx="10"/>
          </p:nvPr>
        </p:nvSpPr>
        <p:spPr>
          <a:xfrm>
            <a:off x="62136" y="6376670"/>
            <a:ext cx="2133600" cy="365125"/>
          </a:xfrm>
        </p:spPr>
        <p:txBody>
          <a:bodyPr/>
          <a:lstStyle>
            <a:lvl1pPr>
              <a:defRPr smtClean="0">
                <a:solidFill>
                  <a:schemeClr val="bg1"/>
                </a:solidFill>
                <a:latin typeface="Arial" pitchFamily="34" charset="0"/>
                <a:cs typeface="Arial" pitchFamily="34" charset="0"/>
              </a:defRPr>
            </a:lvl1pPr>
          </a:lstStyle>
          <a:p>
            <a:fld id="{A0D3AAB1-6E90-43D9-B8FA-EC7EEB220E2B}" type="datetime1">
              <a:rPr lang="en-US" smtClean="0"/>
              <a:t>9/20/2012</a:t>
            </a:fld>
            <a:endParaRPr lang="en-US"/>
          </a:p>
        </p:txBody>
      </p:sp>
      <p:sp>
        <p:nvSpPr>
          <p:cNvPr id="17" name="Footer Placeholder 4"/>
          <p:cNvSpPr>
            <a:spLocks noGrp="1"/>
          </p:cNvSpPr>
          <p:nvPr>
            <p:ph type="ftr" sz="quarter" idx="11"/>
          </p:nvPr>
        </p:nvSpPr>
        <p:spPr/>
        <p:txBody>
          <a:bodyPr/>
          <a:lstStyle>
            <a:lvl1pPr>
              <a:defRPr dirty="0" smtClean="0">
                <a:solidFill>
                  <a:schemeClr val="bg1"/>
                </a:solidFill>
                <a:latin typeface="Arial" pitchFamily="34" charset="0"/>
                <a:cs typeface="Arial" pitchFamily="34" charset="0"/>
              </a:defRPr>
            </a:lvl1pPr>
          </a:lstStyle>
          <a:p>
            <a:r>
              <a:rPr lang="en-US" smtClean="0"/>
              <a:t>CB - September 2012</a:t>
            </a:r>
            <a:endParaRPr lang="en-US"/>
          </a:p>
        </p:txBody>
      </p:sp>
      <p:sp>
        <p:nvSpPr>
          <p:cNvPr id="18" name="Slide Number Placeholder 5"/>
          <p:cNvSpPr>
            <a:spLocks noGrp="1"/>
          </p:cNvSpPr>
          <p:nvPr>
            <p:ph type="sldNum" sz="quarter" idx="12"/>
          </p:nvPr>
        </p:nvSpPr>
        <p:spPr>
          <a:xfrm>
            <a:off x="6975475" y="6356350"/>
            <a:ext cx="2133600" cy="365125"/>
          </a:xfrm>
        </p:spPr>
        <p:txBody>
          <a:bodyPr/>
          <a:lstStyle>
            <a:lvl1pPr>
              <a:defRPr smtClean="0">
                <a:solidFill>
                  <a:schemeClr val="bg1"/>
                </a:solidFill>
                <a:latin typeface="Arial" pitchFamily="34" charset="0"/>
                <a:cs typeface="Arial" pitchFamily="34" charset="0"/>
              </a:defRPr>
            </a:lvl1pPr>
          </a:lstStyle>
          <a:p>
            <a:fld id="{525F9056-2E18-4449-8188-AB2DE2F234BB}" type="slidenum">
              <a:rPr lang="en-US" smtClean="0"/>
              <a:t>‹#›</a:t>
            </a:fld>
            <a:endParaRPr lang="en-US"/>
          </a:p>
        </p:txBody>
      </p:sp>
    </p:spTree>
    <p:extLst>
      <p:ext uri="{BB962C8B-B14F-4D97-AF65-F5344CB8AC3E}">
        <p14:creationId xmlns:p14="http://schemas.microsoft.com/office/powerpoint/2010/main" val="229641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11188" y="1412776"/>
            <a:ext cx="8075612" cy="4525963"/>
          </a:xfr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fld id="{147AA51F-382D-4753-9915-8A7D8EEBE6A6}" type="datetime1">
              <a:rPr lang="en-US" smtClean="0"/>
              <a:t>9/20/2012</a:t>
            </a:fld>
            <a:endParaRPr lang="en-US"/>
          </a:p>
        </p:txBody>
      </p:sp>
      <p:sp>
        <p:nvSpPr>
          <p:cNvPr id="5" name="Footer Placeholder 4"/>
          <p:cNvSpPr>
            <a:spLocks noGrp="1"/>
          </p:cNvSpPr>
          <p:nvPr>
            <p:ph type="ftr" sz="quarter" idx="11"/>
          </p:nvPr>
        </p:nvSpPr>
        <p:spPr/>
        <p:txBody>
          <a:bodyPr/>
          <a:lstStyle>
            <a:lvl1pPr>
              <a:defRPr/>
            </a:lvl1pPr>
          </a:lstStyle>
          <a:p>
            <a:r>
              <a:rPr lang="en-US" smtClean="0"/>
              <a:t>CB - September 2012</a:t>
            </a:r>
            <a:endParaRPr lang="en-US"/>
          </a:p>
        </p:txBody>
      </p:sp>
      <p:sp>
        <p:nvSpPr>
          <p:cNvPr id="6" name="Slide Number Placeholder 5"/>
          <p:cNvSpPr>
            <a:spLocks noGrp="1"/>
          </p:cNvSpPr>
          <p:nvPr>
            <p:ph type="sldNum" sz="quarter" idx="12"/>
          </p:nvPr>
        </p:nvSpPr>
        <p:spPr/>
        <p:txBody>
          <a:bodyPr/>
          <a:lstStyle>
            <a:lvl1pPr>
              <a:defRPr/>
            </a:lvl1pPr>
          </a:lstStyle>
          <a:p>
            <a:fld id="{525F9056-2E18-4449-8188-AB2DE2F234BB}" type="slidenum">
              <a:rPr lang="en-US" smtClean="0"/>
              <a:t>‹#›</a:t>
            </a:fld>
            <a:endParaRPr lang="en-US"/>
          </a:p>
        </p:txBody>
      </p:sp>
    </p:spTree>
    <p:extLst>
      <p:ext uri="{BB962C8B-B14F-4D97-AF65-F5344CB8AC3E}">
        <p14:creationId xmlns:p14="http://schemas.microsoft.com/office/powerpoint/2010/main" val="2238490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64CFB6C-376B-413C-8AA6-4275AA28A318}" type="datetime1">
              <a:rPr lang="en-US" smtClean="0"/>
              <a:t>9/20/2012</a:t>
            </a:fld>
            <a:endParaRPr lang="en-US"/>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a:t>
            </a:fld>
            <a:endParaRPr lang="en-US"/>
          </a:p>
        </p:txBody>
      </p:sp>
    </p:spTree>
    <p:extLst>
      <p:ext uri="{BB962C8B-B14F-4D97-AF65-F5344CB8AC3E}">
        <p14:creationId xmlns:p14="http://schemas.microsoft.com/office/powerpoint/2010/main" val="2277632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9C59C37-6576-417C-A91C-E51A97986E7F}" type="datetime1">
              <a:rPr lang="en-US" smtClean="0"/>
              <a:t>9/20/2012</a:t>
            </a:fld>
            <a:endParaRPr lang="en-US"/>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a:t>
            </a:fld>
            <a:endParaRPr lang="en-US"/>
          </a:p>
        </p:txBody>
      </p:sp>
    </p:spTree>
    <p:extLst>
      <p:ext uri="{BB962C8B-B14F-4D97-AF65-F5344CB8AC3E}">
        <p14:creationId xmlns:p14="http://schemas.microsoft.com/office/powerpoint/2010/main" val="208178277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Text Box 2"/>
          <p:cNvSpPr txBox="1">
            <a:spLocks noChangeArrowheads="1"/>
          </p:cNvSpPr>
          <p:nvPr/>
        </p:nvSpPr>
        <p:spPr bwMode="auto">
          <a:xfrm>
            <a:off x="0" y="6308725"/>
            <a:ext cx="9144000" cy="549275"/>
          </a:xfrm>
          <a:prstGeom prst="rect">
            <a:avLst/>
          </a:prstGeom>
          <a:solidFill>
            <a:srgbClr val="0067B1"/>
          </a:solidFill>
          <a:ln w="9525">
            <a:noFill/>
            <a:round/>
            <a:headEnd/>
            <a:tailEnd/>
          </a:ln>
          <a:effectLst/>
        </p:spPr>
        <p:txBody>
          <a:bodyPr wrap="none" anchor="ctr"/>
          <a:lstStyle/>
          <a:p>
            <a:pPr fontAlgn="auto">
              <a:spcBef>
                <a:spcPts val="0"/>
              </a:spcBef>
              <a:spcAft>
                <a:spcPts val="0"/>
              </a:spcAft>
              <a:defRPr/>
            </a:pPr>
            <a:endParaRPr lang="en-US">
              <a:latin typeface="+mn-lt"/>
            </a:endParaRPr>
          </a:p>
        </p:txBody>
      </p:sp>
      <p:grpSp>
        <p:nvGrpSpPr>
          <p:cNvPr id="1027" name="Group 12"/>
          <p:cNvGrpSpPr>
            <a:grpSpLocks/>
          </p:cNvGrpSpPr>
          <p:nvPr/>
        </p:nvGrpSpPr>
        <p:grpSpPr bwMode="auto">
          <a:xfrm>
            <a:off x="0" y="0"/>
            <a:ext cx="9144000" cy="1044575"/>
            <a:chOff x="-1" y="0"/>
            <a:chExt cx="9144001" cy="1044575"/>
          </a:xfrm>
        </p:grpSpPr>
        <p:sp>
          <p:nvSpPr>
            <p:cNvPr id="8" name="Rectangle 4"/>
            <p:cNvSpPr>
              <a:spLocks noChangeArrowheads="1"/>
            </p:cNvSpPr>
            <p:nvPr userDrawn="1"/>
          </p:nvSpPr>
          <p:spPr bwMode="auto">
            <a:xfrm>
              <a:off x="-1" y="0"/>
              <a:ext cx="9144001" cy="1044575"/>
            </a:xfrm>
            <a:prstGeom prst="rect">
              <a:avLst/>
            </a:pr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pic>
          <p:nvPicPr>
            <p:cNvPr id="1036" name="Picture 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0"/>
              <a:ext cx="173513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0" name="Rectangle 6"/>
            <p:cNvSpPr>
              <a:spLocks noChangeArrowheads="1"/>
            </p:cNvSpPr>
            <p:nvPr/>
          </p:nvSpPr>
          <p:spPr bwMode="auto">
            <a:xfrm>
              <a:off x="1619249" y="0"/>
              <a:ext cx="1800225" cy="979488"/>
            </a:xfrm>
            <a:prstGeom prst="rect">
              <a:avLst/>
            </a:prstGeom>
            <a:solidFill>
              <a:srgbClr val="FFFFFF"/>
            </a:solidFill>
            <a:ln w="9360">
              <a:solidFill>
                <a:srgbClr val="FFFFFF"/>
              </a:solidFill>
              <a:round/>
              <a:headEnd/>
              <a:tailEnd/>
            </a:ln>
            <a:effectLst/>
          </p:spPr>
          <p:txBody>
            <a:bodyPr wrap="none" anchor="ctr"/>
            <a:lstStyle/>
            <a:p>
              <a:pPr fontAlgn="auto">
                <a:spcBef>
                  <a:spcPts val="0"/>
                </a:spcBef>
                <a:spcAft>
                  <a:spcPts val="0"/>
                </a:spcAft>
                <a:defRPr/>
              </a:pPr>
              <a:endParaRPr lang="en-US">
                <a:latin typeface="+mn-lt"/>
              </a:endParaRPr>
            </a:p>
          </p:txBody>
        </p:sp>
        <p:sp>
          <p:nvSpPr>
            <p:cNvPr id="11" name="Freeform 7"/>
            <p:cNvSpPr>
              <a:spLocks noChangeArrowheads="1"/>
            </p:cNvSpPr>
            <p:nvPr/>
          </p:nvSpPr>
          <p:spPr bwMode="auto">
            <a:xfrm>
              <a:off x="1619249" y="0"/>
              <a:ext cx="1800225" cy="979488"/>
            </a:xfrm>
            <a:custGeom>
              <a:avLst/>
              <a:gdLst/>
              <a:ahLst/>
              <a:cxnLst>
                <a:cxn ang="0">
                  <a:pos x="5000" y="0"/>
                </a:cxn>
                <a:cxn ang="0">
                  <a:pos x="5000" y="2720"/>
                </a:cxn>
                <a:cxn ang="0">
                  <a:pos x="0" y="2720"/>
                </a:cxn>
                <a:cxn ang="0">
                  <a:pos x="2000" y="0"/>
                </a:cxn>
                <a:cxn ang="0">
                  <a:pos x="5000" y="0"/>
                </a:cxn>
              </a:cxnLst>
              <a:rect l="0" t="0" r="r" b="b"/>
              <a:pathLst>
                <a:path w="5001" h="2721">
                  <a:moveTo>
                    <a:pt x="5000" y="0"/>
                  </a:moveTo>
                  <a:lnTo>
                    <a:pt x="5000" y="2720"/>
                  </a:lnTo>
                  <a:lnTo>
                    <a:pt x="0" y="2720"/>
                  </a:lnTo>
                  <a:cubicBezTo>
                    <a:pt x="2000" y="2720"/>
                    <a:pt x="0" y="0"/>
                    <a:pt x="2000" y="0"/>
                  </a:cubicBezTo>
                  <a:cubicBezTo>
                    <a:pt x="2667" y="0"/>
                    <a:pt x="4333" y="0"/>
                    <a:pt x="5000" y="0"/>
                  </a:cubicBezTo>
                </a:path>
              </a:pathLst>
            </a:custGeom>
            <a:solidFill>
              <a:srgbClr val="0067B1"/>
            </a:solidFill>
            <a:ln w="9360">
              <a:solidFill>
                <a:srgbClr val="0067B1"/>
              </a:solidFill>
              <a:round/>
              <a:headEnd/>
              <a:tailEnd/>
            </a:ln>
            <a:effectLst/>
          </p:spPr>
          <p:txBody>
            <a:bodyPr wrap="none" anchor="ctr"/>
            <a:lstStyle/>
            <a:p>
              <a:pPr fontAlgn="auto">
                <a:spcBef>
                  <a:spcPts val="0"/>
                </a:spcBef>
                <a:spcAft>
                  <a:spcPts val="0"/>
                </a:spcAft>
                <a:defRPr/>
              </a:pPr>
              <a:endParaRPr lang="en-US">
                <a:latin typeface="+mn-lt"/>
              </a:endParaRPr>
            </a:p>
          </p:txBody>
        </p:sp>
      </p:grpSp>
      <p:sp>
        <p:nvSpPr>
          <p:cNvPr id="1028" name="Title Placeholder 1"/>
          <p:cNvSpPr>
            <a:spLocks noGrp="1"/>
          </p:cNvSpPr>
          <p:nvPr>
            <p:ph type="title"/>
          </p:nvPr>
        </p:nvSpPr>
        <p:spPr bwMode="auto">
          <a:xfrm>
            <a:off x="2124075" y="115888"/>
            <a:ext cx="6840538" cy="86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611188" y="1600200"/>
            <a:ext cx="80756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1913" y="6376988"/>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bg1"/>
                </a:solidFill>
                <a:latin typeface="Arial" pitchFamily="34" charset="0"/>
                <a:cs typeface="Arial" pitchFamily="34" charset="0"/>
              </a:defRPr>
            </a:lvl1pPr>
          </a:lstStyle>
          <a:p>
            <a:fld id="{47E27563-59F3-4F0C-BFD1-9B8783DDB240}" type="datetime1">
              <a:rPr lang="en-US" smtClean="0"/>
              <a:t>9/20/2012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bg1"/>
                </a:solidFill>
                <a:latin typeface="Arial" pitchFamily="34" charset="0"/>
                <a:cs typeface="Arial" pitchFamily="34" charset="0"/>
              </a:defRPr>
            </a:lvl1pPr>
          </a:lstStyle>
          <a:p>
            <a:r>
              <a:rPr lang="en-US" smtClean="0"/>
              <a:t>CB - September 2012</a:t>
            </a:r>
            <a:endParaRPr lang="en-US"/>
          </a:p>
        </p:txBody>
      </p:sp>
      <p:sp>
        <p:nvSpPr>
          <p:cNvPr id="6" name="Slide Number Placeholder 5"/>
          <p:cNvSpPr>
            <a:spLocks noGrp="1"/>
          </p:cNvSpPr>
          <p:nvPr>
            <p:ph type="sldNum" sz="quarter" idx="4"/>
          </p:nvPr>
        </p:nvSpPr>
        <p:spPr>
          <a:xfrm>
            <a:off x="7019925"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Arial" pitchFamily="34" charset="0"/>
                <a:cs typeface="Arial" pitchFamily="34" charset="0"/>
              </a:defRPr>
            </a:lvl1pPr>
          </a:lstStyle>
          <a:p>
            <a:fld id="{525F9056-2E18-4449-8188-AB2DE2F234BB}" type="slidenum">
              <a:rPr lang="en-US" smtClean="0"/>
              <a:t>‹#›</a:t>
            </a:fld>
            <a:endParaRPr lang="en-US"/>
          </a:p>
        </p:txBody>
      </p:sp>
      <p:sp>
        <p:nvSpPr>
          <p:cNvPr id="15" name="Rectangle 17"/>
          <p:cNvSpPr>
            <a:spLocks noChangeArrowheads="1"/>
          </p:cNvSpPr>
          <p:nvPr/>
        </p:nvSpPr>
        <p:spPr bwMode="auto">
          <a:xfrm>
            <a:off x="7667625" y="6586538"/>
            <a:ext cx="1447800" cy="279400"/>
          </a:xfrm>
          <a:prstGeom prst="rect">
            <a:avLst/>
          </a:prstGeom>
          <a:noFill/>
          <a:ln w="9525">
            <a:noFill/>
            <a:round/>
            <a:headEnd/>
            <a:tailEnd/>
          </a:ln>
          <a:effectLst/>
        </p:spPr>
        <p:txBody>
          <a:bodyPr lIns="90000" tIns="46800" rIns="90000" bIns="46800">
            <a:spAutoFit/>
          </a:bodyPr>
          <a:lstStyle/>
          <a:p>
            <a:pPr algn="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www.egi.eu</a:t>
            </a:r>
          </a:p>
        </p:txBody>
      </p:sp>
      <p:sp>
        <p:nvSpPr>
          <p:cNvPr id="16" name="Rectangle 18"/>
          <p:cNvSpPr>
            <a:spLocks noChangeArrowheads="1"/>
          </p:cNvSpPr>
          <p:nvPr/>
        </p:nvSpPr>
        <p:spPr bwMode="auto">
          <a:xfrm>
            <a:off x="53975" y="6605588"/>
            <a:ext cx="2286000" cy="279400"/>
          </a:xfrm>
          <a:prstGeom prst="rect">
            <a:avLst/>
          </a:prstGeom>
          <a:noFill/>
          <a:ln w="9525">
            <a:noFill/>
            <a:round/>
            <a:headEnd/>
            <a:tailEnd/>
          </a:ln>
          <a:effectLst/>
        </p:spPr>
        <p:txBody>
          <a:bodyPr lIns="90000" tIns="46800" rIns="90000" bIns="46800">
            <a:spAutoFit/>
          </a:bodyPr>
          <a:lstStyle/>
          <a:p>
            <a:pPr fontAlgn="auto">
              <a:spcBef>
                <a:spcPts val="875"/>
              </a:spcBef>
              <a:spcAft>
                <a:spcPts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sz="1200" dirty="0">
                <a:solidFill>
                  <a:srgbClr val="FFFFFF"/>
                </a:solidFill>
                <a:ea typeface="SimSun" charset="0"/>
                <a:cs typeface="Arial" pitchFamily="34" charset="0"/>
              </a:rPr>
              <a:t>EGI-</a:t>
            </a:r>
            <a:r>
              <a:rPr lang="en-US" sz="1200" dirty="0" err="1">
                <a:solidFill>
                  <a:srgbClr val="FFFFFF"/>
                </a:solidFill>
                <a:ea typeface="SimSun" charset="0"/>
                <a:cs typeface="Arial" pitchFamily="34" charset="0"/>
              </a:rPr>
              <a:t>InSPIRE</a:t>
            </a:r>
            <a:r>
              <a:rPr lang="en-US" sz="1200" dirty="0">
                <a:solidFill>
                  <a:srgbClr val="FFFFFF"/>
                </a:solidFill>
                <a:ea typeface="SimSun" charset="0"/>
                <a:cs typeface="Arial" pitchFamily="34" charset="0"/>
              </a:rPr>
              <a:t> RI-261323</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ctr" rtl="0" eaLnBrk="1" fontAlgn="base" hangingPunct="1">
        <a:spcBef>
          <a:spcPct val="0"/>
        </a:spcBef>
        <a:spcAft>
          <a:spcPct val="0"/>
        </a:spcAft>
        <a:defRPr sz="4400" kern="1200">
          <a:solidFill>
            <a:schemeClr val="bg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bg1"/>
          </a:solidFill>
          <a:latin typeface="Arial" pitchFamily="34" charset="0"/>
          <a:cs typeface="Arial" pitchFamily="34" charset="0"/>
        </a:defRPr>
      </a:lvl2pPr>
      <a:lvl3pPr algn="ctr" rtl="0" eaLnBrk="1" fontAlgn="base" hangingPunct="1">
        <a:spcBef>
          <a:spcPct val="0"/>
        </a:spcBef>
        <a:spcAft>
          <a:spcPct val="0"/>
        </a:spcAft>
        <a:defRPr sz="4400">
          <a:solidFill>
            <a:schemeClr val="bg1"/>
          </a:solidFill>
          <a:latin typeface="Arial" pitchFamily="34" charset="0"/>
          <a:cs typeface="Arial" pitchFamily="34" charset="0"/>
        </a:defRPr>
      </a:lvl3pPr>
      <a:lvl4pPr algn="ctr" rtl="0" eaLnBrk="1" fontAlgn="base" hangingPunct="1">
        <a:spcBef>
          <a:spcPct val="0"/>
        </a:spcBef>
        <a:spcAft>
          <a:spcPct val="0"/>
        </a:spcAft>
        <a:defRPr sz="4400">
          <a:solidFill>
            <a:schemeClr val="bg1"/>
          </a:solidFill>
          <a:latin typeface="Arial" pitchFamily="34" charset="0"/>
          <a:cs typeface="Arial" pitchFamily="34" charset="0"/>
        </a:defRPr>
      </a:lvl4pPr>
      <a:lvl5pPr algn="ctr" rtl="0" eaLnBrk="1" fontAlgn="base" hangingPunct="1">
        <a:spcBef>
          <a:spcPct val="0"/>
        </a:spcBef>
        <a:spcAft>
          <a:spcPct val="0"/>
        </a:spcAft>
        <a:defRPr sz="4400">
          <a:solidFill>
            <a:schemeClr val="bg1"/>
          </a:solidFill>
          <a:latin typeface="Arial" pitchFamily="34" charset="0"/>
          <a:cs typeface="Arial" pitchFamily="34" charset="0"/>
        </a:defRPr>
      </a:lvl5pPr>
      <a:lvl6pPr marL="457200" algn="ctr" rtl="0" eaLnBrk="1" fontAlgn="base" hangingPunct="1">
        <a:spcBef>
          <a:spcPct val="0"/>
        </a:spcBef>
        <a:spcAft>
          <a:spcPct val="0"/>
        </a:spcAft>
        <a:defRPr sz="4400">
          <a:solidFill>
            <a:schemeClr val="bg1"/>
          </a:solidFill>
          <a:latin typeface="Arial" pitchFamily="34" charset="0"/>
          <a:cs typeface="Arial" pitchFamily="34" charset="0"/>
        </a:defRPr>
      </a:lvl6pPr>
      <a:lvl7pPr marL="914400" algn="ctr" rtl="0" eaLnBrk="1" fontAlgn="base" hangingPunct="1">
        <a:spcBef>
          <a:spcPct val="0"/>
        </a:spcBef>
        <a:spcAft>
          <a:spcPct val="0"/>
        </a:spcAft>
        <a:defRPr sz="4400">
          <a:solidFill>
            <a:schemeClr val="bg1"/>
          </a:solidFill>
          <a:latin typeface="Arial" pitchFamily="34" charset="0"/>
          <a:cs typeface="Arial" pitchFamily="34" charset="0"/>
        </a:defRPr>
      </a:lvl7pPr>
      <a:lvl8pPr marL="1371600" algn="ctr" rtl="0" eaLnBrk="1" fontAlgn="base" hangingPunct="1">
        <a:spcBef>
          <a:spcPct val="0"/>
        </a:spcBef>
        <a:spcAft>
          <a:spcPct val="0"/>
        </a:spcAft>
        <a:defRPr sz="4400">
          <a:solidFill>
            <a:schemeClr val="bg1"/>
          </a:solidFill>
          <a:latin typeface="Arial" pitchFamily="34" charset="0"/>
          <a:cs typeface="Arial" pitchFamily="34" charset="0"/>
        </a:defRPr>
      </a:lvl8pPr>
      <a:lvl9pPr marL="1828800" algn="ctr" rtl="0" eaLnBrk="1" fontAlgn="base" hangingPunct="1">
        <a:spcBef>
          <a:spcPct val="0"/>
        </a:spcBef>
        <a:spcAft>
          <a:spcPct val="0"/>
        </a:spcAft>
        <a:defRPr sz="4400">
          <a:solidFill>
            <a:schemeClr val="bg1"/>
          </a:solidFill>
          <a:latin typeface="Arial" pitchFamily="34" charset="0"/>
          <a:cs typeface="Arial"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go.egi.eu/clou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rm.egi.eu/" TargetMode="External"/><Relationship Id="rId2" Type="http://schemas.openxmlformats.org/officeDocument/2006/relationships/hyperlink" Target="http://appdb.egi.eu/" TargetMode="External"/><Relationship Id="rId1" Type="http://schemas.openxmlformats.org/officeDocument/2006/relationships/slideLayout" Target="../slideLayouts/slideLayout2.xml"/><Relationship Id="rId4" Type="http://schemas.openxmlformats.org/officeDocument/2006/relationships/hyperlink" Target="http://training.egi.eu/"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goc.egi.eu/portal"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documents.egi.eu/document/1160" TargetMode="External"/><Relationship Id="rId7" Type="http://schemas.openxmlformats.org/officeDocument/2006/relationships/hyperlink" Target="https://documents.egi.eu/document/1289" TargetMode="External"/><Relationship Id="rId2" Type="http://schemas.openxmlformats.org/officeDocument/2006/relationships/hyperlink" Target="https://documents.egi.eu/document/1145" TargetMode="External"/><Relationship Id="rId1" Type="http://schemas.openxmlformats.org/officeDocument/2006/relationships/slideLayout" Target="../slideLayouts/slideLayout2.xml"/><Relationship Id="rId6" Type="http://schemas.openxmlformats.org/officeDocument/2006/relationships/hyperlink" Target="https://documents.egi.eu/document/747" TargetMode="External"/><Relationship Id="rId5" Type="http://schemas.openxmlformats.org/officeDocument/2006/relationships/hyperlink" Target="https://documents.egi.eu/document/1135" TargetMode="External"/><Relationship Id="rId4" Type="http://schemas.openxmlformats.org/officeDocument/2006/relationships/hyperlink" Target="https://documents.egi.eu/document/1134"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ndico.egi.eu/indico/conferenceDisplay.py?confId=104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a:t>
            </a:r>
            <a:r>
              <a:rPr lang="en-US" dirty="0" smtClean="0"/>
              <a:t>B – 20/9/12</a:t>
            </a:r>
            <a:endParaRPr lang="en-US" dirty="0"/>
          </a:p>
        </p:txBody>
      </p:sp>
      <p:sp>
        <p:nvSpPr>
          <p:cNvPr id="3" name="Subtitle 2"/>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1</a:t>
            </a:fld>
            <a:endParaRPr lang="en-US"/>
          </a:p>
        </p:txBody>
      </p:sp>
    </p:spTree>
    <p:extLst>
      <p:ext uri="{BB962C8B-B14F-4D97-AF65-F5344CB8AC3E}">
        <p14:creationId xmlns:p14="http://schemas.microsoft.com/office/powerpoint/2010/main" val="3408732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nl-NL" smtClean="0"/>
              <a:t>Community Outreach</a:t>
            </a:r>
            <a:endParaRPr lang="nl-NL" dirty="0" smtClean="0"/>
          </a:p>
        </p:txBody>
      </p:sp>
      <p:sp>
        <p:nvSpPr>
          <p:cNvPr id="18435" name="Content Placeholder 2"/>
          <p:cNvSpPr>
            <a:spLocks noGrp="1"/>
          </p:cNvSpPr>
          <p:nvPr>
            <p:ph idx="1"/>
          </p:nvPr>
        </p:nvSpPr>
        <p:spPr>
          <a:xfrm>
            <a:off x="611188" y="1196752"/>
            <a:ext cx="8075612" cy="4824536"/>
          </a:xfrm>
        </p:spPr>
        <p:txBody>
          <a:bodyPr>
            <a:normAutofit fontScale="70000" lnSpcReduction="20000"/>
          </a:bodyPr>
          <a:lstStyle/>
          <a:p>
            <a:r>
              <a:rPr lang="en-US" dirty="0" smtClean="0"/>
              <a:t>Planning and preparation for EGITF12</a:t>
            </a:r>
          </a:p>
          <a:p>
            <a:pPr lvl="1"/>
            <a:r>
              <a:rPr lang="en-GB" dirty="0" smtClean="0"/>
              <a:t>EGI Operations, Resource Infrastructure Services, Virtualised Resources: challenges and opportunities, Virtual Research Environments, Community and Co-ordination</a:t>
            </a:r>
          </a:p>
          <a:p>
            <a:r>
              <a:rPr lang="en-GB" dirty="0" smtClean="0"/>
              <a:t>Federated Cloud Task Force </a:t>
            </a:r>
            <a:r>
              <a:rPr lang="en-GB" dirty="0" err="1" smtClean="0"/>
              <a:t>PlugFest</a:t>
            </a:r>
            <a:r>
              <a:rPr lang="en-GB" dirty="0" smtClean="0"/>
              <a:t> held at the Science Park</a:t>
            </a:r>
          </a:p>
          <a:p>
            <a:pPr lvl="1"/>
            <a:r>
              <a:rPr lang="en-GB" dirty="0" smtClean="0"/>
              <a:t>Developers present and five user communities represented – teleconferencing facilities used</a:t>
            </a:r>
          </a:p>
          <a:p>
            <a:r>
              <a:rPr lang="en-GB" dirty="0" smtClean="0"/>
              <a:t>UCB convened for a </a:t>
            </a:r>
            <a:r>
              <a:rPr lang="en-GB" dirty="0" err="1" smtClean="0"/>
              <a:t>telcon</a:t>
            </a:r>
            <a:r>
              <a:rPr lang="en-GB" dirty="0" smtClean="0"/>
              <a:t> on 7th May 2012</a:t>
            </a:r>
          </a:p>
          <a:p>
            <a:r>
              <a:rPr lang="en-US" dirty="0" smtClean="0"/>
              <a:t>Articles have been written to reach out to communities:</a:t>
            </a:r>
          </a:p>
          <a:p>
            <a:pPr lvl="1"/>
            <a:r>
              <a:rPr lang="en-GB" dirty="0" smtClean="0"/>
              <a:t>EPOS (European Plate Observing System) Newsletter</a:t>
            </a:r>
          </a:p>
          <a:p>
            <a:pPr lvl="1"/>
            <a:r>
              <a:rPr lang="en-GB" dirty="0" smtClean="0"/>
              <a:t>e-Research South Newsletter article published in UK on EGI and the UK</a:t>
            </a:r>
          </a:p>
          <a:p>
            <a:pPr lvl="1"/>
            <a:r>
              <a:rPr lang="en-US" dirty="0" smtClean="0"/>
              <a:t>Inspired – article produced on the </a:t>
            </a:r>
            <a:r>
              <a:rPr lang="en-GB" dirty="0" smtClean="0"/>
              <a:t>Federated Cloud Task Force</a:t>
            </a:r>
          </a:p>
          <a:p>
            <a:endParaRPr lang="nl-NL" dirty="0" smtClean="0"/>
          </a:p>
        </p:txBody>
      </p:sp>
      <p:sp>
        <p:nvSpPr>
          <p:cNvPr id="18436" name="Footer Placeholder 3"/>
          <p:cNvSpPr>
            <a:spLocks noGrp="1"/>
          </p:cNvSpPr>
          <p:nvPr>
            <p:ph type="ftr" sz="quarter" idx="11"/>
          </p:nvPr>
        </p:nvSpPr>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r>
              <a:rPr lang="en-GB" smtClean="0">
                <a:solidFill>
                  <a:schemeClr val="bg1"/>
                </a:solidFill>
              </a:rPr>
              <a:t>CB - September 2012</a:t>
            </a:r>
            <a:endParaRPr lang="en-GB" dirty="0" smtClean="0">
              <a:solidFill>
                <a:schemeClr val="bg1"/>
              </a:solidFill>
            </a:endParaRPr>
          </a:p>
        </p:txBody>
      </p:sp>
      <p:sp>
        <p:nvSpPr>
          <p:cNvPr id="5" name="Slide Number Placeholder 4"/>
          <p:cNvSpPr>
            <a:spLocks noGrp="1"/>
          </p:cNvSpPr>
          <p:nvPr>
            <p:ph type="sldNum" sz="quarter" idx="12"/>
          </p:nvPr>
        </p:nvSpPr>
        <p:spPr/>
        <p:txBody>
          <a:bodyPr/>
          <a:lstStyle/>
          <a:p>
            <a:fld id="{525F9056-2E18-4449-8188-AB2DE2F234BB}" type="slidenum">
              <a:rPr lang="en-US" smtClean="0"/>
              <a:t>10</a:t>
            </a:fld>
            <a:endParaRPr lang="en-US"/>
          </a:p>
        </p:txBody>
      </p:sp>
    </p:spTree>
    <p:extLst>
      <p:ext uri="{BB962C8B-B14F-4D97-AF65-F5344CB8AC3E}">
        <p14:creationId xmlns:p14="http://schemas.microsoft.com/office/powerpoint/2010/main" val="3256374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nl-NL" sz="3600" dirty="0" smtClean="0">
                <a:latin typeface="Arial" charset="0"/>
                <a:cs typeface="Arial" charset="0"/>
              </a:rPr>
              <a:t>Community </a:t>
            </a:r>
            <a:r>
              <a:rPr lang="nl-NL" sz="3600" dirty="0" smtClean="0">
                <a:latin typeface="Arial" charset="0"/>
                <a:cs typeface="Arial" charset="0"/>
              </a:rPr>
              <a:t>Outreach</a:t>
            </a:r>
          </a:p>
        </p:txBody>
      </p:sp>
      <p:sp>
        <p:nvSpPr>
          <p:cNvPr id="19459" name="Content Placeholder 2"/>
          <p:cNvSpPr>
            <a:spLocks noGrp="1"/>
          </p:cNvSpPr>
          <p:nvPr>
            <p:ph idx="1"/>
          </p:nvPr>
        </p:nvSpPr>
        <p:spPr>
          <a:xfrm>
            <a:off x="611188" y="1412875"/>
            <a:ext cx="8075612" cy="4525963"/>
          </a:xfrm>
        </p:spPr>
        <p:txBody>
          <a:bodyPr/>
          <a:lstStyle/>
          <a:p>
            <a:r>
              <a:rPr lang="en-GB" sz="1800" smtClean="0">
                <a:latin typeface="Arial" charset="0"/>
                <a:cs typeface="Arial" charset="0"/>
              </a:rPr>
              <a:t>VERCE (Virtual Earthquake and seismology Research Community in Europe) </a:t>
            </a:r>
          </a:p>
          <a:p>
            <a:pPr lvl="1"/>
            <a:r>
              <a:rPr lang="en-GB" sz="1400" smtClean="0">
                <a:latin typeface="Arial" charset="0"/>
                <a:cs typeface="Arial" charset="0"/>
              </a:rPr>
              <a:t>Discussions started with VERCE on integration with EGI of their plans for a data-intensive e-science environment to support Earth Science research projects such as EPOS</a:t>
            </a:r>
          </a:p>
          <a:p>
            <a:r>
              <a:rPr lang="en-GB" sz="1800" smtClean="0">
                <a:latin typeface="Arial" charset="0"/>
                <a:cs typeface="Arial" charset="0"/>
              </a:rPr>
              <a:t>Paper accepted for the Digital Research 2012 conference, Oxford </a:t>
            </a:r>
          </a:p>
          <a:p>
            <a:pPr lvl="1"/>
            <a:r>
              <a:rPr lang="en-GB" sz="1400" smtClean="0">
                <a:latin typeface="Arial" charset="0"/>
                <a:cs typeface="Arial" charset="0"/>
              </a:rPr>
              <a:t>'EGI Federated Cloud Taskforce: delivering innovative distributed computing solutions for diverse research communities from proof of concept prototypes to a blueprint for implementation’</a:t>
            </a:r>
          </a:p>
          <a:p>
            <a:r>
              <a:rPr lang="en-GB" sz="1800" smtClean="0">
                <a:latin typeface="Arial" charset="0"/>
                <a:cs typeface="Arial" charset="0"/>
              </a:rPr>
              <a:t>Supported the International Workshop on Science Gateways for Life Sciences (IWSG-Life)</a:t>
            </a:r>
          </a:p>
          <a:p>
            <a:pPr lvl="1"/>
            <a:r>
              <a:rPr lang="en-GB" sz="1400" smtClean="0">
                <a:latin typeface="Arial" charset="0"/>
                <a:cs typeface="Arial" charset="0"/>
              </a:rPr>
              <a:t>EGI.eu had a display table for promotional activities and co-led an workshop on Science Gateways. Discussions are underway to co-locate the next event with the EGICF 2013 in Manchester with a broader role across all disciplines in terms of Science Gateways.</a:t>
            </a:r>
          </a:p>
          <a:p>
            <a:r>
              <a:rPr lang="en-GB" sz="1800" smtClean="0">
                <a:latin typeface="Arial" charset="0"/>
                <a:cs typeface="Arial" charset="0"/>
              </a:rPr>
              <a:t>Astronomy and Astrophysics Community Group (Astro-CG)</a:t>
            </a:r>
          </a:p>
          <a:p>
            <a:pPr lvl="1"/>
            <a:r>
              <a:rPr lang="en-GB" sz="1400" smtClean="0">
                <a:latin typeface="Arial" charset="0"/>
                <a:cs typeface="Arial" charset="0"/>
              </a:rPr>
              <a:t>OGF meeting in Delft. EGI involved in the inaugural meeting for this reactivated group</a:t>
            </a:r>
          </a:p>
          <a:p>
            <a:r>
              <a:rPr lang="en-GB" sz="1800" smtClean="0">
                <a:latin typeface="Arial" charset="0"/>
                <a:cs typeface="Arial" charset="0"/>
              </a:rPr>
              <a:t>Structural Biology ESFRI project, INSTRUCT</a:t>
            </a:r>
          </a:p>
          <a:p>
            <a:pPr lvl="1"/>
            <a:r>
              <a:rPr lang="en-GB" sz="1400" smtClean="0">
                <a:latin typeface="Arial" charset="0"/>
                <a:cs typeface="Arial" charset="0"/>
              </a:rPr>
              <a:t>Conference in Abingdon, UK, 21-23 May2012 of which EGI’s VRC WeNMR was a participant. Presentation delivered on EGI.</a:t>
            </a:r>
          </a:p>
          <a:p>
            <a:endParaRPr lang="nl-NL" smtClean="0">
              <a:latin typeface="Arial" charset="0"/>
              <a:cs typeface="Arial" charset="0"/>
            </a:endParaRPr>
          </a:p>
        </p:txBody>
      </p:sp>
      <p:sp>
        <p:nvSpPr>
          <p:cNvPr id="1946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11</a:t>
            </a:fld>
            <a:endParaRPr lang="en-US"/>
          </a:p>
        </p:txBody>
      </p:sp>
    </p:spTree>
    <p:extLst>
      <p:ext uri="{BB962C8B-B14F-4D97-AF65-F5344CB8AC3E}">
        <p14:creationId xmlns:p14="http://schemas.microsoft.com/office/powerpoint/2010/main" val="31496677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051050" y="115888"/>
            <a:ext cx="7092950" cy="865187"/>
          </a:xfrm>
        </p:spPr>
        <p:txBody>
          <a:bodyPr/>
          <a:lstStyle/>
          <a:p>
            <a:r>
              <a:rPr lang="en-GB" sz="3600" dirty="0" smtClean="0">
                <a:latin typeface="Arial" charset="0"/>
                <a:cs typeface="Arial" charset="0"/>
              </a:rPr>
              <a:t>Technical </a:t>
            </a:r>
            <a:r>
              <a:rPr lang="en-GB" sz="3600" dirty="0" smtClean="0">
                <a:latin typeface="Arial" charset="0"/>
                <a:cs typeface="Arial" charset="0"/>
              </a:rPr>
              <a:t>Outreach to New Communities</a:t>
            </a:r>
          </a:p>
        </p:txBody>
      </p:sp>
      <p:sp>
        <p:nvSpPr>
          <p:cNvPr id="21507" name="Content Placeholder 2"/>
          <p:cNvSpPr>
            <a:spLocks noGrp="1"/>
          </p:cNvSpPr>
          <p:nvPr>
            <p:ph idx="1"/>
          </p:nvPr>
        </p:nvSpPr>
        <p:spPr>
          <a:xfrm>
            <a:off x="179388" y="1052513"/>
            <a:ext cx="8964612" cy="5256212"/>
          </a:xfrm>
        </p:spPr>
        <p:txBody>
          <a:bodyPr>
            <a:normAutofit fontScale="92500" lnSpcReduction="20000"/>
          </a:bodyPr>
          <a:lstStyle/>
          <a:p>
            <a:pPr indent="-201613">
              <a:lnSpc>
                <a:spcPct val="120000"/>
              </a:lnSpc>
              <a:spcBef>
                <a:spcPts val="0"/>
              </a:spcBef>
              <a:defRPr/>
            </a:pPr>
            <a:r>
              <a:rPr lang="en-GB" sz="2000" dirty="0" smtClean="0"/>
              <a:t>Support </a:t>
            </a:r>
            <a:r>
              <a:rPr lang="en-GB" sz="2000" dirty="0"/>
              <a:t>6 VTs, two of which started, another 2 finished during PQ9</a:t>
            </a:r>
          </a:p>
          <a:p>
            <a:pPr indent="-201613">
              <a:lnSpc>
                <a:spcPct val="120000"/>
              </a:lnSpc>
              <a:spcBef>
                <a:spcPts val="0"/>
              </a:spcBef>
              <a:defRPr/>
            </a:pPr>
            <a:r>
              <a:rPr lang="en-GB" sz="2000" dirty="0"/>
              <a:t>Defined structure for VRE track of EGI TF, invite presenters</a:t>
            </a:r>
          </a:p>
          <a:p>
            <a:pPr indent="-201613">
              <a:lnSpc>
                <a:spcPct val="120000"/>
              </a:lnSpc>
              <a:spcBef>
                <a:spcPts val="0"/>
              </a:spcBef>
              <a:defRPr/>
            </a:pPr>
            <a:r>
              <a:rPr lang="en-GB" sz="2000" dirty="0"/>
              <a:t>Hosting </a:t>
            </a:r>
            <a:r>
              <a:rPr lang="en-GB" sz="2000" dirty="0" err="1"/>
              <a:t>Jelena</a:t>
            </a:r>
            <a:r>
              <a:rPr lang="en-GB" sz="2000" dirty="0"/>
              <a:t> </a:t>
            </a:r>
            <a:r>
              <a:rPr lang="en-GB" sz="2000" dirty="0" err="1"/>
              <a:t>Tamuliene</a:t>
            </a:r>
            <a:r>
              <a:rPr lang="en-GB" sz="2000" dirty="0"/>
              <a:t> from the Lithuanian NGI working in the ‘Application expert’ </a:t>
            </a:r>
            <a:r>
              <a:rPr lang="en-GB" sz="2000" dirty="0" smtClean="0"/>
              <a:t>secondment </a:t>
            </a:r>
            <a:r>
              <a:rPr lang="en-GB" sz="2000" dirty="0"/>
              <a:t>position at EGI.eu</a:t>
            </a:r>
            <a:r>
              <a:rPr lang="en-GB" sz="2000" dirty="0" smtClean="0"/>
              <a:t>. </a:t>
            </a:r>
            <a:r>
              <a:rPr lang="en-GB" sz="2000" dirty="0" err="1" smtClean="0"/>
              <a:t>Jelena</a:t>
            </a:r>
            <a:r>
              <a:rPr lang="en-GB" sz="2000" dirty="0" smtClean="0"/>
              <a:t> </a:t>
            </a:r>
            <a:r>
              <a:rPr lang="en-GB" sz="2000" dirty="0"/>
              <a:t>reviews and helps us improve computational chemistry services</a:t>
            </a:r>
          </a:p>
          <a:p>
            <a:pPr indent="-201613">
              <a:lnSpc>
                <a:spcPct val="120000"/>
              </a:lnSpc>
              <a:spcBef>
                <a:spcPts val="0"/>
              </a:spcBef>
              <a:defRPr/>
            </a:pPr>
            <a:r>
              <a:rPr lang="en-GB" sz="2000" dirty="0"/>
              <a:t>One requirement addressed through TCB, two resubmitted with additional details</a:t>
            </a:r>
          </a:p>
          <a:p>
            <a:pPr indent="-201613">
              <a:lnSpc>
                <a:spcPct val="120000"/>
              </a:lnSpc>
              <a:spcBef>
                <a:spcPts val="0"/>
              </a:spcBef>
              <a:defRPr/>
            </a:pPr>
            <a:r>
              <a:rPr lang="en-GB" sz="2000" dirty="0"/>
              <a:t>Started the setup of support processes and documents for users of the EGI Federated Cloud: </a:t>
            </a:r>
            <a:r>
              <a:rPr lang="en-GB" sz="2000" dirty="0">
                <a:hlinkClick r:id="rId2"/>
              </a:rPr>
              <a:t>http://go.egi.eu/cloud</a:t>
            </a:r>
            <a:r>
              <a:rPr lang="en-GB" sz="2000" dirty="0"/>
              <a:t> </a:t>
            </a:r>
          </a:p>
          <a:p>
            <a:pPr indent="-201613">
              <a:lnSpc>
                <a:spcPct val="120000"/>
              </a:lnSpc>
              <a:spcBef>
                <a:spcPts val="0"/>
              </a:spcBef>
              <a:defRPr/>
            </a:pPr>
            <a:r>
              <a:rPr lang="en-GB" sz="2000" dirty="0"/>
              <a:t>Bring one use case to the EGI </a:t>
            </a:r>
            <a:r>
              <a:rPr lang="en-GB" sz="2000" dirty="0" err="1"/>
              <a:t>FedCloud</a:t>
            </a:r>
            <a:r>
              <a:rPr lang="en-GB" sz="2000" dirty="0"/>
              <a:t> from ‘The Milky Way: Stars, Gas, Dust and Magnetic Fields in 3D’ workshop</a:t>
            </a:r>
          </a:p>
          <a:p>
            <a:pPr indent="-201613">
              <a:lnSpc>
                <a:spcPct val="120000"/>
              </a:lnSpc>
              <a:spcBef>
                <a:spcPts val="0"/>
              </a:spcBef>
              <a:defRPr/>
            </a:pPr>
            <a:r>
              <a:rPr lang="en-GB" sz="2000" dirty="0"/>
              <a:t>EGI presentation and discussions at the ‘4th Federated Identity Management’ workshop</a:t>
            </a:r>
          </a:p>
          <a:p>
            <a:pPr indent="-201613">
              <a:lnSpc>
                <a:spcPct val="120000"/>
              </a:lnSpc>
              <a:spcBef>
                <a:spcPts val="0"/>
              </a:spcBef>
              <a:defRPr/>
            </a:pPr>
            <a:r>
              <a:rPr lang="en-GB" sz="2000" dirty="0"/>
              <a:t>Three training &amp; outreach slideshows in Training Marketplace</a:t>
            </a:r>
          </a:p>
          <a:p>
            <a:pPr indent="-201613">
              <a:lnSpc>
                <a:spcPct val="120000"/>
              </a:lnSpc>
              <a:spcBef>
                <a:spcPts val="0"/>
              </a:spcBef>
              <a:defRPr/>
            </a:pPr>
            <a:r>
              <a:rPr lang="en-GB" sz="2000" dirty="0"/>
              <a:t>Technical input for EGI discussion @ Workshop on Science Gateways for Life Sciences</a:t>
            </a:r>
          </a:p>
          <a:p>
            <a:pPr lvl="1" indent="-201613">
              <a:lnSpc>
                <a:spcPct val="120000"/>
              </a:lnSpc>
              <a:spcBef>
                <a:spcPts val="0"/>
              </a:spcBef>
              <a:buFont typeface="Arial" pitchFamily="34" charset="0"/>
              <a:buChar char="•"/>
              <a:defRPr/>
            </a:pPr>
            <a:r>
              <a:rPr lang="en-GB" sz="1600" dirty="0"/>
              <a:t>2 blog posts, 1 newsletter article, </a:t>
            </a:r>
            <a:r>
              <a:rPr lang="en-GB" sz="1600" dirty="0" smtClean="0"/>
              <a:t>numerous </a:t>
            </a:r>
            <a:r>
              <a:rPr lang="en-GB" sz="1600" dirty="0" err="1"/>
              <a:t>facebook</a:t>
            </a:r>
            <a:r>
              <a:rPr lang="en-GB" sz="1600" dirty="0"/>
              <a:t> and twitter updates</a:t>
            </a:r>
          </a:p>
          <a:p>
            <a:pPr marL="0" indent="0">
              <a:buFont typeface="Arial" charset="0"/>
              <a:buNone/>
              <a:defRPr/>
            </a:pPr>
            <a:endParaRPr lang="en-GB" dirty="0" smtClean="0">
              <a:latin typeface="Arial" charset="0"/>
              <a:cs typeface="Arial" charset="0"/>
            </a:endParaRPr>
          </a:p>
        </p:txBody>
      </p:sp>
      <p:sp>
        <p:nvSpPr>
          <p:cNvPr id="2048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rgbClr val="FFFFFF"/>
                </a:solidFill>
                <a:latin typeface="Arial" charset="0"/>
              </a:rPr>
              <a:t>CB - September 2012</a:t>
            </a:r>
            <a:endParaRPr lang="en-GB" smtClean="0">
              <a:solidFill>
                <a:srgbClr val="FFFFFF"/>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12</a:t>
            </a:fld>
            <a:endParaRPr lang="en-US"/>
          </a:p>
        </p:txBody>
      </p:sp>
    </p:spTree>
    <p:extLst>
      <p:ext uri="{BB962C8B-B14F-4D97-AF65-F5344CB8AC3E}">
        <p14:creationId xmlns:p14="http://schemas.microsoft.com/office/powerpoint/2010/main" val="497728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979613" y="115888"/>
            <a:ext cx="7164387" cy="865187"/>
          </a:xfrm>
        </p:spPr>
        <p:txBody>
          <a:bodyPr/>
          <a:lstStyle/>
          <a:p>
            <a:r>
              <a:rPr lang="en-GB" sz="3600" dirty="0" smtClean="0">
                <a:latin typeface="Arial" charset="0"/>
                <a:cs typeface="Arial" charset="0"/>
              </a:rPr>
              <a:t>Technical </a:t>
            </a:r>
            <a:r>
              <a:rPr lang="en-GB" sz="3600" dirty="0" smtClean="0">
                <a:latin typeface="Arial" charset="0"/>
                <a:cs typeface="Arial" charset="0"/>
              </a:rPr>
              <a:t>Outreach to New Communities</a:t>
            </a:r>
          </a:p>
        </p:txBody>
      </p:sp>
      <p:sp>
        <p:nvSpPr>
          <p:cNvPr id="22531" name="Content Placeholder 4"/>
          <p:cNvSpPr>
            <a:spLocks noGrp="1"/>
          </p:cNvSpPr>
          <p:nvPr>
            <p:ph idx="1"/>
          </p:nvPr>
        </p:nvSpPr>
        <p:spPr>
          <a:xfrm>
            <a:off x="107950" y="1125538"/>
            <a:ext cx="8928100" cy="5183187"/>
          </a:xfrm>
        </p:spPr>
        <p:txBody>
          <a:bodyPr/>
          <a:lstStyle/>
          <a:p>
            <a:pPr>
              <a:defRPr/>
            </a:pPr>
            <a:r>
              <a:rPr lang="en-GB" sz="1400" dirty="0" err="1" smtClean="0"/>
              <a:t>AppDB</a:t>
            </a:r>
            <a:r>
              <a:rPr lang="en-GB" sz="1400" dirty="0"/>
              <a:t>: </a:t>
            </a:r>
            <a:r>
              <a:rPr lang="en-GB" sz="1400" dirty="0">
                <a:hlinkClick r:id="rId2"/>
              </a:rPr>
              <a:t>http://appdb.egi.eu</a:t>
            </a:r>
            <a:r>
              <a:rPr lang="en-GB" sz="1400" dirty="0"/>
              <a:t> </a:t>
            </a:r>
          </a:p>
          <a:p>
            <a:pPr lvl="1">
              <a:defRPr/>
            </a:pPr>
            <a:r>
              <a:rPr lang="en-GB" sz="1400" dirty="0"/>
              <a:t>REST API that supports authenticated writes and updates of the database</a:t>
            </a:r>
          </a:p>
          <a:p>
            <a:pPr lvl="1">
              <a:defRPr/>
            </a:pPr>
            <a:r>
              <a:rPr lang="en-GB" sz="1400" dirty="0"/>
              <a:t>Broken link detector and notification system</a:t>
            </a:r>
          </a:p>
          <a:p>
            <a:pPr lvl="1">
              <a:defRPr/>
            </a:pPr>
            <a:r>
              <a:rPr lang="en-GB" sz="1400" dirty="0"/>
              <a:t>Expiration watcher system, excluding out of date entries from searches</a:t>
            </a:r>
          </a:p>
          <a:p>
            <a:pPr lvl="1">
              <a:defRPr/>
            </a:pPr>
            <a:r>
              <a:rPr lang="en-GB" sz="1400" dirty="0"/>
              <a:t>Mechanism to classify software entries into any number of categories (not just Tools and Applications). This will be used in PQ10</a:t>
            </a:r>
          </a:p>
          <a:p>
            <a:pPr lvl="1">
              <a:defRPr/>
            </a:pPr>
            <a:r>
              <a:rPr lang="en-GB" sz="1400" dirty="0"/>
              <a:t>Outreach tool for managers to send emails to owners of specific software entries</a:t>
            </a:r>
          </a:p>
          <a:p>
            <a:pPr lvl="1">
              <a:defRPr/>
            </a:pPr>
            <a:endParaRPr lang="en-GB" sz="1400" dirty="0"/>
          </a:p>
          <a:p>
            <a:pPr>
              <a:defRPr/>
            </a:pPr>
            <a:r>
              <a:rPr lang="en-GB" sz="1400" dirty="0"/>
              <a:t>Customer Relationship Management system (CRM): </a:t>
            </a:r>
            <a:r>
              <a:rPr lang="en-GB" sz="1400" dirty="0">
                <a:hlinkClick r:id="rId3"/>
              </a:rPr>
              <a:t>http://crm.egi.eu</a:t>
            </a:r>
            <a:r>
              <a:rPr lang="en-GB" sz="1400" dirty="0"/>
              <a:t> </a:t>
            </a:r>
          </a:p>
          <a:p>
            <a:pPr lvl="1">
              <a:defRPr/>
            </a:pPr>
            <a:r>
              <a:rPr lang="en-GB" sz="1400" dirty="0"/>
              <a:t>Improve usability and robustness</a:t>
            </a:r>
          </a:p>
          <a:p>
            <a:pPr lvl="1">
              <a:defRPr/>
            </a:pPr>
            <a:r>
              <a:rPr lang="en-GB" sz="1400" dirty="0"/>
              <a:t>Setup a CRM dashboard to monitor and report activities per NGI</a:t>
            </a:r>
          </a:p>
          <a:p>
            <a:pPr lvl="1">
              <a:defRPr/>
            </a:pPr>
            <a:r>
              <a:rPr lang="en-GB" sz="1400" dirty="0"/>
              <a:t>Ability to trace user activities with migrating to </a:t>
            </a:r>
            <a:r>
              <a:rPr lang="en-GB" sz="1400" dirty="0" err="1"/>
              <a:t>vTiger</a:t>
            </a:r>
            <a:r>
              <a:rPr lang="en-GB" sz="1400" dirty="0"/>
              <a:t> 5.4.0 (to be completed in PQ10)</a:t>
            </a:r>
          </a:p>
          <a:p>
            <a:pPr>
              <a:defRPr/>
            </a:pPr>
            <a:endParaRPr lang="en-GB" sz="1400" dirty="0"/>
          </a:p>
          <a:p>
            <a:pPr>
              <a:defRPr/>
            </a:pPr>
            <a:r>
              <a:rPr lang="en-GB" sz="1400" dirty="0"/>
              <a:t>Training Marketplace: </a:t>
            </a:r>
            <a:r>
              <a:rPr lang="en-GB" sz="1400" dirty="0">
                <a:hlinkClick r:id="rId4"/>
              </a:rPr>
              <a:t>http://training.egi.eu</a:t>
            </a:r>
            <a:endParaRPr lang="en-GB" sz="1400" dirty="0"/>
          </a:p>
          <a:p>
            <a:pPr lvl="1">
              <a:defRPr/>
            </a:pPr>
            <a:r>
              <a:rPr lang="en-GB" sz="1400" dirty="0"/>
              <a:t>Webinar about the tool (to be repeated in the autumn)</a:t>
            </a:r>
          </a:p>
          <a:p>
            <a:pPr lvl="1">
              <a:defRPr/>
            </a:pPr>
            <a:r>
              <a:rPr lang="en-GB" sz="1400" dirty="0"/>
              <a:t>New filter to display local events. Available through a new gadget</a:t>
            </a:r>
          </a:p>
          <a:p>
            <a:pPr lvl="1">
              <a:defRPr/>
            </a:pPr>
            <a:r>
              <a:rPr lang="en-GB" sz="1400" dirty="0"/>
              <a:t>Script to monitor usage of central instance and gadget instances</a:t>
            </a:r>
          </a:p>
          <a:p>
            <a:pPr lvl="1">
              <a:defRPr/>
            </a:pPr>
            <a:r>
              <a:rPr lang="en-GB" sz="1400" dirty="0"/>
              <a:t>Ability to capture number of trainee days (= number of attendees * length of training event)</a:t>
            </a:r>
          </a:p>
          <a:p>
            <a:pPr lvl="1">
              <a:defRPr/>
            </a:pPr>
            <a:r>
              <a:rPr lang="en-GB" sz="1400" dirty="0"/>
              <a:t>Correct resizing of events within </a:t>
            </a:r>
            <a:r>
              <a:rPr lang="en-GB" sz="1400" dirty="0" err="1"/>
              <a:t>iFrame</a:t>
            </a:r>
            <a:endParaRPr lang="en-GB" sz="1400" dirty="0"/>
          </a:p>
          <a:p>
            <a:pPr marL="457200" lvl="1" indent="0">
              <a:buFont typeface="Arial" charset="0"/>
              <a:buNone/>
              <a:defRPr/>
            </a:pPr>
            <a:endParaRPr lang="en-US" dirty="0" smtClean="0">
              <a:latin typeface="Arial" charset="0"/>
              <a:cs typeface="Arial" charset="0"/>
            </a:endParaRPr>
          </a:p>
          <a:p>
            <a:pPr lvl="2">
              <a:defRPr/>
            </a:pPr>
            <a:endParaRPr lang="en-US" sz="2000" dirty="0" smtClean="0">
              <a:latin typeface="Arial" charset="0"/>
              <a:cs typeface="Arial" charset="0"/>
            </a:endParaRPr>
          </a:p>
        </p:txBody>
      </p:sp>
      <p:sp>
        <p:nvSpPr>
          <p:cNvPr id="21508" name="Footer Placeholder 7"/>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rgbClr val="FFFFFF"/>
                </a:solidFill>
                <a:latin typeface="Arial" charset="0"/>
              </a:rPr>
              <a:t>CB - September 2012</a:t>
            </a:r>
            <a:endParaRPr lang="en-GB" smtClean="0">
              <a:solidFill>
                <a:srgbClr val="FFFFFF"/>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13</a:t>
            </a:fld>
            <a:endParaRPr lang="en-US"/>
          </a:p>
        </p:txBody>
      </p:sp>
    </p:spTree>
    <p:extLst>
      <p:ext uri="{BB962C8B-B14F-4D97-AF65-F5344CB8AC3E}">
        <p14:creationId xmlns:p14="http://schemas.microsoft.com/office/powerpoint/2010/main" val="34767601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it-IT" sz="3600" dirty="0" smtClean="0">
                <a:latin typeface="Arial" charset="0"/>
                <a:cs typeface="Arial" charset="0"/>
              </a:rPr>
              <a:t>SA1</a:t>
            </a:r>
            <a:endParaRPr lang="nl-NL" sz="3600" dirty="0" smtClean="0">
              <a:latin typeface="Arial" charset="0"/>
              <a:cs typeface="Arial" charset="0"/>
            </a:endParaRPr>
          </a:p>
        </p:txBody>
      </p:sp>
      <p:sp>
        <p:nvSpPr>
          <p:cNvPr id="3" name="Content Placeholder 2"/>
          <p:cNvSpPr>
            <a:spLocks noGrp="1"/>
          </p:cNvSpPr>
          <p:nvPr>
            <p:ph idx="1"/>
          </p:nvPr>
        </p:nvSpPr>
        <p:spPr>
          <a:xfrm>
            <a:off x="250825" y="1196975"/>
            <a:ext cx="8785225" cy="5184775"/>
          </a:xfrm>
        </p:spPr>
        <p:txBody>
          <a:bodyPr/>
          <a:lstStyle/>
          <a:p>
            <a:pPr>
              <a:defRPr/>
            </a:pPr>
            <a:r>
              <a:rPr lang="en-GB" sz="1800" b="1" dirty="0">
                <a:latin typeface="Arial" charset="0"/>
                <a:cs typeface="Arial" charset="0"/>
              </a:rPr>
              <a:t>Main documents</a:t>
            </a:r>
          </a:p>
          <a:p>
            <a:pPr lvl="1">
              <a:defRPr/>
            </a:pPr>
            <a:r>
              <a:rPr lang="en-GB" sz="1600" dirty="0">
                <a:latin typeface="Arial" charset="0"/>
                <a:cs typeface="Arial" charset="0"/>
              </a:rPr>
              <a:t>MS418</a:t>
            </a:r>
            <a:r>
              <a:rPr lang="en-GB" sz="2000" dirty="0">
                <a:latin typeface="Arial" charset="0"/>
                <a:cs typeface="Arial" charset="0"/>
              </a:rPr>
              <a:t> </a:t>
            </a:r>
            <a:r>
              <a:rPr lang="en-GB" sz="1600" dirty="0">
                <a:latin typeface="Arial" charset="0"/>
                <a:cs typeface="Arial" charset="0"/>
              </a:rPr>
              <a:t>Operational Level Agreements (OLAs) within the EGI production infrastructure</a:t>
            </a:r>
          </a:p>
          <a:p>
            <a:pPr lvl="1">
              <a:defRPr/>
            </a:pPr>
            <a:r>
              <a:rPr lang="en-GB" sz="1600" dirty="0">
                <a:latin typeface="Arial" charset="0"/>
                <a:cs typeface="Arial" charset="0"/>
              </a:rPr>
              <a:t>Security Threat Risk Assessment report</a:t>
            </a:r>
          </a:p>
          <a:p>
            <a:pPr lvl="1">
              <a:defRPr/>
            </a:pPr>
            <a:r>
              <a:rPr lang="en-GB" sz="1600" dirty="0">
                <a:latin typeface="Arial" charset="0"/>
                <a:cs typeface="Arial" charset="0"/>
              </a:rPr>
              <a:t>Action plan for EGI PKI SHA-2 migration</a:t>
            </a:r>
          </a:p>
          <a:p>
            <a:pPr>
              <a:defRPr/>
            </a:pPr>
            <a:r>
              <a:rPr lang="en-GB" sz="1800" b="1" dirty="0" smtClean="0">
                <a:latin typeface="Arial" charset="0"/>
                <a:cs typeface="Arial" charset="0"/>
              </a:rPr>
              <a:t>Preparation </a:t>
            </a:r>
            <a:r>
              <a:rPr lang="en-GB" sz="1800" b="1" dirty="0">
                <a:latin typeface="Arial" charset="0"/>
                <a:cs typeface="Arial" charset="0"/>
              </a:rPr>
              <a:t>of Operations Track programme at TF12</a:t>
            </a:r>
          </a:p>
          <a:p>
            <a:pPr>
              <a:defRPr/>
            </a:pPr>
            <a:r>
              <a:rPr lang="en-GB" sz="1800" b="1" dirty="0" smtClean="0">
                <a:latin typeface="Arial" charset="0"/>
                <a:cs typeface="Arial" charset="0"/>
              </a:rPr>
              <a:t>Sustainability</a:t>
            </a:r>
          </a:p>
          <a:p>
            <a:pPr lvl="1">
              <a:defRPr/>
            </a:pPr>
            <a:r>
              <a:rPr lang="en-GB" sz="1600" dirty="0" smtClean="0">
                <a:latin typeface="Arial" charset="0"/>
                <a:cs typeface="Arial" charset="0"/>
              </a:rPr>
              <a:t>Survey </a:t>
            </a:r>
            <a:r>
              <a:rPr lang="en-GB" sz="1600" dirty="0">
                <a:latin typeface="Arial" charset="0"/>
                <a:cs typeface="Arial" charset="0"/>
              </a:rPr>
              <a:t>on sustainability of NGI and EGI.eu opened in August 2012</a:t>
            </a:r>
          </a:p>
          <a:p>
            <a:pPr>
              <a:defRPr/>
            </a:pPr>
            <a:r>
              <a:rPr lang="en-GB" sz="1800" b="1" dirty="0">
                <a:latin typeface="Arial" charset="0"/>
                <a:cs typeface="Arial" charset="0"/>
              </a:rPr>
              <a:t>Infrastructure</a:t>
            </a:r>
          </a:p>
          <a:p>
            <a:pPr lvl="1">
              <a:defRPr/>
            </a:pPr>
            <a:r>
              <a:rPr lang="en-GB" sz="1600" dirty="0">
                <a:latin typeface="Arial" charset="0"/>
                <a:cs typeface="Arial" charset="0"/>
              </a:rPr>
              <a:t>Improving performance of </a:t>
            </a:r>
            <a:r>
              <a:rPr lang="en-GB" sz="1600" b="1" dirty="0">
                <a:solidFill>
                  <a:schemeClr val="accent1"/>
                </a:solidFill>
                <a:latin typeface="Arial" charset="0"/>
                <a:cs typeface="Arial" charset="0"/>
              </a:rPr>
              <a:t>authoritative list of top-BDII services</a:t>
            </a:r>
            <a:r>
              <a:rPr lang="en-GB" sz="1600" dirty="0">
                <a:latin typeface="Arial" charset="0"/>
                <a:cs typeface="Arial" charset="0"/>
              </a:rPr>
              <a:t> per NGI</a:t>
            </a:r>
          </a:p>
          <a:p>
            <a:pPr lvl="1">
              <a:defRPr/>
            </a:pPr>
            <a:r>
              <a:rPr lang="en-GB" sz="1600" dirty="0">
                <a:latin typeface="Arial" charset="0"/>
                <a:cs typeface="Arial" charset="0"/>
              </a:rPr>
              <a:t>Integration of </a:t>
            </a:r>
            <a:r>
              <a:rPr lang="en-GB" sz="1600" b="1" dirty="0">
                <a:solidFill>
                  <a:schemeClr val="accent1"/>
                </a:solidFill>
                <a:latin typeface="Arial" charset="0"/>
                <a:cs typeface="Arial" charset="0"/>
              </a:rPr>
              <a:t>Ukraine. </a:t>
            </a:r>
            <a:r>
              <a:rPr lang="en-GB" sz="1600" dirty="0">
                <a:latin typeface="Arial" charset="0"/>
                <a:cs typeface="Arial" charset="0"/>
              </a:rPr>
              <a:t>No progress with </a:t>
            </a:r>
            <a:r>
              <a:rPr lang="en-GB" sz="1600" dirty="0" err="1">
                <a:latin typeface="Arial" charset="0"/>
                <a:cs typeface="Arial" charset="0"/>
              </a:rPr>
              <a:t>SAGrid</a:t>
            </a:r>
            <a:r>
              <a:rPr lang="en-GB" sz="1600" dirty="0">
                <a:latin typeface="Arial" charset="0"/>
                <a:cs typeface="Arial" charset="0"/>
              </a:rPr>
              <a:t> integration</a:t>
            </a:r>
            <a:r>
              <a:rPr lang="en-GB" sz="1600" b="1" dirty="0">
                <a:solidFill>
                  <a:schemeClr val="accent1"/>
                </a:solidFill>
                <a:latin typeface="Arial" charset="0"/>
                <a:cs typeface="Arial" charset="0"/>
              </a:rPr>
              <a:t> </a:t>
            </a:r>
            <a:endParaRPr lang="en-GB" sz="1600" dirty="0">
              <a:latin typeface="Arial" charset="0"/>
              <a:cs typeface="Arial" charset="0"/>
            </a:endParaRPr>
          </a:p>
          <a:p>
            <a:pPr lvl="1">
              <a:defRPr/>
            </a:pPr>
            <a:r>
              <a:rPr lang="en-GB" sz="1600" dirty="0">
                <a:latin typeface="Arial" charset="0"/>
                <a:cs typeface="Arial" charset="0"/>
              </a:rPr>
              <a:t>Improving performance of Armenia and FYROM</a:t>
            </a:r>
          </a:p>
          <a:p>
            <a:pPr>
              <a:defRPr/>
            </a:pPr>
            <a:r>
              <a:rPr lang="en-GB" sz="2000" b="1" dirty="0">
                <a:latin typeface="Arial" charset="0"/>
                <a:cs typeface="Arial" charset="0"/>
              </a:rPr>
              <a:t>Availability</a:t>
            </a:r>
            <a:r>
              <a:rPr lang="en-GB" sz="2000" dirty="0">
                <a:latin typeface="Arial" charset="0"/>
                <a:cs typeface="Arial" charset="0"/>
              </a:rPr>
              <a:t> </a:t>
            </a:r>
          </a:p>
          <a:p>
            <a:pPr lvl="1">
              <a:defRPr/>
            </a:pPr>
            <a:r>
              <a:rPr lang="en-GB" sz="1600" dirty="0">
                <a:latin typeface="Arial" charset="0"/>
                <a:cs typeface="Arial" charset="0"/>
              </a:rPr>
              <a:t>Number of sites below 75%/70% targets in May/June/July: 33/40/30</a:t>
            </a:r>
          </a:p>
          <a:p>
            <a:pPr lvl="1">
              <a:defRPr/>
            </a:pPr>
            <a:r>
              <a:rPr lang="en-GB" sz="1600" b="1" dirty="0">
                <a:latin typeface="Arial" charset="0"/>
                <a:cs typeface="Arial" charset="0"/>
              </a:rPr>
              <a:t>New</a:t>
            </a:r>
            <a:r>
              <a:rPr lang="en-GB" sz="1600" dirty="0">
                <a:latin typeface="Arial" charset="0"/>
                <a:cs typeface="Arial" charset="0"/>
              </a:rPr>
              <a:t> top-BDII NGI Availability/Reliability statistics and RC statistics now provided by the Operations Portal</a:t>
            </a:r>
            <a:endParaRPr lang="en-GB" sz="2000" dirty="0">
              <a:latin typeface="Arial" charset="0"/>
              <a:cs typeface="Arial" charset="0"/>
            </a:endParaRPr>
          </a:p>
          <a:p>
            <a:pPr marL="0" indent="0">
              <a:buFont typeface="Arial" charset="0"/>
              <a:buNone/>
              <a:defRPr/>
            </a:pPr>
            <a:endParaRPr lang="nl-NL" sz="1400" dirty="0"/>
          </a:p>
        </p:txBody>
      </p:sp>
      <p:sp>
        <p:nvSpPr>
          <p:cNvPr id="717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14</a:t>
            </a:fld>
            <a:endParaRPr lang="en-US"/>
          </a:p>
        </p:txBody>
      </p:sp>
    </p:spTree>
    <p:extLst>
      <p:ext uri="{BB962C8B-B14F-4D97-AF65-F5344CB8AC3E}">
        <p14:creationId xmlns:p14="http://schemas.microsoft.com/office/powerpoint/2010/main" val="18190035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it-IT" sz="3600" dirty="0" smtClean="0">
                <a:latin typeface="Arial" charset="0"/>
                <a:cs typeface="Arial" charset="0"/>
              </a:rPr>
              <a:t>SA1</a:t>
            </a:r>
            <a:endParaRPr lang="en-GB" sz="3600" dirty="0" smtClean="0">
              <a:latin typeface="Arial" charset="0"/>
              <a:cs typeface="Arial" charset="0"/>
            </a:endParaRPr>
          </a:p>
        </p:txBody>
      </p:sp>
      <p:sp>
        <p:nvSpPr>
          <p:cNvPr id="8195" name="Content Placeholder 2"/>
          <p:cNvSpPr>
            <a:spLocks noGrp="1"/>
          </p:cNvSpPr>
          <p:nvPr>
            <p:ph idx="1"/>
          </p:nvPr>
        </p:nvSpPr>
        <p:spPr>
          <a:xfrm>
            <a:off x="0" y="1268561"/>
            <a:ext cx="9036050" cy="5184775"/>
          </a:xfrm>
        </p:spPr>
        <p:txBody>
          <a:bodyPr/>
          <a:lstStyle/>
          <a:p>
            <a:pPr>
              <a:defRPr/>
            </a:pPr>
            <a:r>
              <a:rPr lang="en-GB" sz="1600" b="1" dirty="0" smtClean="0">
                <a:latin typeface="Arial" charset="0"/>
                <a:cs typeface="Arial" charset="0"/>
              </a:rPr>
              <a:t>Technology </a:t>
            </a:r>
            <a:r>
              <a:rPr lang="en-GB" sz="1600" b="1" dirty="0">
                <a:latin typeface="Arial" charset="0"/>
                <a:cs typeface="Arial" charset="0"/>
              </a:rPr>
              <a:t>deployment and integration</a:t>
            </a:r>
          </a:p>
          <a:p>
            <a:pPr lvl="1">
              <a:defRPr/>
            </a:pPr>
            <a:r>
              <a:rPr lang="en-GB" sz="1400" dirty="0">
                <a:latin typeface="Arial" charset="0"/>
                <a:cs typeface="Arial" charset="0"/>
              </a:rPr>
              <a:t>Staged rollout of </a:t>
            </a:r>
            <a:r>
              <a:rPr lang="en-GB" sz="1400" dirty="0">
                <a:solidFill>
                  <a:schemeClr val="accent1"/>
                </a:solidFill>
                <a:latin typeface="Arial" charset="0"/>
                <a:cs typeface="Arial" charset="0"/>
              </a:rPr>
              <a:t>57</a:t>
            </a:r>
            <a:r>
              <a:rPr lang="en-GB" sz="1400" dirty="0">
                <a:latin typeface="Arial" charset="0"/>
                <a:cs typeface="Arial" charset="0"/>
              </a:rPr>
              <a:t> products (for UMD 2.0.0 and 2.1.0), </a:t>
            </a:r>
            <a:r>
              <a:rPr lang="en-GB" sz="1400" dirty="0">
                <a:solidFill>
                  <a:schemeClr val="accent1"/>
                </a:solidFill>
                <a:latin typeface="Arial" charset="0"/>
                <a:cs typeface="Arial" charset="0"/>
              </a:rPr>
              <a:t>2</a:t>
            </a:r>
            <a:r>
              <a:rPr lang="en-GB" sz="1400" dirty="0">
                <a:latin typeface="Arial" charset="0"/>
                <a:cs typeface="Arial" charset="0"/>
              </a:rPr>
              <a:t> rejected, </a:t>
            </a:r>
            <a:r>
              <a:rPr lang="en-GB" sz="1400" dirty="0">
                <a:solidFill>
                  <a:schemeClr val="accent1"/>
                </a:solidFill>
                <a:latin typeface="Arial" charset="0"/>
                <a:cs typeface="Arial" charset="0"/>
              </a:rPr>
              <a:t>75</a:t>
            </a:r>
            <a:r>
              <a:rPr lang="en-GB" sz="1400" dirty="0">
                <a:latin typeface="Arial" charset="0"/>
                <a:cs typeface="Arial" charset="0"/>
              </a:rPr>
              <a:t> tests in total, </a:t>
            </a:r>
            <a:r>
              <a:rPr lang="en-GB" sz="1400" dirty="0">
                <a:solidFill>
                  <a:schemeClr val="accent1"/>
                </a:solidFill>
                <a:latin typeface="Arial" charset="0"/>
                <a:cs typeface="Arial" charset="0"/>
              </a:rPr>
              <a:t>65</a:t>
            </a:r>
            <a:r>
              <a:rPr lang="en-GB" sz="1400" dirty="0">
                <a:latin typeface="Arial" charset="0"/>
                <a:cs typeface="Arial" charset="0"/>
              </a:rPr>
              <a:t> EA teams (56 in PQ7)</a:t>
            </a:r>
          </a:p>
          <a:p>
            <a:pPr lvl="1">
              <a:defRPr/>
            </a:pPr>
            <a:r>
              <a:rPr lang="en-GB" sz="1400" dirty="0">
                <a:latin typeface="Arial" charset="0"/>
                <a:cs typeface="Arial" charset="0"/>
              </a:rPr>
              <a:t>Streamlining of staged rollout procedure</a:t>
            </a:r>
          </a:p>
          <a:p>
            <a:pPr lvl="1">
              <a:defRPr/>
            </a:pPr>
            <a:r>
              <a:rPr lang="en-GB" sz="1400" dirty="0">
                <a:latin typeface="Arial" charset="0"/>
                <a:cs typeface="Arial" charset="0"/>
              </a:rPr>
              <a:t>Improved integration of UNICORE tests, completed integration of Desktop Grids and </a:t>
            </a:r>
            <a:r>
              <a:rPr lang="en-GB" sz="1400" dirty="0" err="1">
                <a:latin typeface="Arial" charset="0"/>
                <a:cs typeface="Arial" charset="0"/>
              </a:rPr>
              <a:t>QosCosGrid</a:t>
            </a:r>
            <a:r>
              <a:rPr lang="en-GB" sz="1400" dirty="0">
                <a:latin typeface="Arial" charset="0"/>
                <a:cs typeface="Arial" charset="0"/>
              </a:rPr>
              <a:t> middleware into SAM</a:t>
            </a:r>
          </a:p>
          <a:p>
            <a:pPr lvl="1">
              <a:defRPr/>
            </a:pPr>
            <a:r>
              <a:rPr lang="en-GB" sz="1400" dirty="0">
                <a:latin typeface="Arial" charset="0"/>
                <a:cs typeface="Arial" charset="0"/>
              </a:rPr>
              <a:t>Integration of GLOBUS and UNICORE services into a unified information discovery system in progress</a:t>
            </a:r>
          </a:p>
          <a:p>
            <a:pPr lvl="1">
              <a:defRPr/>
            </a:pPr>
            <a:r>
              <a:rPr lang="en-GB" sz="1400" dirty="0">
                <a:latin typeface="Arial" charset="0"/>
                <a:cs typeface="Arial" charset="0"/>
              </a:rPr>
              <a:t>Helpdesk and accounting integration between EGI and PRACE under discussion</a:t>
            </a:r>
          </a:p>
          <a:p>
            <a:pPr>
              <a:defRPr/>
            </a:pPr>
            <a:r>
              <a:rPr lang="en-GB" sz="1800" b="1" dirty="0">
                <a:latin typeface="Arial" charset="0"/>
                <a:cs typeface="Arial" charset="0"/>
              </a:rPr>
              <a:t>Tools</a:t>
            </a:r>
          </a:p>
          <a:p>
            <a:pPr lvl="1">
              <a:defRPr/>
            </a:pPr>
            <a:r>
              <a:rPr lang="en-GB" sz="1400" dirty="0">
                <a:latin typeface="Arial" charset="0"/>
                <a:cs typeface="Arial" charset="0"/>
              </a:rPr>
              <a:t>GOCDB read-write portal  decommissioned on July 31st and replaced by a single read-write version at </a:t>
            </a:r>
            <a:r>
              <a:rPr lang="en-GB" sz="1400" dirty="0">
                <a:latin typeface="Arial" charset="0"/>
                <a:cs typeface="Arial" charset="0"/>
                <a:hlinkClick r:id="rId3"/>
              </a:rPr>
              <a:t>https://goc.egi.eu/portal</a:t>
            </a:r>
            <a:endParaRPr lang="en-GB" sz="1400" dirty="0">
              <a:latin typeface="Arial" charset="0"/>
              <a:cs typeface="Arial" charset="0"/>
            </a:endParaRPr>
          </a:p>
          <a:p>
            <a:pPr lvl="1">
              <a:defRPr/>
            </a:pPr>
            <a:r>
              <a:rPr lang="en-GB" sz="1400" dirty="0">
                <a:latin typeface="Arial" charset="0"/>
                <a:cs typeface="Arial" charset="0"/>
              </a:rPr>
              <a:t>Two new Operations Portal versions rolled to production (2.9.4 and 2.9.5), new availability dashboard!</a:t>
            </a:r>
          </a:p>
          <a:p>
            <a:pPr lvl="1">
              <a:defRPr/>
            </a:pPr>
            <a:r>
              <a:rPr lang="en-GB" sz="1400" dirty="0">
                <a:latin typeface="Arial" charset="0"/>
                <a:cs typeface="Arial" charset="0"/>
              </a:rPr>
              <a:t>SAM Update 17 and 17.1 staged rollout. SAM central instance for operations tools monitoring under provisioning</a:t>
            </a:r>
          </a:p>
          <a:p>
            <a:pPr>
              <a:defRPr/>
            </a:pPr>
            <a:r>
              <a:rPr lang="en-GB" sz="1600" b="1" dirty="0">
                <a:latin typeface="Arial" charset="0"/>
                <a:cs typeface="Arial" charset="0"/>
              </a:rPr>
              <a:t>Accounting</a:t>
            </a:r>
            <a:endParaRPr lang="en-GB" sz="2000" b="1" dirty="0">
              <a:latin typeface="Arial" charset="0"/>
              <a:cs typeface="Arial" charset="0"/>
            </a:endParaRPr>
          </a:p>
          <a:p>
            <a:pPr lvl="1">
              <a:defRPr/>
            </a:pPr>
            <a:r>
              <a:rPr lang="en-GB" sz="1400" dirty="0">
                <a:latin typeface="Arial" charset="0"/>
                <a:cs typeface="Arial" charset="0"/>
              </a:rPr>
              <a:t>CERN and OSG moved their production accounting infrastructure to the new Python-based STOMP Secure Messaging infrastructure (SSM)</a:t>
            </a:r>
          </a:p>
          <a:p>
            <a:pPr marL="0" indent="0">
              <a:buFont typeface="Arial" charset="0"/>
              <a:buNone/>
              <a:defRPr/>
            </a:pPr>
            <a:endParaRPr lang="en-GB" sz="2400" dirty="0" smtClean="0">
              <a:latin typeface="Arial" charset="0"/>
              <a:cs typeface="Arial" charset="0"/>
            </a:endParaRPr>
          </a:p>
        </p:txBody>
      </p:sp>
      <p:sp>
        <p:nvSpPr>
          <p:cNvPr id="8196"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15</a:t>
            </a:fld>
            <a:endParaRPr lang="en-US"/>
          </a:p>
        </p:txBody>
      </p:sp>
    </p:spTree>
    <p:extLst>
      <p:ext uri="{BB962C8B-B14F-4D97-AF65-F5344CB8AC3E}">
        <p14:creationId xmlns:p14="http://schemas.microsoft.com/office/powerpoint/2010/main" val="33573966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332038" y="115888"/>
            <a:ext cx="6840537" cy="865187"/>
          </a:xfrm>
        </p:spPr>
        <p:txBody>
          <a:bodyPr/>
          <a:lstStyle/>
          <a:p>
            <a:r>
              <a:rPr lang="it-IT" sz="3600" dirty="0" smtClean="0">
                <a:latin typeface="Arial" charset="0"/>
                <a:cs typeface="Arial" charset="0"/>
              </a:rPr>
              <a:t>SA1</a:t>
            </a:r>
            <a:endParaRPr lang="en-GB" sz="3600" dirty="0" smtClean="0">
              <a:latin typeface="Arial" charset="0"/>
              <a:cs typeface="Arial" charset="0"/>
            </a:endParaRPr>
          </a:p>
        </p:txBody>
      </p:sp>
      <p:sp>
        <p:nvSpPr>
          <p:cNvPr id="9219" name="Content Placeholder 2"/>
          <p:cNvSpPr>
            <a:spLocks noGrp="1"/>
          </p:cNvSpPr>
          <p:nvPr>
            <p:ph idx="1"/>
          </p:nvPr>
        </p:nvSpPr>
        <p:spPr>
          <a:xfrm>
            <a:off x="179388" y="1125538"/>
            <a:ext cx="8507412" cy="5040312"/>
          </a:xfrm>
        </p:spPr>
        <p:txBody>
          <a:bodyPr/>
          <a:lstStyle/>
          <a:p>
            <a:endParaRPr lang="en-GB" sz="1600" b="1" dirty="0" smtClean="0">
              <a:latin typeface="Arial" charset="0"/>
              <a:cs typeface="Arial" charset="0"/>
            </a:endParaRPr>
          </a:p>
          <a:p>
            <a:r>
              <a:rPr lang="en-GB" sz="1600" b="1" dirty="0" smtClean="0">
                <a:latin typeface="Arial" charset="0"/>
                <a:cs typeface="Arial" charset="0"/>
              </a:rPr>
              <a:t>Security</a:t>
            </a:r>
            <a:r>
              <a:rPr lang="en-GB" sz="1800" dirty="0" smtClean="0">
                <a:latin typeface="Arial" charset="0"/>
                <a:cs typeface="Arial" charset="0"/>
              </a:rPr>
              <a:t>: </a:t>
            </a:r>
            <a:r>
              <a:rPr lang="en-GB" sz="1400" dirty="0" smtClean="0">
                <a:solidFill>
                  <a:schemeClr val="accent1"/>
                </a:solidFill>
                <a:latin typeface="Arial" charset="0"/>
                <a:cs typeface="Arial" charset="0"/>
              </a:rPr>
              <a:t>2</a:t>
            </a:r>
            <a:r>
              <a:rPr lang="en-GB" sz="1400" dirty="0" smtClean="0">
                <a:latin typeface="Arial" charset="0"/>
                <a:cs typeface="Arial" charset="0"/>
              </a:rPr>
              <a:t> security incidents handled, </a:t>
            </a:r>
            <a:r>
              <a:rPr lang="en-GB" sz="1400" dirty="0" smtClean="0">
                <a:solidFill>
                  <a:schemeClr val="accent1"/>
                </a:solidFill>
                <a:latin typeface="Arial" charset="0"/>
                <a:cs typeface="Arial" charset="0"/>
              </a:rPr>
              <a:t>2</a:t>
            </a:r>
            <a:r>
              <a:rPr lang="en-GB" sz="1400" dirty="0" smtClean="0">
                <a:latin typeface="Arial" charset="0"/>
                <a:cs typeface="Arial" charset="0"/>
              </a:rPr>
              <a:t> security alerts (one critical),  </a:t>
            </a:r>
            <a:r>
              <a:rPr lang="en-GB" sz="1400" dirty="0" smtClean="0">
                <a:solidFill>
                  <a:schemeClr val="accent1"/>
                </a:solidFill>
                <a:latin typeface="Arial" charset="0"/>
                <a:cs typeface="Arial" charset="0"/>
              </a:rPr>
              <a:t>4</a:t>
            </a:r>
            <a:r>
              <a:rPr lang="en-GB" sz="1400" dirty="0" smtClean="0">
                <a:latin typeface="Arial" charset="0"/>
                <a:cs typeface="Arial" charset="0"/>
              </a:rPr>
              <a:t> vulnerability reports, </a:t>
            </a:r>
            <a:r>
              <a:rPr lang="en-GB" sz="1400" dirty="0" smtClean="0">
                <a:solidFill>
                  <a:schemeClr val="accent1"/>
                </a:solidFill>
                <a:latin typeface="Arial" charset="0"/>
                <a:cs typeface="Arial" charset="0"/>
              </a:rPr>
              <a:t>4</a:t>
            </a:r>
            <a:r>
              <a:rPr lang="en-GB" sz="1400" dirty="0" smtClean="0">
                <a:latin typeface="Arial" charset="0"/>
                <a:cs typeface="Arial" charset="0"/>
              </a:rPr>
              <a:t> SVG advisories</a:t>
            </a:r>
          </a:p>
          <a:p>
            <a:pPr lvl="1"/>
            <a:r>
              <a:rPr lang="en-GB" sz="1400" b="1" dirty="0" smtClean="0">
                <a:solidFill>
                  <a:schemeClr val="accent1"/>
                </a:solidFill>
                <a:latin typeface="Arial" charset="0"/>
                <a:cs typeface="Arial" charset="0"/>
              </a:rPr>
              <a:t>Security threat risk assessment report </a:t>
            </a:r>
            <a:r>
              <a:rPr lang="en-GB" sz="1400" dirty="0" smtClean="0">
                <a:latin typeface="Arial" charset="0"/>
                <a:cs typeface="Arial" charset="0"/>
              </a:rPr>
              <a:t>finalized</a:t>
            </a:r>
          </a:p>
          <a:p>
            <a:pPr lvl="1"/>
            <a:r>
              <a:rPr lang="en-GB" sz="1400" dirty="0" smtClean="0">
                <a:latin typeface="Arial" charset="0"/>
                <a:cs typeface="Arial" charset="0"/>
              </a:rPr>
              <a:t>Running of SSC5 at NGI level, preparation of SSC6 in collaboration with CMS</a:t>
            </a:r>
          </a:p>
          <a:p>
            <a:pPr lvl="1"/>
            <a:r>
              <a:rPr lang="en-GB" sz="1400" dirty="0" smtClean="0">
                <a:latin typeface="Arial" charset="0"/>
                <a:cs typeface="Arial" charset="0"/>
              </a:rPr>
              <a:t>Discussion of a unsupported software retirement policy</a:t>
            </a:r>
          </a:p>
          <a:p>
            <a:pPr lvl="1"/>
            <a:r>
              <a:rPr lang="en-GB" sz="1400" dirty="0" smtClean="0">
                <a:latin typeface="Arial" charset="0"/>
                <a:cs typeface="Arial" charset="0"/>
              </a:rPr>
              <a:t>Handover of EGI CSIRT and TSA1.2 coordination duties</a:t>
            </a:r>
            <a:endParaRPr lang="en-GB" sz="1600" b="1" dirty="0" smtClean="0">
              <a:latin typeface="Arial" charset="0"/>
              <a:cs typeface="Arial" charset="0"/>
            </a:endParaRPr>
          </a:p>
          <a:p>
            <a:r>
              <a:rPr lang="en-GB" sz="1600" b="1" dirty="0" smtClean="0">
                <a:latin typeface="Arial" charset="0"/>
                <a:cs typeface="Arial" charset="0"/>
              </a:rPr>
              <a:t>Support</a:t>
            </a:r>
          </a:p>
          <a:p>
            <a:pPr lvl="1"/>
            <a:r>
              <a:rPr lang="en-GB" sz="1400" b="1" dirty="0" smtClean="0">
                <a:solidFill>
                  <a:schemeClr val="accent1"/>
                </a:solidFill>
                <a:latin typeface="Arial" charset="0"/>
                <a:cs typeface="Arial" charset="0"/>
              </a:rPr>
              <a:t>ROD performance index </a:t>
            </a:r>
            <a:r>
              <a:rPr lang="en-GB" sz="1400" dirty="0" smtClean="0">
                <a:latin typeface="Arial" charset="0"/>
                <a:cs typeface="Arial" charset="0"/>
              </a:rPr>
              <a:t>measuring the quality of NGI support services, monitored monthly</a:t>
            </a:r>
          </a:p>
          <a:p>
            <a:pPr lvl="1"/>
            <a:r>
              <a:rPr lang="en-GB" sz="1400" dirty="0" smtClean="0">
                <a:latin typeface="Arial" charset="0"/>
                <a:cs typeface="Arial" charset="0"/>
              </a:rPr>
              <a:t>On-going </a:t>
            </a:r>
            <a:r>
              <a:rPr lang="en-GB" sz="1400" b="1" dirty="0" smtClean="0">
                <a:solidFill>
                  <a:schemeClr val="accent1"/>
                </a:solidFill>
                <a:latin typeface="Arial" charset="0"/>
                <a:cs typeface="Arial" charset="0"/>
              </a:rPr>
              <a:t>IPv6 testing </a:t>
            </a:r>
            <a:r>
              <a:rPr lang="en-GB" sz="1400" dirty="0" smtClean="0">
                <a:latin typeface="Arial" charset="0"/>
                <a:cs typeface="Arial" charset="0"/>
              </a:rPr>
              <a:t>in collaboration with HEPIX and EMI</a:t>
            </a:r>
          </a:p>
          <a:p>
            <a:pPr lvl="1"/>
            <a:r>
              <a:rPr lang="en-GB" sz="1400" dirty="0" smtClean="0">
                <a:latin typeface="Arial" charset="0"/>
                <a:cs typeface="Arial" charset="0"/>
              </a:rPr>
              <a:t>Implementation plan of a unified support activity merging TPM (SA1) and DMSU (SA2)</a:t>
            </a:r>
            <a:endParaRPr lang="en-GB" sz="1600" b="1" dirty="0" smtClean="0">
              <a:latin typeface="Arial" charset="0"/>
              <a:cs typeface="Arial" charset="0"/>
            </a:endParaRPr>
          </a:p>
          <a:p>
            <a:r>
              <a:rPr lang="en-GB" sz="1600" b="1" dirty="0" smtClean="0">
                <a:latin typeface="Arial" charset="0"/>
                <a:cs typeface="Arial" charset="0"/>
              </a:rPr>
              <a:t>GGUS and Technology Helpdesk</a:t>
            </a:r>
          </a:p>
          <a:p>
            <a:pPr lvl="1"/>
            <a:r>
              <a:rPr lang="en-GB" sz="1400" dirty="0" smtClean="0">
                <a:latin typeface="Arial" charset="0"/>
                <a:cs typeface="Arial" charset="0"/>
              </a:rPr>
              <a:t>First release of GGUS report generator</a:t>
            </a:r>
          </a:p>
          <a:p>
            <a:pPr lvl="1"/>
            <a:r>
              <a:rPr lang="en-GB" sz="1400" dirty="0" smtClean="0">
                <a:latin typeface="Arial" charset="0"/>
                <a:cs typeface="Arial" charset="0"/>
              </a:rPr>
              <a:t>New interface to NGI_FRANCE helpdesk system under preparation</a:t>
            </a:r>
          </a:p>
          <a:p>
            <a:pPr lvl="1"/>
            <a:r>
              <a:rPr lang="en-GB" sz="1400" dirty="0" smtClean="0">
                <a:latin typeface="Arial" charset="0"/>
                <a:cs typeface="Arial" charset="0"/>
              </a:rPr>
              <a:t>Two new </a:t>
            </a:r>
            <a:r>
              <a:rPr lang="en-GB" sz="1400" dirty="0" err="1" smtClean="0">
                <a:latin typeface="Arial" charset="0"/>
                <a:cs typeface="Arial" charset="0"/>
              </a:rPr>
              <a:t>xGUS</a:t>
            </a:r>
            <a:r>
              <a:rPr lang="en-GB" sz="1400" dirty="0" smtClean="0">
                <a:latin typeface="Arial" charset="0"/>
                <a:cs typeface="Arial" charset="0"/>
              </a:rPr>
              <a:t> instances in </a:t>
            </a:r>
            <a:r>
              <a:rPr lang="en-GB" sz="1400" dirty="0" smtClean="0">
                <a:latin typeface="Arial" charset="0"/>
                <a:cs typeface="Arial" charset="0"/>
              </a:rPr>
              <a:t>production</a:t>
            </a:r>
          </a:p>
          <a:p>
            <a:r>
              <a:rPr lang="en-GB" sz="1800" dirty="0" smtClean="0">
                <a:latin typeface="Arial" charset="0"/>
                <a:cs typeface="Arial" charset="0"/>
              </a:rPr>
              <a:t>Stephen Burke secondment to EGI.eu to work on GLUE 2 activities</a:t>
            </a:r>
            <a:endParaRPr lang="en-GB" sz="1800" dirty="0" smtClean="0">
              <a:latin typeface="Arial" charset="0"/>
              <a:cs typeface="Arial" charset="0"/>
            </a:endParaRPr>
          </a:p>
        </p:txBody>
      </p:sp>
      <p:sp>
        <p:nvSpPr>
          <p:cNvPr id="922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16</a:t>
            </a:fld>
            <a:endParaRPr lang="en-US"/>
          </a:p>
        </p:txBody>
      </p:sp>
    </p:spTree>
    <p:extLst>
      <p:ext uri="{BB962C8B-B14F-4D97-AF65-F5344CB8AC3E}">
        <p14:creationId xmlns:p14="http://schemas.microsoft.com/office/powerpoint/2010/main" val="32414468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it-IT" smtClean="0"/>
              <a:t>SA2</a:t>
            </a:r>
            <a:endParaRPr lang="en-GB" dirty="0" smtClean="0"/>
          </a:p>
        </p:txBody>
      </p:sp>
      <p:sp>
        <p:nvSpPr>
          <p:cNvPr id="6" name="Content Placeholder 5"/>
          <p:cNvSpPr>
            <a:spLocks noGrp="1"/>
          </p:cNvSpPr>
          <p:nvPr>
            <p:ph idx="1"/>
          </p:nvPr>
        </p:nvSpPr>
        <p:spPr/>
        <p:txBody>
          <a:bodyPr/>
          <a:lstStyle/>
          <a:p>
            <a:r>
              <a:rPr lang="en-US" dirty="0" smtClean="0"/>
              <a:t>Release of UMD 2</a:t>
            </a:r>
          </a:p>
          <a:p>
            <a:pPr lvl="1"/>
            <a:r>
              <a:rPr lang="en-US" dirty="0" smtClean="0"/>
              <a:t>Components from EMI</a:t>
            </a:r>
          </a:p>
          <a:p>
            <a:pPr lvl="1"/>
            <a:r>
              <a:rPr lang="en-US" dirty="0" smtClean="0"/>
              <a:t>Further components coming in from IGE</a:t>
            </a:r>
          </a:p>
          <a:p>
            <a:r>
              <a:rPr lang="en-US" dirty="0" smtClean="0"/>
              <a:t>Establishment of Federated Cloud Task</a:t>
            </a:r>
          </a:p>
          <a:p>
            <a:pPr lvl="1"/>
            <a:r>
              <a:rPr lang="en-US" dirty="0" smtClean="0"/>
              <a:t>Additional partners coming </a:t>
            </a:r>
            <a:r>
              <a:rPr lang="en-US" smtClean="0"/>
              <a:t>on board</a:t>
            </a:r>
            <a:endParaRPr lang="en-US"/>
          </a:p>
        </p:txBody>
      </p:sp>
      <p:sp>
        <p:nvSpPr>
          <p:cNvPr id="10244" name="Footer Placeholder 1"/>
          <p:cNvSpPr>
            <a:spLocks noGrp="1"/>
          </p:cNvSpPr>
          <p:nvPr>
            <p:ph type="ftr" sz="quarter" idx="11"/>
          </p:nvPr>
        </p:nvSpPr>
        <p:spPr/>
        <p:txBody>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r>
              <a:rPr lang="en-GB" dirty="0" smtClean="0">
                <a:solidFill>
                  <a:schemeClr val="bg1"/>
                </a:solidFill>
              </a:rPr>
              <a:t>CB - September 2012</a:t>
            </a:r>
            <a:endParaRPr lang="en-GB" dirty="0" smtClean="0">
              <a:solidFill>
                <a:schemeClr val="bg1"/>
              </a:solidFill>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pPr/>
              <a:t>17</a:t>
            </a:fld>
            <a:endParaRPr lang="en-US"/>
          </a:p>
        </p:txBody>
      </p:sp>
    </p:spTree>
    <p:extLst>
      <p:ext uri="{BB962C8B-B14F-4D97-AF65-F5344CB8AC3E}">
        <p14:creationId xmlns:p14="http://schemas.microsoft.com/office/powerpoint/2010/main" val="871222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66950" y="115888"/>
            <a:ext cx="6840538" cy="865187"/>
          </a:xfrm>
        </p:spPr>
        <p:txBody>
          <a:bodyPr/>
          <a:lstStyle/>
          <a:p>
            <a:r>
              <a:rPr lang="en-US" sz="3600" dirty="0" smtClean="0">
                <a:latin typeface="Arial" charset="0"/>
                <a:cs typeface="Arial" charset="0"/>
              </a:rPr>
              <a:t>SA3 </a:t>
            </a:r>
            <a:endParaRPr lang="en-GB" sz="3600" dirty="0" smtClean="0">
              <a:latin typeface="Arial" charset="0"/>
              <a:cs typeface="Arial" charset="0"/>
            </a:endParaRPr>
          </a:p>
        </p:txBody>
      </p:sp>
      <p:sp>
        <p:nvSpPr>
          <p:cNvPr id="13315" name="Content Placeholder 2"/>
          <p:cNvSpPr>
            <a:spLocks noGrp="1"/>
          </p:cNvSpPr>
          <p:nvPr>
            <p:ph idx="1"/>
          </p:nvPr>
        </p:nvSpPr>
        <p:spPr>
          <a:xfrm>
            <a:off x="611188" y="1412875"/>
            <a:ext cx="8075612" cy="4525963"/>
          </a:xfrm>
        </p:spPr>
        <p:txBody>
          <a:bodyPr/>
          <a:lstStyle/>
          <a:p>
            <a:r>
              <a:rPr lang="en-US" sz="1600" smtClean="0">
                <a:latin typeface="Arial" charset="0"/>
                <a:cs typeface="Arial" charset="0"/>
              </a:rPr>
              <a:t>HEP Dashboard Application</a:t>
            </a:r>
          </a:p>
          <a:p>
            <a:pPr lvl="1"/>
            <a:r>
              <a:rPr lang="en-US" sz="1600" smtClean="0">
                <a:latin typeface="Arial" charset="0"/>
                <a:cs typeface="Arial" charset="0"/>
              </a:rPr>
              <a:t>“The accelerator – the experiments – Grid computing”</a:t>
            </a:r>
          </a:p>
          <a:p>
            <a:r>
              <a:rPr lang="en-US" sz="1600" smtClean="0">
                <a:latin typeface="Arial" charset="0"/>
                <a:cs typeface="Arial" charset="0"/>
              </a:rPr>
              <a:t>Data Management Monitoring</a:t>
            </a:r>
          </a:p>
          <a:p>
            <a:pPr lvl="1"/>
            <a:r>
              <a:rPr lang="en-US" sz="1600" smtClean="0">
                <a:latin typeface="Arial" charset="0"/>
                <a:cs typeface="Arial" charset="0"/>
              </a:rPr>
              <a:t>WLCG Transfer Dashboard validated &amp; in production.</a:t>
            </a:r>
          </a:p>
          <a:p>
            <a:r>
              <a:rPr lang="en-US" sz="1600" smtClean="0">
                <a:latin typeface="Arial" charset="0"/>
                <a:cs typeface="Arial" charset="0"/>
              </a:rPr>
              <a:t>Life Science Dashboard Design</a:t>
            </a:r>
          </a:p>
          <a:p>
            <a:pPr lvl="1"/>
            <a:r>
              <a:rPr lang="en-US" sz="1600" smtClean="0">
                <a:latin typeface="Arial" charset="0"/>
                <a:cs typeface="Arial" charset="0"/>
              </a:rPr>
              <a:t>VRC-wide storage utilisation now monitored.</a:t>
            </a:r>
          </a:p>
          <a:p>
            <a:r>
              <a:rPr lang="en-US" sz="1600" smtClean="0">
                <a:latin typeface="Arial" charset="0"/>
                <a:cs typeface="Arial" charset="0"/>
              </a:rPr>
              <a:t>HammerCloud</a:t>
            </a:r>
          </a:p>
          <a:p>
            <a:pPr lvl="1"/>
            <a:r>
              <a:rPr lang="en-US" sz="1600" smtClean="0">
                <a:latin typeface="Arial" charset="0"/>
                <a:cs typeface="Arial" charset="0"/>
              </a:rPr>
              <a:t>Code optimisation → 20 - 3,000% speed improvement of web views.</a:t>
            </a:r>
          </a:p>
          <a:p>
            <a:r>
              <a:rPr lang="en-US" sz="1600" smtClean="0">
                <a:latin typeface="Arial" charset="0"/>
                <a:cs typeface="Arial" charset="0"/>
              </a:rPr>
              <a:t>Ganga</a:t>
            </a:r>
          </a:p>
          <a:p>
            <a:pPr lvl="1"/>
            <a:r>
              <a:rPr lang="en-US" sz="1600" smtClean="0">
                <a:latin typeface="Arial" charset="0"/>
                <a:cs typeface="Arial" charset="0"/>
              </a:rPr>
              <a:t>Code refactoring → Experiment-neutral Gaudi framework.</a:t>
            </a:r>
          </a:p>
          <a:p>
            <a:r>
              <a:rPr lang="en-US" sz="1600" smtClean="0">
                <a:latin typeface="Arial" charset="0"/>
                <a:cs typeface="Arial" charset="0"/>
              </a:rPr>
              <a:t>Hydra</a:t>
            </a:r>
          </a:p>
          <a:p>
            <a:pPr lvl="1"/>
            <a:r>
              <a:rPr lang="en-US" sz="1600" smtClean="0">
                <a:latin typeface="Arial" charset="0"/>
                <a:cs typeface="Arial" charset="0"/>
              </a:rPr>
              <a:t>New partner provisioned a Hydra Key Store.</a:t>
            </a:r>
          </a:p>
          <a:p>
            <a:r>
              <a:rPr lang="en-US" sz="1600" smtClean="0">
                <a:latin typeface="Arial" charset="0"/>
                <a:cs typeface="Arial" charset="0"/>
              </a:rPr>
              <a:t>GReIC</a:t>
            </a:r>
          </a:p>
          <a:p>
            <a:pPr lvl="1"/>
            <a:r>
              <a:rPr lang="en-US" sz="1600" smtClean="0">
                <a:latin typeface="Arial" charset="0"/>
                <a:cs typeface="Arial" charset="0"/>
              </a:rPr>
              <a:t>DashboardDB updated: registry &amp; monitoring gadgets improved.</a:t>
            </a:r>
          </a:p>
          <a:p>
            <a:r>
              <a:rPr lang="en-US" sz="1600" smtClean="0">
                <a:latin typeface="Arial" charset="0"/>
                <a:cs typeface="Arial" charset="0"/>
              </a:rPr>
              <a:t>Workflows &amp; Schedulers</a:t>
            </a:r>
          </a:p>
          <a:p>
            <a:pPr lvl="1"/>
            <a:r>
              <a:rPr lang="en-US" sz="1600" smtClean="0">
                <a:latin typeface="Arial" charset="0"/>
                <a:cs typeface="Arial" charset="0"/>
              </a:rPr>
              <a:t>New release of SOMA2 (v1.4.1: Aluminium).</a:t>
            </a:r>
          </a:p>
          <a:p>
            <a:pPr>
              <a:lnSpc>
                <a:spcPct val="90000"/>
              </a:lnSpc>
              <a:buFont typeface="Arial" charset="0"/>
              <a:buNone/>
            </a:pPr>
            <a:endParaRPr lang="en-GB" smtClean="0">
              <a:latin typeface="Arial" charset="0"/>
              <a:cs typeface="Arial" charset="0"/>
            </a:endParaRPr>
          </a:p>
          <a:p>
            <a:pPr>
              <a:lnSpc>
                <a:spcPct val="90000"/>
              </a:lnSpc>
            </a:pPr>
            <a:endParaRPr lang="en-GB" smtClean="0">
              <a:latin typeface="Arial" charset="0"/>
              <a:cs typeface="Arial" charset="0"/>
            </a:endParaRPr>
          </a:p>
          <a:p>
            <a:pPr>
              <a:lnSpc>
                <a:spcPct val="90000"/>
              </a:lnSpc>
            </a:pPr>
            <a:endParaRPr lang="en-GB" smtClean="0">
              <a:latin typeface="Arial" charset="0"/>
              <a:cs typeface="Arial" charset="0"/>
            </a:endParaRPr>
          </a:p>
          <a:p>
            <a:pPr>
              <a:lnSpc>
                <a:spcPct val="90000"/>
              </a:lnSpc>
              <a:buFont typeface="Arial" charset="0"/>
              <a:buNone/>
            </a:pPr>
            <a:endParaRPr lang="en-GB" smtClean="0">
              <a:latin typeface="Arial" charset="0"/>
              <a:cs typeface="Arial" charset="0"/>
            </a:endParaRPr>
          </a:p>
          <a:p>
            <a:pPr>
              <a:lnSpc>
                <a:spcPct val="90000"/>
              </a:lnSpc>
            </a:pPr>
            <a:endParaRPr lang="en-GB" smtClean="0">
              <a:latin typeface="Arial" charset="0"/>
              <a:cs typeface="Arial" charset="0"/>
            </a:endParaRPr>
          </a:p>
        </p:txBody>
      </p:sp>
      <p:sp>
        <p:nvSpPr>
          <p:cNvPr id="1331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z="1400" smtClean="0">
                <a:solidFill>
                  <a:schemeClr val="bg1"/>
                </a:solidFill>
                <a:latin typeface="Arial" charset="0"/>
              </a:rPr>
              <a:t>CB - September 2012</a:t>
            </a:r>
            <a:endParaRPr lang="en-GB" sz="1400"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18</a:t>
            </a:fld>
            <a:endParaRPr lang="en-US"/>
          </a:p>
        </p:txBody>
      </p:sp>
    </p:spTree>
    <p:extLst>
      <p:ext uri="{BB962C8B-B14F-4D97-AF65-F5344CB8AC3E}">
        <p14:creationId xmlns:p14="http://schemas.microsoft.com/office/powerpoint/2010/main" val="24425835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66950" y="115888"/>
            <a:ext cx="6840538" cy="865187"/>
          </a:xfrm>
        </p:spPr>
        <p:txBody>
          <a:bodyPr/>
          <a:lstStyle/>
          <a:p>
            <a:r>
              <a:rPr lang="en-US" sz="3600" dirty="0" smtClean="0">
                <a:latin typeface="Arial" charset="0"/>
                <a:cs typeface="Arial" charset="0"/>
              </a:rPr>
              <a:t>SA3 </a:t>
            </a:r>
            <a:endParaRPr lang="en-GB" sz="3600" dirty="0" smtClean="0">
              <a:latin typeface="Arial" charset="0"/>
              <a:cs typeface="Arial" charset="0"/>
            </a:endParaRPr>
          </a:p>
        </p:txBody>
      </p:sp>
      <p:sp>
        <p:nvSpPr>
          <p:cNvPr id="14339" name="Content Placeholder 2"/>
          <p:cNvSpPr>
            <a:spLocks noGrp="1"/>
          </p:cNvSpPr>
          <p:nvPr>
            <p:ph idx="1"/>
          </p:nvPr>
        </p:nvSpPr>
        <p:spPr>
          <a:xfrm>
            <a:off x="611188" y="1412875"/>
            <a:ext cx="8075612" cy="4525963"/>
          </a:xfrm>
        </p:spPr>
        <p:txBody>
          <a:bodyPr/>
          <a:lstStyle/>
          <a:p>
            <a:r>
              <a:rPr lang="en-US" sz="1600" smtClean="0">
                <a:latin typeface="Arial" charset="0"/>
                <a:cs typeface="Arial" charset="0"/>
              </a:rPr>
              <a:t>MPI</a:t>
            </a:r>
          </a:p>
          <a:p>
            <a:pPr lvl="1"/>
            <a:r>
              <a:rPr lang="en-US" sz="1600" smtClean="0">
                <a:latin typeface="Arial" charset="0"/>
                <a:cs typeface="Arial" charset="0"/>
              </a:rPr>
              <a:t>Support unit is now active.</a:t>
            </a:r>
          </a:p>
          <a:p>
            <a:r>
              <a:rPr lang="en-US" sz="1600" smtClean="0">
                <a:latin typeface="Arial" charset="0"/>
                <a:cs typeface="Arial" charset="0"/>
              </a:rPr>
              <a:t>HEP: LHCb Dirac</a:t>
            </a:r>
          </a:p>
          <a:p>
            <a:pPr lvl="1"/>
            <a:r>
              <a:rPr lang="en-US" sz="1600" smtClean="0">
                <a:latin typeface="Arial" charset="0"/>
                <a:cs typeface="Arial" charset="0"/>
              </a:rPr>
              <a:t>Data popularity service in production &amp; being evaluated.</a:t>
            </a:r>
          </a:p>
          <a:p>
            <a:r>
              <a:rPr lang="en-US" sz="1600" smtClean="0">
                <a:latin typeface="Arial" charset="0"/>
                <a:cs typeface="Arial" charset="0"/>
              </a:rPr>
              <a:t>HEP: CRAB Client</a:t>
            </a:r>
          </a:p>
          <a:p>
            <a:pPr lvl="1"/>
            <a:r>
              <a:rPr lang="en-US" sz="1600" smtClean="0">
                <a:latin typeface="Arial" charset="0"/>
                <a:cs typeface="Arial" charset="0"/>
              </a:rPr>
              <a:t>New, CouchDB-based monitoring system.</a:t>
            </a:r>
          </a:p>
          <a:p>
            <a:r>
              <a:rPr lang="en-US" sz="1600" smtClean="0">
                <a:latin typeface="Arial" charset="0"/>
                <a:cs typeface="Arial" charset="0"/>
              </a:rPr>
              <a:t>HEP: Persistency Framework</a:t>
            </a:r>
          </a:p>
          <a:p>
            <a:pPr lvl="1"/>
            <a:r>
              <a:rPr lang="en-US" sz="1600" smtClean="0">
                <a:latin typeface="Arial" charset="0"/>
                <a:cs typeface="Arial" charset="0"/>
              </a:rPr>
              <a:t>Development continues; new CORAL &amp; COOL releases.</a:t>
            </a:r>
          </a:p>
          <a:p>
            <a:r>
              <a:rPr lang="en-US" sz="1600" smtClean="0">
                <a:latin typeface="Arial" charset="0"/>
                <a:cs typeface="Arial" charset="0"/>
              </a:rPr>
              <a:t>HEP: ATLAS &amp; CMS Common Analysis Framework</a:t>
            </a:r>
          </a:p>
          <a:p>
            <a:pPr lvl="1"/>
            <a:r>
              <a:rPr lang="en-US" sz="1600" smtClean="0">
                <a:latin typeface="Arial" charset="0"/>
                <a:cs typeface="Arial" charset="0"/>
              </a:rPr>
              <a:t>Feasibility study reported: no “showstoppers” identified.</a:t>
            </a:r>
          </a:p>
          <a:p>
            <a:r>
              <a:rPr lang="en-US" sz="1600" smtClean="0">
                <a:latin typeface="Arial" charset="0"/>
                <a:cs typeface="Arial" charset="0"/>
              </a:rPr>
              <a:t>Life Sciences</a:t>
            </a:r>
          </a:p>
          <a:p>
            <a:pPr lvl="1"/>
            <a:r>
              <a:rPr lang="en-US" sz="1600" smtClean="0">
                <a:latin typeface="Arial" charset="0"/>
                <a:cs typeface="Arial" charset="0"/>
              </a:rPr>
              <a:t>Investigating new procedures &amp; tools.</a:t>
            </a:r>
          </a:p>
          <a:p>
            <a:r>
              <a:rPr lang="en-US" sz="1600" smtClean="0">
                <a:latin typeface="Arial" charset="0"/>
                <a:cs typeface="Arial" charset="0"/>
              </a:rPr>
              <a:t>Astronomy &amp; Astrophysics</a:t>
            </a:r>
          </a:p>
          <a:p>
            <a:pPr lvl="1"/>
            <a:r>
              <a:rPr lang="en-US" sz="1600" smtClean="0">
                <a:latin typeface="Arial" charset="0"/>
                <a:cs typeface="Arial" charset="0"/>
              </a:rPr>
              <a:t>Focused on long-term sustainability.</a:t>
            </a:r>
          </a:p>
          <a:p>
            <a:r>
              <a:rPr lang="en-US" sz="1600" smtClean="0">
                <a:latin typeface="Arial" charset="0"/>
                <a:cs typeface="Arial" charset="0"/>
              </a:rPr>
              <a:t>Earth Sciences</a:t>
            </a:r>
          </a:p>
          <a:p>
            <a:pPr lvl="1"/>
            <a:r>
              <a:rPr lang="en-US" sz="1600" smtClean="0">
                <a:latin typeface="Arial" charset="0"/>
                <a:cs typeface="Arial" charset="0"/>
              </a:rPr>
              <a:t>Improvements to data-transfer tool “Synchro-data” &amp; “gsearch” utility. </a:t>
            </a:r>
          </a:p>
        </p:txBody>
      </p:sp>
      <p:sp>
        <p:nvSpPr>
          <p:cNvPr id="1434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19</a:t>
            </a:fld>
            <a:endParaRPr lang="en-US"/>
          </a:p>
        </p:txBody>
      </p:sp>
    </p:spTree>
    <p:extLst>
      <p:ext uri="{BB962C8B-B14F-4D97-AF65-F5344CB8AC3E}">
        <p14:creationId xmlns:p14="http://schemas.microsoft.com/office/powerpoint/2010/main" val="435452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Welcome</a:t>
            </a:r>
          </a:p>
          <a:p>
            <a:r>
              <a:rPr lang="en-US" dirty="0" smtClean="0"/>
              <a:t>Project Status</a:t>
            </a:r>
          </a:p>
          <a:p>
            <a:r>
              <a:rPr lang="en-US" dirty="0" smtClean="0"/>
              <a:t>Amendment #2</a:t>
            </a:r>
          </a:p>
          <a:p>
            <a:r>
              <a:rPr lang="en-US" dirty="0" smtClean="0"/>
              <a:t>Review </a:t>
            </a:r>
            <a:r>
              <a:rPr lang="en-US" dirty="0" smtClean="0"/>
              <a:t>Report</a:t>
            </a:r>
          </a:p>
          <a:p>
            <a:r>
              <a:rPr lang="en-US" dirty="0" smtClean="0"/>
              <a:t>AOB</a:t>
            </a:r>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2</a:t>
            </a:fld>
            <a:endParaRPr lang="en-US"/>
          </a:p>
        </p:txBody>
      </p:sp>
    </p:spTree>
    <p:extLst>
      <p:ext uri="{BB962C8B-B14F-4D97-AF65-F5344CB8AC3E}">
        <p14:creationId xmlns:p14="http://schemas.microsoft.com/office/powerpoint/2010/main" val="15198497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051050" y="33338"/>
            <a:ext cx="6840538" cy="865187"/>
          </a:xfrm>
        </p:spPr>
        <p:txBody>
          <a:bodyPr/>
          <a:lstStyle/>
          <a:p>
            <a:pPr eaLnBrk="1" hangingPunct="1"/>
            <a:r>
              <a:rPr lang="en-GB" sz="3600" dirty="0" smtClean="0">
                <a:latin typeface="Arial" charset="0"/>
                <a:cs typeface="Arial" charset="0"/>
              </a:rPr>
              <a:t>JRA1</a:t>
            </a:r>
            <a:endParaRPr lang="en-GB" sz="3600" dirty="0" smtClean="0">
              <a:latin typeface="Arial" charset="0"/>
              <a:cs typeface="Arial" charset="0"/>
            </a:endParaRPr>
          </a:p>
        </p:txBody>
      </p:sp>
      <p:sp>
        <p:nvSpPr>
          <p:cNvPr id="22531" name="Segnaposto contenuto 4"/>
          <p:cNvSpPr>
            <a:spLocks noGrp="1"/>
          </p:cNvSpPr>
          <p:nvPr>
            <p:ph idx="1"/>
          </p:nvPr>
        </p:nvSpPr>
        <p:spPr>
          <a:xfrm>
            <a:off x="0" y="981075"/>
            <a:ext cx="9144000" cy="5400675"/>
          </a:xfrm>
        </p:spPr>
        <p:txBody>
          <a:bodyPr/>
          <a:lstStyle/>
          <a:p>
            <a:r>
              <a:rPr lang="en-GB" sz="1600" b="1" dirty="0" smtClean="0">
                <a:latin typeface="Arial" charset="0"/>
                <a:cs typeface="Arial" charset="0"/>
              </a:rPr>
              <a:t>Operations Portal</a:t>
            </a:r>
          </a:p>
          <a:p>
            <a:pPr lvl="1"/>
            <a:r>
              <a:rPr lang="en-GB" sz="1400" dirty="0" smtClean="0">
                <a:latin typeface="Arial" charset="0"/>
                <a:cs typeface="Arial" charset="0"/>
              </a:rPr>
              <a:t>2 </a:t>
            </a:r>
            <a:r>
              <a:rPr lang="en-GB" sz="1400" dirty="0" smtClean="0">
                <a:latin typeface="Arial" charset="0"/>
                <a:cs typeface="Arial" charset="0"/>
              </a:rPr>
              <a:t>major </a:t>
            </a:r>
            <a:r>
              <a:rPr lang="en-GB" sz="1400" dirty="0" smtClean="0">
                <a:latin typeface="Arial" charset="0"/>
                <a:cs typeface="Arial" charset="0"/>
              </a:rPr>
              <a:t>releases have been delivered</a:t>
            </a:r>
          </a:p>
          <a:p>
            <a:pPr lvl="2"/>
            <a:r>
              <a:rPr lang="en-GB" sz="1400" i="1" dirty="0" smtClean="0">
                <a:latin typeface="Arial" charset="0"/>
                <a:cs typeface="Arial" charset="0"/>
              </a:rPr>
              <a:t>alarm flapping detection implemented for the security and VO dashboards</a:t>
            </a:r>
          </a:p>
          <a:p>
            <a:pPr lvl="2"/>
            <a:r>
              <a:rPr lang="en-GB" sz="1400" i="1" dirty="0" smtClean="0">
                <a:latin typeface="Arial" charset="0"/>
                <a:cs typeface="Arial" charset="0"/>
              </a:rPr>
              <a:t>collection of VO shifters authorized to post "Team" Tickets</a:t>
            </a:r>
          </a:p>
          <a:p>
            <a:pPr lvl="1"/>
            <a:r>
              <a:rPr lang="en-US" sz="1400" dirty="0" smtClean="0">
                <a:latin typeface="Arial" charset="0"/>
                <a:cs typeface="Arial" charset="0"/>
              </a:rPr>
              <a:t>the availability / reliability module added to the portal</a:t>
            </a:r>
          </a:p>
          <a:p>
            <a:pPr lvl="2"/>
            <a:r>
              <a:rPr lang="en-US" sz="1400" i="1" dirty="0" smtClean="0">
                <a:latin typeface="Arial" charset="0"/>
                <a:cs typeface="Arial" charset="0"/>
              </a:rPr>
              <a:t>Currently this module provides information about availability / reliability of Top BDII and also sites</a:t>
            </a:r>
            <a:r>
              <a:rPr lang="en-US" sz="1100" i="1" dirty="0" smtClean="0">
                <a:latin typeface="Arial" charset="0"/>
                <a:cs typeface="Arial" charset="0"/>
              </a:rPr>
              <a:t>.</a:t>
            </a:r>
            <a:endParaRPr lang="en-US" sz="1400" i="1" dirty="0" smtClean="0">
              <a:latin typeface="Arial" charset="0"/>
              <a:cs typeface="Arial" charset="0"/>
            </a:endParaRPr>
          </a:p>
          <a:p>
            <a:pPr lvl="3"/>
            <a:r>
              <a:rPr lang="en-US" sz="1200" i="1" dirty="0" smtClean="0">
                <a:latin typeface="Arial" charset="0"/>
                <a:cs typeface="Arial" charset="0"/>
              </a:rPr>
              <a:t>different granularities: a monthly summary , or daily values ( for sites) and hourly values (for Top </a:t>
            </a:r>
            <a:r>
              <a:rPr lang="en-US" sz="1200" i="1" dirty="0" err="1" smtClean="0">
                <a:latin typeface="Arial" charset="0"/>
                <a:cs typeface="Arial" charset="0"/>
              </a:rPr>
              <a:t>Bdii</a:t>
            </a:r>
            <a:r>
              <a:rPr lang="en-US" sz="1200" i="1" dirty="0" smtClean="0">
                <a:latin typeface="Arial" charset="0"/>
                <a:cs typeface="Arial" charset="0"/>
              </a:rPr>
              <a:t>)</a:t>
            </a:r>
          </a:p>
          <a:p>
            <a:pPr lvl="3"/>
            <a:r>
              <a:rPr lang="en-US" sz="1200" i="1" dirty="0" smtClean="0">
                <a:latin typeface="Arial" charset="0"/>
                <a:cs typeface="Arial" charset="0"/>
              </a:rPr>
              <a:t>results are also available in 2 different chart formats.</a:t>
            </a:r>
            <a:endParaRPr lang="it-IT" i="1" dirty="0" smtClean="0">
              <a:latin typeface="Arial" charset="0"/>
              <a:cs typeface="Arial" charset="0"/>
            </a:endParaRPr>
          </a:p>
          <a:p>
            <a:r>
              <a:rPr lang="en-GB" sz="1600" b="1" dirty="0" smtClean="0">
                <a:latin typeface="Arial" charset="0"/>
                <a:cs typeface="Arial" charset="0"/>
              </a:rPr>
              <a:t>GOCDB</a:t>
            </a:r>
          </a:p>
          <a:p>
            <a:pPr lvl="1"/>
            <a:r>
              <a:rPr lang="en-GB" sz="1400" dirty="0" smtClean="0">
                <a:latin typeface="Arial" charset="0"/>
                <a:cs typeface="Arial" charset="0"/>
              </a:rPr>
              <a:t>GOCDB 4.3 was released (end of PQ8)</a:t>
            </a:r>
          </a:p>
          <a:p>
            <a:pPr lvl="2"/>
            <a:r>
              <a:rPr lang="en-GB" sz="1400" i="1" dirty="0" smtClean="0">
                <a:latin typeface="Arial" charset="0"/>
                <a:cs typeface="Arial" charset="0"/>
              </a:rPr>
              <a:t>This included finer grained role/permissions model and support for Service Groups (i.e. Virtual Sites)</a:t>
            </a:r>
            <a:endParaRPr lang="en-US" sz="1400" i="1" dirty="0" smtClean="0">
              <a:latin typeface="Arial" charset="0"/>
              <a:cs typeface="Arial" charset="0"/>
            </a:endParaRPr>
          </a:p>
          <a:p>
            <a:pPr lvl="1"/>
            <a:r>
              <a:rPr lang="en-US" sz="1400" dirty="0" smtClean="0">
                <a:latin typeface="Arial" charset="0"/>
                <a:cs typeface="Arial" charset="0"/>
              </a:rPr>
              <a:t>Engaged with EUDAT representatives to review their requirements and to assess the potential for GOCDB deployment and </a:t>
            </a:r>
            <a:r>
              <a:rPr lang="en-US" sz="1400" dirty="0" err="1" smtClean="0">
                <a:latin typeface="Arial" charset="0"/>
                <a:cs typeface="Arial" charset="0"/>
              </a:rPr>
              <a:t>customisation</a:t>
            </a:r>
            <a:r>
              <a:rPr lang="en-US" sz="1400" dirty="0" smtClean="0">
                <a:latin typeface="Arial" charset="0"/>
                <a:cs typeface="Arial" charset="0"/>
              </a:rPr>
              <a:t> within EUDAT</a:t>
            </a:r>
          </a:p>
          <a:p>
            <a:pPr lvl="1"/>
            <a:r>
              <a:rPr lang="en-GB" sz="1400" dirty="0" smtClean="0">
                <a:latin typeface="Arial" charset="0"/>
                <a:cs typeface="Arial" charset="0"/>
              </a:rPr>
              <a:t>New service type additions. </a:t>
            </a:r>
            <a:endParaRPr lang="it-IT" sz="1400" dirty="0" smtClean="0">
              <a:latin typeface="Arial" charset="0"/>
              <a:cs typeface="Arial" charset="0"/>
            </a:endParaRPr>
          </a:p>
          <a:p>
            <a:pPr lvl="1"/>
            <a:r>
              <a:rPr lang="en-GB" sz="1400" dirty="0" smtClean="0">
                <a:latin typeface="Arial" charset="0"/>
                <a:cs typeface="Arial" charset="0"/>
              </a:rPr>
              <a:t>The GOCDB service was unified into a single portal instance (replacing the previous two separate portal deployments;</a:t>
            </a:r>
          </a:p>
          <a:p>
            <a:r>
              <a:rPr lang="en-GB" sz="1600" b="1" dirty="0" smtClean="0">
                <a:latin typeface="Arial" charset="0"/>
                <a:cs typeface="Arial" charset="0"/>
              </a:rPr>
              <a:t>Metrics Portal</a:t>
            </a:r>
          </a:p>
          <a:p>
            <a:pPr lvl="1"/>
            <a:r>
              <a:rPr lang="en-GB" sz="1400" dirty="0" smtClean="0">
                <a:latin typeface="Arial" charset="0"/>
                <a:cs typeface="Arial" charset="0"/>
              </a:rPr>
              <a:t>New metrics for the SA2, NA2, SA1 and NA3 tasks</a:t>
            </a:r>
          </a:p>
          <a:p>
            <a:pPr lvl="2"/>
            <a:r>
              <a:rPr lang="en-GB" sz="1400" dirty="0" smtClean="0">
                <a:latin typeface="Arial" charset="0"/>
                <a:cs typeface="Arial" charset="0"/>
              </a:rPr>
              <a:t>These metrics will also promote the development of connectors for new information sources.</a:t>
            </a:r>
            <a:endParaRPr lang="en-GB" sz="1400" b="1" dirty="0" smtClean="0">
              <a:latin typeface="Arial" charset="0"/>
              <a:cs typeface="Arial" charset="0"/>
            </a:endParaRPr>
          </a:p>
          <a:p>
            <a:endParaRPr lang="en-GB" sz="1800" dirty="0" smtClean="0">
              <a:latin typeface="Arial" charset="0"/>
              <a:cs typeface="Arial" charset="0"/>
            </a:endParaRPr>
          </a:p>
        </p:txBody>
      </p:sp>
      <p:sp>
        <p:nvSpPr>
          <p:cNvPr id="2253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20</a:t>
            </a:fld>
            <a:endParaRPr lang="en-US"/>
          </a:p>
        </p:txBody>
      </p:sp>
    </p:spTree>
    <p:extLst>
      <p:ext uri="{BB962C8B-B14F-4D97-AF65-F5344CB8AC3E}">
        <p14:creationId xmlns:p14="http://schemas.microsoft.com/office/powerpoint/2010/main" val="35246500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GB" sz="3600" dirty="0" smtClean="0">
                <a:latin typeface="Arial" charset="0"/>
                <a:cs typeface="Arial" charset="0"/>
              </a:rPr>
              <a:t>JRA1</a:t>
            </a:r>
            <a:endParaRPr lang="en-GB" sz="3600" dirty="0" smtClean="0">
              <a:latin typeface="Arial" charset="0"/>
              <a:cs typeface="Arial" charset="0"/>
            </a:endParaRPr>
          </a:p>
        </p:txBody>
      </p:sp>
      <p:sp>
        <p:nvSpPr>
          <p:cNvPr id="20483" name="Segnaposto contenuto 3"/>
          <p:cNvSpPr>
            <a:spLocks noGrp="1"/>
          </p:cNvSpPr>
          <p:nvPr>
            <p:ph idx="1"/>
          </p:nvPr>
        </p:nvSpPr>
        <p:spPr>
          <a:xfrm>
            <a:off x="0" y="1052513"/>
            <a:ext cx="9144000" cy="5256212"/>
          </a:xfrm>
        </p:spPr>
        <p:txBody>
          <a:bodyPr/>
          <a:lstStyle/>
          <a:p>
            <a:pPr>
              <a:defRPr/>
            </a:pPr>
            <a:r>
              <a:rPr lang="en-GB" sz="1800" b="1" dirty="0">
                <a:latin typeface="Arial" charset="0"/>
                <a:cs typeface="Arial" charset="0"/>
              </a:rPr>
              <a:t>EGI Helpdesk (GGUS)</a:t>
            </a:r>
          </a:p>
          <a:p>
            <a:pPr lvl="1">
              <a:defRPr/>
            </a:pPr>
            <a:r>
              <a:rPr lang="en-US" sz="1400" dirty="0">
                <a:latin typeface="Arial" charset="0"/>
                <a:cs typeface="Arial" charset="0"/>
              </a:rPr>
              <a:t>The first version of the GGUS report generator was released in June 2012.</a:t>
            </a:r>
          </a:p>
          <a:p>
            <a:pPr lvl="1">
              <a:defRPr/>
            </a:pPr>
            <a:r>
              <a:rPr lang="en-US" sz="1400" dirty="0">
                <a:latin typeface="Arial" charset="0"/>
                <a:cs typeface="Arial" charset="0"/>
              </a:rPr>
              <a:t> Various new support units were introduced during the last quarter: REBUS (2nd level support), EMI Common, EMI Common Data Library and LHC Experiment Dashboard (3rd level support).</a:t>
            </a:r>
          </a:p>
          <a:p>
            <a:pPr lvl="1">
              <a:defRPr/>
            </a:pPr>
            <a:r>
              <a:rPr lang="en-US" sz="1400" dirty="0">
                <a:latin typeface="Arial" charset="0"/>
                <a:cs typeface="Arial" charset="0"/>
              </a:rPr>
              <a:t>The GGUS web interface was extended with extra information fields in the ticket body to track which middleware product is affected by the reported incident.</a:t>
            </a:r>
          </a:p>
          <a:p>
            <a:pPr lvl="1">
              <a:defRPr/>
            </a:pPr>
            <a:r>
              <a:rPr lang="en-US" sz="1400" dirty="0">
                <a:latin typeface="Arial" charset="0"/>
                <a:cs typeface="Arial" charset="0"/>
              </a:rPr>
              <a:t>Tests were implemented to probe the interface between GGUS and the remote helpdesk systems. These tests are executed before each GGUS release.</a:t>
            </a:r>
          </a:p>
          <a:p>
            <a:pPr lvl="1">
              <a:defRPr/>
            </a:pPr>
            <a:r>
              <a:rPr lang="en-US" sz="1400" dirty="0">
                <a:latin typeface="Arial" charset="0"/>
                <a:cs typeface="Arial" charset="0"/>
              </a:rPr>
              <a:t> The interface with the ticketing system of NGI_FRANCE (OTRS) is being set-up and will be rolled to production in September. </a:t>
            </a:r>
          </a:p>
          <a:p>
            <a:pPr lvl="1">
              <a:defRPr/>
            </a:pPr>
            <a:r>
              <a:rPr lang="en-US" sz="1400" dirty="0">
                <a:latin typeface="Arial" charset="0"/>
                <a:cs typeface="Arial" charset="0"/>
              </a:rPr>
              <a:t>The implementation work on the GGUS-SNOW interface of CERN was completed. </a:t>
            </a:r>
          </a:p>
          <a:p>
            <a:pPr lvl="1">
              <a:defRPr/>
            </a:pPr>
            <a:r>
              <a:rPr lang="en-US" sz="1400" dirty="0">
                <a:latin typeface="Arial" charset="0"/>
                <a:cs typeface="Arial" charset="0"/>
              </a:rPr>
              <a:t>New </a:t>
            </a:r>
            <a:r>
              <a:rPr lang="en-US" sz="1400" dirty="0" err="1">
                <a:latin typeface="Arial" charset="0"/>
                <a:cs typeface="Arial" charset="0"/>
              </a:rPr>
              <a:t>xGUS</a:t>
            </a:r>
            <a:r>
              <a:rPr lang="en-US" sz="1400" dirty="0">
                <a:latin typeface="Arial" charset="0"/>
                <a:cs typeface="Arial" charset="0"/>
              </a:rPr>
              <a:t> instances were rolled to production: one instance for the French national VO vo.france-grilles.fr which is a catch-all VO for multiple communities in France, and one instance for NGI_SI</a:t>
            </a:r>
          </a:p>
          <a:p>
            <a:pPr lvl="1">
              <a:buFont typeface="Arial" charset="0"/>
              <a:buNone/>
              <a:defRPr/>
            </a:pPr>
            <a:endParaRPr lang="en-US" sz="1400" dirty="0">
              <a:latin typeface="Arial" charset="0"/>
              <a:cs typeface="Arial" charset="0"/>
            </a:endParaRPr>
          </a:p>
          <a:p>
            <a:pPr>
              <a:defRPr/>
            </a:pPr>
            <a:r>
              <a:rPr lang="en-GB" sz="1800" b="1" dirty="0">
                <a:latin typeface="Arial" charset="0"/>
                <a:cs typeface="Arial" charset="0"/>
              </a:rPr>
              <a:t>Accounting Repository</a:t>
            </a:r>
          </a:p>
          <a:p>
            <a:pPr lvl="1">
              <a:defRPr/>
            </a:pPr>
            <a:r>
              <a:rPr lang="en-US" sz="1400" dirty="0">
                <a:latin typeface="Arial" charset="0"/>
                <a:cs typeface="Arial" charset="0"/>
              </a:rPr>
              <a:t>Working with EMI to simplify the SSM protocol. </a:t>
            </a:r>
            <a:endParaRPr lang="it-IT" sz="1400" dirty="0">
              <a:latin typeface="Arial" charset="0"/>
              <a:cs typeface="Arial" charset="0"/>
            </a:endParaRPr>
          </a:p>
          <a:p>
            <a:pPr lvl="1">
              <a:defRPr/>
            </a:pPr>
            <a:r>
              <a:rPr lang="en-US" sz="1400" dirty="0">
                <a:latin typeface="Arial" charset="0"/>
                <a:cs typeface="Arial" charset="0"/>
              </a:rPr>
              <a:t>Designing migration strategy for APEL central database.</a:t>
            </a:r>
            <a:endParaRPr lang="it-IT" sz="1400" dirty="0">
              <a:latin typeface="Arial" charset="0"/>
              <a:cs typeface="Arial" charset="0"/>
            </a:endParaRPr>
          </a:p>
          <a:p>
            <a:pPr lvl="1">
              <a:defRPr/>
            </a:pPr>
            <a:r>
              <a:rPr lang="en-US" sz="1400" dirty="0">
                <a:latin typeface="Arial" charset="0"/>
                <a:cs typeface="Arial" charset="0"/>
              </a:rPr>
              <a:t>Creating a prototype consumer for CAR records in XML document format, rather than our own keyword format. </a:t>
            </a:r>
            <a:endParaRPr lang="it-IT" sz="1400" dirty="0">
              <a:latin typeface="Arial" charset="0"/>
              <a:cs typeface="Arial" charset="0"/>
            </a:endParaRPr>
          </a:p>
          <a:p>
            <a:pPr lvl="1">
              <a:defRPr/>
            </a:pPr>
            <a:r>
              <a:rPr lang="en-US" sz="1400" dirty="0">
                <a:latin typeface="Arial" charset="0"/>
                <a:cs typeface="Arial" charset="0"/>
              </a:rPr>
              <a:t>Continued to activity on cloud accounting records as part of Federated Cloud</a:t>
            </a:r>
            <a:endParaRPr lang="en-GB" sz="1400" dirty="0">
              <a:latin typeface="Arial" charset="0"/>
              <a:cs typeface="Arial" charset="0"/>
            </a:endParaRPr>
          </a:p>
          <a:p>
            <a:pPr marL="0" indent="0">
              <a:buFont typeface="Arial" charset="0"/>
              <a:buNone/>
              <a:defRPr/>
            </a:pPr>
            <a:endParaRPr lang="en-GB" sz="2400" dirty="0" smtClean="0">
              <a:latin typeface="Arial" charset="0"/>
              <a:cs typeface="Arial" charset="0"/>
            </a:endParaRPr>
          </a:p>
        </p:txBody>
      </p:sp>
      <p:sp>
        <p:nvSpPr>
          <p:cNvPr id="2355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21</a:t>
            </a:fld>
            <a:endParaRPr lang="en-US"/>
          </a:p>
        </p:txBody>
      </p:sp>
    </p:spTree>
    <p:extLst>
      <p:ext uri="{BB962C8B-B14F-4D97-AF65-F5344CB8AC3E}">
        <p14:creationId xmlns:p14="http://schemas.microsoft.com/office/powerpoint/2010/main" val="9967749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GB" sz="3600" dirty="0" smtClean="0">
                <a:latin typeface="Arial" charset="0"/>
                <a:cs typeface="Arial" charset="0"/>
              </a:rPr>
              <a:t>JRA1</a:t>
            </a:r>
            <a:endParaRPr lang="nl-NL" sz="3600" dirty="0" smtClean="0">
              <a:latin typeface="Arial" charset="0"/>
              <a:cs typeface="Arial" charset="0"/>
            </a:endParaRPr>
          </a:p>
        </p:txBody>
      </p:sp>
      <p:sp>
        <p:nvSpPr>
          <p:cNvPr id="25603" name="Content Placeholder 2"/>
          <p:cNvSpPr>
            <a:spLocks noGrp="1"/>
          </p:cNvSpPr>
          <p:nvPr>
            <p:ph idx="1"/>
          </p:nvPr>
        </p:nvSpPr>
        <p:spPr>
          <a:xfrm>
            <a:off x="107950" y="981075"/>
            <a:ext cx="8928100" cy="5400675"/>
          </a:xfrm>
        </p:spPr>
        <p:txBody>
          <a:bodyPr/>
          <a:lstStyle/>
          <a:p>
            <a:pPr>
              <a:defRPr/>
            </a:pPr>
            <a:r>
              <a:rPr lang="en-GB" sz="1800" b="1" dirty="0">
                <a:latin typeface="Arial" charset="0"/>
                <a:cs typeface="Arial" charset="0"/>
              </a:rPr>
              <a:t>SAM</a:t>
            </a:r>
          </a:p>
          <a:p>
            <a:pPr lvl="1">
              <a:defRPr/>
            </a:pPr>
            <a:r>
              <a:rPr lang="en-US" sz="1400" dirty="0">
                <a:latin typeface="Arial" charset="0"/>
                <a:cs typeface="Arial" charset="0"/>
              </a:rPr>
              <a:t>SAM U17 and 17.1 in Staged Rollout</a:t>
            </a:r>
          </a:p>
          <a:p>
            <a:pPr lvl="2">
              <a:defRPr/>
            </a:pPr>
            <a:r>
              <a:rPr lang="en-GB" sz="1400" dirty="0">
                <a:latin typeface="Arial" charset="0"/>
                <a:cs typeface="Arial" charset="0"/>
              </a:rPr>
              <a:t>The main objective of this update was the deployment in production of the new POEM component, which substitutes the old MDDB</a:t>
            </a:r>
          </a:p>
          <a:p>
            <a:pPr lvl="2">
              <a:defRPr/>
            </a:pPr>
            <a:r>
              <a:rPr lang="en-GB" sz="1400" dirty="0" err="1">
                <a:latin typeface="Arial" charset="0"/>
                <a:cs typeface="Arial" charset="0"/>
              </a:rPr>
              <a:t>DesktopGrid</a:t>
            </a:r>
            <a:r>
              <a:rPr lang="en-GB" sz="1400" dirty="0">
                <a:latin typeface="Arial" charset="0"/>
                <a:cs typeface="Arial" charset="0"/>
              </a:rPr>
              <a:t> probes were integrated into SAM</a:t>
            </a:r>
          </a:p>
          <a:p>
            <a:pPr lvl="2">
              <a:defRPr/>
            </a:pPr>
            <a:r>
              <a:rPr lang="en-GB" sz="1400" dirty="0">
                <a:latin typeface="Arial" charset="0"/>
                <a:cs typeface="Arial" charset="0"/>
              </a:rPr>
              <a:t>UNICORE probes are distributed as part of SAM and manual installation is not needed.</a:t>
            </a:r>
          </a:p>
          <a:p>
            <a:pPr lvl="1">
              <a:defRPr/>
            </a:pPr>
            <a:r>
              <a:rPr lang="en-GB" sz="1400" dirty="0">
                <a:latin typeface="Arial" charset="0"/>
                <a:cs typeface="Arial" charset="0"/>
              </a:rPr>
              <a:t>SAM U18 (internal) and U19 (not yet released) developed:</a:t>
            </a:r>
            <a:endParaRPr lang="en-US" sz="1400" dirty="0">
              <a:latin typeface="Arial" charset="0"/>
              <a:cs typeface="Arial" charset="0"/>
            </a:endParaRPr>
          </a:p>
          <a:p>
            <a:pPr lvl="2">
              <a:defRPr/>
            </a:pPr>
            <a:r>
              <a:rPr lang="en-GB" sz="1400" dirty="0">
                <a:latin typeface="Arial" charset="0"/>
                <a:cs typeface="Arial" charset="0"/>
              </a:rPr>
              <a:t>the logging and monitoring of the SAM database improved</a:t>
            </a:r>
            <a:endParaRPr lang="en-US" sz="1400" i="1" dirty="0">
              <a:latin typeface="Arial" charset="0"/>
              <a:cs typeface="Arial" charset="0"/>
            </a:endParaRPr>
          </a:p>
          <a:p>
            <a:pPr lvl="2">
              <a:defRPr/>
            </a:pPr>
            <a:r>
              <a:rPr lang="en-US" sz="1400" i="1" dirty="0">
                <a:latin typeface="Arial" charset="0"/>
                <a:cs typeface="Arial" charset="0"/>
              </a:rPr>
              <a:t>Integration of QCG/MAPPER probes</a:t>
            </a:r>
          </a:p>
          <a:p>
            <a:pPr>
              <a:defRPr/>
            </a:pPr>
            <a:r>
              <a:rPr lang="en-GB" sz="1800" b="1" dirty="0">
                <a:latin typeface="Arial" charset="0"/>
                <a:cs typeface="Arial" charset="0"/>
              </a:rPr>
              <a:t>Accounting Portal</a:t>
            </a:r>
          </a:p>
          <a:p>
            <a:pPr lvl="1">
              <a:defRPr/>
            </a:pPr>
            <a:r>
              <a:rPr lang="en-GB" sz="1400" dirty="0">
                <a:latin typeface="Arial" charset="0"/>
                <a:cs typeface="Arial" charset="0"/>
              </a:rPr>
              <a:t>miscellaneous query improvement and index optimization</a:t>
            </a:r>
          </a:p>
          <a:p>
            <a:pPr lvl="1">
              <a:defRPr/>
            </a:pPr>
            <a:r>
              <a:rPr lang="en-GB" sz="1400" dirty="0">
                <a:latin typeface="Arial" charset="0"/>
                <a:cs typeface="Arial" charset="0"/>
              </a:rPr>
              <a:t>better HTML output</a:t>
            </a:r>
          </a:p>
          <a:p>
            <a:pPr lvl="1">
              <a:defRPr/>
            </a:pPr>
            <a:r>
              <a:rPr lang="en-GB" sz="1400" dirty="0">
                <a:latin typeface="Arial" charset="0"/>
                <a:cs typeface="Arial" charset="0"/>
              </a:rPr>
              <a:t>testing with several browsers</a:t>
            </a:r>
          </a:p>
          <a:p>
            <a:pPr lvl="1">
              <a:defRPr/>
            </a:pPr>
            <a:r>
              <a:rPr lang="en-GB" sz="1400" dirty="0">
                <a:latin typeface="Arial" charset="0"/>
                <a:cs typeface="Arial" charset="0"/>
              </a:rPr>
              <a:t>tweaks on the graph engine</a:t>
            </a:r>
          </a:p>
          <a:p>
            <a:pPr lvl="1">
              <a:defRPr/>
            </a:pPr>
            <a:r>
              <a:rPr lang="en-GB" sz="1400" dirty="0">
                <a:latin typeface="Arial" charset="0"/>
                <a:cs typeface="Arial" charset="0"/>
              </a:rPr>
              <a:t>preliminary work prior to the implementation of new </a:t>
            </a:r>
            <a:r>
              <a:rPr lang="en-GB" sz="1400" dirty="0" err="1">
                <a:latin typeface="Arial" charset="0"/>
                <a:cs typeface="Arial" charset="0"/>
              </a:rPr>
              <a:t>interNGI</a:t>
            </a:r>
            <a:r>
              <a:rPr lang="en-GB" sz="1400" dirty="0">
                <a:latin typeface="Arial" charset="0"/>
                <a:cs typeface="Arial" charset="0"/>
              </a:rPr>
              <a:t> usage features.</a:t>
            </a:r>
          </a:p>
          <a:p>
            <a:pPr>
              <a:defRPr/>
            </a:pPr>
            <a:r>
              <a:rPr lang="en-GB" sz="1800" b="1" dirty="0">
                <a:latin typeface="Arial" charset="0"/>
                <a:cs typeface="Arial" charset="0"/>
              </a:rPr>
              <a:t>Messaging</a:t>
            </a:r>
          </a:p>
          <a:p>
            <a:pPr lvl="1">
              <a:defRPr/>
            </a:pPr>
            <a:r>
              <a:rPr lang="en-GB" sz="1400" dirty="0">
                <a:latin typeface="Arial" charset="0"/>
                <a:cs typeface="Arial" charset="0"/>
              </a:rPr>
              <a:t>Implemented the credential synchronization system, which is responsible to keep user and group records synced between the brokers of the same broker network. It is deployed and tested in TEST broker network.</a:t>
            </a:r>
            <a:endParaRPr lang="it-IT" sz="1400" dirty="0">
              <a:latin typeface="Arial" charset="0"/>
              <a:cs typeface="Arial" charset="0"/>
            </a:endParaRPr>
          </a:p>
          <a:p>
            <a:pPr lvl="1">
              <a:defRPr/>
            </a:pPr>
            <a:r>
              <a:rPr lang="en-GB" sz="1400" dirty="0">
                <a:latin typeface="Arial" charset="0"/>
                <a:cs typeface="Arial" charset="0"/>
              </a:rPr>
              <a:t>Created a new </a:t>
            </a:r>
            <a:r>
              <a:rPr lang="en-GB" sz="1400" dirty="0" err="1">
                <a:latin typeface="Arial" charset="0"/>
                <a:cs typeface="Arial" charset="0"/>
              </a:rPr>
              <a:t>metapackage</a:t>
            </a:r>
            <a:r>
              <a:rPr lang="en-GB" sz="1400" dirty="0">
                <a:latin typeface="Arial" charset="0"/>
                <a:cs typeface="Arial" charset="0"/>
              </a:rPr>
              <a:t> to ease the installation procedure</a:t>
            </a:r>
          </a:p>
          <a:p>
            <a:pPr marL="457200" lvl="1" indent="0">
              <a:buFont typeface="Arial" charset="0"/>
              <a:buNone/>
              <a:defRPr/>
            </a:pPr>
            <a:endParaRPr lang="en-US" sz="1400" dirty="0" smtClean="0">
              <a:latin typeface="Times New Roman" pitchFamily="18" charset="0"/>
              <a:cs typeface="Times New Roman" pitchFamily="18" charset="0"/>
            </a:endParaRPr>
          </a:p>
        </p:txBody>
      </p:sp>
      <p:sp>
        <p:nvSpPr>
          <p:cNvPr id="2458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22</a:t>
            </a:fld>
            <a:endParaRPr lang="en-US"/>
          </a:p>
        </p:txBody>
      </p:sp>
    </p:spTree>
    <p:extLst>
      <p:ext uri="{BB962C8B-B14F-4D97-AF65-F5344CB8AC3E}">
        <p14:creationId xmlns:p14="http://schemas.microsoft.com/office/powerpoint/2010/main" val="14127853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nl-NL" sz="3600" smtClean="0">
                <a:latin typeface="Arial" charset="0"/>
                <a:cs typeface="Arial" charset="0"/>
              </a:rPr>
              <a:t>Milestones and deliverables</a:t>
            </a:r>
          </a:p>
        </p:txBody>
      </p:sp>
      <p:graphicFrame>
        <p:nvGraphicFramePr>
          <p:cNvPr id="4" name="Content Placeholder 3"/>
          <p:cNvGraphicFramePr>
            <a:graphicFrameLocks noGrp="1"/>
          </p:cNvGraphicFramePr>
          <p:nvPr>
            <p:ph idx="1"/>
          </p:nvPr>
        </p:nvGraphicFramePr>
        <p:xfrm>
          <a:off x="611188" y="1412875"/>
          <a:ext cx="7993062" cy="4584759"/>
        </p:xfrm>
        <a:graphic>
          <a:graphicData uri="http://schemas.openxmlformats.org/drawingml/2006/table">
            <a:tbl>
              <a:tblPr firstRow="1" bandRow="1">
                <a:tableStyleId>{5C22544A-7EE6-4342-B048-85BDC9FD1C3A}</a:tableStyleId>
              </a:tblPr>
              <a:tblGrid>
                <a:gridCol w="1332234"/>
                <a:gridCol w="2890301"/>
                <a:gridCol w="3770527"/>
              </a:tblGrid>
              <a:tr h="395001">
                <a:tc>
                  <a:txBody>
                    <a:bodyPr/>
                    <a:lstStyle/>
                    <a:p>
                      <a:r>
                        <a:rPr lang="nl-NL" sz="1400" dirty="0" smtClean="0">
                          <a:latin typeface="Arial" pitchFamily="34" charset="0"/>
                          <a:cs typeface="Arial" pitchFamily="34" charset="0"/>
                        </a:rPr>
                        <a:t>Id.</a:t>
                      </a:r>
                      <a:endParaRPr lang="nl-NL" sz="1400" dirty="0">
                        <a:latin typeface="Arial" pitchFamily="34" charset="0"/>
                        <a:cs typeface="Arial" pitchFamily="34" charset="0"/>
                      </a:endParaRPr>
                    </a:p>
                  </a:txBody>
                  <a:tcPr marL="91438" marR="91438" marT="45711" marB="45711"/>
                </a:tc>
                <a:tc>
                  <a:txBody>
                    <a:bodyPr/>
                    <a:lstStyle/>
                    <a:p>
                      <a:r>
                        <a:rPr lang="nl-NL" sz="1400" dirty="0" smtClean="0">
                          <a:latin typeface="Arial" pitchFamily="34" charset="0"/>
                          <a:cs typeface="Arial" pitchFamily="34" charset="0"/>
                        </a:rPr>
                        <a:t>Title</a:t>
                      </a:r>
                      <a:endParaRPr lang="nl-NL" sz="1400" dirty="0">
                        <a:latin typeface="Arial" pitchFamily="34" charset="0"/>
                        <a:cs typeface="Arial" pitchFamily="34" charset="0"/>
                      </a:endParaRPr>
                    </a:p>
                  </a:txBody>
                  <a:tcPr marL="91438" marR="91438" marT="45711" marB="45711"/>
                </a:tc>
                <a:tc>
                  <a:txBody>
                    <a:bodyPr/>
                    <a:lstStyle/>
                    <a:p>
                      <a:r>
                        <a:rPr lang="nl-NL" sz="1400" dirty="0" smtClean="0">
                          <a:latin typeface="Arial" pitchFamily="34" charset="0"/>
                          <a:cs typeface="Arial" pitchFamily="34" charset="0"/>
                        </a:rPr>
                        <a:t>DocDB URL</a:t>
                      </a:r>
                      <a:endParaRPr lang="nl-NL" sz="1400" dirty="0">
                        <a:latin typeface="Arial" pitchFamily="34" charset="0"/>
                        <a:cs typeface="Arial" pitchFamily="34" charset="0"/>
                      </a:endParaRPr>
                    </a:p>
                  </a:txBody>
                  <a:tcPr marL="91438" marR="91438" marT="45711" marB="45711"/>
                </a:tc>
              </a:tr>
              <a:tr h="731375">
                <a:tc>
                  <a:txBody>
                    <a:bodyPr/>
                    <a:lstStyle/>
                    <a:p>
                      <a:r>
                        <a:rPr lang="nl-NL" sz="1400" dirty="0" smtClean="0">
                          <a:latin typeface="Arial" pitchFamily="34" charset="0"/>
                          <a:cs typeface="Arial" pitchFamily="34" charset="0"/>
                        </a:rPr>
                        <a:t>D2.16</a:t>
                      </a:r>
                      <a:endParaRPr lang="nl-NL" sz="1400" dirty="0">
                        <a:latin typeface="Arial" pitchFamily="34" charset="0"/>
                        <a:cs typeface="Arial" pitchFamily="34" charset="0"/>
                      </a:endParaRPr>
                    </a:p>
                  </a:txBody>
                  <a:tcPr marL="91438" marR="91438"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dk1"/>
                          </a:solidFill>
                          <a:effectLst/>
                          <a:latin typeface="Arial" pitchFamily="34" charset="0"/>
                          <a:ea typeface="+mn-ea"/>
                          <a:cs typeface="Arial" pitchFamily="34" charset="0"/>
                        </a:rPr>
                        <a:t>EGI-</a:t>
                      </a:r>
                      <a:r>
                        <a:rPr lang="en-GB" sz="1400" kern="1200" dirty="0" err="1" smtClean="0">
                          <a:solidFill>
                            <a:schemeClr val="dk1"/>
                          </a:solidFill>
                          <a:effectLst/>
                          <a:latin typeface="Arial" pitchFamily="34" charset="0"/>
                          <a:ea typeface="+mn-ea"/>
                          <a:cs typeface="Arial" pitchFamily="34" charset="0"/>
                        </a:rPr>
                        <a:t>InSPIRE</a:t>
                      </a:r>
                      <a:r>
                        <a:rPr lang="en-GB" sz="1400" kern="1200" dirty="0" smtClean="0">
                          <a:solidFill>
                            <a:schemeClr val="dk1"/>
                          </a:solidFill>
                          <a:effectLst/>
                          <a:latin typeface="Arial" pitchFamily="34" charset="0"/>
                          <a:ea typeface="+mn-ea"/>
                          <a:cs typeface="Arial" pitchFamily="34" charset="0"/>
                        </a:rPr>
                        <a:t> Presentation</a:t>
                      </a:r>
                      <a:endParaRPr lang="nl-NL" sz="1400" kern="1200" dirty="0" smtClean="0">
                        <a:solidFill>
                          <a:schemeClr val="dk1"/>
                        </a:solidFill>
                        <a:effectLst/>
                        <a:latin typeface="Arial" pitchFamily="34" charset="0"/>
                        <a:ea typeface="+mn-ea"/>
                        <a:cs typeface="Arial" pitchFamily="34" charset="0"/>
                      </a:endParaRPr>
                    </a:p>
                    <a:p>
                      <a:endParaRPr lang="nl-NL" sz="1400" kern="1200" dirty="0">
                        <a:solidFill>
                          <a:schemeClr val="dk1"/>
                        </a:solidFill>
                        <a:effectLst/>
                        <a:latin typeface="Arial" pitchFamily="34" charset="0"/>
                        <a:ea typeface="+mn-ea"/>
                        <a:cs typeface="Arial" pitchFamily="34" charset="0"/>
                      </a:endParaRPr>
                    </a:p>
                  </a:txBody>
                  <a:tcPr marL="91438" marR="91438" marT="45711" marB="45711"/>
                </a:tc>
                <a:tc>
                  <a:txBody>
                    <a:bodyPr/>
                    <a:lstStyle/>
                    <a:p>
                      <a:r>
                        <a:rPr lang="nl-NL" sz="1400" dirty="0" smtClean="0">
                          <a:latin typeface="Arial" pitchFamily="34" charset="0"/>
                          <a:cs typeface="Arial" pitchFamily="34" charset="0"/>
                          <a:hlinkClick r:id="rId2"/>
                        </a:rPr>
                        <a:t>https://documents.egi.eu/document/1145</a:t>
                      </a:r>
                      <a:r>
                        <a:rPr lang="nl-NL" sz="1400" baseline="0" dirty="0" smtClean="0">
                          <a:latin typeface="Arial" pitchFamily="34" charset="0"/>
                          <a:cs typeface="Arial" pitchFamily="34" charset="0"/>
                        </a:rPr>
                        <a:t> </a:t>
                      </a:r>
                      <a:r>
                        <a:rPr lang="nl-NL" sz="1400" dirty="0" smtClean="0">
                          <a:latin typeface="Arial" pitchFamily="34" charset="0"/>
                          <a:cs typeface="Arial" pitchFamily="34" charset="0"/>
                        </a:rPr>
                        <a:t> </a:t>
                      </a:r>
                      <a:endParaRPr lang="nl-NL" sz="1400" dirty="0">
                        <a:latin typeface="Arial" pitchFamily="34" charset="0"/>
                        <a:cs typeface="Arial" pitchFamily="34" charset="0"/>
                      </a:endParaRPr>
                    </a:p>
                  </a:txBody>
                  <a:tcPr marL="91438" marR="91438" marT="45711" marB="45711"/>
                </a:tc>
              </a:tr>
              <a:tr h="731473">
                <a:tc>
                  <a:txBody>
                    <a:bodyPr/>
                    <a:lstStyle/>
                    <a:p>
                      <a:r>
                        <a:rPr lang="nl-NL" sz="1400" dirty="0" smtClean="0">
                          <a:latin typeface="Arial" pitchFamily="34" charset="0"/>
                          <a:cs typeface="Arial" pitchFamily="34" charset="0"/>
                        </a:rPr>
                        <a:t>MS228</a:t>
                      </a:r>
                      <a:endParaRPr lang="nl-NL" sz="1400" dirty="0">
                        <a:latin typeface="Arial" pitchFamily="34" charset="0"/>
                        <a:cs typeface="Arial" pitchFamily="34" charset="0"/>
                      </a:endParaRPr>
                    </a:p>
                  </a:txBody>
                  <a:tcPr marL="91438" marR="91438"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dk1"/>
                          </a:solidFill>
                          <a:effectLst/>
                          <a:latin typeface="Arial" pitchFamily="34" charset="0"/>
                          <a:ea typeface="+mn-ea"/>
                          <a:cs typeface="Arial" pitchFamily="34" charset="0"/>
                        </a:rPr>
                        <a:t>Marketing and Communication Handbook</a:t>
                      </a:r>
                      <a:endParaRPr lang="nl-NL" sz="1400" kern="1200" dirty="0" smtClean="0">
                        <a:solidFill>
                          <a:schemeClr val="dk1"/>
                        </a:solidFill>
                        <a:effectLst/>
                        <a:latin typeface="Arial" pitchFamily="34" charset="0"/>
                        <a:ea typeface="+mn-ea"/>
                        <a:cs typeface="Arial" pitchFamily="34" charset="0"/>
                      </a:endParaRPr>
                    </a:p>
                    <a:p>
                      <a:endParaRPr lang="nl-NL" sz="1400" kern="1200" dirty="0">
                        <a:solidFill>
                          <a:schemeClr val="dk1"/>
                        </a:solidFill>
                        <a:effectLst/>
                        <a:latin typeface="Arial" pitchFamily="34" charset="0"/>
                        <a:ea typeface="+mn-ea"/>
                        <a:cs typeface="Arial" pitchFamily="34" charset="0"/>
                      </a:endParaRPr>
                    </a:p>
                  </a:txBody>
                  <a:tcPr marL="91438" marR="91438" marT="45711" marB="45711"/>
                </a:tc>
                <a:tc>
                  <a:txBody>
                    <a:bodyPr/>
                    <a:lstStyle/>
                    <a:p>
                      <a:r>
                        <a:rPr lang="nl-NL" sz="1400" dirty="0" smtClean="0">
                          <a:latin typeface="Arial" pitchFamily="34" charset="0"/>
                          <a:cs typeface="Arial" pitchFamily="34" charset="0"/>
                          <a:hlinkClick r:id="rId3"/>
                        </a:rPr>
                        <a:t>https://documents.egi.eu/document/1160</a:t>
                      </a:r>
                      <a:r>
                        <a:rPr lang="nl-NL" sz="1400" baseline="0" dirty="0" smtClean="0">
                          <a:latin typeface="Arial" pitchFamily="34" charset="0"/>
                          <a:cs typeface="Arial" pitchFamily="34" charset="0"/>
                        </a:rPr>
                        <a:t> </a:t>
                      </a:r>
                      <a:endParaRPr lang="nl-NL" sz="1400" dirty="0">
                        <a:latin typeface="Arial" pitchFamily="34" charset="0"/>
                        <a:cs typeface="Arial" pitchFamily="34" charset="0"/>
                      </a:endParaRPr>
                    </a:p>
                  </a:txBody>
                  <a:tcPr marL="91438" marR="91438" marT="45711" marB="45711"/>
                </a:tc>
              </a:tr>
              <a:tr h="731473">
                <a:tc>
                  <a:txBody>
                    <a:bodyPr/>
                    <a:lstStyle/>
                    <a:p>
                      <a:r>
                        <a:rPr lang="nl-NL" sz="1400" dirty="0" smtClean="0">
                          <a:latin typeface="Arial" pitchFamily="34" charset="0"/>
                          <a:cs typeface="Arial" pitchFamily="34" charset="0"/>
                        </a:rPr>
                        <a:t>MS511</a:t>
                      </a:r>
                      <a:endParaRPr lang="nl-NL" sz="1400" dirty="0">
                        <a:latin typeface="Arial" pitchFamily="34" charset="0"/>
                        <a:cs typeface="Arial" pitchFamily="34" charset="0"/>
                      </a:endParaRPr>
                    </a:p>
                  </a:txBody>
                  <a:tcPr marL="91438" marR="91438"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dk1"/>
                          </a:solidFill>
                          <a:effectLst/>
                          <a:latin typeface="Arial" pitchFamily="34" charset="0"/>
                          <a:ea typeface="+mn-ea"/>
                          <a:cs typeface="Arial" pitchFamily="34" charset="0"/>
                        </a:rPr>
                        <a:t>Deployed Middleware Support Unit Operations Procedures</a:t>
                      </a:r>
                      <a:endParaRPr lang="nl-NL" sz="1400" kern="1200" dirty="0" smtClean="0">
                        <a:solidFill>
                          <a:schemeClr val="dk1"/>
                        </a:solidFill>
                        <a:effectLst/>
                        <a:latin typeface="Arial" pitchFamily="34" charset="0"/>
                        <a:ea typeface="+mn-ea"/>
                        <a:cs typeface="Arial" pitchFamily="34" charset="0"/>
                      </a:endParaRPr>
                    </a:p>
                    <a:p>
                      <a:endParaRPr lang="nl-NL" sz="1400" kern="1200" dirty="0">
                        <a:solidFill>
                          <a:schemeClr val="dk1"/>
                        </a:solidFill>
                        <a:effectLst/>
                        <a:latin typeface="Arial" pitchFamily="34" charset="0"/>
                        <a:ea typeface="+mn-ea"/>
                        <a:cs typeface="Arial" pitchFamily="34" charset="0"/>
                      </a:endParaRPr>
                    </a:p>
                  </a:txBody>
                  <a:tcPr marL="91438" marR="91438"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400" dirty="0" smtClean="0">
                          <a:latin typeface="Arial" pitchFamily="34" charset="0"/>
                          <a:cs typeface="Arial" pitchFamily="34" charset="0"/>
                          <a:hlinkClick r:id="rId4"/>
                        </a:rPr>
                        <a:t>https://documents.egi.eu/document/1134</a:t>
                      </a:r>
                      <a:r>
                        <a:rPr lang="nl-NL" sz="1400" baseline="0" dirty="0" smtClean="0">
                          <a:latin typeface="Arial" pitchFamily="34" charset="0"/>
                          <a:cs typeface="Arial" pitchFamily="34" charset="0"/>
                        </a:rPr>
                        <a:t> </a:t>
                      </a:r>
                      <a:endParaRPr lang="nl-NL" sz="1400" dirty="0" smtClean="0">
                        <a:latin typeface="Arial" pitchFamily="34" charset="0"/>
                        <a:cs typeface="Arial" pitchFamily="34" charset="0"/>
                      </a:endParaRPr>
                    </a:p>
                    <a:p>
                      <a:endParaRPr lang="nl-NL" sz="1400" dirty="0">
                        <a:latin typeface="Arial" pitchFamily="34" charset="0"/>
                        <a:cs typeface="Arial" pitchFamily="34" charset="0"/>
                      </a:endParaRPr>
                    </a:p>
                  </a:txBody>
                  <a:tcPr marL="91438" marR="91438" marT="45711" marB="45711"/>
                </a:tc>
              </a:tr>
              <a:tr h="731375">
                <a:tc>
                  <a:txBody>
                    <a:bodyPr/>
                    <a:lstStyle/>
                    <a:p>
                      <a:r>
                        <a:rPr lang="nl-NL" sz="1400" dirty="0" smtClean="0">
                          <a:latin typeface="Arial" pitchFamily="34" charset="0"/>
                          <a:cs typeface="Arial" pitchFamily="34" charset="0"/>
                        </a:rPr>
                        <a:t>MS512</a:t>
                      </a:r>
                      <a:endParaRPr lang="nl-NL" sz="1400" dirty="0">
                        <a:latin typeface="Arial" pitchFamily="34" charset="0"/>
                        <a:cs typeface="Arial" pitchFamily="34" charset="0"/>
                      </a:endParaRPr>
                    </a:p>
                  </a:txBody>
                  <a:tcPr marL="91438" marR="91438"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dk1"/>
                          </a:solidFill>
                          <a:effectLst/>
                          <a:latin typeface="Arial" pitchFamily="34" charset="0"/>
                          <a:ea typeface="+mn-ea"/>
                          <a:cs typeface="Arial" pitchFamily="34" charset="0"/>
                        </a:rPr>
                        <a:t>Software Provisioning Process</a:t>
                      </a:r>
                      <a:endParaRPr lang="nl-NL" sz="1400" kern="1200" dirty="0" smtClean="0">
                        <a:solidFill>
                          <a:schemeClr val="dk1"/>
                        </a:solidFill>
                        <a:effectLst/>
                        <a:latin typeface="Arial" pitchFamily="34" charset="0"/>
                        <a:ea typeface="+mn-ea"/>
                        <a:cs typeface="Arial" pitchFamily="34" charset="0"/>
                      </a:endParaRPr>
                    </a:p>
                    <a:p>
                      <a:endParaRPr lang="nl-NL" sz="1400" kern="1200" dirty="0">
                        <a:solidFill>
                          <a:schemeClr val="dk1"/>
                        </a:solidFill>
                        <a:effectLst/>
                        <a:latin typeface="Arial" pitchFamily="34" charset="0"/>
                        <a:ea typeface="+mn-ea"/>
                        <a:cs typeface="Arial" pitchFamily="34" charset="0"/>
                      </a:endParaRPr>
                    </a:p>
                  </a:txBody>
                  <a:tcPr marL="91438" marR="91438"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400" dirty="0" smtClean="0">
                          <a:latin typeface="Arial" pitchFamily="34" charset="0"/>
                          <a:cs typeface="Arial" pitchFamily="34" charset="0"/>
                          <a:hlinkClick r:id="rId5"/>
                        </a:rPr>
                        <a:t>https://documents.egi.eu/document/1135</a:t>
                      </a:r>
                      <a:r>
                        <a:rPr lang="nl-NL" sz="1400" baseline="0" dirty="0" smtClean="0">
                          <a:latin typeface="Arial" pitchFamily="34" charset="0"/>
                          <a:cs typeface="Arial" pitchFamily="34" charset="0"/>
                        </a:rPr>
                        <a:t> </a:t>
                      </a:r>
                      <a:r>
                        <a:rPr lang="nl-NL" sz="1400" dirty="0" smtClean="0">
                          <a:latin typeface="Arial" pitchFamily="34" charset="0"/>
                          <a:cs typeface="Arial" pitchFamily="34" charset="0"/>
                        </a:rPr>
                        <a:t> </a:t>
                      </a:r>
                    </a:p>
                    <a:p>
                      <a:endParaRPr lang="nl-NL" sz="1400" dirty="0">
                        <a:latin typeface="Arial" pitchFamily="34" charset="0"/>
                        <a:cs typeface="Arial" pitchFamily="34" charset="0"/>
                      </a:endParaRPr>
                    </a:p>
                  </a:txBody>
                  <a:tcPr marL="91438" marR="91438" marT="45711" marB="45711"/>
                </a:tc>
              </a:tr>
              <a:tr h="632002">
                <a:tc>
                  <a:txBody>
                    <a:bodyPr/>
                    <a:lstStyle/>
                    <a:p>
                      <a:r>
                        <a:rPr lang="nl-NL" sz="1400" dirty="0" smtClean="0">
                          <a:latin typeface="Arial" pitchFamily="34" charset="0"/>
                          <a:cs typeface="Arial" pitchFamily="34" charset="0"/>
                        </a:rPr>
                        <a:t>MS616</a:t>
                      </a:r>
                      <a:endParaRPr lang="nl-NL" sz="1400" dirty="0">
                        <a:latin typeface="Arial" pitchFamily="34" charset="0"/>
                        <a:cs typeface="Arial" pitchFamily="34" charset="0"/>
                      </a:endParaRPr>
                    </a:p>
                  </a:txBody>
                  <a:tcPr marL="91438" marR="91438"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dirty="0" smtClean="0">
                          <a:solidFill>
                            <a:schemeClr val="dk1"/>
                          </a:solidFill>
                          <a:effectLst/>
                          <a:latin typeface="Arial" pitchFamily="34" charset="0"/>
                          <a:ea typeface="+mn-ea"/>
                          <a:cs typeface="Arial" pitchFamily="34" charset="0"/>
                        </a:rPr>
                        <a:t>Services for High Energy Physics</a:t>
                      </a:r>
                      <a:endParaRPr lang="nl-NL" sz="1400" kern="1200" dirty="0" smtClean="0">
                        <a:solidFill>
                          <a:schemeClr val="dk1"/>
                        </a:solidFill>
                        <a:effectLst/>
                        <a:latin typeface="Arial" pitchFamily="34" charset="0"/>
                        <a:ea typeface="+mn-ea"/>
                        <a:cs typeface="Arial" pitchFamily="34" charset="0"/>
                      </a:endParaRPr>
                    </a:p>
                    <a:p>
                      <a:endParaRPr lang="nl-NL" sz="1400" kern="1200" dirty="0">
                        <a:solidFill>
                          <a:schemeClr val="dk1"/>
                        </a:solidFill>
                        <a:effectLst/>
                        <a:latin typeface="Arial" pitchFamily="34" charset="0"/>
                        <a:ea typeface="+mn-ea"/>
                        <a:cs typeface="Arial" pitchFamily="34" charset="0"/>
                      </a:endParaRPr>
                    </a:p>
                  </a:txBody>
                  <a:tcPr marL="91438" marR="91438"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400" dirty="0" smtClean="0">
                          <a:latin typeface="Arial" pitchFamily="34" charset="0"/>
                          <a:cs typeface="Arial" pitchFamily="34" charset="0"/>
                          <a:hlinkClick r:id="rId6"/>
                        </a:rPr>
                        <a:t>https://documents.egi.eu/document/747</a:t>
                      </a:r>
                      <a:r>
                        <a:rPr lang="nl-NL" sz="1400" baseline="0" dirty="0" smtClean="0">
                          <a:latin typeface="Arial" pitchFamily="34" charset="0"/>
                          <a:cs typeface="Arial" pitchFamily="34" charset="0"/>
                        </a:rPr>
                        <a:t> </a:t>
                      </a:r>
                      <a:endParaRPr lang="nl-NL" sz="1400" dirty="0" smtClean="0">
                        <a:latin typeface="Arial" pitchFamily="34" charset="0"/>
                        <a:cs typeface="Arial" pitchFamily="34" charset="0"/>
                      </a:endParaRPr>
                    </a:p>
                    <a:p>
                      <a:endParaRPr lang="nl-NL" sz="1400" dirty="0">
                        <a:latin typeface="Arial" pitchFamily="34" charset="0"/>
                        <a:cs typeface="Arial" pitchFamily="34" charset="0"/>
                      </a:endParaRPr>
                    </a:p>
                  </a:txBody>
                  <a:tcPr marL="91438" marR="91438" marT="45711" marB="45711"/>
                </a:tc>
              </a:tr>
              <a:tr h="632002">
                <a:tc>
                  <a:txBody>
                    <a:bodyPr/>
                    <a:lstStyle/>
                    <a:p>
                      <a:r>
                        <a:rPr lang="nl-NL" sz="1400" dirty="0" smtClean="0">
                          <a:latin typeface="Arial" pitchFamily="34" charset="0"/>
                          <a:cs typeface="Arial" pitchFamily="34" charset="0"/>
                        </a:rPr>
                        <a:t>MS617</a:t>
                      </a:r>
                      <a:endParaRPr lang="nl-NL" sz="1400" dirty="0">
                        <a:latin typeface="Arial" pitchFamily="34" charset="0"/>
                        <a:cs typeface="Arial" pitchFamily="34" charset="0"/>
                      </a:endParaRPr>
                    </a:p>
                  </a:txBody>
                  <a:tcPr marL="91438" marR="91438" marT="45711" marB="45711"/>
                </a:tc>
                <a:tc>
                  <a:txBody>
                    <a:bodyPr/>
                    <a:lstStyle/>
                    <a:p>
                      <a:r>
                        <a:rPr lang="en-GB" sz="1400" kern="1200" dirty="0" smtClean="0">
                          <a:solidFill>
                            <a:schemeClr val="dk1"/>
                          </a:solidFill>
                          <a:effectLst/>
                          <a:latin typeface="Arial" pitchFamily="34" charset="0"/>
                          <a:ea typeface="+mn-ea"/>
                          <a:cs typeface="Arial" pitchFamily="34" charset="0"/>
                        </a:rPr>
                        <a:t>Services for the Life Science Community </a:t>
                      </a:r>
                      <a:endParaRPr lang="nl-NL" sz="1400" kern="1200" dirty="0">
                        <a:solidFill>
                          <a:schemeClr val="dk1"/>
                        </a:solidFill>
                        <a:effectLst/>
                        <a:latin typeface="Arial" pitchFamily="34" charset="0"/>
                        <a:ea typeface="+mn-ea"/>
                        <a:cs typeface="Arial" pitchFamily="34" charset="0"/>
                      </a:endParaRPr>
                    </a:p>
                  </a:txBody>
                  <a:tcPr marL="91438" marR="91438" marT="45711" marB="4571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l-NL" sz="1400" dirty="0" smtClean="0">
                          <a:latin typeface="Arial" pitchFamily="34" charset="0"/>
                          <a:cs typeface="Arial" pitchFamily="34" charset="0"/>
                          <a:hlinkClick r:id="rId7"/>
                        </a:rPr>
                        <a:t>https://documents.egi.eu/document/1289</a:t>
                      </a:r>
                      <a:r>
                        <a:rPr lang="nl-NL" sz="1400" baseline="0" dirty="0" smtClean="0">
                          <a:latin typeface="Arial" pitchFamily="34" charset="0"/>
                          <a:cs typeface="Arial" pitchFamily="34" charset="0"/>
                        </a:rPr>
                        <a:t> </a:t>
                      </a:r>
                      <a:endParaRPr lang="nl-NL" sz="1400" dirty="0" smtClean="0">
                        <a:latin typeface="Arial" pitchFamily="34" charset="0"/>
                        <a:cs typeface="Arial" pitchFamily="34" charset="0"/>
                      </a:endParaRPr>
                    </a:p>
                    <a:p>
                      <a:endParaRPr lang="nl-NL" sz="1400" dirty="0">
                        <a:latin typeface="Arial" pitchFamily="34" charset="0"/>
                        <a:cs typeface="Arial" pitchFamily="34" charset="0"/>
                      </a:endParaRPr>
                    </a:p>
                  </a:txBody>
                  <a:tcPr marL="91438" marR="91438" marT="45711" marB="45711"/>
                </a:tc>
              </a:tr>
            </a:tbl>
          </a:graphicData>
        </a:graphic>
      </p:graphicFrame>
      <p:sp>
        <p:nvSpPr>
          <p:cNvPr id="26661"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23</a:t>
            </a:fld>
            <a:endParaRPr lang="en-US"/>
          </a:p>
        </p:txBody>
      </p:sp>
    </p:spTree>
    <p:extLst>
      <p:ext uri="{BB962C8B-B14F-4D97-AF65-F5344CB8AC3E}">
        <p14:creationId xmlns:p14="http://schemas.microsoft.com/office/powerpoint/2010/main" val="17887265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Amendment #2</a:t>
            </a:r>
            <a:endParaRPr lang="en-US" dirty="0"/>
          </a:p>
        </p:txBody>
      </p:sp>
      <p:sp>
        <p:nvSpPr>
          <p:cNvPr id="7" name="Subtitle 6"/>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24</a:t>
            </a:fld>
            <a:endParaRPr lang="en-US"/>
          </a:p>
        </p:txBody>
      </p:sp>
    </p:spTree>
    <p:extLst>
      <p:ext uri="{BB962C8B-B14F-4D97-AF65-F5344CB8AC3E}">
        <p14:creationId xmlns:p14="http://schemas.microsoft.com/office/powerpoint/2010/main" val="682025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DoW</a:t>
            </a:r>
            <a:r>
              <a:rPr lang="en-US" dirty="0" smtClean="0"/>
              <a:t> Change #2</a:t>
            </a:r>
            <a:endParaRPr lang="en-US" dirty="0"/>
          </a:p>
        </p:txBody>
      </p:sp>
      <p:sp>
        <p:nvSpPr>
          <p:cNvPr id="3" name="Content Placeholder 2"/>
          <p:cNvSpPr>
            <a:spLocks noGrp="1"/>
          </p:cNvSpPr>
          <p:nvPr>
            <p:ph idx="1"/>
          </p:nvPr>
        </p:nvSpPr>
        <p:spPr/>
        <p:txBody>
          <a:bodyPr/>
          <a:lstStyle/>
          <a:p>
            <a:r>
              <a:rPr lang="en-US" dirty="0" smtClean="0"/>
              <a:t>Merger of SA2.5 and SA1.7</a:t>
            </a:r>
          </a:p>
          <a:p>
            <a:r>
              <a:rPr lang="en-US" dirty="0" smtClean="0"/>
              <a:t>Establishing SA2.6 for federated cloud</a:t>
            </a:r>
          </a:p>
          <a:p>
            <a:r>
              <a:rPr lang="en-US" dirty="0" smtClean="0"/>
              <a:t>Moving coordination of document</a:t>
            </a:r>
          </a:p>
          <a:p>
            <a:r>
              <a:rPr lang="en-US" dirty="0" smtClean="0"/>
              <a:t>Moving coordination of interoperation</a:t>
            </a:r>
          </a:p>
          <a:p>
            <a:r>
              <a:rPr lang="en-US" dirty="0" smtClean="0"/>
              <a:t>New changes (slides to follow)</a:t>
            </a:r>
          </a:p>
          <a:p>
            <a:pPr lvl="1"/>
            <a:r>
              <a:rPr lang="en-US" dirty="0" smtClean="0"/>
              <a:t>Moving INFN effort to CERN</a:t>
            </a:r>
          </a:p>
          <a:p>
            <a:pPr lvl="1"/>
            <a:r>
              <a:rPr lang="en-US" dirty="0" smtClean="0"/>
              <a:t>TCD leaving the project</a:t>
            </a:r>
          </a:p>
          <a:p>
            <a:pPr lvl="1"/>
            <a:r>
              <a:rPr lang="en-US" dirty="0" smtClean="0"/>
              <a:t>Russian JRU changes</a:t>
            </a:r>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25</a:t>
            </a:fld>
            <a:endParaRPr lang="en-US"/>
          </a:p>
        </p:txBody>
      </p:sp>
    </p:spTree>
    <p:extLst>
      <p:ext uri="{BB962C8B-B14F-4D97-AF65-F5344CB8AC3E}">
        <p14:creationId xmlns:p14="http://schemas.microsoft.com/office/powerpoint/2010/main" val="24565520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INFN Changes</a:t>
            </a:r>
            <a:endParaRPr lang="en-US" dirty="0"/>
          </a:p>
        </p:txBody>
      </p:sp>
      <p:sp>
        <p:nvSpPr>
          <p:cNvPr id="3" name="Content Placeholder 2"/>
          <p:cNvSpPr>
            <a:spLocks noGrp="1"/>
          </p:cNvSpPr>
          <p:nvPr>
            <p:ph idx="1"/>
          </p:nvPr>
        </p:nvSpPr>
        <p:spPr/>
        <p:txBody>
          <a:bodyPr/>
          <a:lstStyle/>
          <a:p>
            <a:r>
              <a:rPr lang="en-US" dirty="0" smtClean="0"/>
              <a:t>INFN costs at CERN in SA3</a:t>
            </a:r>
          </a:p>
          <a:p>
            <a:pPr lvl="1"/>
            <a:r>
              <a:rPr lang="en-US" dirty="0" smtClean="0"/>
              <a:t>PY1: Staff recruitment. No effort recorded</a:t>
            </a:r>
          </a:p>
          <a:p>
            <a:pPr lvl="1"/>
            <a:r>
              <a:rPr lang="en-US" dirty="0" smtClean="0"/>
              <a:t>PY2: Staff in place. Effort recorded</a:t>
            </a:r>
          </a:p>
          <a:p>
            <a:pPr lvl="2"/>
            <a:r>
              <a:rPr lang="en-US" dirty="0" smtClean="0"/>
              <a:t>Costs not allowed </a:t>
            </a:r>
            <a:r>
              <a:rPr lang="en-US" dirty="0" smtClean="0">
                <a:sym typeface="Wingdings" pitchFamily="2" charset="2"/>
              </a:rPr>
              <a:t> effectively subcontracting</a:t>
            </a:r>
          </a:p>
          <a:p>
            <a:r>
              <a:rPr lang="en-US" dirty="0" smtClean="0">
                <a:sym typeface="Wingdings" pitchFamily="2" charset="2"/>
              </a:rPr>
              <a:t>Propose transferring to CERN:</a:t>
            </a:r>
          </a:p>
          <a:p>
            <a:pPr lvl="1"/>
            <a:r>
              <a:rPr lang="en-US" dirty="0" smtClean="0">
                <a:sym typeface="Wingdings" pitchFamily="2" charset="2"/>
              </a:rPr>
              <a:t>24PM for PY3: EUR130K</a:t>
            </a:r>
          </a:p>
          <a:p>
            <a:pPr lvl="1"/>
            <a:r>
              <a:rPr lang="en-US" dirty="0" smtClean="0">
                <a:sym typeface="Wingdings" pitchFamily="2" charset="2"/>
              </a:rPr>
              <a:t>Equivalent to effort at INFN costs of:</a:t>
            </a:r>
          </a:p>
          <a:p>
            <a:pPr lvl="2"/>
            <a:r>
              <a:rPr lang="en-US" dirty="0" smtClean="0">
                <a:sym typeface="Wingdings" pitchFamily="2" charset="2"/>
              </a:rPr>
              <a:t>20PMs (PY2) @ 40% (EUR 59K)</a:t>
            </a:r>
          </a:p>
          <a:p>
            <a:pPr lvl="2"/>
            <a:r>
              <a:rPr lang="en-US" dirty="0" smtClean="0"/>
              <a:t>24 PMs (PY3) @ 40% (EUR 71K)</a:t>
            </a:r>
            <a:endParaRPr lang="en-US" dirty="0"/>
          </a:p>
          <a:p>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26</a:t>
            </a:fld>
            <a:endParaRPr lang="en-US"/>
          </a:p>
        </p:txBody>
      </p:sp>
    </p:spTree>
    <p:extLst>
      <p:ext uri="{BB962C8B-B14F-4D97-AF65-F5344CB8AC3E}">
        <p14:creationId xmlns:p14="http://schemas.microsoft.com/office/powerpoint/2010/main" val="105069209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TCD</a:t>
            </a:r>
            <a:endParaRPr lang="en-US" dirty="0"/>
          </a:p>
        </p:txBody>
      </p:sp>
      <p:sp>
        <p:nvSpPr>
          <p:cNvPr id="3" name="Content Placeholder 2"/>
          <p:cNvSpPr>
            <a:spLocks noGrp="1"/>
          </p:cNvSpPr>
          <p:nvPr>
            <p:ph idx="1"/>
          </p:nvPr>
        </p:nvSpPr>
        <p:spPr/>
        <p:txBody>
          <a:bodyPr/>
          <a:lstStyle/>
          <a:p>
            <a:r>
              <a:rPr lang="en-US" dirty="0" smtClean="0"/>
              <a:t>TCD has announced it is leaving:</a:t>
            </a:r>
          </a:p>
          <a:p>
            <a:pPr lvl="1"/>
            <a:r>
              <a:rPr lang="en-US" dirty="0" smtClean="0"/>
              <a:t>EGI</a:t>
            </a:r>
          </a:p>
          <a:p>
            <a:pPr lvl="1"/>
            <a:r>
              <a:rPr lang="en-US" dirty="0" smtClean="0"/>
              <a:t>EGI-</a:t>
            </a:r>
            <a:r>
              <a:rPr lang="en-US" dirty="0" err="1" smtClean="0"/>
              <a:t>InSPIRE</a:t>
            </a:r>
            <a:endParaRPr lang="en-US" dirty="0" smtClean="0"/>
          </a:p>
          <a:p>
            <a:r>
              <a:rPr lang="en-US" dirty="0" smtClean="0"/>
              <a:t>Provided a formal letter</a:t>
            </a:r>
          </a:p>
          <a:p>
            <a:r>
              <a:rPr lang="en-US" dirty="0" smtClean="0"/>
              <a:t>Probably process in separate amendment </a:t>
            </a:r>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27</a:t>
            </a:fld>
            <a:endParaRPr lang="en-US"/>
          </a:p>
        </p:txBody>
      </p:sp>
    </p:spTree>
    <p:extLst>
      <p:ext uri="{BB962C8B-B14F-4D97-AF65-F5344CB8AC3E}">
        <p14:creationId xmlns:p14="http://schemas.microsoft.com/office/powerpoint/2010/main" val="5796080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Russian JRU</a:t>
            </a:r>
            <a:endParaRPr lang="en-US" dirty="0"/>
          </a:p>
        </p:txBody>
      </p:sp>
      <p:sp>
        <p:nvSpPr>
          <p:cNvPr id="3" name="Content Placeholder 2"/>
          <p:cNvSpPr>
            <a:spLocks noGrp="1"/>
          </p:cNvSpPr>
          <p:nvPr>
            <p:ph idx="1"/>
          </p:nvPr>
        </p:nvSpPr>
        <p:spPr/>
        <p:txBody>
          <a:bodyPr/>
          <a:lstStyle/>
          <a:p>
            <a:r>
              <a:rPr lang="en-US" dirty="0" smtClean="0"/>
              <a:t>Issue</a:t>
            </a:r>
          </a:p>
          <a:p>
            <a:pPr lvl="1"/>
            <a:r>
              <a:rPr lang="en-US" dirty="0" smtClean="0"/>
              <a:t>Needed to restructure to allow redistribution of funds</a:t>
            </a:r>
          </a:p>
          <a:p>
            <a:pPr lvl="1"/>
            <a:r>
              <a:rPr lang="en-US" dirty="0" smtClean="0"/>
              <a:t>No funds distributed in PY1 &amp; PY2 due to local tax rules potentially adding VAT</a:t>
            </a:r>
          </a:p>
          <a:p>
            <a:r>
              <a:rPr lang="en-US" dirty="0" smtClean="0"/>
              <a:t>Final </a:t>
            </a:r>
            <a:r>
              <a:rPr lang="en-US" dirty="0"/>
              <a:t>documents arrived Tuesday this week</a:t>
            </a:r>
          </a:p>
          <a:p>
            <a:r>
              <a:rPr lang="en-US" dirty="0"/>
              <a:t>Will be processed by EC next week</a:t>
            </a:r>
          </a:p>
          <a:p>
            <a:r>
              <a:rPr lang="en-US" dirty="0"/>
              <a:t>Changes made in with Amendment </a:t>
            </a:r>
            <a:r>
              <a:rPr lang="en-US" dirty="0" smtClean="0"/>
              <a:t>#2</a:t>
            </a:r>
            <a:r>
              <a:rPr lang="en-US" dirty="0"/>
              <a:t/>
            </a:r>
            <a:br>
              <a:rPr lang="en-US" dirty="0"/>
            </a:br>
            <a:endParaRPr lang="en-US" dirty="0"/>
          </a:p>
          <a:p>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28</a:t>
            </a:fld>
            <a:endParaRPr lang="en-US"/>
          </a:p>
        </p:txBody>
      </p:sp>
    </p:spTree>
    <p:extLst>
      <p:ext uri="{BB962C8B-B14F-4D97-AF65-F5344CB8AC3E}">
        <p14:creationId xmlns:p14="http://schemas.microsoft.com/office/powerpoint/2010/main" val="69861131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EC Review</a:t>
            </a:r>
            <a:endParaRPr lang="en-US" dirty="0"/>
          </a:p>
        </p:txBody>
      </p:sp>
      <p:sp>
        <p:nvSpPr>
          <p:cNvPr id="7" name="Subtitle 6"/>
          <p:cNvSpPr>
            <a:spLocks noGrp="1"/>
          </p:cNvSpPr>
          <p:nvPr>
            <p:ph type="subTitle"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29</a:t>
            </a:fld>
            <a:endParaRPr lang="en-US"/>
          </a:p>
        </p:txBody>
      </p:sp>
    </p:spTree>
    <p:extLst>
      <p:ext uri="{BB962C8B-B14F-4D97-AF65-F5344CB8AC3E}">
        <p14:creationId xmlns:p14="http://schemas.microsoft.com/office/powerpoint/2010/main" val="3212420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Project Status</a:t>
            </a:r>
            <a:endParaRPr lang="en-US" dirty="0"/>
          </a:p>
        </p:txBody>
      </p:sp>
      <p:sp>
        <p:nvSpPr>
          <p:cNvPr id="7" name="Subtitle 6"/>
          <p:cNvSpPr>
            <a:spLocks noGrp="1"/>
          </p:cNvSpPr>
          <p:nvPr>
            <p:ph type="subTitle"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3</a:t>
            </a:fld>
            <a:endParaRPr lang="en-US"/>
          </a:p>
        </p:txBody>
      </p:sp>
    </p:spTree>
    <p:extLst>
      <p:ext uri="{BB962C8B-B14F-4D97-AF65-F5344CB8AC3E}">
        <p14:creationId xmlns:p14="http://schemas.microsoft.com/office/powerpoint/2010/main" val="34481260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 Review</a:t>
            </a:r>
            <a:endParaRPr lang="en-US" dirty="0"/>
          </a:p>
        </p:txBody>
      </p:sp>
      <p:sp>
        <p:nvSpPr>
          <p:cNvPr id="3" name="Content Placeholder 2"/>
          <p:cNvSpPr>
            <a:spLocks noGrp="1"/>
          </p:cNvSpPr>
          <p:nvPr>
            <p:ph idx="1"/>
          </p:nvPr>
        </p:nvSpPr>
        <p:spPr>
          <a:xfrm>
            <a:off x="323528" y="1412776"/>
            <a:ext cx="8676456" cy="4525963"/>
          </a:xfrm>
        </p:spPr>
        <p:txBody>
          <a:bodyPr/>
          <a:lstStyle/>
          <a:p>
            <a:r>
              <a:rPr lang="en-US" dirty="0" smtClean="0"/>
              <a:t>Issues that need a response now</a:t>
            </a:r>
          </a:p>
          <a:p>
            <a:pPr lvl="1"/>
            <a:r>
              <a:rPr lang="en-US" dirty="0" smtClean="0"/>
              <a:t>Draft letters to the EC from the PMB &amp; EGI.eu</a:t>
            </a:r>
          </a:p>
          <a:p>
            <a:pPr lvl="1"/>
            <a:r>
              <a:rPr lang="en-US" dirty="0" smtClean="0"/>
              <a:t>List of major factual errors in the report</a:t>
            </a:r>
          </a:p>
          <a:p>
            <a:r>
              <a:rPr lang="en-US" dirty="0" smtClean="0"/>
              <a:t>Strategic Issues for the EGI Council</a:t>
            </a:r>
          </a:p>
          <a:p>
            <a:r>
              <a:rPr lang="en-US" dirty="0" smtClean="0"/>
              <a:t>Technical Issues for the EGI-</a:t>
            </a:r>
            <a:r>
              <a:rPr lang="en-US" dirty="0" err="1" smtClean="0"/>
              <a:t>InSPIRE</a:t>
            </a:r>
            <a:r>
              <a:rPr lang="en-US" dirty="0" smtClean="0"/>
              <a:t> AMB</a:t>
            </a:r>
          </a:p>
          <a:p>
            <a:pPr lvl="1"/>
            <a:r>
              <a:rPr lang="en-US" dirty="0" smtClean="0"/>
              <a:t>Cross-cutting Task &amp; Activity issues</a:t>
            </a:r>
          </a:p>
          <a:p>
            <a:pPr lvl="1"/>
            <a:r>
              <a:rPr lang="en-US" dirty="0" smtClean="0"/>
              <a:t>Individual independent Task/Activity issues</a:t>
            </a:r>
          </a:p>
          <a:p>
            <a:pPr lvl="1"/>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30</a:t>
            </a:fld>
            <a:endParaRPr lang="en-US"/>
          </a:p>
        </p:txBody>
      </p:sp>
    </p:spTree>
    <p:extLst>
      <p:ext uri="{BB962C8B-B14F-4D97-AF65-F5344CB8AC3E}">
        <p14:creationId xmlns:p14="http://schemas.microsoft.com/office/powerpoint/2010/main" val="6726972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Significant Issues</a:t>
            </a:r>
            <a:endParaRPr lang="en-US" dirty="0"/>
          </a:p>
        </p:txBody>
      </p:sp>
      <p:sp>
        <p:nvSpPr>
          <p:cNvPr id="3" name="Content Placeholder 2"/>
          <p:cNvSpPr>
            <a:spLocks noGrp="1"/>
          </p:cNvSpPr>
          <p:nvPr>
            <p:ph idx="1"/>
          </p:nvPr>
        </p:nvSpPr>
        <p:spPr/>
        <p:txBody>
          <a:bodyPr/>
          <a:lstStyle/>
          <a:p>
            <a:r>
              <a:rPr lang="en-US" dirty="0" smtClean="0"/>
              <a:t>For the EGI-</a:t>
            </a:r>
            <a:r>
              <a:rPr lang="en-US" dirty="0" err="1" smtClean="0"/>
              <a:t>InSPIRE</a:t>
            </a:r>
            <a:r>
              <a:rPr lang="en-US" dirty="0" smtClean="0"/>
              <a:t> project</a:t>
            </a:r>
          </a:p>
          <a:p>
            <a:pPr lvl="1"/>
            <a:r>
              <a:rPr lang="en-US" dirty="0" smtClean="0"/>
              <a:t>Experts have gone beyond their mandate</a:t>
            </a:r>
          </a:p>
          <a:p>
            <a:pPr lvl="1"/>
            <a:r>
              <a:rPr lang="en-US" dirty="0" smtClean="0"/>
              <a:t>Experts use two different </a:t>
            </a:r>
            <a:r>
              <a:rPr lang="en-US" dirty="0" err="1" smtClean="0"/>
              <a:t>DoWs</a:t>
            </a:r>
            <a:r>
              <a:rPr lang="en-US" dirty="0" smtClean="0"/>
              <a:t> for their comments</a:t>
            </a:r>
          </a:p>
          <a:p>
            <a:pPr lvl="1"/>
            <a:r>
              <a:rPr lang="en-US" dirty="0" smtClean="0"/>
              <a:t>EGI-</a:t>
            </a:r>
            <a:r>
              <a:rPr lang="en-US" dirty="0" err="1" smtClean="0"/>
              <a:t>InSPIRE</a:t>
            </a:r>
            <a:r>
              <a:rPr lang="en-US" dirty="0" smtClean="0"/>
              <a:t> boards need to be replaced</a:t>
            </a:r>
          </a:p>
          <a:p>
            <a:pPr lvl="1"/>
            <a:r>
              <a:rPr lang="en-US" dirty="0" smtClean="0"/>
              <a:t>User representation is provided through EAC</a:t>
            </a:r>
          </a:p>
          <a:p>
            <a:r>
              <a:rPr lang="en-US" dirty="0" smtClean="0"/>
              <a:t>For the EGI.eu Executive Board</a:t>
            </a:r>
          </a:p>
          <a:p>
            <a:pPr lvl="1"/>
            <a:r>
              <a:rPr lang="en-US" dirty="0" smtClean="0"/>
              <a:t>EGI.eu is a foundation and is legal</a:t>
            </a:r>
          </a:p>
          <a:p>
            <a:pPr lvl="1"/>
            <a:r>
              <a:rPr lang="en-US" dirty="0" smtClean="0"/>
              <a:t>ERIC is still on the agenda for discussion</a:t>
            </a:r>
          </a:p>
          <a:p>
            <a:pPr lvl="1"/>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31</a:t>
            </a:fld>
            <a:endParaRPr lang="en-US"/>
          </a:p>
        </p:txBody>
      </p:sp>
    </p:spTree>
    <p:extLst>
      <p:ext uri="{BB962C8B-B14F-4D97-AF65-F5344CB8AC3E}">
        <p14:creationId xmlns:p14="http://schemas.microsoft.com/office/powerpoint/2010/main" val="6938686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Issues for EGI</a:t>
            </a:r>
            <a:endParaRPr lang="en-US" dirty="0"/>
          </a:p>
        </p:txBody>
      </p:sp>
      <p:sp>
        <p:nvSpPr>
          <p:cNvPr id="3" name="Content Placeholder 2"/>
          <p:cNvSpPr>
            <a:spLocks noGrp="1"/>
          </p:cNvSpPr>
          <p:nvPr>
            <p:ph idx="1"/>
          </p:nvPr>
        </p:nvSpPr>
        <p:spPr>
          <a:xfrm>
            <a:off x="323528" y="1340768"/>
            <a:ext cx="8785348" cy="4968552"/>
          </a:xfrm>
        </p:spPr>
        <p:txBody>
          <a:bodyPr>
            <a:normAutofit/>
          </a:bodyPr>
          <a:lstStyle/>
          <a:p>
            <a:r>
              <a:rPr lang="en-US" dirty="0" smtClean="0"/>
              <a:t>Use a scientific board to review applications?</a:t>
            </a:r>
          </a:p>
          <a:p>
            <a:r>
              <a:rPr lang="en-US" dirty="0" smtClean="0"/>
              <a:t>Do NGIs need to stop non-local use?</a:t>
            </a:r>
          </a:p>
          <a:p>
            <a:r>
              <a:rPr lang="en-US" dirty="0" smtClean="0"/>
              <a:t>Prepare for a pay-for-use by users model?</a:t>
            </a:r>
          </a:p>
          <a:p>
            <a:r>
              <a:rPr lang="en-US" dirty="0" smtClean="0"/>
              <a:t>Should EGI change its name?</a:t>
            </a:r>
          </a:p>
          <a:p>
            <a:r>
              <a:rPr lang="en-US" dirty="0" smtClean="0"/>
              <a:t>Review split of work between EGI.eu &amp; NGIs?</a:t>
            </a:r>
          </a:p>
          <a:p>
            <a:r>
              <a:rPr lang="en-US" dirty="0" smtClean="0"/>
              <a:t>Will NGIs provide a price for their resources?</a:t>
            </a:r>
          </a:p>
          <a:p>
            <a:r>
              <a:rPr lang="en-US" dirty="0" smtClean="0"/>
              <a:t>Should NILs be employed directly by EGI.eu</a:t>
            </a:r>
          </a:p>
          <a:p>
            <a:r>
              <a:rPr lang="en-US" dirty="0" smtClean="0"/>
              <a:t>EGI.eu expand projects: RTD &amp; portals</a:t>
            </a:r>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32</a:t>
            </a:fld>
            <a:endParaRPr lang="en-US"/>
          </a:p>
        </p:txBody>
      </p:sp>
    </p:spTree>
    <p:extLst>
      <p:ext uri="{BB962C8B-B14F-4D97-AF65-F5344CB8AC3E}">
        <p14:creationId xmlns:p14="http://schemas.microsoft.com/office/powerpoint/2010/main" val="5703657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Technical Issues</a:t>
            </a:r>
            <a:endParaRPr lang="en-US" dirty="0"/>
          </a:p>
        </p:txBody>
      </p:sp>
      <p:sp>
        <p:nvSpPr>
          <p:cNvPr id="3" name="Content Placeholder 2"/>
          <p:cNvSpPr>
            <a:spLocks noGrp="1"/>
          </p:cNvSpPr>
          <p:nvPr>
            <p:ph idx="1"/>
          </p:nvPr>
        </p:nvSpPr>
        <p:spPr>
          <a:xfrm>
            <a:off x="611188" y="1412776"/>
            <a:ext cx="8425308" cy="4525963"/>
          </a:xfrm>
        </p:spPr>
        <p:txBody>
          <a:bodyPr/>
          <a:lstStyle/>
          <a:p>
            <a:pPr lvl="0"/>
            <a:r>
              <a:rPr lang="en-GB" dirty="0" smtClean="0"/>
              <a:t>VO </a:t>
            </a:r>
            <a:r>
              <a:rPr lang="en-GB" dirty="0"/>
              <a:t>specific availability &amp; reliability </a:t>
            </a:r>
            <a:r>
              <a:rPr lang="en-GB" dirty="0" smtClean="0"/>
              <a:t>metrics</a:t>
            </a:r>
          </a:p>
          <a:p>
            <a:pPr lvl="1"/>
            <a:r>
              <a:rPr lang="en-GB" dirty="0" smtClean="0"/>
              <a:t>Kill this availability &amp; reliability discussion!</a:t>
            </a:r>
          </a:p>
          <a:p>
            <a:pPr lvl="1"/>
            <a:r>
              <a:rPr lang="en-US" dirty="0" smtClean="0"/>
              <a:t>Probably shows 95% of VOs 100% A &amp; R</a:t>
            </a:r>
            <a:endParaRPr lang="en-US" dirty="0"/>
          </a:p>
          <a:p>
            <a:pPr lvl="0"/>
            <a:r>
              <a:rPr lang="en-GB" dirty="0" smtClean="0"/>
              <a:t>Integrated NA2 tasks</a:t>
            </a:r>
          </a:p>
          <a:p>
            <a:pPr lvl="1"/>
            <a:r>
              <a:rPr lang="en-GB" dirty="0" smtClean="0"/>
              <a:t>Strategy </a:t>
            </a:r>
            <a:r>
              <a:rPr lang="en-GB" dirty="0"/>
              <a:t>(with metrics</a:t>
            </a:r>
            <a:r>
              <a:rPr lang="en-GB" dirty="0" smtClean="0"/>
              <a:t>) for outreach</a:t>
            </a:r>
            <a:endParaRPr lang="en-US" dirty="0"/>
          </a:p>
          <a:p>
            <a:pPr lvl="0"/>
            <a:r>
              <a:rPr lang="en-GB" dirty="0"/>
              <a:t>Review the Activity </a:t>
            </a:r>
            <a:r>
              <a:rPr lang="en-GB" dirty="0" smtClean="0"/>
              <a:t>&amp; Strategic Metrics</a:t>
            </a:r>
          </a:p>
          <a:p>
            <a:pPr lvl="0"/>
            <a:r>
              <a:rPr lang="en-GB" dirty="0" smtClean="0"/>
              <a:t>Provide thought experiment on pay-for-use</a:t>
            </a:r>
          </a:p>
          <a:p>
            <a:pPr lvl="1"/>
            <a:r>
              <a:rPr lang="en-GB" dirty="0" smtClean="0"/>
              <a:t>Which NGIs? How much? Through EGI.eu?</a:t>
            </a:r>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33</a:t>
            </a:fld>
            <a:endParaRPr lang="en-US"/>
          </a:p>
        </p:txBody>
      </p:sp>
    </p:spTree>
    <p:extLst>
      <p:ext uri="{BB962C8B-B14F-4D97-AF65-F5344CB8AC3E}">
        <p14:creationId xmlns:p14="http://schemas.microsoft.com/office/powerpoint/2010/main" val="3180106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Discussions</a:t>
            </a:r>
            <a:endParaRPr lang="en-US" dirty="0"/>
          </a:p>
        </p:txBody>
      </p:sp>
      <p:sp>
        <p:nvSpPr>
          <p:cNvPr id="3" name="Content Placeholder 2"/>
          <p:cNvSpPr>
            <a:spLocks noGrp="1"/>
          </p:cNvSpPr>
          <p:nvPr>
            <p:ph idx="1"/>
          </p:nvPr>
        </p:nvSpPr>
        <p:spPr>
          <a:xfrm>
            <a:off x="395536" y="1412776"/>
            <a:ext cx="8532812" cy="4525963"/>
          </a:xfrm>
        </p:spPr>
        <p:txBody>
          <a:bodyPr/>
          <a:lstStyle/>
          <a:p>
            <a:r>
              <a:rPr lang="en-US" dirty="0" smtClean="0"/>
              <a:t>Changing EC e-Infrastructure landscape</a:t>
            </a:r>
          </a:p>
          <a:p>
            <a:pPr lvl="1"/>
            <a:r>
              <a:rPr lang="en-US" dirty="0" smtClean="0"/>
              <a:t>“Keeping the status quo is not an option”</a:t>
            </a:r>
          </a:p>
          <a:p>
            <a:r>
              <a:rPr lang="en-US" dirty="0" smtClean="0"/>
              <a:t>EC believe in a more market driven ERA</a:t>
            </a:r>
          </a:p>
          <a:p>
            <a:pPr lvl="1"/>
            <a:r>
              <a:rPr lang="en-US" dirty="0" smtClean="0"/>
              <a:t>Provide an additional overhead to buy services</a:t>
            </a:r>
          </a:p>
          <a:p>
            <a:pPr lvl="1"/>
            <a:r>
              <a:rPr lang="en-US" dirty="0" smtClean="0"/>
              <a:t>Improve efficiency and bring in new SMEs</a:t>
            </a:r>
          </a:p>
          <a:p>
            <a:r>
              <a:rPr lang="en-US" dirty="0" smtClean="0"/>
              <a:t>ERA Communication</a:t>
            </a:r>
          </a:p>
          <a:p>
            <a:pPr lvl="1"/>
            <a:r>
              <a:rPr lang="en-US" dirty="0" smtClean="0"/>
              <a:t>“A </a:t>
            </a:r>
            <a:r>
              <a:rPr lang="en-US" dirty="0"/>
              <a:t>Reinforced European Research Area Partnership for Excellence and </a:t>
            </a:r>
            <a:r>
              <a:rPr lang="en-US" dirty="0" smtClean="0"/>
              <a:t>Growth”</a:t>
            </a:r>
          </a:p>
          <a:p>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34</a:t>
            </a:fld>
            <a:endParaRPr lang="en-US"/>
          </a:p>
        </p:txBody>
      </p:sp>
    </p:spTree>
    <p:extLst>
      <p:ext uri="{BB962C8B-B14F-4D97-AF65-F5344CB8AC3E}">
        <p14:creationId xmlns:p14="http://schemas.microsoft.com/office/powerpoint/2010/main" val="29914696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35</a:t>
            </a:fld>
            <a:endParaRPr lang="en-US"/>
          </a:p>
        </p:txBody>
      </p:sp>
    </p:spTree>
    <p:extLst>
      <p:ext uri="{BB962C8B-B14F-4D97-AF65-F5344CB8AC3E}">
        <p14:creationId xmlns:p14="http://schemas.microsoft.com/office/powerpoint/2010/main" val="968172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395536" y="1412875"/>
            <a:ext cx="8532812" cy="4525963"/>
          </a:xfrm>
        </p:spPr>
        <p:txBody>
          <a:bodyPr/>
          <a:lstStyle/>
          <a:p>
            <a:r>
              <a:rPr lang="nl-NL" dirty="0" smtClean="0">
                <a:latin typeface="Arial" charset="0"/>
                <a:cs typeface="Arial" charset="0"/>
              </a:rPr>
              <a:t>Planning for EGITF 2012</a:t>
            </a:r>
          </a:p>
          <a:p>
            <a:pPr lvl="1"/>
            <a:r>
              <a:rPr lang="nl-NL" dirty="0" smtClean="0">
                <a:latin typeface="Arial" charset="0"/>
                <a:cs typeface="Arial" charset="0"/>
              </a:rPr>
              <a:t>It seems to have worked so far!</a:t>
            </a:r>
          </a:p>
          <a:p>
            <a:r>
              <a:rPr lang="en-US" dirty="0" smtClean="0"/>
              <a:t>EGI-</a:t>
            </a:r>
            <a:r>
              <a:rPr lang="en-US" dirty="0" err="1" smtClean="0"/>
              <a:t>InSPIRE</a:t>
            </a:r>
            <a:r>
              <a:rPr lang="en-US" dirty="0" smtClean="0"/>
              <a:t> 2</a:t>
            </a:r>
            <a:r>
              <a:rPr lang="en-US" baseline="30000" dirty="0" smtClean="0"/>
              <a:t>nd</a:t>
            </a:r>
            <a:r>
              <a:rPr lang="en-US" dirty="0" smtClean="0"/>
              <a:t> Review of PY2</a:t>
            </a:r>
            <a:endParaRPr lang="en-US" dirty="0"/>
          </a:p>
          <a:p>
            <a:pPr lvl="1"/>
            <a:r>
              <a:rPr lang="en-US" dirty="0">
                <a:hlinkClick r:id="rId2"/>
              </a:rPr>
              <a:t>https://indico.egi.eu/indico/conferenceDisplay.py?confId=1046</a:t>
            </a:r>
            <a:endParaRPr lang="en-US" dirty="0"/>
          </a:p>
          <a:p>
            <a:pPr lvl="1"/>
            <a:r>
              <a:rPr lang="en-US" dirty="0"/>
              <a:t>Feedback to be discussed later</a:t>
            </a:r>
          </a:p>
          <a:p>
            <a:r>
              <a:rPr lang="nl-NL" dirty="0" smtClean="0">
                <a:latin typeface="Arial" charset="0"/>
                <a:cs typeface="Arial" charset="0"/>
              </a:rPr>
              <a:t>Discovery of a Higgs like particle announced</a:t>
            </a:r>
            <a:endParaRPr lang="nl-NL" dirty="0" smtClean="0">
              <a:latin typeface="Arial" charset="0"/>
              <a:cs typeface="Arial" charset="0"/>
            </a:endParaRPr>
          </a:p>
        </p:txBody>
      </p:sp>
      <p:sp>
        <p:nvSpPr>
          <p:cNvPr id="4099"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4100" name="Title 1"/>
          <p:cNvSpPr>
            <a:spLocks noGrp="1"/>
          </p:cNvSpPr>
          <p:nvPr>
            <p:ph type="title"/>
          </p:nvPr>
        </p:nvSpPr>
        <p:spPr/>
        <p:txBody>
          <a:bodyPr/>
          <a:lstStyle/>
          <a:p>
            <a:r>
              <a:rPr lang="en-GB" dirty="0" smtClean="0">
                <a:latin typeface="Arial" charset="0"/>
                <a:cs typeface="Arial" charset="0"/>
              </a:rPr>
              <a:t>Project </a:t>
            </a:r>
            <a:r>
              <a:rPr lang="en-GB" dirty="0" smtClean="0">
                <a:latin typeface="Arial" charset="0"/>
                <a:cs typeface="Arial" charset="0"/>
              </a:rPr>
              <a:t>Status PQ9</a:t>
            </a:r>
            <a:endParaRPr lang="en-GB" dirty="0" smtClean="0">
              <a:latin typeface="Arial" charset="0"/>
              <a:cs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4</a:t>
            </a:fld>
            <a:endParaRPr lang="en-US"/>
          </a:p>
        </p:txBody>
      </p:sp>
    </p:spTree>
    <p:extLst>
      <p:ext uri="{BB962C8B-B14F-4D97-AF65-F5344CB8AC3E}">
        <p14:creationId xmlns:p14="http://schemas.microsoft.com/office/powerpoint/2010/main" val="1353843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GB" smtClean="0">
                <a:latin typeface="Arial" charset="0"/>
                <a:cs typeface="Arial" charset="0"/>
              </a:rPr>
              <a:t>Project Effort PQ9</a:t>
            </a:r>
            <a:endParaRPr lang="nl-NL" smtClean="0">
              <a:latin typeface="Arial" charset="0"/>
              <a:cs typeface="Arial" charset="0"/>
            </a:endParaRPr>
          </a:p>
        </p:txBody>
      </p:sp>
      <p:sp>
        <p:nvSpPr>
          <p:cNvPr id="5123"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359258084"/>
              </p:ext>
            </p:extLst>
          </p:nvPr>
        </p:nvGraphicFramePr>
        <p:xfrm>
          <a:off x="107506" y="1196750"/>
          <a:ext cx="8856982" cy="4752529"/>
        </p:xfrm>
        <a:graphic>
          <a:graphicData uri="http://schemas.openxmlformats.org/drawingml/2006/table">
            <a:tbl>
              <a:tblPr firstRow="1" firstCol="1" bandRow="1">
                <a:tableStyleId>{5C22544A-7EE6-4342-B048-85BDC9FD1C3A}</a:tableStyleId>
              </a:tblPr>
              <a:tblGrid>
                <a:gridCol w="1513246"/>
                <a:gridCol w="1513246"/>
                <a:gridCol w="1295327"/>
                <a:gridCol w="1511721"/>
                <a:gridCol w="1511721"/>
                <a:gridCol w="1511721"/>
              </a:tblGrid>
              <a:tr h="1212379">
                <a:tc>
                  <a:txBody>
                    <a:bodyPr/>
                    <a:lstStyle/>
                    <a:p>
                      <a:pPr algn="ctr">
                        <a:spcBef>
                          <a:spcPts val="200"/>
                        </a:spcBef>
                        <a:spcAft>
                          <a:spcPts val="0"/>
                        </a:spcAft>
                      </a:pPr>
                      <a:r>
                        <a:rPr lang="nl-NL" sz="2400" dirty="0">
                          <a:effectLst/>
                        </a:rPr>
                        <a:t>Work Package</a:t>
                      </a:r>
                      <a:endParaRPr lang="en-US" sz="3600" dirty="0">
                        <a:effectLst/>
                        <a:latin typeface="Times New Roman"/>
                        <a:ea typeface="Times New Roman"/>
                      </a:endParaRPr>
                    </a:p>
                  </a:txBody>
                  <a:tcPr marL="44450" marR="44450" marT="0" marB="0" anchor="ctr"/>
                </a:tc>
                <a:tc>
                  <a:txBody>
                    <a:bodyPr/>
                    <a:lstStyle/>
                    <a:p>
                      <a:pPr algn="ctr">
                        <a:spcBef>
                          <a:spcPts val="200"/>
                        </a:spcBef>
                        <a:spcAft>
                          <a:spcPts val="0"/>
                        </a:spcAft>
                      </a:pPr>
                      <a:r>
                        <a:rPr lang="nl-NL" sz="2400">
                          <a:effectLst/>
                        </a:rPr>
                        <a:t>Worked PM Funded</a:t>
                      </a:r>
                      <a:endParaRPr lang="en-US" sz="3600">
                        <a:effectLst/>
                        <a:latin typeface="Times New Roman"/>
                        <a:ea typeface="Times New Roman"/>
                      </a:endParaRPr>
                    </a:p>
                  </a:txBody>
                  <a:tcPr marL="44450" marR="44450" marT="0" marB="0" anchor="ctr"/>
                </a:tc>
                <a:tc>
                  <a:txBody>
                    <a:bodyPr/>
                    <a:lstStyle/>
                    <a:p>
                      <a:pPr algn="ctr">
                        <a:spcBef>
                          <a:spcPts val="200"/>
                        </a:spcBef>
                        <a:spcAft>
                          <a:spcPts val="0"/>
                        </a:spcAft>
                      </a:pPr>
                      <a:r>
                        <a:rPr lang="nl-NL" sz="2400">
                          <a:effectLst/>
                        </a:rPr>
                        <a:t>Committed PM</a:t>
                      </a:r>
                      <a:endParaRPr lang="en-US" sz="3600">
                        <a:effectLst/>
                        <a:latin typeface="Times New Roman"/>
                        <a:ea typeface="Times New Roman"/>
                      </a:endParaRPr>
                    </a:p>
                  </a:txBody>
                  <a:tcPr marL="44450" marR="44450" marT="0" marB="0" anchor="ctr"/>
                </a:tc>
                <a:tc>
                  <a:txBody>
                    <a:bodyPr/>
                    <a:lstStyle/>
                    <a:p>
                      <a:pPr algn="ctr">
                        <a:spcBef>
                          <a:spcPts val="200"/>
                        </a:spcBef>
                        <a:spcAft>
                          <a:spcPts val="0"/>
                        </a:spcAft>
                      </a:pPr>
                      <a:r>
                        <a:rPr lang="nl-NL" sz="2400">
                          <a:effectLst/>
                        </a:rPr>
                        <a:t>Achieved PQ9 PM %</a:t>
                      </a:r>
                      <a:endParaRPr lang="en-US" sz="3600">
                        <a:effectLst/>
                        <a:latin typeface="Times New Roman"/>
                        <a:ea typeface="Times New Roman"/>
                      </a:endParaRPr>
                    </a:p>
                  </a:txBody>
                  <a:tcPr marL="44450" marR="44450" marT="0" marB="0" anchor="ctr"/>
                </a:tc>
                <a:tc>
                  <a:txBody>
                    <a:bodyPr/>
                    <a:lstStyle/>
                    <a:p>
                      <a:pPr algn="ctr">
                        <a:spcBef>
                          <a:spcPts val="200"/>
                        </a:spcBef>
                        <a:spcAft>
                          <a:spcPts val="0"/>
                        </a:spcAft>
                      </a:pPr>
                      <a:r>
                        <a:rPr lang="nl-NL" sz="2400">
                          <a:effectLst/>
                        </a:rPr>
                        <a:t>Achieved PM (YEAR 2) %</a:t>
                      </a:r>
                      <a:endParaRPr lang="en-US" sz="3600">
                        <a:effectLst/>
                        <a:latin typeface="Times New Roman"/>
                        <a:ea typeface="Times New Roman"/>
                      </a:endParaRPr>
                    </a:p>
                  </a:txBody>
                  <a:tcPr marL="44450" marR="44450" marT="0" marB="0" anchor="ctr"/>
                </a:tc>
                <a:tc>
                  <a:txBody>
                    <a:bodyPr/>
                    <a:lstStyle/>
                    <a:p>
                      <a:pPr algn="ctr">
                        <a:spcBef>
                          <a:spcPts val="200"/>
                        </a:spcBef>
                        <a:spcAft>
                          <a:spcPts val="0"/>
                        </a:spcAft>
                      </a:pPr>
                      <a:r>
                        <a:rPr lang="nl-NL" sz="2400">
                          <a:effectLst/>
                        </a:rPr>
                        <a:t>Achieved PM (YEAR1) %</a:t>
                      </a:r>
                      <a:endParaRPr lang="en-US" sz="3600">
                        <a:effectLst/>
                        <a:latin typeface="Times New Roman"/>
                        <a:ea typeface="Times New Roman"/>
                      </a:endParaRPr>
                    </a:p>
                  </a:txBody>
                  <a:tcPr marL="44450" marR="44450" marT="0" marB="0" anchor="ctr"/>
                </a:tc>
              </a:tr>
              <a:tr h="436457">
                <a:tc>
                  <a:txBody>
                    <a:bodyPr/>
                    <a:lstStyle/>
                    <a:p>
                      <a:pPr algn="l">
                        <a:spcBef>
                          <a:spcPts val="200"/>
                        </a:spcBef>
                        <a:spcAft>
                          <a:spcPts val="0"/>
                        </a:spcAft>
                      </a:pPr>
                      <a:r>
                        <a:rPr lang="nl-NL" sz="2400">
                          <a:effectLst/>
                        </a:rPr>
                        <a:t>WP1</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20.6</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21.1</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98%</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99%</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nl-NL" sz="2000">
                          <a:effectLst/>
                        </a:rPr>
                        <a:t>77%</a:t>
                      </a:r>
                      <a:endParaRPr lang="en-US" sz="3600">
                        <a:effectLst/>
                        <a:latin typeface="Times New Roman"/>
                        <a:ea typeface="Times New Roman"/>
                      </a:endParaRPr>
                    </a:p>
                  </a:txBody>
                  <a:tcPr marL="44450" marR="44450" marT="0" marB="0" anchor="b"/>
                </a:tc>
              </a:tr>
              <a:tr h="436457">
                <a:tc>
                  <a:txBody>
                    <a:bodyPr/>
                    <a:lstStyle/>
                    <a:p>
                      <a:pPr algn="l">
                        <a:spcBef>
                          <a:spcPts val="200"/>
                        </a:spcBef>
                        <a:spcAft>
                          <a:spcPts val="0"/>
                        </a:spcAft>
                      </a:pPr>
                      <a:r>
                        <a:rPr lang="nl-NL" sz="2400">
                          <a:effectLst/>
                        </a:rPr>
                        <a:t>WP2</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86.7</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112.9</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77%</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89%</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nl-NL" sz="2000">
                          <a:effectLst/>
                        </a:rPr>
                        <a:t>80%</a:t>
                      </a:r>
                      <a:endParaRPr lang="en-US" sz="3600">
                        <a:effectLst/>
                        <a:latin typeface="Times New Roman"/>
                        <a:ea typeface="Times New Roman"/>
                      </a:endParaRPr>
                    </a:p>
                  </a:txBody>
                  <a:tcPr marL="44450" marR="44450" marT="0" marB="0" anchor="b"/>
                </a:tc>
              </a:tr>
              <a:tr h="436457">
                <a:tc>
                  <a:txBody>
                    <a:bodyPr/>
                    <a:lstStyle/>
                    <a:p>
                      <a:pPr algn="l">
                        <a:spcBef>
                          <a:spcPts val="200"/>
                        </a:spcBef>
                        <a:spcAft>
                          <a:spcPts val="0"/>
                        </a:spcAft>
                      </a:pPr>
                      <a:r>
                        <a:rPr lang="nl-NL" sz="2400">
                          <a:effectLst/>
                        </a:rPr>
                        <a:t>WP3</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0</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0</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0</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128%</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nl-NL" sz="2000">
                          <a:effectLst/>
                        </a:rPr>
                        <a:t>86%</a:t>
                      </a:r>
                      <a:endParaRPr lang="en-US" sz="3600">
                        <a:effectLst/>
                        <a:latin typeface="Times New Roman"/>
                        <a:ea typeface="Times New Roman"/>
                      </a:endParaRPr>
                    </a:p>
                  </a:txBody>
                  <a:tcPr marL="44450" marR="44450" marT="0" marB="0" anchor="b"/>
                </a:tc>
              </a:tr>
              <a:tr h="436457">
                <a:tc>
                  <a:txBody>
                    <a:bodyPr/>
                    <a:lstStyle/>
                    <a:p>
                      <a:pPr algn="l">
                        <a:spcBef>
                          <a:spcPts val="200"/>
                        </a:spcBef>
                        <a:spcAft>
                          <a:spcPts val="0"/>
                        </a:spcAft>
                      </a:pPr>
                      <a:r>
                        <a:rPr lang="nl-NL" sz="2400">
                          <a:effectLst/>
                        </a:rPr>
                        <a:t>WP4</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298.8</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310.2</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96%</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105%</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nl-NL" sz="2000">
                          <a:effectLst/>
                        </a:rPr>
                        <a:t>98%</a:t>
                      </a:r>
                      <a:endParaRPr lang="en-US" sz="3600">
                        <a:effectLst/>
                        <a:latin typeface="Times New Roman"/>
                        <a:ea typeface="Times New Roman"/>
                      </a:endParaRPr>
                    </a:p>
                  </a:txBody>
                  <a:tcPr marL="44450" marR="44450" marT="0" marB="0" anchor="b"/>
                </a:tc>
              </a:tr>
              <a:tr h="436457">
                <a:tc>
                  <a:txBody>
                    <a:bodyPr/>
                    <a:lstStyle/>
                    <a:p>
                      <a:pPr algn="l">
                        <a:spcBef>
                          <a:spcPts val="200"/>
                        </a:spcBef>
                        <a:spcAft>
                          <a:spcPts val="0"/>
                        </a:spcAft>
                      </a:pPr>
                      <a:r>
                        <a:rPr lang="nl-NL" sz="2400">
                          <a:effectLst/>
                        </a:rPr>
                        <a:t>WP5</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27.8</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48.1</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58%</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92%</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nl-NL" sz="2000">
                          <a:effectLst/>
                        </a:rPr>
                        <a:t>81%</a:t>
                      </a:r>
                      <a:endParaRPr lang="en-US" sz="3600">
                        <a:effectLst/>
                        <a:latin typeface="Times New Roman"/>
                        <a:ea typeface="Times New Roman"/>
                      </a:endParaRPr>
                    </a:p>
                  </a:txBody>
                  <a:tcPr marL="44450" marR="44450" marT="0" marB="0" anchor="b"/>
                </a:tc>
              </a:tr>
              <a:tr h="436457">
                <a:tc>
                  <a:txBody>
                    <a:bodyPr/>
                    <a:lstStyle/>
                    <a:p>
                      <a:pPr algn="l">
                        <a:spcBef>
                          <a:spcPts val="200"/>
                        </a:spcBef>
                        <a:spcAft>
                          <a:spcPts val="0"/>
                        </a:spcAft>
                      </a:pPr>
                      <a:r>
                        <a:rPr lang="nl-NL" sz="2400">
                          <a:effectLst/>
                        </a:rPr>
                        <a:t>WP6</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49.1</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60.4</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81%</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98%</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nl-NL" sz="2000">
                          <a:effectLst/>
                        </a:rPr>
                        <a:t>102%</a:t>
                      </a:r>
                      <a:endParaRPr lang="en-US" sz="3600">
                        <a:effectLst/>
                        <a:latin typeface="Times New Roman"/>
                        <a:ea typeface="Times New Roman"/>
                      </a:endParaRPr>
                    </a:p>
                  </a:txBody>
                  <a:tcPr marL="44450" marR="44450" marT="0" marB="0" anchor="b"/>
                </a:tc>
              </a:tr>
              <a:tr h="436457">
                <a:tc>
                  <a:txBody>
                    <a:bodyPr/>
                    <a:lstStyle/>
                    <a:p>
                      <a:pPr algn="l">
                        <a:spcBef>
                          <a:spcPts val="200"/>
                        </a:spcBef>
                        <a:spcAft>
                          <a:spcPts val="0"/>
                        </a:spcAft>
                      </a:pPr>
                      <a:r>
                        <a:rPr lang="nl-NL" sz="2400">
                          <a:effectLst/>
                        </a:rPr>
                        <a:t>WP7</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20.1</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21.5</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93%</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87%</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nl-NL" sz="2000">
                          <a:effectLst/>
                        </a:rPr>
                        <a:t>76%</a:t>
                      </a:r>
                      <a:endParaRPr lang="en-US" sz="3600">
                        <a:effectLst/>
                        <a:latin typeface="Times New Roman"/>
                        <a:ea typeface="Times New Roman"/>
                      </a:endParaRPr>
                    </a:p>
                  </a:txBody>
                  <a:tcPr marL="44450" marR="44450" marT="0" marB="0" anchor="b"/>
                </a:tc>
              </a:tr>
              <a:tr h="484951">
                <a:tc>
                  <a:txBody>
                    <a:bodyPr/>
                    <a:lstStyle/>
                    <a:p>
                      <a:pPr algn="r">
                        <a:spcBef>
                          <a:spcPts val="200"/>
                        </a:spcBef>
                        <a:spcAft>
                          <a:spcPts val="0"/>
                        </a:spcAft>
                      </a:pPr>
                      <a:r>
                        <a:rPr lang="nl-NL" sz="2000">
                          <a:effectLst/>
                        </a:rPr>
                        <a:t>Total</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503.1</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574.2</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88%</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en-GB" sz="2000">
                          <a:effectLst/>
                        </a:rPr>
                        <a:t>101%</a:t>
                      </a:r>
                      <a:endParaRPr lang="en-US" sz="3600">
                        <a:effectLst/>
                        <a:latin typeface="Times New Roman"/>
                        <a:ea typeface="Times New Roman"/>
                      </a:endParaRPr>
                    </a:p>
                  </a:txBody>
                  <a:tcPr marL="44450" marR="44450" marT="0" marB="0" anchor="b"/>
                </a:tc>
                <a:tc>
                  <a:txBody>
                    <a:bodyPr/>
                    <a:lstStyle/>
                    <a:p>
                      <a:pPr algn="r">
                        <a:spcBef>
                          <a:spcPts val="200"/>
                        </a:spcBef>
                        <a:spcAft>
                          <a:spcPts val="0"/>
                        </a:spcAft>
                      </a:pPr>
                      <a:r>
                        <a:rPr lang="nl-NL" sz="2000" dirty="0">
                          <a:effectLst/>
                        </a:rPr>
                        <a:t>93%</a:t>
                      </a:r>
                      <a:endParaRPr lang="en-US" sz="3600" dirty="0">
                        <a:effectLst/>
                        <a:latin typeface="Times New Roman"/>
                        <a:ea typeface="Times New Roman"/>
                      </a:endParaRPr>
                    </a:p>
                  </a:txBody>
                  <a:tcPr marL="44450" marR="44450" marT="0" marB="0" anchor="b"/>
                </a:tc>
              </a:tr>
            </a:tbl>
          </a:graphicData>
        </a:graphic>
      </p:graphicFrame>
      <p:sp>
        <p:nvSpPr>
          <p:cNvPr id="3" name="TextBox 2"/>
          <p:cNvSpPr txBox="1"/>
          <p:nvPr/>
        </p:nvSpPr>
        <p:spPr>
          <a:xfrm>
            <a:off x="107504" y="476672"/>
            <a:ext cx="4736489" cy="923330"/>
          </a:xfrm>
          <a:prstGeom prst="rect">
            <a:avLst/>
          </a:prstGeom>
        </p:spPr>
        <p:style>
          <a:lnRef idx="2">
            <a:schemeClr val="accent6"/>
          </a:lnRef>
          <a:fillRef idx="1">
            <a:schemeClr val="lt1"/>
          </a:fillRef>
          <a:effectRef idx="0">
            <a:schemeClr val="accent6"/>
          </a:effectRef>
          <a:fontRef idx="minor">
            <a:schemeClr val="dk1"/>
          </a:fontRef>
        </p:style>
        <p:txBody>
          <a:bodyPr wrap="none" rtlCol="0">
            <a:spAutoFit/>
          </a:bodyPr>
          <a:lstStyle/>
          <a:p>
            <a:r>
              <a:rPr lang="en-US" dirty="0" smtClean="0"/>
              <a:t>Low effort overall due to the summer</a:t>
            </a:r>
          </a:p>
          <a:p>
            <a:r>
              <a:rPr lang="en-US" dirty="0" smtClean="0"/>
              <a:t>Low effort inNA2 due to NILs related NGI activity</a:t>
            </a:r>
          </a:p>
          <a:p>
            <a:r>
              <a:rPr lang="en-US" dirty="0" smtClean="0"/>
              <a:t>Low effort in SA2 due to new cloud task</a:t>
            </a:r>
            <a:endParaRPr lang="en-US" dirty="0"/>
          </a:p>
        </p:txBody>
      </p:sp>
      <p:sp>
        <p:nvSpPr>
          <p:cNvPr id="4" name="Slide Number Placeholder 3"/>
          <p:cNvSpPr>
            <a:spLocks noGrp="1"/>
          </p:cNvSpPr>
          <p:nvPr>
            <p:ph type="sldNum" sz="quarter" idx="12"/>
          </p:nvPr>
        </p:nvSpPr>
        <p:spPr/>
        <p:txBody>
          <a:bodyPr/>
          <a:lstStyle/>
          <a:p>
            <a:fld id="{525F9056-2E18-4449-8188-AB2DE2F234BB}" type="slidenum">
              <a:rPr lang="en-US" smtClean="0"/>
              <a:t>5</a:t>
            </a:fld>
            <a:endParaRPr lang="en-US"/>
          </a:p>
        </p:txBody>
      </p:sp>
    </p:spTree>
    <p:extLst>
      <p:ext uri="{BB962C8B-B14F-4D97-AF65-F5344CB8AC3E}">
        <p14:creationId xmlns:p14="http://schemas.microsoft.com/office/powerpoint/2010/main" val="1947018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PY2 Cost Statements</a:t>
            </a:r>
            <a:endParaRPr lang="en-US" dirty="0"/>
          </a:p>
        </p:txBody>
      </p:sp>
      <p:sp>
        <p:nvSpPr>
          <p:cNvPr id="3" name="Content Placeholder 2"/>
          <p:cNvSpPr>
            <a:spLocks noGrp="1"/>
          </p:cNvSpPr>
          <p:nvPr>
            <p:ph idx="1"/>
          </p:nvPr>
        </p:nvSpPr>
        <p:spPr/>
        <p:txBody>
          <a:bodyPr/>
          <a:lstStyle/>
          <a:p>
            <a:r>
              <a:rPr lang="en-US" dirty="0" smtClean="0"/>
              <a:t>Almost </a:t>
            </a:r>
            <a:r>
              <a:rPr lang="en-US" dirty="0"/>
              <a:t>all clarifications </a:t>
            </a:r>
            <a:r>
              <a:rPr lang="en-US" dirty="0" smtClean="0"/>
              <a:t>sent last week</a:t>
            </a:r>
          </a:p>
          <a:p>
            <a:pPr lvl="1"/>
            <a:r>
              <a:rPr lang="en-US" dirty="0" smtClean="0"/>
              <a:t>Few </a:t>
            </a:r>
            <a:r>
              <a:rPr lang="en-US" dirty="0"/>
              <a:t>travels info (meeting place and date) have </a:t>
            </a:r>
            <a:r>
              <a:rPr lang="en-US" b="1" dirty="0"/>
              <a:t>not</a:t>
            </a:r>
            <a:r>
              <a:rPr lang="en-US" dirty="0"/>
              <a:t> been forwarded by </a:t>
            </a:r>
            <a:r>
              <a:rPr lang="en-US" dirty="0" smtClean="0"/>
              <a:t>partners</a:t>
            </a:r>
          </a:p>
          <a:p>
            <a:r>
              <a:rPr lang="en-US" dirty="0" smtClean="0"/>
              <a:t>Hopefully, will not </a:t>
            </a:r>
            <a:r>
              <a:rPr lang="en-US" dirty="0"/>
              <a:t>prevent </a:t>
            </a:r>
            <a:r>
              <a:rPr lang="en-US" dirty="0" smtClean="0"/>
              <a:t>the </a:t>
            </a:r>
            <a:r>
              <a:rPr lang="en-US" dirty="0"/>
              <a:t>cost </a:t>
            </a:r>
            <a:r>
              <a:rPr lang="en-US" dirty="0" smtClean="0"/>
              <a:t>session being submitted</a:t>
            </a:r>
          </a:p>
          <a:p>
            <a:pPr lvl="1"/>
            <a:r>
              <a:rPr lang="en-US" dirty="0" smtClean="0"/>
              <a:t>Need to wait for EC contact to return from holiday</a:t>
            </a:r>
          </a:p>
          <a:p>
            <a:pPr lvl="1"/>
            <a:endParaRPr lang="en-US" dirty="0"/>
          </a:p>
        </p:txBody>
      </p:sp>
      <p:sp>
        <p:nvSpPr>
          <p:cNvPr id="4" name="Footer Placeholder 3"/>
          <p:cNvSpPr>
            <a:spLocks noGrp="1"/>
          </p:cNvSpPr>
          <p:nvPr>
            <p:ph type="ftr" sz="quarter" idx="11"/>
          </p:nvPr>
        </p:nvSpPr>
        <p:spPr/>
        <p:txBody>
          <a:bodyPr/>
          <a:lstStyle/>
          <a:p>
            <a:r>
              <a:rPr lang="en-US" smtClean="0"/>
              <a:t>CB - September 2012</a:t>
            </a:r>
            <a:endParaRPr lang="en-US"/>
          </a:p>
        </p:txBody>
      </p:sp>
      <p:sp>
        <p:nvSpPr>
          <p:cNvPr id="5" name="Slide Number Placeholder 4"/>
          <p:cNvSpPr>
            <a:spLocks noGrp="1"/>
          </p:cNvSpPr>
          <p:nvPr>
            <p:ph type="sldNum" sz="quarter" idx="12"/>
          </p:nvPr>
        </p:nvSpPr>
        <p:spPr/>
        <p:txBody>
          <a:bodyPr/>
          <a:lstStyle/>
          <a:p>
            <a:fld id="{525F9056-2E18-4449-8188-AB2DE2F234BB}" type="slidenum">
              <a:rPr lang="en-US" smtClean="0"/>
              <a:t>6</a:t>
            </a:fld>
            <a:endParaRPr lang="en-US"/>
          </a:p>
        </p:txBody>
      </p:sp>
    </p:spTree>
    <p:extLst>
      <p:ext uri="{BB962C8B-B14F-4D97-AF65-F5344CB8AC3E}">
        <p14:creationId xmlns:p14="http://schemas.microsoft.com/office/powerpoint/2010/main" val="1725805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nl-NL" sz="3600" smtClean="0">
                <a:latin typeface="Arial" charset="0"/>
                <a:cs typeface="Arial" charset="0"/>
              </a:rPr>
              <a:t>Communications</a:t>
            </a:r>
            <a:endParaRPr lang="nl-NL" sz="3600" dirty="0" smtClean="0">
              <a:latin typeface="Arial" charset="0"/>
              <a:cs typeface="Arial" charset="0"/>
            </a:endParaRPr>
          </a:p>
        </p:txBody>
      </p:sp>
      <p:sp>
        <p:nvSpPr>
          <p:cNvPr id="2" name="Content Placeholder 1"/>
          <p:cNvSpPr>
            <a:spLocks noGrp="1"/>
          </p:cNvSpPr>
          <p:nvPr>
            <p:ph idx="1"/>
          </p:nvPr>
        </p:nvSpPr>
        <p:spPr>
          <a:xfrm>
            <a:off x="323850" y="1412875"/>
            <a:ext cx="8362950" cy="4525963"/>
          </a:xfrm>
        </p:spPr>
        <p:txBody>
          <a:bodyPr/>
          <a:lstStyle/>
          <a:p>
            <a:pPr>
              <a:defRPr/>
            </a:pPr>
            <a:r>
              <a:rPr lang="en-GB" sz="2000" dirty="0" smtClean="0"/>
              <a:t>Impact of the new website was assessed for MS231 Review of the website. </a:t>
            </a:r>
          </a:p>
          <a:p>
            <a:pPr>
              <a:defRPr/>
            </a:pPr>
            <a:r>
              <a:rPr lang="en-US" sz="2000" dirty="0" smtClean="0"/>
              <a:t>800,000 page views in the past 12 months, most popular pages are </a:t>
            </a:r>
            <a:r>
              <a:rPr lang="en-US" sz="2000" dirty="0" err="1" smtClean="0"/>
              <a:t>Indico</a:t>
            </a:r>
            <a:r>
              <a:rPr lang="en-US" sz="2000" dirty="0" smtClean="0"/>
              <a:t> (the event planning website), the about section and news and events. </a:t>
            </a:r>
            <a:endParaRPr lang="en-GB" sz="2000" dirty="0" smtClean="0"/>
          </a:p>
          <a:p>
            <a:pPr>
              <a:defRPr/>
            </a:pPr>
            <a:r>
              <a:rPr lang="en-GB" sz="2000" dirty="0" smtClean="0"/>
              <a:t>Booths sent to </a:t>
            </a:r>
            <a:r>
              <a:rPr lang="en-GB" sz="2000" dirty="0" err="1" smtClean="0"/>
              <a:t>HealthGrid</a:t>
            </a:r>
            <a:r>
              <a:rPr lang="en-GB" sz="2000" dirty="0" smtClean="0"/>
              <a:t>/IWSG-Life 2012 event in Amsterdam, the iPv6 World Launch Day in Amsterdam, and ISC2012, Hamburg. </a:t>
            </a:r>
          </a:p>
          <a:p>
            <a:pPr>
              <a:defRPr/>
            </a:pPr>
            <a:r>
              <a:rPr lang="en-GB" sz="2000" dirty="0" smtClean="0"/>
              <a:t>Articles published in </a:t>
            </a:r>
            <a:r>
              <a:rPr lang="en-GB" sz="2000" i="1" dirty="0" err="1" smtClean="0"/>
              <a:t>PanEuropeanNetworks</a:t>
            </a:r>
            <a:r>
              <a:rPr lang="en-GB" sz="2000" i="1" dirty="0" smtClean="0"/>
              <a:t>: Science &amp; Technology, </a:t>
            </a:r>
            <a:r>
              <a:rPr lang="en-GB" sz="2000" i="1" dirty="0" err="1" smtClean="0"/>
              <a:t>iSGTW</a:t>
            </a:r>
            <a:r>
              <a:rPr lang="en-GB" sz="2000" dirty="0" smtClean="0"/>
              <a:t>, the e-IRG newsletter and e-Research South. </a:t>
            </a:r>
          </a:p>
          <a:p>
            <a:pPr>
              <a:defRPr/>
            </a:pPr>
            <a:r>
              <a:rPr lang="en-GB" sz="2000" dirty="0" smtClean="0"/>
              <a:t>Press release on the </a:t>
            </a:r>
            <a:r>
              <a:rPr lang="en-GB" sz="2000" dirty="0" err="1" smtClean="0"/>
              <a:t>sonification</a:t>
            </a:r>
            <a:r>
              <a:rPr lang="en-GB" sz="2000" dirty="0" smtClean="0"/>
              <a:t> of the CERN Higgs data released by DANTE, mentioning EGI, picked up by Bloomberg BusinessWeek, Discovery News and Wired.</a:t>
            </a:r>
          </a:p>
          <a:p>
            <a:pPr>
              <a:defRPr/>
            </a:pPr>
            <a:r>
              <a:rPr lang="en-GB" sz="2000" dirty="0" smtClean="0"/>
              <a:t>Communications team participated in the ENVRI VT, Scientific publications VT and NGI Compendium VT. </a:t>
            </a:r>
          </a:p>
        </p:txBody>
      </p:sp>
      <p:sp>
        <p:nvSpPr>
          <p:cNvPr id="1536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3" name="Slide Number Placeholder 2"/>
          <p:cNvSpPr>
            <a:spLocks noGrp="1"/>
          </p:cNvSpPr>
          <p:nvPr>
            <p:ph type="sldNum" sz="quarter" idx="12"/>
          </p:nvPr>
        </p:nvSpPr>
        <p:spPr/>
        <p:txBody>
          <a:bodyPr/>
          <a:lstStyle/>
          <a:p>
            <a:fld id="{525F9056-2E18-4449-8188-AB2DE2F234BB}" type="slidenum">
              <a:rPr lang="en-US" smtClean="0"/>
              <a:t>7</a:t>
            </a:fld>
            <a:endParaRPr lang="en-US"/>
          </a:p>
        </p:txBody>
      </p:sp>
    </p:spTree>
    <p:extLst>
      <p:ext uri="{BB962C8B-B14F-4D97-AF65-F5344CB8AC3E}">
        <p14:creationId xmlns:p14="http://schemas.microsoft.com/office/powerpoint/2010/main" val="644159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z="3600" dirty="0" smtClean="0">
                <a:latin typeface="Arial" charset="0"/>
                <a:cs typeface="Arial" charset="0"/>
              </a:rPr>
              <a:t>Strategy </a:t>
            </a:r>
            <a:r>
              <a:rPr lang="en-US" sz="3600" dirty="0" smtClean="0">
                <a:latin typeface="Arial" charset="0"/>
                <a:cs typeface="Arial" charset="0"/>
              </a:rPr>
              <a:t>and Policy</a:t>
            </a:r>
          </a:p>
        </p:txBody>
      </p:sp>
      <p:sp>
        <p:nvSpPr>
          <p:cNvPr id="16387" name="Content Placeholder 2"/>
          <p:cNvSpPr>
            <a:spLocks noGrp="1"/>
          </p:cNvSpPr>
          <p:nvPr>
            <p:ph idx="1"/>
          </p:nvPr>
        </p:nvSpPr>
        <p:spPr>
          <a:xfrm>
            <a:off x="323850" y="1412875"/>
            <a:ext cx="8640763" cy="4895850"/>
          </a:xfrm>
        </p:spPr>
        <p:txBody>
          <a:bodyPr/>
          <a:lstStyle/>
          <a:p>
            <a:pPr>
              <a:spcBef>
                <a:spcPts val="200"/>
              </a:spcBef>
            </a:pPr>
            <a:r>
              <a:rPr lang="en-GB" sz="2400" dirty="0" smtClean="0">
                <a:latin typeface="Arial" charset="0"/>
                <a:cs typeface="Arial" charset="0"/>
              </a:rPr>
              <a:t>Collaborations:</a:t>
            </a:r>
          </a:p>
          <a:p>
            <a:pPr lvl="1">
              <a:spcBef>
                <a:spcPts val="200"/>
              </a:spcBef>
            </a:pPr>
            <a:r>
              <a:rPr lang="en-GB" sz="1800" dirty="0" smtClean="0">
                <a:latin typeface="Arial" charset="0"/>
                <a:cs typeface="Arial" charset="0"/>
              </a:rPr>
              <a:t>Signed new </a:t>
            </a:r>
            <a:r>
              <a:rPr lang="en-GB" sz="1800" dirty="0" err="1" smtClean="0">
                <a:latin typeface="Arial" charset="0"/>
                <a:cs typeface="Arial" charset="0"/>
              </a:rPr>
              <a:t>MoU</a:t>
            </a:r>
            <a:r>
              <a:rPr lang="en-GB" sz="1800" dirty="0" smtClean="0">
                <a:latin typeface="Arial" charset="0"/>
                <a:cs typeface="Arial" charset="0"/>
              </a:rPr>
              <a:t> with UVACSE (Technology Provider)</a:t>
            </a:r>
          </a:p>
          <a:p>
            <a:pPr lvl="1">
              <a:spcBef>
                <a:spcPts val="200"/>
              </a:spcBef>
            </a:pPr>
            <a:r>
              <a:rPr lang="en-GB" sz="1800" dirty="0" smtClean="0">
                <a:latin typeface="Arial" charset="0"/>
                <a:cs typeface="Arial" charset="0"/>
              </a:rPr>
              <a:t>Progress in drafting the DANTE </a:t>
            </a:r>
            <a:r>
              <a:rPr lang="en-GB" sz="1800" dirty="0" err="1" smtClean="0">
                <a:latin typeface="Arial" charset="0"/>
                <a:cs typeface="Arial" charset="0"/>
              </a:rPr>
              <a:t>MoU</a:t>
            </a:r>
            <a:r>
              <a:rPr lang="en-GB" sz="1800" dirty="0" smtClean="0">
                <a:latin typeface="Arial" charset="0"/>
                <a:cs typeface="Arial" charset="0"/>
              </a:rPr>
              <a:t> </a:t>
            </a:r>
          </a:p>
          <a:p>
            <a:pPr lvl="1">
              <a:spcBef>
                <a:spcPts val="200"/>
              </a:spcBef>
            </a:pPr>
            <a:r>
              <a:rPr lang="en-GB" sz="1800" dirty="0" smtClean="0">
                <a:latin typeface="Arial" charset="0"/>
                <a:cs typeface="Arial" charset="0"/>
              </a:rPr>
              <a:t>Finalised the new tool to track milestones execution with collaborating partners</a:t>
            </a:r>
          </a:p>
          <a:p>
            <a:pPr>
              <a:spcBef>
                <a:spcPts val="200"/>
              </a:spcBef>
            </a:pPr>
            <a:r>
              <a:rPr lang="en-GB" sz="2000" dirty="0" smtClean="0">
                <a:latin typeface="Arial" charset="0"/>
                <a:cs typeface="Arial" charset="0"/>
              </a:rPr>
              <a:t>Deliverables and Milestones</a:t>
            </a:r>
          </a:p>
          <a:p>
            <a:pPr lvl="1">
              <a:spcBef>
                <a:spcPts val="200"/>
              </a:spcBef>
            </a:pPr>
            <a:r>
              <a:rPr lang="en-GB" sz="1800" dirty="0" smtClean="0">
                <a:latin typeface="Arial" charset="0"/>
                <a:cs typeface="Arial" charset="0"/>
              </a:rPr>
              <a:t>D2.13 EGI Sustainability Plan delivered</a:t>
            </a:r>
          </a:p>
          <a:p>
            <a:pPr lvl="1">
              <a:spcBef>
                <a:spcPts val="200"/>
              </a:spcBef>
            </a:pPr>
            <a:r>
              <a:rPr lang="en-GB" sz="1800" dirty="0" smtClean="0">
                <a:latin typeface="Arial" charset="0"/>
                <a:cs typeface="Arial" charset="0"/>
              </a:rPr>
              <a:t>D2.18 Evolving the EGI Business Models delivered</a:t>
            </a:r>
          </a:p>
          <a:p>
            <a:pPr>
              <a:spcBef>
                <a:spcPts val="200"/>
              </a:spcBef>
            </a:pPr>
            <a:r>
              <a:rPr lang="en-GB" sz="2000" dirty="0" smtClean="0">
                <a:latin typeface="Arial" charset="0"/>
                <a:cs typeface="Arial" charset="0"/>
              </a:rPr>
              <a:t>VT Scientific Publications Repository</a:t>
            </a:r>
          </a:p>
          <a:p>
            <a:pPr lvl="1">
              <a:spcBef>
                <a:spcPts val="200"/>
              </a:spcBef>
            </a:pPr>
            <a:r>
              <a:rPr lang="en-GB" sz="1600" dirty="0" smtClean="0">
                <a:latin typeface="Arial" charset="0"/>
                <a:cs typeface="Arial" charset="0"/>
              </a:rPr>
              <a:t>Preparation of the activities, kick-off, run four phone meetings, collected best practices, draft policies, discussion around processes and tools, planned session for EGI TF12</a:t>
            </a:r>
          </a:p>
          <a:p>
            <a:pPr>
              <a:spcBef>
                <a:spcPts val="200"/>
              </a:spcBef>
            </a:pPr>
            <a:r>
              <a:rPr lang="en-GB" sz="2000" dirty="0" smtClean="0">
                <a:latin typeface="Arial" charset="0"/>
                <a:cs typeface="Arial" charset="0"/>
              </a:rPr>
              <a:t>Global Tasks cost analysis for PY2</a:t>
            </a:r>
          </a:p>
          <a:p>
            <a:pPr>
              <a:spcBef>
                <a:spcPts val="200"/>
              </a:spcBef>
            </a:pPr>
            <a:r>
              <a:rPr lang="en-GB" sz="2000" dirty="0" smtClean="0">
                <a:latin typeface="Arial" charset="0"/>
                <a:cs typeface="Arial" charset="0"/>
              </a:rPr>
              <a:t>EGI </a:t>
            </a:r>
            <a:r>
              <a:rPr lang="en-GB" sz="2000" dirty="0" smtClean="0">
                <a:latin typeface="Arial" charset="0"/>
                <a:cs typeface="Arial" charset="0"/>
              </a:rPr>
              <a:t>Glossary: </a:t>
            </a:r>
          </a:p>
          <a:p>
            <a:pPr lvl="1">
              <a:spcBef>
                <a:spcPts val="200"/>
              </a:spcBef>
            </a:pPr>
            <a:r>
              <a:rPr lang="en-GB" sz="1600" dirty="0">
                <a:latin typeface="Arial" charset="0"/>
                <a:cs typeface="Arial" charset="0"/>
              </a:rPr>
              <a:t>F</a:t>
            </a:r>
            <a:r>
              <a:rPr lang="en-GB" sz="1600" dirty="0" smtClean="0">
                <a:latin typeface="Arial" charset="0"/>
                <a:cs typeface="Arial" charset="0"/>
              </a:rPr>
              <a:t>irst </a:t>
            </a:r>
            <a:r>
              <a:rPr lang="en-GB" sz="1600" dirty="0" smtClean="0">
                <a:latin typeface="Arial" charset="0"/>
                <a:cs typeface="Arial" charset="0"/>
              </a:rPr>
              <a:t>version approved and integrated in the main EGI website</a:t>
            </a:r>
          </a:p>
          <a:p>
            <a:endParaRPr lang="nl-NL" sz="2400" dirty="0" smtClean="0">
              <a:latin typeface="Arial" charset="0"/>
              <a:cs typeface="Arial" charset="0"/>
            </a:endParaRPr>
          </a:p>
        </p:txBody>
      </p:sp>
      <p:sp>
        <p:nvSpPr>
          <p:cNvPr id="1638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ea typeface="MS PGothic" pitchFamily="34" charset="-128"/>
              </a:rPr>
              <a:t>CB - September 2012</a:t>
            </a:r>
            <a:endParaRPr lang="en-GB" smtClean="0">
              <a:solidFill>
                <a:schemeClr val="bg1"/>
              </a:solidFill>
              <a:latin typeface="Arial" charset="0"/>
              <a:ea typeface="MS PGothic" pitchFamily="34" charset="-128"/>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8</a:t>
            </a:fld>
            <a:endParaRPr lang="en-US"/>
          </a:p>
        </p:txBody>
      </p:sp>
    </p:spTree>
    <p:extLst>
      <p:ext uri="{BB962C8B-B14F-4D97-AF65-F5344CB8AC3E}">
        <p14:creationId xmlns:p14="http://schemas.microsoft.com/office/powerpoint/2010/main" val="3956216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z="3600" dirty="0" smtClean="0">
                <a:latin typeface="Arial" charset="0"/>
                <a:cs typeface="Arial" charset="0"/>
              </a:rPr>
              <a:t>Strategy </a:t>
            </a:r>
            <a:r>
              <a:rPr lang="en-US" sz="3600" dirty="0" smtClean="0">
                <a:latin typeface="Arial" charset="0"/>
                <a:cs typeface="Arial" charset="0"/>
              </a:rPr>
              <a:t>and Policy</a:t>
            </a:r>
          </a:p>
        </p:txBody>
      </p:sp>
      <p:sp>
        <p:nvSpPr>
          <p:cNvPr id="16387" name="Content Placeholder 2"/>
          <p:cNvSpPr>
            <a:spLocks noGrp="1"/>
          </p:cNvSpPr>
          <p:nvPr>
            <p:ph idx="1"/>
          </p:nvPr>
        </p:nvSpPr>
        <p:spPr>
          <a:xfrm>
            <a:off x="107950" y="1052513"/>
            <a:ext cx="8928100" cy="5329237"/>
          </a:xfrm>
        </p:spPr>
        <p:txBody>
          <a:bodyPr/>
          <a:lstStyle/>
          <a:p>
            <a:pPr>
              <a:spcBef>
                <a:spcPts val="200"/>
              </a:spcBef>
              <a:defRPr/>
            </a:pPr>
            <a:r>
              <a:rPr lang="en-GB" sz="2000" dirty="0"/>
              <a:t>Reports </a:t>
            </a:r>
          </a:p>
          <a:p>
            <a:pPr lvl="1">
              <a:spcBef>
                <a:spcPts val="200"/>
              </a:spcBef>
              <a:defRPr/>
            </a:pPr>
            <a:r>
              <a:rPr lang="en-GB" sz="1600" dirty="0"/>
              <a:t>EGI Compendium 2011: delivered preliminary analysis to the EGI Council</a:t>
            </a:r>
          </a:p>
          <a:p>
            <a:pPr lvl="1">
              <a:spcBef>
                <a:spcPts val="200"/>
              </a:spcBef>
              <a:defRPr/>
            </a:pPr>
            <a:r>
              <a:rPr lang="en-GB" sz="1600" dirty="0"/>
              <a:t>Leaflet about Structural Funds: delivered to the EGI Council</a:t>
            </a:r>
          </a:p>
          <a:p>
            <a:pPr lvl="1">
              <a:spcBef>
                <a:spcPts val="200"/>
              </a:spcBef>
              <a:defRPr/>
            </a:pPr>
            <a:r>
              <a:rPr lang="en-GB" sz="1600" dirty="0" err="1"/>
              <a:t>MoU</a:t>
            </a:r>
            <a:r>
              <a:rPr lang="en-GB" sz="1600" dirty="0"/>
              <a:t> Annual Report 2011-2012: delivered to the EGI Council</a:t>
            </a:r>
          </a:p>
          <a:p>
            <a:pPr lvl="1">
              <a:spcBef>
                <a:spcPts val="200"/>
              </a:spcBef>
              <a:defRPr/>
            </a:pPr>
            <a:r>
              <a:rPr lang="en-GB" sz="1600" dirty="0"/>
              <a:t>Drafting of the ERIC report to support the discussion within the EGI Council</a:t>
            </a:r>
          </a:p>
          <a:p>
            <a:pPr lvl="1">
              <a:spcBef>
                <a:spcPts val="200"/>
              </a:spcBef>
              <a:defRPr/>
            </a:pPr>
            <a:r>
              <a:rPr lang="en-GB" sz="1600" dirty="0" err="1"/>
              <a:t>eChallenges</a:t>
            </a:r>
            <a:r>
              <a:rPr lang="en-GB" sz="1600" dirty="0"/>
              <a:t>: camera ready version of the paper delivered to conf. organisers</a:t>
            </a:r>
          </a:p>
          <a:p>
            <a:pPr lvl="1">
              <a:spcBef>
                <a:spcPts val="200"/>
              </a:spcBef>
              <a:defRPr/>
            </a:pPr>
            <a:r>
              <a:rPr lang="en-GB" sz="1600" dirty="0"/>
              <a:t>2 blog posts</a:t>
            </a:r>
          </a:p>
          <a:p>
            <a:pPr lvl="1">
              <a:spcBef>
                <a:spcPts val="200"/>
              </a:spcBef>
              <a:defRPr/>
            </a:pPr>
            <a:r>
              <a:rPr lang="en-GB" sz="1600" dirty="0"/>
              <a:t>1 article for the EGI Inspired newsletter</a:t>
            </a:r>
          </a:p>
          <a:p>
            <a:pPr lvl="1">
              <a:spcBef>
                <a:spcPts val="200"/>
              </a:spcBef>
              <a:defRPr/>
            </a:pPr>
            <a:r>
              <a:rPr lang="en-GB" sz="1600" dirty="0"/>
              <a:t>Contribution of the security chapter for the e-IRG Blue Paper on Data Management</a:t>
            </a:r>
          </a:p>
          <a:p>
            <a:pPr>
              <a:spcBef>
                <a:spcPts val="200"/>
              </a:spcBef>
              <a:defRPr/>
            </a:pPr>
            <a:r>
              <a:rPr lang="en-GB" sz="2000" dirty="0"/>
              <a:t>Surveys: </a:t>
            </a:r>
          </a:p>
          <a:p>
            <a:pPr lvl="1">
              <a:spcBef>
                <a:spcPts val="200"/>
              </a:spcBef>
              <a:defRPr/>
            </a:pPr>
            <a:r>
              <a:rPr lang="en-GB" sz="1600" dirty="0"/>
              <a:t>ERINA+, IPv6, </a:t>
            </a:r>
            <a:r>
              <a:rPr lang="en-GB" sz="1600" dirty="0" err="1"/>
              <a:t>eScienceTalk</a:t>
            </a:r>
            <a:endParaRPr lang="en-GB" sz="1600" dirty="0"/>
          </a:p>
          <a:p>
            <a:pPr>
              <a:spcBef>
                <a:spcPts val="200"/>
              </a:spcBef>
              <a:defRPr/>
            </a:pPr>
            <a:r>
              <a:rPr lang="en-GB" sz="2000" dirty="0"/>
              <a:t>Policy Groups</a:t>
            </a:r>
          </a:p>
          <a:p>
            <a:pPr lvl="1">
              <a:spcBef>
                <a:spcPts val="200"/>
              </a:spcBef>
              <a:defRPr/>
            </a:pPr>
            <a:r>
              <a:rPr lang="en-GB" sz="1600" dirty="0"/>
              <a:t>Secretariat support for TCB; UCB; SCG; SPG</a:t>
            </a:r>
          </a:p>
          <a:p>
            <a:pPr lvl="1">
              <a:spcBef>
                <a:spcPts val="200"/>
              </a:spcBef>
              <a:defRPr/>
            </a:pPr>
            <a:r>
              <a:rPr lang="en-GB" sz="1600" dirty="0"/>
              <a:t>Attended </a:t>
            </a:r>
            <a:r>
              <a:rPr lang="en-GB" sz="1600" dirty="0" err="1"/>
              <a:t>EUGridPMA</a:t>
            </a:r>
            <a:r>
              <a:rPr lang="en-GB" sz="1600" dirty="0"/>
              <a:t> and TAGPMA as relying party</a:t>
            </a:r>
          </a:p>
          <a:p>
            <a:pPr lvl="1">
              <a:spcBef>
                <a:spcPts val="200"/>
              </a:spcBef>
              <a:defRPr/>
            </a:pPr>
            <a:r>
              <a:rPr lang="en-GB" sz="1600" dirty="0"/>
              <a:t>Continued work on “Security for Collaborating Infrastructures” to build a standard framework for security policy and trust for interoperation</a:t>
            </a:r>
          </a:p>
          <a:p>
            <a:pPr lvl="1">
              <a:spcBef>
                <a:spcPts val="200"/>
              </a:spcBef>
              <a:defRPr/>
            </a:pPr>
            <a:r>
              <a:rPr lang="en-GB" sz="1600" dirty="0"/>
              <a:t>Attended workshop on Identity Management for Research</a:t>
            </a:r>
          </a:p>
          <a:p>
            <a:pPr lvl="1">
              <a:spcBef>
                <a:spcPts val="200"/>
              </a:spcBef>
              <a:defRPr/>
            </a:pPr>
            <a:r>
              <a:rPr lang="en-GB" sz="1600" dirty="0"/>
              <a:t>Participated in Security Risk Assessment group and helped prepare report before 2</a:t>
            </a:r>
            <a:r>
              <a:rPr lang="en-GB" sz="1600" baseline="30000" dirty="0"/>
              <a:t>nd</a:t>
            </a:r>
            <a:r>
              <a:rPr lang="en-GB" sz="1600" dirty="0"/>
              <a:t> EGI-</a:t>
            </a:r>
            <a:r>
              <a:rPr lang="en-GB" sz="1600" dirty="0" err="1"/>
              <a:t>InSPIRE</a:t>
            </a:r>
            <a:r>
              <a:rPr lang="en-GB" sz="1600" dirty="0"/>
              <a:t> review</a:t>
            </a:r>
          </a:p>
          <a:p>
            <a:pPr marL="457200" lvl="1" indent="0">
              <a:buFont typeface="Arial" charset="0"/>
              <a:buNone/>
              <a:defRPr/>
            </a:pPr>
            <a:endParaRPr lang="nl-NL" dirty="0" smtClean="0">
              <a:latin typeface="Arial" charset="0"/>
              <a:cs typeface="Arial" charset="0"/>
            </a:endParaRPr>
          </a:p>
        </p:txBody>
      </p:sp>
      <p:sp>
        <p:nvSpPr>
          <p:cNvPr id="1741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fontAlgn="base" hangingPunct="1">
              <a:spcBef>
                <a:spcPct val="0"/>
              </a:spcBef>
              <a:spcAft>
                <a:spcPct val="0"/>
              </a:spcAft>
            </a:pPr>
            <a:r>
              <a:rPr lang="en-GB" smtClean="0">
                <a:solidFill>
                  <a:schemeClr val="bg1"/>
                </a:solidFill>
                <a:latin typeface="Arial" charset="0"/>
              </a:rPr>
              <a:t>CB - September 2012</a:t>
            </a:r>
            <a:endParaRPr lang="en-GB" smtClean="0">
              <a:solidFill>
                <a:schemeClr val="bg1"/>
              </a:solidFill>
              <a:latin typeface="Arial" charset="0"/>
            </a:endParaRPr>
          </a:p>
        </p:txBody>
      </p:sp>
      <p:sp>
        <p:nvSpPr>
          <p:cNvPr id="2" name="Slide Number Placeholder 1"/>
          <p:cNvSpPr>
            <a:spLocks noGrp="1"/>
          </p:cNvSpPr>
          <p:nvPr>
            <p:ph type="sldNum" sz="quarter" idx="12"/>
          </p:nvPr>
        </p:nvSpPr>
        <p:spPr/>
        <p:txBody>
          <a:bodyPr/>
          <a:lstStyle/>
          <a:p>
            <a:fld id="{525F9056-2E18-4449-8188-AB2DE2F234BB}" type="slidenum">
              <a:rPr lang="en-US" smtClean="0"/>
              <a:t>9</a:t>
            </a:fld>
            <a:endParaRPr lang="en-US"/>
          </a:p>
        </p:txBody>
      </p:sp>
    </p:spTree>
    <p:extLst>
      <p:ext uri="{BB962C8B-B14F-4D97-AF65-F5344CB8AC3E}">
        <p14:creationId xmlns:p14="http://schemas.microsoft.com/office/powerpoint/2010/main" val="109239608"/>
      </p:ext>
    </p:extLst>
  </p:cSld>
  <p:clrMapOvr>
    <a:masterClrMapping/>
  </p:clrMapOvr>
  <p:timing>
    <p:tnLst>
      <p:par>
        <p:cTn id="1" dur="indefinite" restart="never" nodeType="tmRoot"/>
      </p:par>
    </p:tnLst>
  </p:timing>
</p:sld>
</file>

<file path=ppt/theme/theme1.xml><?xml version="1.0" encoding="utf-8"?>
<a:theme xmlns:a="http://schemas.openxmlformats.org/drawingml/2006/main" name="EGI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EGITheme1</Template>
  <TotalTime>3046</TotalTime>
  <Words>3056</Words>
  <Application>Microsoft Office PowerPoint</Application>
  <PresentationFormat>On-screen Show (4:3)</PresentationFormat>
  <Paragraphs>476</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EGITheme1</vt:lpstr>
      <vt:lpstr>CB – 20/9/12</vt:lpstr>
      <vt:lpstr>Agenda</vt:lpstr>
      <vt:lpstr>Project Status</vt:lpstr>
      <vt:lpstr>Project Status PQ9</vt:lpstr>
      <vt:lpstr>Project Effort PQ9</vt:lpstr>
      <vt:lpstr>PY2 Cost Statements</vt:lpstr>
      <vt:lpstr>Communications</vt:lpstr>
      <vt:lpstr>Strategy and Policy</vt:lpstr>
      <vt:lpstr>Strategy and Policy</vt:lpstr>
      <vt:lpstr>Community Outreach</vt:lpstr>
      <vt:lpstr>Community Outreach</vt:lpstr>
      <vt:lpstr>Technical Outreach to New Communities</vt:lpstr>
      <vt:lpstr>Technical Outreach to New Communities</vt:lpstr>
      <vt:lpstr>SA1</vt:lpstr>
      <vt:lpstr>SA1</vt:lpstr>
      <vt:lpstr>SA1</vt:lpstr>
      <vt:lpstr>SA2</vt:lpstr>
      <vt:lpstr>SA3 </vt:lpstr>
      <vt:lpstr>SA3 </vt:lpstr>
      <vt:lpstr>JRA1</vt:lpstr>
      <vt:lpstr>JRA1</vt:lpstr>
      <vt:lpstr>JRA1</vt:lpstr>
      <vt:lpstr>Milestones and deliverables</vt:lpstr>
      <vt:lpstr>Amendment #2</vt:lpstr>
      <vt:lpstr>DoW Change #2</vt:lpstr>
      <vt:lpstr>INFN Changes</vt:lpstr>
      <vt:lpstr>TCD</vt:lpstr>
      <vt:lpstr>Russian JRU</vt:lpstr>
      <vt:lpstr>EC Review</vt:lpstr>
      <vt:lpstr>EC Review</vt:lpstr>
      <vt:lpstr>Significant Issues</vt:lpstr>
      <vt:lpstr>Strategic Issues for EGI</vt:lpstr>
      <vt:lpstr>Key Technical Issues</vt:lpstr>
      <vt:lpstr>Other Discussions</vt:lpstr>
      <vt:lpstr>AOB</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PMB</dc:title>
  <dc:creator>StevenNewhouse</dc:creator>
  <cp:lastModifiedBy>StevenNewhouse</cp:lastModifiedBy>
  <cp:revision>41</cp:revision>
  <dcterms:created xsi:type="dcterms:W3CDTF">2012-09-18T04:20:45Z</dcterms:created>
  <dcterms:modified xsi:type="dcterms:W3CDTF">2012-09-20T08:54:00Z</dcterms:modified>
</cp:coreProperties>
</file>