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7" r:id="rId1"/>
    <p:sldMasterId id="2147483685" r:id="rId2"/>
    <p:sldMasterId id="2147483650" r:id="rId3"/>
    <p:sldMasterId id="2147483651" r:id="rId4"/>
  </p:sldMasterIdLst>
  <p:notesMasterIdLst>
    <p:notesMasterId r:id="rId15"/>
  </p:notesMasterIdLst>
  <p:sldIdLst>
    <p:sldId id="263" r:id="rId5"/>
    <p:sldId id="383" r:id="rId6"/>
    <p:sldId id="353" r:id="rId7"/>
    <p:sldId id="310" r:id="rId8"/>
    <p:sldId id="389" r:id="rId9"/>
    <p:sldId id="329" r:id="rId10"/>
    <p:sldId id="311" r:id="rId11"/>
    <p:sldId id="328" r:id="rId12"/>
    <p:sldId id="391" r:id="rId13"/>
    <p:sldId id="39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183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3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50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4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58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47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3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1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3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69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29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13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5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6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20.jpeg"/><Relationship Id="rId10" Type="http://schemas.openxmlformats.org/officeDocument/2006/relationships/image" Target="../media/image23.jpg"/><Relationship Id="rId4" Type="http://schemas.openxmlformats.org/officeDocument/2006/relationships/image" Target="../media/image15.jpeg"/><Relationship Id="rId9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 dirty="0">
                <a:ea typeface="ＭＳ Ｐゴシック" pitchFamily="34" charset="-128"/>
              </a:rPr>
              <a:t>www.e-sciencetalk.eu</a:t>
            </a:r>
            <a:endParaRPr lang="en-US" b="1" dirty="0"/>
          </a:p>
          <a:p>
            <a:pPr eaLnBrk="1" hangingPunct="1"/>
            <a:endParaRPr lang="en-GB" dirty="0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/>
              <a:t>e-</a:t>
            </a:r>
            <a:r>
              <a:rPr lang="en-US" b="1" dirty="0" err="1"/>
              <a:t>ScienceTalk</a:t>
            </a:r>
            <a:r>
              <a:rPr lang="en-US" b="1" dirty="0"/>
              <a:t>: Supporting Grid and High Performance Computing Reporting across Europe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GA No. 260733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1 September 2010 – 31 May 2013</a:t>
            </a:r>
          </a:p>
          <a:p>
            <a:pPr marL="342900" indent="-342900" algn="ctr">
              <a:spcBef>
                <a:spcPct val="20000"/>
              </a:spcBef>
            </a:pPr>
            <a:endParaRPr lang="en-US" sz="8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Steven Newhouse</a:t>
            </a:r>
            <a:endParaRPr lang="en-US" sz="24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Director EGI.eu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e-</a:t>
            </a:r>
            <a:r>
              <a:rPr lang="en-US" sz="2400" dirty="0" err="1" smtClean="0"/>
              <a:t>ScienceTalk</a:t>
            </a:r>
            <a:r>
              <a:rPr lang="en-US" sz="2400" dirty="0" smtClean="0"/>
              <a:t> PMB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Current team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08770"/>
              </p:ext>
            </p:extLst>
          </p:nvPr>
        </p:nvGraphicFramePr>
        <p:xfrm>
          <a:off x="457200" y="1423074"/>
          <a:ext cx="8229600" cy="4780876"/>
        </p:xfrm>
        <a:graphic>
          <a:graphicData uri="http://schemas.openxmlformats.org/drawingml/2006/table">
            <a:tbl>
              <a:tblPr/>
              <a:tblGrid>
                <a:gridCol w="1069848"/>
                <a:gridCol w="1645920"/>
                <a:gridCol w="1069848"/>
                <a:gridCol w="1728216"/>
                <a:gridCol w="1069848"/>
                <a:gridCol w="164592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Coordinator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Stefan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e-Science Impact 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Andrew Purcell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Adrian Giordani</a:t>
                      </a: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it-IT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Zara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Qadir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drian Giorda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" y="5105398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ara Qadi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5105400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312" y="1662112"/>
            <a:ext cx="981075" cy="11197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775" y="1662111"/>
            <a:ext cx="892992" cy="1019175"/>
          </a:xfrm>
          <a:prstGeom prst="rect">
            <a:avLst/>
          </a:prstGeom>
        </p:spPr>
      </p:pic>
      <p:sp>
        <p:nvSpPr>
          <p:cNvPr id="1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Timetable for the review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sz="2800" b="1" dirty="0" smtClean="0"/>
              <a:t>Project Overview </a:t>
            </a:r>
            <a:r>
              <a:rPr lang="en-GB" sz="2800" i="1" dirty="0" smtClean="0"/>
              <a:t>(</a:t>
            </a:r>
            <a:r>
              <a:rPr lang="en-GB" sz="2800" i="1" dirty="0" smtClean="0"/>
              <a:t>Steven Newhouse, PMB, EGI.eu)</a:t>
            </a:r>
            <a:endParaRPr lang="en-GB" sz="2800" i="1" dirty="0" smtClean="0"/>
          </a:p>
          <a:p>
            <a:r>
              <a:rPr lang="en-GB" sz="2800" b="1" dirty="0" smtClean="0"/>
              <a:t>WP4: Management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WP1: Policy &amp; Impact </a:t>
            </a:r>
            <a:r>
              <a:rPr lang="en-GB" sz="2800" i="1" dirty="0" smtClean="0"/>
              <a:t>(Stefan </a:t>
            </a:r>
            <a:r>
              <a:rPr lang="en-GB" sz="2800" i="1" dirty="0" err="1" smtClean="0"/>
              <a:t>Janusz</a:t>
            </a:r>
            <a:r>
              <a:rPr lang="en-GB" sz="2800" i="1" dirty="0" smtClean="0"/>
              <a:t>, </a:t>
            </a:r>
            <a:r>
              <a:rPr lang="en-GB" sz="2800" i="1" dirty="0" smtClean="0"/>
              <a:t>WP Leader, QMUL)</a:t>
            </a:r>
          </a:p>
          <a:p>
            <a:r>
              <a:rPr lang="en-GB" sz="2800" b="1" dirty="0" smtClean="0"/>
              <a:t>WP2: </a:t>
            </a:r>
            <a:r>
              <a:rPr lang="en-GB" sz="2800" b="1" dirty="0" err="1" smtClean="0"/>
              <a:t>GridCafé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(Andre-Pierre Olivier, WP Leader, APO</a:t>
            </a:r>
            <a:r>
              <a:rPr lang="en-GB" sz="2800" i="1" dirty="0" smtClean="0"/>
              <a:t>)</a:t>
            </a:r>
            <a:endParaRPr lang="en-GB" sz="2800" dirty="0" smtClean="0"/>
          </a:p>
          <a:p>
            <a:r>
              <a:rPr lang="en-GB" sz="2800" b="1" dirty="0" smtClean="0"/>
              <a:t>WP3: </a:t>
            </a:r>
            <a:r>
              <a:rPr lang="en-GB" sz="2800" b="1" dirty="0" err="1" smtClean="0"/>
              <a:t>iSGTW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(Andrew Purcell, </a:t>
            </a:r>
            <a:r>
              <a:rPr lang="en-GB" sz="2800" i="1" dirty="0" smtClean="0"/>
              <a:t>WP Leader, CERN</a:t>
            </a:r>
            <a:r>
              <a:rPr lang="en-GB" sz="2800" i="1" dirty="0" smtClean="0"/>
              <a:t>)</a:t>
            </a:r>
          </a:p>
          <a:p>
            <a:r>
              <a:rPr lang="en-GB" sz="2800" b="1" dirty="0" smtClean="0"/>
              <a:t>DEMO: </a:t>
            </a:r>
            <a:r>
              <a:rPr lang="en-GB" sz="2800" dirty="0" smtClean="0"/>
              <a:t>RTM </a:t>
            </a:r>
            <a:r>
              <a:rPr lang="en-GB" sz="2800" i="1" dirty="0" smtClean="0"/>
              <a:t>(</a:t>
            </a:r>
            <a:r>
              <a:rPr lang="en-GB" sz="2800" i="1" dirty="0" err="1" smtClean="0"/>
              <a:t>Janusz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Martyniak</a:t>
            </a:r>
            <a:r>
              <a:rPr lang="en-GB" sz="2800" i="1" dirty="0" smtClean="0"/>
              <a:t>, Imperial)</a:t>
            </a:r>
            <a:endParaRPr lang="en-GB" sz="2800" i="1" dirty="0" smtClean="0"/>
          </a:p>
          <a:p>
            <a:r>
              <a:rPr lang="en-GB" sz="2800" b="1" dirty="0" smtClean="0"/>
              <a:t>Future and </a:t>
            </a:r>
            <a:r>
              <a:rPr lang="en-GB" sz="2800" b="1" dirty="0" smtClean="0"/>
              <a:t>PY3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endParaRPr lang="en-GB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1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Aims, partners and audiences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1752600"/>
            <a:ext cx="6477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2400" dirty="0">
                <a:ea typeface="ＭＳ Ｐゴシック" pitchFamily="34" charset="-128"/>
              </a:rPr>
              <a:t>To build on the significant achievements of </a:t>
            </a:r>
            <a:r>
              <a:rPr lang="en-GB" altLang="ja-JP" sz="2400" dirty="0" err="1">
                <a:ea typeface="ＭＳ Ｐゴシック" pitchFamily="34" charset="-128"/>
              </a:rPr>
              <a:t>GridTalk</a:t>
            </a:r>
            <a:r>
              <a:rPr lang="en-GB" altLang="ja-JP" sz="2400" dirty="0">
                <a:ea typeface="ＭＳ Ｐゴシック" pitchFamily="34" charset="-128"/>
              </a:rPr>
              <a:t> in bringing the success stories of Europe’s e-Infrastructure to its audiences. 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dirty="0">
                <a:ea typeface="ＭＳ Ｐゴシック" pitchFamily="34" charset="-128"/>
              </a:rPr>
              <a:t>The key challenges are to work with the new EGI ecosystem, maintain and enhance the quality of the existing outputs, while reaching out to new disciplines and regions.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Sep 2010 – 31 May 2013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e-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ScienceTalk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74800" y="1422400"/>
            <a:ext cx="6477000" cy="42165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en-GB" sz="2000" dirty="0"/>
              <a:t>GridTalk </a:t>
            </a:r>
            <a:r>
              <a:rPr lang="en-GB" sz="2000" dirty="0" smtClean="0"/>
              <a:t>aimed </a:t>
            </a:r>
            <a:r>
              <a:rPr lang="en-GB" sz="2000" dirty="0"/>
              <a:t>to increase awareness of the scientific impact of European grid projects by providing interesting, useful and insightful material aimed at three main audiences</a:t>
            </a:r>
            <a:r>
              <a:rPr lang="en-GB" sz="2000" dirty="0" smtClean="0"/>
              <a:t>:</a:t>
            </a:r>
          </a:p>
          <a:p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Policy makers in European science and business.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/>
              <a:t>Members </a:t>
            </a:r>
            <a:r>
              <a:rPr lang="en-GB" sz="2000" dirty="0"/>
              <a:t>of the public in Europe and worldwide.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European scientists in a position to develop or exploit grid</a:t>
            </a:r>
            <a:r>
              <a:rPr lang="en-GB" sz="2000" i="1" dirty="0"/>
              <a:t> </a:t>
            </a:r>
            <a:r>
              <a:rPr lang="en-GB" sz="2000" dirty="0"/>
              <a:t>computing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</a:t>
            </a:r>
            <a:r>
              <a:rPr lang="en-GB" altLang="ja-JP" sz="2400" b="1" dirty="0" smtClean="0">
                <a:ea typeface="ＭＳ Ｐゴシック" pitchFamily="34" charset="-128"/>
              </a:rPr>
              <a:t>May 2008 </a:t>
            </a:r>
            <a:r>
              <a:rPr lang="en-GB" altLang="ja-JP" sz="2400" b="1" dirty="0">
                <a:ea typeface="ＭＳ Ｐゴシック" pitchFamily="34" charset="-128"/>
              </a:rPr>
              <a:t>– </a:t>
            </a:r>
            <a:r>
              <a:rPr lang="en-GB" altLang="ja-JP" sz="2400" b="1" dirty="0" smtClean="0">
                <a:ea typeface="ＭＳ Ｐゴシック" pitchFamily="34" charset="-128"/>
              </a:rPr>
              <a:t>31 August 2010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GridTalk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22400"/>
            <a:ext cx="1168399" cy="1168399"/>
          </a:xfrm>
          <a:prstGeom prst="rect">
            <a:avLst/>
          </a:prstGeom>
        </p:spPr>
      </p:pic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New areas for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1828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smtClean="0"/>
              <a:t>Cover the broader e-Infrastructure e.g. volunteer, cloud, high performance computing and the network layer</a:t>
            </a:r>
          </a:p>
          <a:p>
            <a:pPr eaLnBrk="1" hangingPunct="1"/>
            <a:r>
              <a:rPr lang="en-US" sz="2000" dirty="0"/>
              <a:t>Work with projects from a wider geographical area, including Asia, Latin America and </a:t>
            </a:r>
            <a:r>
              <a:rPr lang="en-US" sz="2000" dirty="0" smtClean="0"/>
              <a:t>Africa</a:t>
            </a:r>
          </a:p>
          <a:p>
            <a:pPr eaLnBrk="1" hangingPunct="1"/>
            <a:r>
              <a:rPr lang="en-US" sz="2000" dirty="0"/>
              <a:t>Expand the Consortium to include Imperial College, to bring on board their expertise with the Real Time </a:t>
            </a:r>
            <a:r>
              <a:rPr lang="en-US" sz="2000" dirty="0" smtClean="0"/>
              <a:t>Monitor (RTM)</a:t>
            </a:r>
          </a:p>
          <a:p>
            <a:pPr eaLnBrk="1" hangingPunct="1"/>
            <a:r>
              <a:rPr lang="en-US" sz="2000" dirty="0"/>
              <a:t>Include EGI.eu in the Consortium in the Management work package to </a:t>
            </a:r>
            <a:r>
              <a:rPr lang="en-US" sz="2000" dirty="0" err="1"/>
              <a:t>maximise</a:t>
            </a:r>
            <a:r>
              <a:rPr lang="en-US" sz="2000" dirty="0"/>
              <a:t> synergy in the areas of networking and </a:t>
            </a:r>
            <a:r>
              <a:rPr lang="en-US" sz="2000" dirty="0" smtClean="0"/>
              <a:t>dissemination</a:t>
            </a:r>
          </a:p>
          <a:p>
            <a:pPr eaLnBrk="1" hangingPunct="1"/>
            <a:r>
              <a:rPr lang="en-US" sz="2000" dirty="0" err="1"/>
              <a:t>Analyse</a:t>
            </a:r>
            <a:r>
              <a:rPr lang="en-US" sz="2000" dirty="0"/>
              <a:t> the reach and impact of longer running products, such as  </a:t>
            </a:r>
            <a:r>
              <a:rPr lang="en-US" sz="2000" dirty="0" err="1"/>
              <a:t>iSGTW</a:t>
            </a:r>
            <a:r>
              <a:rPr lang="en-US" sz="2000" dirty="0"/>
              <a:t> and </a:t>
            </a:r>
            <a:r>
              <a:rPr lang="en-US" sz="2000" dirty="0" err="1"/>
              <a:t>GridCafé</a:t>
            </a:r>
            <a:r>
              <a:rPr lang="en-US" sz="2000" dirty="0"/>
              <a:t> and explore sustainability beyond the lifetime of the project for all products </a:t>
            </a:r>
            <a:endParaRPr lang="en-US" sz="2000" dirty="0" smtClean="0"/>
          </a:p>
          <a:p>
            <a:pPr eaLnBrk="1" hangingPunct="1"/>
            <a:r>
              <a:rPr lang="en-US" sz="2000" dirty="0"/>
              <a:t>Explore new Web 2.0 technologies such as social media sites and interactive visual environments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867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4500" y="4629150"/>
            <a:ext cx="1752600" cy="609600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8" name="Picture 6" descr="C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86400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AP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" y="3429000"/>
            <a:ext cx="1074738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 descr="Queen Mary, University of Lond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9" descr="qm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133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438400" y="1337588"/>
            <a:ext cx="6705600" cy="480131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EGI.eu</a:t>
            </a:r>
            <a:r>
              <a:rPr lang="en-GB" altLang="ja-JP" sz="1800" b="1" dirty="0">
                <a:ea typeface="ＭＳ Ｐゴシック" pitchFamily="34" charset="-128"/>
              </a:rPr>
              <a:t>  </a:t>
            </a:r>
            <a:r>
              <a:rPr lang="en-GB" altLang="ja-JP" sz="1800" dirty="0">
                <a:ea typeface="ＭＳ Ｐゴシック" pitchFamily="34" charset="-128"/>
              </a:rPr>
              <a:t>coordinates the pan-European distributed computing network, the European Grid Infrastructure, and leads the dissemination task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b="1" dirty="0" smtClean="0">
              <a:ea typeface="ＭＳ Ｐゴシック" pitchFamily="34" charset="-128"/>
            </a:endParaRPr>
          </a:p>
          <a:p>
            <a:endParaRPr lang="en-GB" altLang="ja-JP" sz="1800" b="1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Queen Mary, University of London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coordinates dissemination for GridPP, the UK Grid for Particle Physics and managed press and PR and event co-ordination for EGEE-III. 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APO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altLang="ja-JP" sz="1800" dirty="0">
                <a:ea typeface="ＭＳ Ｐゴシック" pitchFamily="34" charset="-128"/>
              </a:rPr>
              <a:t>is a web design business based in </a:t>
            </a:r>
            <a:r>
              <a:rPr lang="en-GB" altLang="ja-JP" sz="1800" dirty="0" err="1">
                <a:ea typeface="ＭＳ Ｐゴシック" pitchFamily="34" charset="-128"/>
              </a:rPr>
              <a:t>Bellegarde</a:t>
            </a:r>
            <a:r>
              <a:rPr lang="en-GB" altLang="ja-JP" sz="1800" dirty="0">
                <a:ea typeface="ＭＳ Ｐゴシック" pitchFamily="34" charset="-128"/>
              </a:rPr>
              <a:t>, France. It has worked previously on grid multimedia communication, including the </a:t>
            </a:r>
            <a:r>
              <a:rPr lang="en-GB" altLang="ja-JP" sz="1800" dirty="0" err="1">
                <a:ea typeface="ＭＳ Ｐゴシック" pitchFamily="34" charset="-128"/>
              </a:rPr>
              <a:t>GridCafé</a:t>
            </a:r>
            <a:r>
              <a:rPr lang="en-GB" altLang="ja-JP" sz="1800" dirty="0">
                <a:ea typeface="ＭＳ Ｐゴシック" pitchFamily="34" charset="-128"/>
              </a:rPr>
              <a:t> website.</a:t>
            </a: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Imperial College </a:t>
            </a:r>
            <a:r>
              <a:rPr lang="en-GB" altLang="ja-JP" sz="1800" dirty="0">
                <a:ea typeface="ＭＳ Ｐゴシック" pitchFamily="34" charset="-128"/>
              </a:rPr>
              <a:t>is </a:t>
            </a:r>
            <a:r>
              <a:rPr lang="en-GB" altLang="ja-JP" sz="1800" dirty="0" smtClean="0">
                <a:ea typeface="ＭＳ Ｐゴシック" pitchFamily="34" charset="-128"/>
              </a:rPr>
              <a:t>very active </a:t>
            </a:r>
            <a:r>
              <a:rPr lang="en-GB" altLang="ja-JP" sz="1800" dirty="0">
                <a:ea typeface="ＭＳ Ｐゴシック" pitchFamily="34" charset="-128"/>
              </a:rPr>
              <a:t>in e-Science and created the </a:t>
            </a:r>
            <a:r>
              <a:rPr lang="en-GB" altLang="ja-JP" sz="1800" dirty="0" smtClean="0">
                <a:ea typeface="ＭＳ Ｐゴシック" pitchFamily="34" charset="-128"/>
              </a:rPr>
              <a:t/>
            </a:r>
            <a:br>
              <a:rPr lang="en-GB" altLang="ja-JP" sz="1800" dirty="0" smtClean="0">
                <a:ea typeface="ＭＳ Ｐゴシック" pitchFamily="34" charset="-128"/>
              </a:rPr>
            </a:br>
            <a:r>
              <a:rPr lang="en-GB" altLang="ja-JP" sz="1800" dirty="0" smtClean="0">
                <a:ea typeface="ＭＳ Ｐゴシック" pitchFamily="34" charset="-128"/>
              </a:rPr>
              <a:t>3D </a:t>
            </a:r>
            <a:r>
              <a:rPr lang="en-GB" altLang="ja-JP" sz="1800" dirty="0">
                <a:ea typeface="ＭＳ Ｐゴシック" pitchFamily="34" charset="-128"/>
              </a:rPr>
              <a:t>graphical grid display tool, the Real Time Monitor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US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CERN</a:t>
            </a:r>
            <a:r>
              <a:rPr lang="en-US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is heavily involved in grid dissemination and coordinated all three phases of EGEE, including leading the outreach activity</a:t>
            </a:r>
            <a:r>
              <a:rPr lang="en-US" altLang="ja-JP" sz="1800" dirty="0" smtClean="0">
                <a:ea typeface="ＭＳ Ｐゴシック" pitchFamily="34" charset="-128"/>
              </a:rPr>
              <a:t>.</a:t>
            </a:r>
          </a:p>
        </p:txBody>
      </p:sp>
      <p:pic>
        <p:nvPicPr>
          <p:cNvPr id="6153" name="Picture 7" descr="EGI-LogoRe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" descr="logo_imperial_college_lond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724400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Partners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Team at the project </a:t>
            </a:r>
            <a:r>
              <a:rPr lang="en-US" sz="3600" b="1" dirty="0">
                <a:solidFill>
                  <a:schemeClr val="tx1"/>
                </a:solidFill>
              </a:rPr>
              <a:t>s</a:t>
            </a:r>
            <a:r>
              <a:rPr lang="en-US" sz="3600" b="1" dirty="0" smtClean="0">
                <a:solidFill>
                  <a:schemeClr val="tx1"/>
                </a:solidFill>
              </a:rPr>
              <a:t>tart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540871"/>
              </p:ext>
            </p:extLst>
          </p:nvPr>
        </p:nvGraphicFramePr>
        <p:xfrm>
          <a:off x="304800" y="1264324"/>
          <a:ext cx="8534400" cy="4780876"/>
        </p:xfrm>
        <a:graphic>
          <a:graphicData uri="http://schemas.openxmlformats.org/drawingml/2006/table">
            <a:tbl>
              <a:tblPr/>
              <a:tblGrid>
                <a:gridCol w="1109472"/>
                <a:gridCol w="1706880"/>
                <a:gridCol w="1109472"/>
                <a:gridCol w="1792224"/>
                <a:gridCol w="1109472"/>
                <a:gridCol w="170688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Coordinator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Grid Impact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Drollette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</a:p>
                    <a:p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</a:p>
                    <a:p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it-IT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0" y="1662111"/>
            <a:ext cx="877888" cy="1000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" y="5105400"/>
            <a:ext cx="742950" cy="990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9200"/>
            <a:ext cx="742950" cy="9906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Recruitment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Stefan </a:t>
            </a:r>
            <a:r>
              <a:rPr lang="en-GB" altLang="ja-JP" sz="2000" dirty="0" err="1" smtClean="0">
                <a:ea typeface="ＭＳ Ｐゴシック" pitchFamily="34" charset="-128"/>
              </a:rPr>
              <a:t>Janusz</a:t>
            </a:r>
            <a:r>
              <a:rPr lang="en-GB" altLang="ja-JP" sz="2000" dirty="0" smtClean="0">
                <a:ea typeface="ＭＳ Ｐゴシック" pitchFamily="34" charset="-128"/>
              </a:rPr>
              <a:t>, e-Science Impact Reporter, WP1, </a:t>
            </a:r>
            <a:r>
              <a:rPr lang="en-GB" altLang="ja-JP" sz="2000" dirty="0" smtClean="0">
                <a:ea typeface="ＭＳ Ｐゴシック" pitchFamily="34" charset="-128"/>
              </a:rPr>
              <a:t>CERN. Started </a:t>
            </a:r>
            <a:r>
              <a:rPr lang="en-GB" altLang="ja-JP" sz="2000" dirty="0" smtClean="0">
                <a:ea typeface="ＭＳ Ｐゴシック" pitchFamily="34" charset="-128"/>
              </a:rPr>
              <a:t>27 February 2012.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Andrew Purcell, </a:t>
            </a:r>
            <a:r>
              <a:rPr lang="en-GB" altLang="ja-JP" sz="2000" dirty="0" smtClean="0">
                <a:ea typeface="ＭＳ Ｐゴシック" pitchFamily="34" charset="-128"/>
              </a:rPr>
              <a:t>Editor of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</a:t>
            </a:r>
            <a:r>
              <a:rPr lang="en-GB" altLang="ja-JP" sz="2000" dirty="0" smtClean="0">
                <a:ea typeface="ＭＳ Ｐゴシック" pitchFamily="34" charset="-128"/>
              </a:rPr>
              <a:t>August 2012.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James Cook, </a:t>
            </a:r>
            <a:r>
              <a:rPr lang="en-US" sz="2000" dirty="0" smtClean="0">
                <a:ea typeface="ＭＳ Ｐゴシック" pitchFamily="34" charset="-128"/>
              </a:rPr>
              <a:t>Intern (paid), QMUL. </a:t>
            </a:r>
            <a:r>
              <a:rPr lang="en-US" sz="2000" dirty="0" smtClean="0">
                <a:ea typeface="ＭＳ Ｐゴシック" pitchFamily="34" charset="-128"/>
              </a:rPr>
              <a:t>July – August 2012, </a:t>
            </a:r>
            <a:r>
              <a:rPr lang="en-US" sz="2000" dirty="0" smtClean="0">
                <a:ea typeface="ＭＳ Ｐゴシック" pitchFamily="34" charset="-128"/>
              </a:rPr>
              <a:t>gathering feedback, </a:t>
            </a:r>
            <a:r>
              <a:rPr lang="en-US" sz="2000" dirty="0" smtClean="0">
                <a:ea typeface="ＭＳ Ｐゴシック" pitchFamily="34" charset="-128"/>
              </a:rPr>
              <a:t>marketing plan for e-</a:t>
            </a:r>
            <a:r>
              <a:rPr lang="en-US" sz="2000" dirty="0" err="1" smtClean="0">
                <a:ea typeface="ＭＳ Ｐゴシック" pitchFamily="34" charset="-128"/>
              </a:rPr>
              <a:t>ScienceCity</a:t>
            </a:r>
            <a:r>
              <a:rPr lang="en-US" sz="2000" dirty="0" smtClean="0">
                <a:ea typeface="ＭＳ Ｐゴシック" pitchFamily="34" charset="-128"/>
              </a:rPr>
              <a:t>, multimedia materials research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</a:t>
            </a:r>
            <a:r>
              <a:rPr lang="en-GB" dirty="0" smtClean="0"/>
              <a:t>Review, </a:t>
            </a:r>
            <a:r>
              <a:rPr lang="en-GB" dirty="0" smtClean="0"/>
              <a:t>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626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1_Custom Design</vt:lpstr>
      <vt:lpstr>Custom Design</vt:lpstr>
      <vt:lpstr>1_Default Design</vt:lpstr>
      <vt:lpstr>1_EGEE_template</vt:lpstr>
      <vt:lpstr>PowerPoint Presentation</vt:lpstr>
      <vt:lpstr>Timetable for the review</vt:lpstr>
      <vt:lpstr>PowerPoint Presentation</vt:lpstr>
      <vt:lpstr>PowerPoint Presentation</vt:lpstr>
      <vt:lpstr>PowerPoint Presentation</vt:lpstr>
      <vt:lpstr>New areas for e-ScienceTalk</vt:lpstr>
      <vt:lpstr>Partners</vt:lpstr>
      <vt:lpstr>   Team at the project start</vt:lpstr>
      <vt:lpstr>   Recruitment</vt:lpstr>
      <vt:lpstr>   Current team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266</cp:revision>
  <dcterms:created xsi:type="dcterms:W3CDTF">2010-08-31T11:29:02Z</dcterms:created>
  <dcterms:modified xsi:type="dcterms:W3CDTF">2012-10-06T14:09:01Z</dcterms:modified>
</cp:coreProperties>
</file>