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3"/>
  </p:notesMasterIdLst>
  <p:sldIdLst>
    <p:sldId id="387" r:id="rId3"/>
    <p:sldId id="388" r:id="rId4"/>
    <p:sldId id="354" r:id="rId5"/>
    <p:sldId id="321" r:id="rId6"/>
    <p:sldId id="358" r:id="rId7"/>
    <p:sldId id="361" r:id="rId8"/>
    <p:sldId id="325" r:id="rId9"/>
    <p:sldId id="389" r:id="rId10"/>
    <p:sldId id="390" r:id="rId11"/>
    <p:sldId id="391" r:id="rId12"/>
    <p:sldId id="355" r:id="rId13"/>
    <p:sldId id="356" r:id="rId14"/>
    <p:sldId id="327" r:id="rId15"/>
    <p:sldId id="347" r:id="rId16"/>
    <p:sldId id="368" r:id="rId17"/>
    <p:sldId id="369" r:id="rId18"/>
    <p:sldId id="374" r:id="rId19"/>
    <p:sldId id="375" r:id="rId20"/>
    <p:sldId id="357" r:id="rId21"/>
    <p:sldId id="370" r:id="rId22"/>
    <p:sldId id="371" r:id="rId23"/>
    <p:sldId id="351" r:id="rId24"/>
    <p:sldId id="372" r:id="rId25"/>
    <p:sldId id="335" r:id="rId26"/>
    <p:sldId id="376" r:id="rId27"/>
    <p:sldId id="367" r:id="rId28"/>
    <p:sldId id="377" r:id="rId29"/>
    <p:sldId id="380" r:id="rId30"/>
    <p:sldId id="378" r:id="rId31"/>
    <p:sldId id="37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DDDDDD"/>
    <a:srgbClr val="FF6600"/>
    <a:srgbClr val="CCECFF"/>
    <a:srgbClr val="FFCC99"/>
    <a:srgbClr val="0066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75" d="100"/>
          <a:sy n="75" d="100"/>
        </p:scale>
        <p:origin x="-89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7408399993738358"/>
                  <c:y val="-0.3378288130650335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PMs!$A$2:$A$5</c:f>
              <c:strCache>
                <c:ptCount val="4"/>
                <c:pt idx="0">
                  <c:v>WP1: Policy</c:v>
                </c:pt>
                <c:pt idx="1">
                  <c:v>WP2: GridCafe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PMs!$C$2:$C$5</c:f>
              <c:numCache>
                <c:formatCode>0%</c:formatCode>
                <c:ptCount val="4"/>
                <c:pt idx="0">
                  <c:v>0.23925501432664756</c:v>
                </c:pt>
                <c:pt idx="1">
                  <c:v>0.37535816618911177</c:v>
                </c:pt>
                <c:pt idx="2">
                  <c:v>0.27077363896848139</c:v>
                </c:pt>
                <c:pt idx="3">
                  <c:v>0.11461318051575932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3745953630796151"/>
                  <c:y val="-0.346064814814814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PMs!$A$2:$A$5</c:f>
              <c:strCache>
                <c:ptCount val="4"/>
                <c:pt idx="0">
                  <c:v>WP1: Policy</c:v>
                </c:pt>
                <c:pt idx="1">
                  <c:v>WP2: GridCafe</c:v>
                </c:pt>
                <c:pt idx="2">
                  <c:v>WP3: iSGTW</c:v>
                </c:pt>
                <c:pt idx="3">
                  <c:v>WP4: Management</c:v>
                </c:pt>
              </c:strCache>
            </c:strRef>
          </c:cat>
          <c:val>
            <c:numRef>
              <c:f>PMs!$E$2:$E$5</c:f>
              <c:numCache>
                <c:formatCode>0%</c:formatCode>
                <c:ptCount val="4"/>
                <c:pt idx="0">
                  <c:v>0.25660756105720978</c:v>
                </c:pt>
                <c:pt idx="1">
                  <c:v>0.34827701572432257</c:v>
                </c:pt>
                <c:pt idx="2">
                  <c:v>0.29575108732017402</c:v>
                </c:pt>
                <c:pt idx="3">
                  <c:v>9.9364335898293757E-2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err="1" smtClean="0"/>
              <a:t>Concertation</a:t>
            </a:r>
            <a:r>
              <a:rPr lang="en-GB" sz="3600" b="1" dirty="0" smtClean="0"/>
              <a:t>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800" y="1066800"/>
            <a:ext cx="909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600" dirty="0">
                <a:latin typeface="Arial" pitchFamily="34" charset="0"/>
                <a:cs typeface="Arial" pitchFamily="34" charset="0"/>
              </a:rPr>
              <a:t>€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40K is allocated in the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DoW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for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e-Infrastructure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events to fund logistical costs such as catering, travel and venue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costs.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is allocated as €25K to EGI.eu under WP4 and €15K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to QMUL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under WP1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Costs for 9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meeting, 22-23 September  met by EGI.eu as local organisers.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Total cost is 24.8K (average 12.4K per event). Remaining budget for 2012 is 15.2K Euros.</a:t>
            </a: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The 10</a:t>
            </a:r>
            <a:r>
              <a:rPr lang="en-GB" sz="16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 will be in Brussels on 6/7 March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8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839601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9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80325"/>
              </p:ext>
            </p:extLst>
          </p:nvPr>
        </p:nvGraphicFramePr>
        <p:xfrm>
          <a:off x="469899" y="3352800"/>
          <a:ext cx="3263901" cy="231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3979"/>
                <a:gridCol w="1229922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1,438.00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4,574.00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EC diner on the 4</a:t>
                      </a:r>
                      <a:r>
                        <a:rPr lang="en-GB" sz="1400" u="none" strike="noStrike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318.00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Cleaning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Badges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145.00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Coffee break during the EC meeting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74.00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6,809.00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53266"/>
              </p:ext>
            </p:extLst>
          </p:nvPr>
        </p:nvGraphicFramePr>
        <p:xfrm>
          <a:off x="4572000" y="3352800"/>
          <a:ext cx="4432301" cy="2933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1213052"/>
                <a:gridCol w="1466649"/>
              </a:tblGrid>
              <a:tr h="361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4,502.50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Venue booths area + equipment (panels)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4,167.00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1.5 days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WIFI, A/V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1,377.85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Security, cleaning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934.03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Catering ~18€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2,162.40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142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Breaks 5€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1,800.00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Cocktail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2,649.00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based 120 attendees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Booths (agINFRA, EUDAT, DASISH @150)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450.00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 projects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18,042.78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80917"/>
              </p:ext>
            </p:extLst>
          </p:nvPr>
        </p:nvGraphicFramePr>
        <p:xfrm>
          <a:off x="685800" y="6019800"/>
          <a:ext cx="2527300" cy="443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029"/>
                <a:gridCol w="1230271"/>
              </a:tblGrid>
              <a:tr h="4430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24,851.78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930435"/>
              </p:ext>
            </p:extLst>
          </p:nvPr>
        </p:nvGraphicFramePr>
        <p:xfrm>
          <a:off x="152400" y="1143000"/>
          <a:ext cx="8915398" cy="4946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2777584"/>
                <a:gridCol w="575216"/>
                <a:gridCol w="914400"/>
                <a:gridCol w="247649"/>
                <a:gridCol w="668655"/>
                <a:gridCol w="619696"/>
                <a:gridCol w="1079785"/>
                <a:gridCol w="1346613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Weekly issues of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1-33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Updated version of the GridCafe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Staffing issue</a:t>
                      </a: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GridBriefings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impact and sustainability report on e-ScienceTalk products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upgraded version of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5135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Report on survey of iSGTW readers and annual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996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report on feedback and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in PM13 by agreement with the EC</a:t>
                      </a:r>
                      <a:endParaRPr lang="en-GB" sz="14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29070"/>
              </p:ext>
            </p:extLst>
          </p:nvPr>
        </p:nvGraphicFramePr>
        <p:xfrm>
          <a:off x="152400" y="1066800"/>
          <a:ext cx="8839201" cy="554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736556"/>
                <a:gridCol w="675985"/>
                <a:gridCol w="1113739"/>
                <a:gridCol w="1165006"/>
                <a:gridCol w="942260"/>
                <a:gridCol w="1132210"/>
                <a:gridCol w="1143001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dd</a:t>
                      </a: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/mm/</a:t>
                      </a:r>
                      <a:r>
                        <a:rPr lang="en-GB" sz="1300" b="1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yyyy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concertation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event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Held early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Scheduling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 iSGTW readership by 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expanded to 25 new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Recommendations from PY1 reviewers:</a:t>
            </a:r>
          </a:p>
          <a:p>
            <a:pPr lvl="1"/>
            <a:r>
              <a:rPr lang="en-GB" dirty="0" smtClean="0"/>
              <a:t>Define what </a:t>
            </a:r>
            <a:r>
              <a:rPr lang="en-GB" dirty="0"/>
              <a:t>constitutes </a:t>
            </a:r>
            <a:r>
              <a:rPr lang="en-GB" dirty="0" smtClean="0"/>
              <a:t>impact in D1.4</a:t>
            </a:r>
          </a:p>
          <a:p>
            <a:pPr lvl="1"/>
            <a:r>
              <a:rPr lang="en-GB" dirty="0" smtClean="0"/>
              <a:t>Include more </a:t>
            </a:r>
            <a:r>
              <a:rPr lang="en-GB" dirty="0"/>
              <a:t>detail </a:t>
            </a:r>
            <a:r>
              <a:rPr lang="en-GB" dirty="0" smtClean="0"/>
              <a:t>on the outcomes </a:t>
            </a:r>
            <a:r>
              <a:rPr lang="en-GB" dirty="0"/>
              <a:t>and outputs of the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Track cross fertilisation </a:t>
            </a:r>
            <a:r>
              <a:rPr lang="en-GB" dirty="0"/>
              <a:t>amongst the </a:t>
            </a: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</a:t>
            </a:r>
            <a:r>
              <a:rPr lang="en-GB" dirty="0"/>
              <a:t>products </a:t>
            </a:r>
            <a:endParaRPr lang="en-GB" dirty="0" smtClean="0"/>
          </a:p>
          <a:p>
            <a:pPr lvl="1"/>
            <a:r>
              <a:rPr lang="en-GB" dirty="0" smtClean="0"/>
              <a:t>Report metrics </a:t>
            </a:r>
            <a:r>
              <a:rPr lang="en-GB" dirty="0"/>
              <a:t>based on </a:t>
            </a:r>
            <a:r>
              <a:rPr lang="en-GB" dirty="0" smtClean="0"/>
              <a:t>activities at events</a:t>
            </a:r>
          </a:p>
          <a:p>
            <a:r>
              <a:rPr lang="en-GB" dirty="0" smtClean="0"/>
              <a:t>Annual Deliverables on Impact (D1.4) and Metrics (D4.4) </a:t>
            </a:r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Small changes to the metrics for PY3 are included in D4.4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064021"/>
              </p:ext>
            </p:extLst>
          </p:nvPr>
        </p:nvGraphicFramePr>
        <p:xfrm>
          <a:off x="76200" y="1066800"/>
          <a:ext cx="8839198" cy="557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2063953"/>
                <a:gridCol w="1066800"/>
                <a:gridCol w="685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PY2</a:t>
                      </a: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 of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94%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78%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end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250%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95%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end of project target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261%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0657"/>
              </p:ext>
            </p:extLst>
          </p:nvPr>
        </p:nvGraphicFramePr>
        <p:xfrm>
          <a:off x="152400" y="9906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Adjusted to number of reports published not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2 in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new area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social media followers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printed materials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Kick-off of the project</a:t>
            </a:r>
          </a:p>
          <a:p>
            <a:pPr lvl="1"/>
            <a:r>
              <a:rPr lang="en-GB" sz="1600" dirty="0" smtClean="0"/>
              <a:t>PY2 amendment completed in April 2012</a:t>
            </a:r>
            <a:endParaRPr lang="en-GB" sz="1600" dirty="0" smtClean="0"/>
          </a:p>
          <a:p>
            <a:pPr lvl="1"/>
            <a:r>
              <a:rPr lang="en-GB" sz="1600" dirty="0" smtClean="0"/>
              <a:t>PY1 costs accepted and payments processed</a:t>
            </a:r>
            <a:endParaRPr lang="en-GB" sz="1600" dirty="0" smtClean="0"/>
          </a:p>
          <a:p>
            <a:pPr lvl="1"/>
            <a:r>
              <a:rPr lang="en-GB" sz="1600" dirty="0" smtClean="0"/>
              <a:t>PMB meetings held, risk register created and monitored</a:t>
            </a:r>
          </a:p>
          <a:p>
            <a:pPr lvl="1"/>
            <a:r>
              <a:rPr lang="en-GB" sz="1600" dirty="0" smtClean="0"/>
              <a:t>Project team </a:t>
            </a:r>
            <a:r>
              <a:rPr lang="en-GB" sz="1600" dirty="0" smtClean="0"/>
              <a:t>expanded, </a:t>
            </a:r>
            <a:r>
              <a:rPr lang="en-GB" sz="1600" dirty="0" smtClean="0"/>
              <a:t>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</a:t>
            </a:r>
            <a:r>
              <a:rPr lang="en-GB" sz="1600" dirty="0" smtClean="0"/>
              <a:t>EU Editor (CERN) and e-Science Impact Reporter (QMUL)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</a:t>
            </a:r>
            <a:r>
              <a:rPr lang="en-US" sz="1600" dirty="0" smtClean="0"/>
              <a:t>Forum2012 - Prague, eChallenges2012 - Lisbon,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 smtClean="0"/>
              <a:t>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</a:t>
            </a:r>
            <a:r>
              <a:rPr lang="en-US" sz="1600" dirty="0" smtClean="0"/>
              <a:t>Meeting – Lyon, </a:t>
            </a:r>
            <a:r>
              <a:rPr lang="en-GB" sz="1600" dirty="0" smtClean="0"/>
              <a:t>ISGC’12 - Taipei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Additional </a:t>
            </a:r>
            <a:r>
              <a:rPr lang="en-GB" sz="1600" dirty="0" smtClean="0"/>
              <a:t>activities</a:t>
            </a:r>
            <a:endParaRPr lang="en-GB" sz="1600" dirty="0" smtClean="0"/>
          </a:p>
          <a:p>
            <a:pPr lvl="1"/>
            <a:r>
              <a:rPr lang="en-GB" sz="1600" dirty="0" smtClean="0"/>
              <a:t>Quarterly Reports prepared for </a:t>
            </a:r>
            <a:r>
              <a:rPr lang="en-GB" sz="1600" dirty="0" smtClean="0"/>
              <a:t>Q5-7 </a:t>
            </a:r>
            <a:r>
              <a:rPr lang="en-GB" sz="1600" dirty="0" smtClean="0"/>
              <a:t>in addition to agreed Deliverables and </a:t>
            </a:r>
            <a:r>
              <a:rPr lang="en-GB" sz="1600" dirty="0" smtClean="0"/>
              <a:t>Milestones</a:t>
            </a:r>
          </a:p>
          <a:p>
            <a:pPr lvl="1"/>
            <a:r>
              <a:rPr lang="en-GB" sz="1600" dirty="0" smtClean="0"/>
              <a:t>Social media and website report for CRISP</a:t>
            </a:r>
          </a:p>
          <a:p>
            <a:pPr lvl="1"/>
            <a:r>
              <a:rPr lang="en-GB" sz="1600" dirty="0" smtClean="0"/>
              <a:t>Media training planned at DESY, EUDAT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Conference, ESRF</a:t>
            </a:r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</a:t>
            </a:r>
            <a:r>
              <a:rPr lang="en-GB" sz="2000" dirty="0"/>
              <a:t>8</a:t>
            </a:r>
            <a:r>
              <a:rPr lang="en-GB" sz="2000" dirty="0" smtClean="0"/>
              <a:t> </a:t>
            </a:r>
            <a:r>
              <a:rPr lang="en-GB" sz="2000" dirty="0" smtClean="0"/>
              <a:t>collaborating projects</a:t>
            </a:r>
          </a:p>
          <a:p>
            <a:pPr lvl="1"/>
            <a:r>
              <a:rPr lang="en-US" sz="1600" b="1" dirty="0" smtClean="0"/>
              <a:t>Outreach</a:t>
            </a:r>
            <a:r>
              <a:rPr lang="en-US" sz="1600" dirty="0" smtClean="0"/>
              <a:t>: </a:t>
            </a:r>
            <a:r>
              <a:rPr lang="en-US" sz="1600" dirty="0" err="1" smtClean="0"/>
              <a:t>GlobalExcursion</a:t>
            </a:r>
            <a:r>
              <a:rPr lang="en-US" sz="1600" dirty="0" smtClean="0"/>
              <a:t>, </a:t>
            </a:r>
            <a:r>
              <a:rPr lang="en-US" sz="1600" dirty="0" err="1" smtClean="0"/>
              <a:t>Virtus</a:t>
            </a:r>
            <a:endParaRPr lang="en-US" sz="1600" dirty="0" smtClean="0"/>
          </a:p>
          <a:p>
            <a:pPr lvl="1"/>
            <a:r>
              <a:rPr lang="en-US" sz="1600" b="1" dirty="0" smtClean="0"/>
              <a:t>User community &amp; infrastructures</a:t>
            </a:r>
            <a:r>
              <a:rPr lang="en-US" sz="1600" dirty="0" smtClean="0"/>
              <a:t>: </a:t>
            </a:r>
            <a:r>
              <a:rPr lang="en-US" sz="1600" dirty="0" smtClean="0"/>
              <a:t>EGI, EUDAT, N4U, SHIWA</a:t>
            </a:r>
          </a:p>
          <a:p>
            <a:pPr lvl="1"/>
            <a:r>
              <a:rPr lang="en-US" sz="1600" b="1" dirty="0" smtClean="0"/>
              <a:t>ESFRI cluster project: </a:t>
            </a:r>
            <a:r>
              <a:rPr lang="en-US" sz="1600" dirty="0" smtClean="0"/>
              <a:t>CRISP</a:t>
            </a:r>
          </a:p>
          <a:p>
            <a:pPr lvl="1"/>
            <a:r>
              <a:rPr lang="en-US" sz="1600" b="1" dirty="0" smtClean="0"/>
              <a:t>Policy: </a:t>
            </a:r>
            <a:r>
              <a:rPr lang="en-US" sz="1600" dirty="0" smtClean="0"/>
              <a:t>ERINA+</a:t>
            </a:r>
          </a:p>
          <a:p>
            <a:endParaRPr lang="en-GB" sz="2000" dirty="0" smtClean="0"/>
          </a:p>
          <a:p>
            <a:r>
              <a:rPr lang="en-GB" sz="2000" dirty="0" smtClean="0"/>
              <a:t>International collaborations</a:t>
            </a:r>
          </a:p>
          <a:p>
            <a:pPr lvl="1"/>
            <a:r>
              <a:rPr lang="en-GB" sz="1600" dirty="0" smtClean="0"/>
              <a:t>PM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for the </a:t>
            </a:r>
            <a:r>
              <a:rPr lang="en-GB" sz="1600" dirty="0" smtClean="0"/>
              <a:t>11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 smtClean="0"/>
              <a:t>International Symposium on Grids and Clouds </a:t>
            </a:r>
            <a:r>
              <a:rPr lang="en-GB" sz="1600" dirty="0" smtClean="0"/>
              <a:t>2013, Taipei</a:t>
            </a:r>
          </a:p>
          <a:p>
            <a:pPr lvl="1"/>
            <a:r>
              <a:rPr lang="en-GB" sz="1600" dirty="0" smtClean="0"/>
              <a:t>Media partner for XSEDE’12, ISC’12</a:t>
            </a:r>
            <a:endParaRPr lang="en-GB" sz="1600" dirty="0" smtClean="0"/>
          </a:p>
          <a:p>
            <a:pPr lvl="1"/>
            <a:endParaRPr lang="en-GB" sz="1600" dirty="0"/>
          </a:p>
          <a:p>
            <a:r>
              <a:rPr lang="en-GB" sz="2000" dirty="0"/>
              <a:t>Events organisation</a:t>
            </a:r>
          </a:p>
          <a:p>
            <a:pPr lvl="1"/>
            <a:r>
              <a:rPr lang="en-GB" sz="1600" dirty="0" smtClean="0"/>
              <a:t>9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/>
              <a:t>e-Infrastructure </a:t>
            </a:r>
            <a:r>
              <a:rPr lang="en-GB" sz="1600" dirty="0" err="1"/>
              <a:t>Concertation</a:t>
            </a:r>
            <a:r>
              <a:rPr lang="en-GB" sz="1600" dirty="0"/>
              <a:t> </a:t>
            </a:r>
            <a:r>
              <a:rPr lang="en-GB" sz="1600" dirty="0" smtClean="0"/>
              <a:t>event in Lyon, September 2011</a:t>
            </a:r>
          </a:p>
          <a:p>
            <a:pPr lvl="1"/>
            <a:r>
              <a:rPr lang="en-GB" sz="1600" dirty="0" smtClean="0"/>
              <a:t>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e-Infrastructure </a:t>
            </a:r>
            <a:r>
              <a:rPr lang="en-GB" sz="1600" dirty="0" err="1" smtClean="0"/>
              <a:t>Concertation</a:t>
            </a:r>
            <a:r>
              <a:rPr lang="en-GB" sz="1600" dirty="0" smtClean="0"/>
              <a:t> event in Brussels, March 2013</a:t>
            </a:r>
            <a:endParaRPr lang="en-GB" sz="1600" dirty="0"/>
          </a:p>
          <a:p>
            <a:pPr lvl="1"/>
            <a:r>
              <a:rPr lang="en-GB" sz="1600" dirty="0"/>
              <a:t>Preparation of event budgets, registration, invoicing</a:t>
            </a:r>
          </a:p>
          <a:p>
            <a:pPr lvl="1"/>
            <a:r>
              <a:rPr lang="en-GB" sz="1600" dirty="0"/>
              <a:t>Live video feed for </a:t>
            </a:r>
            <a:r>
              <a:rPr lang="en-GB" sz="1600" dirty="0" smtClean="0"/>
              <a:t>Lyon event with </a:t>
            </a:r>
            <a:r>
              <a:rPr lang="en-GB" sz="1600" dirty="0" smtClean="0"/>
              <a:t>GRDI20</a:t>
            </a:r>
            <a:endParaRPr lang="en-GB" sz="1600" dirty="0"/>
          </a:p>
          <a:p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991600" cy="532453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ScienceBriefings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Adding </a:t>
            </a:r>
            <a:r>
              <a:rPr lang="en-US" sz="2000" dirty="0" smtClean="0">
                <a:solidFill>
                  <a:schemeClr val="tx1"/>
                </a:solidFill>
              </a:rPr>
              <a:t>Russian to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</a:rPr>
              <a:t>GridCafé</a:t>
            </a:r>
            <a:r>
              <a:rPr lang="en-US" sz="2000" dirty="0" smtClean="0">
                <a:solidFill>
                  <a:schemeClr val="tx1"/>
                </a:solidFill>
              </a:rPr>
              <a:t> – lacking a translator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2000" dirty="0" err="1" smtClean="0">
                <a:solidFill>
                  <a:schemeClr val="tx1"/>
                </a:solidFill>
              </a:rPr>
              <a:t>GridGuide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Sustainability of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EU funding and recruitment of US and AP Editors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New name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protection of all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High </a:t>
            </a:r>
            <a:r>
              <a:rPr lang="en-US" sz="2000" dirty="0" smtClean="0">
                <a:solidFill>
                  <a:schemeClr val="tx1"/>
                </a:solidFill>
              </a:rPr>
              <a:t>travel costs for all work packages due to late booking of travel – event </a:t>
            </a:r>
            <a:r>
              <a:rPr lang="en-US" sz="2000" dirty="0" err="1" smtClean="0">
                <a:solidFill>
                  <a:schemeClr val="tx1"/>
                </a:solidFill>
              </a:rPr>
              <a:t>organisers</a:t>
            </a:r>
            <a:r>
              <a:rPr lang="en-US" sz="2000" dirty="0" smtClean="0">
                <a:solidFill>
                  <a:schemeClr val="tx1"/>
                </a:solidFill>
              </a:rPr>
              <a:t> late to confirm </a:t>
            </a:r>
            <a:r>
              <a:rPr lang="en-US" sz="2000" dirty="0" smtClean="0">
                <a:solidFill>
                  <a:schemeClr val="tx1"/>
                </a:solidFill>
              </a:rPr>
              <a:t>participation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iSGTW</a:t>
            </a:r>
            <a:r>
              <a:rPr lang="en-US" sz="2000" dirty="0">
                <a:solidFill>
                  <a:schemeClr val="tx1"/>
                </a:solidFill>
              </a:rPr>
              <a:t> subscriber numbers are not representative of the wider readership achieved – social </a:t>
            </a:r>
            <a:r>
              <a:rPr lang="en-US" sz="2000" dirty="0" smtClean="0">
                <a:solidFill>
                  <a:schemeClr val="tx1"/>
                </a:solidFill>
              </a:rPr>
              <a:t>media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web stats give a more </a:t>
            </a:r>
            <a:r>
              <a:rPr lang="en-US" sz="2000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Euro/CHF exchange rate for WP3 – CERN is making far higher contributions to the costs of the project than </a:t>
            </a:r>
            <a:r>
              <a:rPr lang="en-US" sz="2000" dirty="0" smtClean="0">
                <a:solidFill>
                  <a:schemeClr val="tx1"/>
                </a:solidFill>
              </a:rPr>
              <a:t>foreseen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Redistribution of underspent funds in final 9 months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Mitigations for 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599"/>
            <a:ext cx="89154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to explore </a:t>
            </a:r>
            <a:r>
              <a:rPr lang="en-US" sz="1800" dirty="0" err="1" smtClean="0">
                <a:solidFill>
                  <a:schemeClr val="tx1"/>
                </a:solidFill>
              </a:rPr>
              <a:t>MoUs</a:t>
            </a:r>
            <a:r>
              <a:rPr lang="en-US" sz="1800" dirty="0" smtClean="0">
                <a:solidFill>
                  <a:schemeClr val="tx1"/>
                </a:solidFill>
              </a:rPr>
              <a:t> and collaborations with other projects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ESFRI cluster projects to </a:t>
            </a:r>
            <a:r>
              <a:rPr lang="en-US" sz="1800" dirty="0" smtClean="0">
                <a:solidFill>
                  <a:schemeClr val="tx1"/>
                </a:solidFill>
              </a:rPr>
              <a:t>ensure </a:t>
            </a:r>
            <a:r>
              <a:rPr lang="en-US" sz="1800" dirty="0" smtClean="0">
                <a:solidFill>
                  <a:schemeClr val="tx1"/>
                </a:solidFill>
              </a:rPr>
              <a:t>balance and promote ongoing sustainability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Low usage of non-English websites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Implment</a:t>
            </a:r>
            <a:r>
              <a:rPr lang="en-US" sz="1800" dirty="0" smtClean="0">
                <a:solidFill>
                  <a:schemeClr val="tx1"/>
                </a:solidFill>
              </a:rPr>
              <a:t> new </a:t>
            </a:r>
            <a:r>
              <a:rPr lang="en-US" sz="1800" dirty="0" smtClean="0">
                <a:solidFill>
                  <a:schemeClr val="tx1"/>
                </a:solidFill>
              </a:rPr>
              <a:t>ideas for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as an area inside the e-</a:t>
            </a:r>
            <a:r>
              <a:rPr lang="en-US" sz="1800" dirty="0" err="1" smtClean="0">
                <a:solidFill>
                  <a:schemeClr val="tx1"/>
                </a:solidFill>
              </a:rPr>
              <a:t>ScienceCity</a:t>
            </a:r>
            <a:r>
              <a:rPr lang="en-US" sz="1800" dirty="0" smtClean="0">
                <a:solidFill>
                  <a:schemeClr val="tx1"/>
                </a:solidFill>
              </a:rPr>
              <a:t> website – project oriented structure could be preferable.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Continue Chair role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Advisory Board to </a:t>
            </a:r>
            <a:r>
              <a:rPr lang="en-US" sz="1800" dirty="0" smtClean="0">
                <a:solidFill>
                  <a:schemeClr val="tx1"/>
                </a:solidFill>
              </a:rPr>
              <a:t>promote funding sustainability and resolve name issue.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Protection of current and future e-</a:t>
            </a:r>
            <a:r>
              <a:rPr lang="en-US" sz="1800" dirty="0" err="1">
                <a:solidFill>
                  <a:schemeClr val="tx1"/>
                </a:solidFill>
              </a:rPr>
              <a:t>ScienceTalk</a:t>
            </a:r>
            <a:r>
              <a:rPr lang="en-US" sz="1800" dirty="0">
                <a:solidFill>
                  <a:schemeClr val="tx1"/>
                </a:solidFill>
              </a:rPr>
              <a:t> product </a:t>
            </a:r>
            <a:r>
              <a:rPr lang="en-US" sz="1800" dirty="0" smtClean="0">
                <a:solidFill>
                  <a:schemeClr val="tx1"/>
                </a:solidFill>
              </a:rPr>
              <a:t>names before project end.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Several media sponsorship arrangements in progress, including journalist </a:t>
            </a:r>
            <a:r>
              <a:rPr lang="en-US" sz="1800" dirty="0" smtClean="0">
                <a:solidFill>
                  <a:schemeClr val="tx1"/>
                </a:solidFill>
              </a:rPr>
              <a:t>and press delegate rates.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Monitor social media figures for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through the metrics and </a:t>
            </a:r>
            <a:r>
              <a:rPr lang="en-US" sz="1800" dirty="0" smtClean="0">
                <a:solidFill>
                  <a:schemeClr val="tx1"/>
                </a:solidFill>
              </a:rPr>
              <a:t>pursue </a:t>
            </a:r>
            <a:r>
              <a:rPr lang="en-US" sz="1800" dirty="0">
                <a:solidFill>
                  <a:schemeClr val="tx1"/>
                </a:solidFill>
              </a:rPr>
              <a:t>media partnerships to include subscription to </a:t>
            </a: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as part of the registration </a:t>
            </a:r>
            <a:r>
              <a:rPr lang="en-US" sz="1800" dirty="0" smtClean="0">
                <a:solidFill>
                  <a:schemeClr val="tx1"/>
                </a:solidFill>
              </a:rPr>
              <a:t>process.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0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/>
              <a:t>Project start up achieved </a:t>
            </a:r>
            <a:r>
              <a:rPr lang="en-GB" sz="2200" dirty="0" smtClean="0"/>
              <a:t>successfully</a:t>
            </a:r>
          </a:p>
          <a:p>
            <a:r>
              <a:rPr lang="en-GB" sz="2200" dirty="0" smtClean="0"/>
              <a:t>Recruitment </a:t>
            </a:r>
            <a:r>
              <a:rPr lang="en-GB" sz="2200" dirty="0" smtClean="0"/>
              <a:t>to US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 and </a:t>
            </a:r>
            <a:r>
              <a:rPr lang="en-GB" sz="2200" dirty="0" smtClean="0"/>
              <a:t>AP </a:t>
            </a:r>
            <a:r>
              <a:rPr lang="en-GB" sz="2200" dirty="0" smtClean="0"/>
              <a:t>Editor</a:t>
            </a:r>
            <a:r>
              <a:rPr lang="en-GB" sz="2200" dirty="0" smtClean="0"/>
              <a:t> </a:t>
            </a:r>
            <a:endParaRPr lang="en-GB" sz="2200" dirty="0"/>
          </a:p>
          <a:p>
            <a:r>
              <a:rPr lang="en-GB" sz="2200" dirty="0" smtClean="0"/>
              <a:t>Effort consumption at </a:t>
            </a:r>
            <a:r>
              <a:rPr lang="en-GB" sz="2200" dirty="0" smtClean="0"/>
              <a:t>86</a:t>
            </a:r>
            <a:r>
              <a:rPr lang="en-GB" sz="2200" dirty="0" smtClean="0"/>
              <a:t>% </a:t>
            </a:r>
            <a:r>
              <a:rPr lang="en-GB" sz="2200" dirty="0" smtClean="0"/>
              <a:t>of planned levels</a:t>
            </a:r>
          </a:p>
          <a:p>
            <a:r>
              <a:rPr lang="en-GB" sz="2200" dirty="0" smtClean="0"/>
              <a:t>Estimated costs at </a:t>
            </a:r>
            <a:r>
              <a:rPr lang="en-GB" sz="2200" dirty="0" smtClean="0"/>
              <a:t>79</a:t>
            </a:r>
            <a:r>
              <a:rPr lang="en-GB" sz="2200" dirty="0" smtClean="0"/>
              <a:t>% </a:t>
            </a:r>
            <a:r>
              <a:rPr lang="en-GB" sz="2200" dirty="0" smtClean="0"/>
              <a:t>of planned levels</a:t>
            </a:r>
          </a:p>
          <a:p>
            <a:r>
              <a:rPr lang="en-GB" sz="2200" dirty="0" smtClean="0"/>
              <a:t>Most</a:t>
            </a:r>
            <a:r>
              <a:rPr lang="en-GB" sz="2200" dirty="0" smtClean="0"/>
              <a:t> </a:t>
            </a:r>
            <a:r>
              <a:rPr lang="en-GB" sz="2200" dirty="0" smtClean="0"/>
              <a:t>Deliverables and Milestones submitted on time, or </a:t>
            </a:r>
            <a:r>
              <a:rPr lang="en-GB" sz="2200" dirty="0" smtClean="0"/>
              <a:t>early</a:t>
            </a:r>
            <a:endParaRPr lang="en-GB" sz="2200" dirty="0" smtClean="0"/>
          </a:p>
          <a:p>
            <a:r>
              <a:rPr lang="en-GB" sz="2200" dirty="0" smtClean="0"/>
              <a:t>High number of </a:t>
            </a:r>
            <a:r>
              <a:rPr lang="en-GB" sz="2200" dirty="0" err="1" smtClean="0"/>
              <a:t>MoUs</a:t>
            </a:r>
            <a:r>
              <a:rPr lang="en-GB" sz="2200" dirty="0" smtClean="0"/>
              <a:t> signed in </a:t>
            </a:r>
            <a:r>
              <a:rPr lang="en-GB" sz="2200" dirty="0" smtClean="0"/>
              <a:t>Year 2</a:t>
            </a:r>
            <a:endParaRPr lang="en-GB" sz="2200" dirty="0" smtClean="0"/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</a:t>
            </a:r>
            <a:r>
              <a:rPr lang="en-GB" sz="2200" dirty="0" smtClean="0"/>
              <a:t>Year 2</a:t>
            </a:r>
            <a:endParaRPr lang="en-GB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347448"/>
              </p:ext>
            </p:extLst>
          </p:nvPr>
        </p:nvGraphicFramePr>
        <p:xfrm>
          <a:off x="685800" y="1447800"/>
          <a:ext cx="7848600" cy="496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737"/>
                <a:gridCol w="1578177"/>
                <a:gridCol w="1749866"/>
                <a:gridCol w="838988"/>
                <a:gridCol w="719737"/>
                <a:gridCol w="838988"/>
                <a:gridCol w="719737"/>
                <a:gridCol w="683370"/>
              </a:tblGrid>
              <a:tr h="33403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577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 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report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reports written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Printed policy reports circulated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 policy makers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Policy events organised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organised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05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Attendees at policy events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delegates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Collaborating projects to which articles have been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2102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to which articles or reports have been distributed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89540"/>
              </p:ext>
            </p:extLst>
          </p:nvPr>
        </p:nvGraphicFramePr>
        <p:xfrm>
          <a:off x="76200" y="1143000"/>
          <a:ext cx="8915400" cy="5146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Average number of bloggers on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per year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New areas of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Covering topics other than grid computing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in development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GridCafé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4422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4020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4490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2994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15926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GridCafé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48676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41380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48567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27788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166411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Number of bloggers for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 of bloggers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Blog entries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Podcasts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2295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1621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2765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1963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8644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GridCast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5343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3526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3743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20512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EU sites on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European based sites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Non-EU sites on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Non-European located sites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388596"/>
              </p:ext>
            </p:extLst>
          </p:nvPr>
        </p:nvGraphicFramePr>
        <p:xfrm>
          <a:off x="76200" y="1371600"/>
          <a:ext cx="8915400" cy="258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391"/>
                <a:gridCol w="1492097"/>
                <a:gridCol w="1652242"/>
                <a:gridCol w="950137"/>
                <a:gridCol w="968690"/>
                <a:gridCol w="968690"/>
                <a:gridCol w="1113211"/>
                <a:gridCol w="913942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1762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GridGuide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665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821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987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3009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GridGuide sites on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in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Events demo-ing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Including events attended by collaborating projects demo-ing the RTM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377286"/>
              </p:ext>
            </p:extLst>
          </p:nvPr>
        </p:nvGraphicFramePr>
        <p:xfrm>
          <a:off x="152400" y="1143000"/>
          <a:ext cx="8763000" cy="51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464"/>
                <a:gridCol w="1785651"/>
                <a:gridCol w="1977341"/>
                <a:gridCol w="802645"/>
                <a:gridCol w="803590"/>
                <a:gridCol w="802645"/>
                <a:gridCol w="768651"/>
                <a:gridCol w="932013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6838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7942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8074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8077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8077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resources section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number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At events attended by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or by collaborating projects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Issued by email to subscribers each week and posted on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US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US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Worldwide articles published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Based on non US or EU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39,130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20,036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39,569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45,866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126,151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74,542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42,528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64,652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84,103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265,539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visiting the iSGTW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Marketing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 or at events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Survey responses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Through Zoomerang survey tool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No survey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74885"/>
              </p:ext>
            </p:extLst>
          </p:nvPr>
        </p:nvGraphicFramePr>
        <p:xfrm>
          <a:off x="152400" y="1371600"/>
          <a:ext cx="8763001" cy="4957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903"/>
                <a:gridCol w="1459870"/>
                <a:gridCol w="1648608"/>
                <a:gridCol w="1075793"/>
                <a:gridCol w="803071"/>
                <a:gridCol w="936130"/>
                <a:gridCol w="936130"/>
                <a:gridCol w="1030496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Q4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Deliverables 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By email and online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Milestones agreed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By email and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Late Deliverable and Milestones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or agreed after the date agreed with the EC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 (by agreement with the EC)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15880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e-ScienceTalk materials produced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 posters, 200 pens, 100 annual reports, 150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500 pens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Poster on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ScienceCity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Various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Unique visitors to the e-ScienceTalk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1434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Page views of the e-ScienceTalk website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From Google Analytics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1072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1149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1422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737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4380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Media releases issued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Issued via Alphagalileo and by email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Press cuttings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Measured by Google Alerts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Events attended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By e-ScienceTalk project team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30099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95400" y="928922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solidFill>
                  <a:srgbClr val="FF6600"/>
                </a:solidFill>
              </a:rPr>
              <a:t>Overall effort achieved in </a:t>
            </a:r>
            <a:r>
              <a:rPr lang="en-GB" sz="1800" b="1" dirty="0" smtClean="0">
                <a:solidFill>
                  <a:srgbClr val="FF6600"/>
                </a:solidFill>
              </a:rPr>
              <a:t>Q5-8 in PMs: 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99755"/>
              </p:ext>
            </p:extLst>
          </p:nvPr>
        </p:nvGraphicFramePr>
        <p:xfrm>
          <a:off x="381000" y="1460496"/>
          <a:ext cx="8458197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191"/>
                <a:gridCol w="869751"/>
                <a:gridCol w="966195"/>
                <a:gridCol w="966195"/>
                <a:gridCol w="922773"/>
                <a:gridCol w="922773"/>
                <a:gridCol w="922773"/>
                <a:gridCol w="922773"/>
                <a:gridCol w="922773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Q5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Q6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Q7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Q8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Y2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15.34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20.82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17.68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59.77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9154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86%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Funded effort at 89.8%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Unfunded effort under-reported in Year 2 but activities are ongoing.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WP2 at 89% - no impact on M&amp;D, improvement on PY1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WP3 and WP4 121% to balance against PY1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over reporting in the management activity due to project start up.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Rebalanced reporting in WP2/WP3 in Y2 as the partners and staff overlap.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Y2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e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76400" y="1020515"/>
            <a:ext cx="5692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>
                <a:solidFill>
                  <a:srgbClr val="FF6600"/>
                </a:solidFill>
              </a:rPr>
              <a:t>Overall effort achieved in </a:t>
            </a:r>
            <a:r>
              <a:rPr lang="en-GB" sz="1800" b="1" dirty="0" smtClean="0">
                <a:solidFill>
                  <a:srgbClr val="FF6600"/>
                </a:solidFill>
              </a:rPr>
              <a:t>Q5-8 </a:t>
            </a:r>
            <a:r>
              <a:rPr lang="en-GB" sz="1800" b="1" dirty="0">
                <a:solidFill>
                  <a:srgbClr val="FF6600"/>
                </a:solidFill>
              </a:rPr>
              <a:t>in </a:t>
            </a:r>
            <a:r>
              <a:rPr lang="en-GB" sz="1800" b="1" dirty="0" smtClean="0">
                <a:solidFill>
                  <a:srgbClr val="FF6600"/>
                </a:solidFill>
              </a:rPr>
              <a:t>PMs: 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7760"/>
              </p:ext>
            </p:extLst>
          </p:nvPr>
        </p:nvGraphicFramePr>
        <p:xfrm>
          <a:off x="457199" y="1523997"/>
          <a:ext cx="8153399" cy="205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226"/>
                <a:gridCol w="798462"/>
                <a:gridCol w="871049"/>
                <a:gridCol w="878392"/>
                <a:gridCol w="1008882"/>
                <a:gridCol w="798462"/>
                <a:gridCol w="866132"/>
                <a:gridCol w="957897"/>
                <a:gridCol w="957897"/>
              </a:tblGrid>
              <a:tr h="5034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GB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Q5 %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Q6 %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Q7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Q8 </a:t>
                      </a:r>
                      <a:r>
                        <a:rPr lang="en-GB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Y2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1 %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APO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117%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17.15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6.53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1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59.79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500" y="3733800"/>
            <a:ext cx="82296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86% of planned effort for WP1-4.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under reporting for APO and EGI.eu to balance over reporting in PY1.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Slight under reporting for CERN due to gap in recruitment between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iSGTW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editors.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Imperial under reporting for a 0.5FTE post and for unfunded effort but D&amp;M not affected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/>
          <a:lstStyle/>
          <a:p>
            <a:r>
              <a:rPr lang="en-GB" sz="3600" b="1" dirty="0" smtClean="0"/>
              <a:t>Effort consumed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343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057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</a:t>
            </a:r>
            <a:endParaRPr lang="en-GB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96779"/>
              </p:ext>
            </p:extLst>
          </p:nvPr>
        </p:nvGraphicFramePr>
        <p:xfrm>
          <a:off x="0" y="1143000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960351"/>
              </p:ext>
            </p:extLst>
          </p:nvPr>
        </p:nvGraphicFramePr>
        <p:xfrm>
          <a:off x="4114800" y="2778941"/>
          <a:ext cx="5181600" cy="312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Partners PY2 expenditure</a:t>
            </a:r>
            <a:endParaRPr lang="en-GB" sz="36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3429000"/>
            <a:ext cx="87849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Overall at xx% of planned spend for PY2.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err="1" smtClean="0"/>
              <a:t>xxxxxxxxxxxxx</a:t>
            </a: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EGI.eu central budget for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for PY2/3 used for 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e-</a:t>
            </a:r>
            <a:r>
              <a:rPr lang="en-GB" sz="2000" dirty="0" err="1" smtClean="0"/>
              <a:t>Concertation</a:t>
            </a:r>
            <a:r>
              <a:rPr lang="en-GB" sz="2000" dirty="0" smtClean="0"/>
              <a:t> meeting</a:t>
            </a:r>
            <a:r>
              <a:rPr lang="en-GB" sz="2000" dirty="0"/>
              <a:t> </a:t>
            </a:r>
            <a:r>
              <a:rPr lang="en-GB" sz="2000" dirty="0" smtClean="0"/>
              <a:t>in Lyon 25K.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4013"/>
              </p:ext>
            </p:extLst>
          </p:nvPr>
        </p:nvGraphicFramePr>
        <p:xfrm>
          <a:off x="414908" y="1295400"/>
          <a:ext cx="8458200" cy="198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220"/>
                <a:gridCol w="789473"/>
                <a:gridCol w="990711"/>
                <a:gridCol w="1253869"/>
                <a:gridCol w="1191949"/>
                <a:gridCol w="1842105"/>
                <a:gridCol w="866873"/>
              </a:tblGrid>
              <a:tr h="4184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Indirect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Cumul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Eligible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PY2 Estimated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PY2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Planned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Funding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APO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IMPERIAL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4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3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Project Y2 expenditure</a:t>
            </a:r>
            <a:endParaRPr lang="en-GB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8600" y="4038600"/>
            <a:ext cx="8612560" cy="21602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xxxxxx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Central budget e-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Concertation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meeting: </a:t>
            </a:r>
          </a:p>
          <a:p>
            <a:pPr lvl="1"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15k included in QMUL budget in category Other Costs: Shift 10k to the central budget (EGI.eu)</a:t>
            </a:r>
          </a:p>
          <a:p>
            <a:pPr lvl="1"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25k included in EGI.eu budget (central budget) used at 100%</a:t>
            </a:r>
          </a:p>
          <a:p>
            <a:pPr lvl="1" eaLnBrk="1" hangingPunct="1"/>
            <a:r>
              <a:rPr lang="en-GB" sz="1600" dirty="0" smtClean="0">
                <a:latin typeface="Arial" pitchFamily="34" charset="0"/>
                <a:cs typeface="Arial" pitchFamily="34" charset="0"/>
              </a:rPr>
              <a:t>15K remaining for PY3</a:t>
            </a:r>
          </a:p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930934"/>
              </p:ext>
            </p:extLst>
          </p:nvPr>
        </p:nvGraphicFramePr>
        <p:xfrm>
          <a:off x="228600" y="1143000"/>
          <a:ext cx="8612560" cy="267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3656"/>
                <a:gridCol w="1050769"/>
                <a:gridCol w="1050769"/>
                <a:gridCol w="1107062"/>
                <a:gridCol w="2120304"/>
              </a:tblGrid>
              <a:tr h="28768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PARTNERS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PY2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PY2</a:t>
                      </a:r>
                      <a:r>
                        <a:rPr lang="en-GB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PY1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PY2 </a:t>
                      </a:r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63.25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382,038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30,584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16,501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15,284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en-GB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8,743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CENTRAL BUDGET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453,150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208,803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973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661,952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14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479,495 </a:t>
                      </a:r>
                      <a:endParaRPr lang="en-GB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PY2 Review, 15 Oct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3168</Words>
  <Application>Microsoft Office PowerPoint</Application>
  <PresentationFormat>On-screen Show (4:3)</PresentationFormat>
  <Paragraphs>1272</Paragraphs>
  <Slides>30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Y2 achieved effort</vt:lpstr>
      <vt:lpstr>Y2 achieved effort</vt:lpstr>
      <vt:lpstr>Effort consumed</vt:lpstr>
      <vt:lpstr>Partners PY2 expenditure</vt:lpstr>
      <vt:lpstr>Project Y2 expenditure</vt:lpstr>
      <vt:lpstr>Concertation expenditure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PY2</vt:lpstr>
      <vt:lpstr>Project metrics PY3</vt:lpstr>
      <vt:lpstr>PowerPoint Presentation</vt:lpstr>
      <vt:lpstr>WP4: Major achievements</vt:lpstr>
      <vt:lpstr>WP4: Major achievements</vt:lpstr>
      <vt:lpstr>Project issues</vt:lpstr>
      <vt:lpstr>Mitigations for PY3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278</cp:revision>
  <dcterms:created xsi:type="dcterms:W3CDTF">2010-08-31T11:29:02Z</dcterms:created>
  <dcterms:modified xsi:type="dcterms:W3CDTF">2012-10-07T19:39:10Z</dcterms:modified>
</cp:coreProperties>
</file>