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23"/>
  </p:notesMasterIdLst>
  <p:sldIdLst>
    <p:sldId id="259" r:id="rId3"/>
    <p:sldId id="277" r:id="rId4"/>
    <p:sldId id="284" r:id="rId5"/>
    <p:sldId id="285" r:id="rId6"/>
    <p:sldId id="256" r:id="rId7"/>
    <p:sldId id="270" r:id="rId8"/>
    <p:sldId id="257" r:id="rId9"/>
    <p:sldId id="271" r:id="rId10"/>
    <p:sldId id="286" r:id="rId11"/>
    <p:sldId id="269" r:id="rId12"/>
    <p:sldId id="272" r:id="rId13"/>
    <p:sldId id="258" r:id="rId14"/>
    <p:sldId id="282" r:id="rId15"/>
    <p:sldId id="265" r:id="rId16"/>
    <p:sldId id="275" r:id="rId17"/>
    <p:sldId id="288" r:id="rId18"/>
    <p:sldId id="289" r:id="rId19"/>
    <p:sldId id="290" r:id="rId20"/>
    <p:sldId id="283" r:id="rId21"/>
    <p:sldId id="28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00"/>
    <a:srgbClr val="CCFFFF"/>
    <a:srgbClr val="FF9966"/>
    <a:srgbClr val="FF9900"/>
    <a:srgbClr val="5689CA"/>
    <a:srgbClr val="BAD5FB"/>
    <a:srgbClr val="FFFF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 autoAdjust="0"/>
    <p:restoredTop sz="94676" autoAdjust="0"/>
  </p:normalViewPr>
  <p:slideViewPr>
    <p:cSldViewPr>
      <p:cViewPr varScale="1">
        <p:scale>
          <a:sx n="62" d="100"/>
          <a:sy n="62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fld id="{BF7DFE46-C06D-4B5F-A5E6-6A4ABD995803}" type="datetimeFigureOut">
              <a:rPr lang="en-US"/>
              <a:pPr>
                <a:defRPr/>
              </a:pPr>
              <a:t>10/7/2012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fld id="{D07B6826-7E2B-4156-94EB-5D308C000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6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D801D0-992C-4BD2-91FF-007CFC1BB0CC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D801D0-992C-4BD2-91FF-007CFC1BB0CC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8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75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095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E15F-6120-46D1-99C0-3C1B5FD5B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95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9FF1-00CD-4479-ADC5-4976D9B9A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26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89BDF-7087-47D6-BE35-89E67E2C7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3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DC99-509D-4929-A7C1-8F444881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0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4518C-14B3-4C8C-9EEF-3E078F731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40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7D940-A508-486E-B8FA-736912B30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04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EA090-D787-4930-B010-AA445E8E7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49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70F4-6D04-495C-AFBB-5A9D41362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5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3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1A46F-05FF-4F3C-8A17-8E6DF720C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4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264D-DD6C-4B4D-9AC3-29A48FC0E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26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1911F-B53B-4089-BBA7-57DD1A3EA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1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9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0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7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3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0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43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2CA23-97F0-4CE9-9710-AB51948C8F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20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E35A9D7-83F3-47DB-8A49-AD45FB924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9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idguide.org/" TargetMode="External"/><Relationship Id="rId2" Type="http://schemas.openxmlformats.org/officeDocument/2006/relationships/hyperlink" Target="http://www.egi.eu/user-support/ngi_support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E-</a:t>
            </a:r>
            <a:r>
              <a:rPr lang="en-US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ScienceTalk</a:t>
            </a:r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 PMB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marL="0" indent="0" algn="ctr" eaLnBrk="1" hangingPunct="1">
              <a:buNone/>
            </a:pPr>
            <a:r>
              <a:rPr lang="en-US" dirty="0" smtClean="0">
                <a:ea typeface="ＭＳ Ｐゴシック" pitchFamily="34" charset="-128"/>
              </a:rPr>
              <a:t>E-</a:t>
            </a:r>
            <a:r>
              <a:rPr lang="en-US" dirty="0" err="1" smtClean="0">
                <a:ea typeface="ＭＳ Ｐゴシック" pitchFamily="34" charset="-128"/>
              </a:rPr>
              <a:t>ScienceTalk</a:t>
            </a:r>
            <a:r>
              <a:rPr lang="en-US" dirty="0" smtClean="0">
                <a:ea typeface="ＭＳ Ｐゴシック" pitchFamily="34" charset="-128"/>
              </a:rPr>
              <a:t> PMB Meeting 9</a:t>
            </a:r>
          </a:p>
          <a:p>
            <a:pPr marL="0" indent="0" algn="ctr" eaLnBrk="1" hangingPunct="1">
              <a:buNone/>
            </a:pPr>
            <a:r>
              <a:rPr lang="en-US" i="1" dirty="0">
                <a:ea typeface="ＭＳ Ｐゴシック" pitchFamily="34" charset="-128"/>
              </a:rPr>
              <a:t>8</a:t>
            </a:r>
            <a:r>
              <a:rPr lang="en-US" i="1" dirty="0" smtClean="0">
                <a:ea typeface="ＭＳ Ｐゴシック" pitchFamily="34" charset="-128"/>
              </a:rPr>
              <a:t> October 2012</a:t>
            </a:r>
          </a:p>
          <a:p>
            <a:pPr marL="0" indent="0" algn="ctr" eaLnBrk="1" hangingPunct="1">
              <a:buNone/>
            </a:pPr>
            <a:r>
              <a:rPr lang="en-US" i="1" dirty="0" err="1" smtClean="0">
                <a:ea typeface="ＭＳ Ｐゴシック" pitchFamily="34" charset="-128"/>
              </a:rPr>
              <a:t>Telcon</a:t>
            </a:r>
            <a:endParaRPr lang="en-US" i="1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1343025"/>
            <a:ext cx="9144000" cy="53014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FF6600"/>
                </a:solidFill>
              </a:rPr>
              <a:t>Progress</a:t>
            </a:r>
            <a:endParaRPr lang="en-US" sz="18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Miriam Boon left on 15 June, Vivian Chang left on 1 June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EU Editor Andrew Purcell </a:t>
            </a:r>
            <a:r>
              <a:rPr lang="en-US" sz="1500" dirty="0" smtClean="0">
                <a:solidFill>
                  <a:schemeClr val="tx1"/>
                </a:solidFill>
              </a:rPr>
              <a:t>started </a:t>
            </a:r>
            <a:r>
              <a:rPr lang="en-US" sz="1500" dirty="0">
                <a:solidFill>
                  <a:schemeClr val="tx1"/>
                </a:solidFill>
              </a:rPr>
              <a:t>at CERN on 1 </a:t>
            </a:r>
            <a:r>
              <a:rPr lang="en-US" sz="1500" dirty="0" smtClean="0">
                <a:solidFill>
                  <a:schemeClr val="tx1"/>
                </a:solidFill>
              </a:rPr>
              <a:t>August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Recruitment underway with Indiana University starting in November 2012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ASGC still committed to providing an Asia-Pacific editor, covering with existing staff for now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CG met with Maria </a:t>
            </a:r>
            <a:r>
              <a:rPr lang="en-US" sz="1500" dirty="0" err="1" smtClean="0">
                <a:solidFill>
                  <a:schemeClr val="tx1"/>
                </a:solidFill>
              </a:rPr>
              <a:t>Ramalha</a:t>
            </a:r>
            <a:r>
              <a:rPr lang="en-US" sz="1500" dirty="0" smtClean="0">
                <a:solidFill>
                  <a:schemeClr val="tx1"/>
                </a:solidFill>
              </a:rPr>
              <a:t> at ISC’12 PRACE workshop  - new </a:t>
            </a:r>
            <a:r>
              <a:rPr lang="en-US" sz="1500" dirty="0" err="1" smtClean="0">
                <a:solidFill>
                  <a:schemeClr val="tx1"/>
                </a:solidFill>
              </a:rPr>
              <a:t>comms</a:t>
            </a:r>
            <a:r>
              <a:rPr lang="en-US" sz="1500" dirty="0" smtClean="0">
                <a:solidFill>
                  <a:schemeClr val="tx1"/>
                </a:solidFill>
              </a:rPr>
              <a:t> officer has started but not looking to get involved in the short term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Subscriptions hovering around 8200 but decrease due to defunct addresses doesn’t seem to have impacted so far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Continued good </a:t>
            </a:r>
            <a:r>
              <a:rPr lang="en-US" sz="1500" dirty="0">
                <a:solidFill>
                  <a:schemeClr val="tx1"/>
                </a:solidFill>
              </a:rPr>
              <a:t>impact </a:t>
            </a:r>
            <a:r>
              <a:rPr lang="en-US" sz="1500" dirty="0" smtClean="0">
                <a:solidFill>
                  <a:schemeClr val="tx1"/>
                </a:solidFill>
              </a:rPr>
              <a:t>of social media policy </a:t>
            </a:r>
            <a:r>
              <a:rPr lang="en-US" sz="1500" dirty="0">
                <a:solidFill>
                  <a:schemeClr val="tx1"/>
                </a:solidFill>
              </a:rPr>
              <a:t>– </a:t>
            </a:r>
            <a:r>
              <a:rPr lang="en-US" sz="1500" dirty="0" smtClean="0">
                <a:solidFill>
                  <a:schemeClr val="tx1"/>
                </a:solidFill>
              </a:rPr>
              <a:t>Twitter followers </a:t>
            </a:r>
            <a:r>
              <a:rPr lang="en-US" sz="1500" dirty="0">
                <a:solidFill>
                  <a:schemeClr val="tx1"/>
                </a:solidFill>
              </a:rPr>
              <a:t>and </a:t>
            </a:r>
            <a:r>
              <a:rPr lang="en-US" sz="1500" dirty="0" smtClean="0">
                <a:solidFill>
                  <a:schemeClr val="tx1"/>
                </a:solidFill>
              </a:rPr>
              <a:t>Facebook fans continuing to increase, </a:t>
            </a:r>
            <a:r>
              <a:rPr lang="en-US" sz="1500" dirty="0" err="1">
                <a:solidFill>
                  <a:schemeClr val="tx1"/>
                </a:solidFill>
              </a:rPr>
              <a:t>retweets</a:t>
            </a:r>
            <a:r>
              <a:rPr lang="en-US" sz="1500" dirty="0">
                <a:solidFill>
                  <a:schemeClr val="tx1"/>
                </a:solidFill>
              </a:rPr>
              <a:t> by large accounts </a:t>
            </a:r>
            <a:r>
              <a:rPr lang="en-US" sz="1500" dirty="0" err="1">
                <a:solidFill>
                  <a:schemeClr val="tx1"/>
                </a:solidFill>
              </a:rPr>
              <a:t>eg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CERN, </a:t>
            </a:r>
            <a:r>
              <a:rPr lang="en-US" sz="1500" dirty="0" err="1" smtClean="0">
                <a:solidFill>
                  <a:schemeClr val="tx1"/>
                </a:solidFill>
              </a:rPr>
              <a:t>NatureNews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dirty="0">
                <a:solidFill>
                  <a:schemeClr val="tx1"/>
                </a:solidFill>
              </a:rPr>
              <a:t>is driving </a:t>
            </a:r>
            <a:r>
              <a:rPr lang="en-US" sz="1500" dirty="0" smtClean="0">
                <a:solidFill>
                  <a:schemeClr val="tx1"/>
                </a:solidFill>
              </a:rPr>
              <a:t>spikes of traffic </a:t>
            </a:r>
            <a:r>
              <a:rPr lang="en-US" sz="1500" dirty="0">
                <a:solidFill>
                  <a:schemeClr val="tx1"/>
                </a:solidFill>
              </a:rPr>
              <a:t>to the </a:t>
            </a:r>
            <a:r>
              <a:rPr lang="en-US" sz="1500" dirty="0" smtClean="0">
                <a:solidFill>
                  <a:schemeClr val="tx1"/>
                </a:solidFill>
              </a:rPr>
              <a:t>website 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 smtClean="0">
                <a:solidFill>
                  <a:schemeClr val="tx1"/>
                </a:solidFill>
              </a:rPr>
              <a:t>iSGTW</a:t>
            </a:r>
            <a:r>
              <a:rPr lang="en-US" sz="1500" dirty="0" smtClean="0">
                <a:solidFill>
                  <a:schemeClr val="tx1"/>
                </a:solidFill>
              </a:rPr>
              <a:t> site and email now at QMUL – no major problems so far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Exploring also providing CMS support as a separate contract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Next </a:t>
            </a:r>
            <a:r>
              <a:rPr lang="en-US" sz="1500" dirty="0" err="1" smtClean="0">
                <a:solidFill>
                  <a:schemeClr val="tx1"/>
                </a:solidFill>
              </a:rPr>
              <a:t>iSGTW</a:t>
            </a:r>
            <a:r>
              <a:rPr lang="en-US" sz="1500" dirty="0" smtClean="0">
                <a:solidFill>
                  <a:schemeClr val="tx1"/>
                </a:solidFill>
              </a:rPr>
              <a:t> Advisory Board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on 14 November at SC’12, with Indiana reps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Agreed  3</a:t>
            </a:r>
            <a:r>
              <a:rPr lang="en-US" sz="1600" baseline="30000" dirty="0" smtClean="0">
                <a:solidFill>
                  <a:schemeClr val="tx1"/>
                </a:solidFill>
              </a:rPr>
              <a:t>rd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party funds for website maintenance – 8K </a:t>
            </a:r>
            <a:r>
              <a:rPr lang="en-US" sz="1600" dirty="0" smtClean="0">
                <a:solidFill>
                  <a:schemeClr val="tx1"/>
                </a:solidFill>
              </a:rPr>
              <a:t>identified but no invoice from </a:t>
            </a:r>
            <a:r>
              <a:rPr lang="en-US" sz="1600" dirty="0" err="1" smtClean="0">
                <a:solidFill>
                  <a:schemeClr val="tx1"/>
                </a:solidFill>
              </a:rPr>
              <a:t>Xenomedia</a:t>
            </a:r>
            <a:r>
              <a:rPr lang="en-US" sz="1600" dirty="0" smtClean="0">
                <a:solidFill>
                  <a:schemeClr val="tx1"/>
                </a:solidFill>
              </a:rPr>
              <a:t> yet</a:t>
            </a:r>
            <a:endParaRPr lang="en-US" sz="15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904875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WP3: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iSGTW</a:t>
            </a:r>
            <a:endParaRPr lang="en-US" sz="36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904875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WP3: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iSGTW</a:t>
            </a:r>
            <a:endParaRPr lang="en-US" sz="36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457325"/>
            <a:ext cx="5105400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Next steps / Issues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Freelancers identified for short term shortage, and possible on going support – but little billed so far</a:t>
            </a:r>
            <a:endParaRPr lang="en-U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New name issue is still outstanding – to be reconsidered when the new US and EU editors are on board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Need to increase subscriber numbers as well as social media numbers – have crept up a bit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Ongoing funding is an issue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600200"/>
            <a:ext cx="3352800" cy="4748156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8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WP4: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Management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9154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Progress</a:t>
            </a:r>
            <a:endParaRPr lang="en-US" sz="18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Review is on 15 October, Brussels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One more e-</a:t>
            </a:r>
            <a:r>
              <a:rPr lang="en-US" sz="1600" dirty="0" err="1" smtClean="0">
                <a:solidFill>
                  <a:schemeClr val="tx1"/>
                </a:solidFill>
              </a:rPr>
              <a:t>Concertation</a:t>
            </a:r>
            <a:r>
              <a:rPr lang="en-US" sz="1600" dirty="0" smtClean="0">
                <a:solidFill>
                  <a:schemeClr val="tx1"/>
                </a:solidFill>
              </a:rPr>
              <a:t> meeting in March 2013, Brussels – insufficient budget and delegates cannot be charged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Weekly meetings continuing with the project team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Travel: CG will attend SC12 to meet with Tabor, the ISC’12 </a:t>
            </a:r>
            <a:r>
              <a:rPr lang="en-US" sz="1600" dirty="0" err="1" smtClean="0">
                <a:solidFill>
                  <a:schemeClr val="tx1"/>
                </a:solidFill>
              </a:rPr>
              <a:t>organisers</a:t>
            </a:r>
            <a:r>
              <a:rPr lang="en-US" sz="1600" dirty="0" smtClean="0">
                <a:solidFill>
                  <a:schemeClr val="tx1"/>
                </a:solidFill>
              </a:rPr>
              <a:t> and the </a:t>
            </a:r>
            <a:r>
              <a:rPr lang="en-US" sz="1600" dirty="0" err="1" smtClean="0">
                <a:solidFill>
                  <a:schemeClr val="tx1"/>
                </a:solidFill>
              </a:rPr>
              <a:t>iSGTW</a:t>
            </a:r>
            <a:r>
              <a:rPr lang="en-US" sz="1600" dirty="0" smtClean="0">
                <a:solidFill>
                  <a:schemeClr val="tx1"/>
                </a:solidFill>
              </a:rPr>
              <a:t> Advisory Board; </a:t>
            </a:r>
            <a:r>
              <a:rPr lang="en-US" sz="1600" dirty="0" err="1" smtClean="0">
                <a:solidFill>
                  <a:schemeClr val="tx1"/>
                </a:solidFill>
              </a:rPr>
              <a:t>iSGTW</a:t>
            </a:r>
            <a:r>
              <a:rPr lang="en-US" sz="1600" dirty="0" smtClean="0">
                <a:solidFill>
                  <a:schemeClr val="tx1"/>
                </a:solidFill>
              </a:rPr>
              <a:t> travel planned to end of project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Activities being implemented with CRISP – reports on website and social media delivered, video underway, media training dates being identified at DESY and ESRF.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SAGrid</a:t>
            </a:r>
            <a:r>
              <a:rPr lang="en-US" sz="1600" dirty="0" smtClean="0">
                <a:solidFill>
                  <a:schemeClr val="tx1"/>
                </a:solidFill>
              </a:rPr>
              <a:t> and REUNA agreements need to be pursued, as well as </a:t>
            </a:r>
            <a:r>
              <a:rPr lang="en-US" sz="1600" dirty="0" err="1" smtClean="0">
                <a:solidFill>
                  <a:schemeClr val="tx1"/>
                </a:solidFill>
              </a:rPr>
              <a:t>DiscovertheCosmos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BioMedBridges</a:t>
            </a:r>
            <a:r>
              <a:rPr lang="en-US" sz="1600" dirty="0" smtClean="0">
                <a:solidFill>
                  <a:schemeClr val="tx1"/>
                </a:solidFill>
              </a:rPr>
              <a:t>, DCH-RP, DASISH and ENVRI.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Leading a joint dissemination meeting at EUDAT conference  with CRISP, </a:t>
            </a:r>
            <a:r>
              <a:rPr lang="en-US" sz="1600" dirty="0" err="1" smtClean="0">
                <a:solidFill>
                  <a:schemeClr val="tx1"/>
                </a:solidFill>
              </a:rPr>
              <a:t>BioMedBridges</a:t>
            </a:r>
            <a:r>
              <a:rPr lang="en-US" sz="1600" dirty="0" smtClean="0">
                <a:solidFill>
                  <a:schemeClr val="tx1"/>
                </a:solidFill>
              </a:rPr>
              <a:t>, ENVRI and DASISH. Media training for 20 delegates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Year 2 amendment session submitted and accepted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</a:pP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62075"/>
            <a:ext cx="8915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WP1-WP4</a:t>
            </a:r>
            <a:endParaRPr lang="en-US" sz="18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GridCast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dirty="0" err="1" smtClean="0">
                <a:solidFill>
                  <a:schemeClr val="tx1"/>
                </a:solidFill>
              </a:rPr>
              <a:t>GridCafe</a:t>
            </a:r>
            <a:r>
              <a:rPr lang="en-US" sz="2000" dirty="0" smtClean="0">
                <a:solidFill>
                  <a:schemeClr val="tx1"/>
                </a:solidFill>
              </a:rPr>
              <a:t> access issues at CERN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Lack of sites for </a:t>
            </a:r>
            <a:r>
              <a:rPr lang="en-US" sz="2000" dirty="0" err="1">
                <a:solidFill>
                  <a:schemeClr val="tx1"/>
                </a:solidFill>
              </a:rPr>
              <a:t>GridGuide</a:t>
            </a:r>
            <a:r>
              <a:rPr lang="en-US" sz="2000" dirty="0">
                <a:solidFill>
                  <a:schemeClr val="tx1"/>
                </a:solidFill>
              </a:rPr>
              <a:t> – end of project milestone a </a:t>
            </a:r>
            <a:r>
              <a:rPr lang="en-US" sz="2000" dirty="0" smtClean="0">
                <a:solidFill>
                  <a:schemeClr val="tx1"/>
                </a:solidFill>
              </a:rPr>
              <a:t>concern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Funding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– editorial effort and web support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iSGTW</a:t>
            </a:r>
            <a:r>
              <a:rPr lang="en-US" sz="2000" dirty="0">
                <a:solidFill>
                  <a:schemeClr val="tx1"/>
                </a:solidFill>
              </a:rPr>
              <a:t> subscriber numbers may not reach the milestone, especially with the removal of the defunct email </a:t>
            </a:r>
            <a:r>
              <a:rPr lang="en-US" sz="2000" dirty="0" smtClean="0">
                <a:solidFill>
                  <a:schemeClr val="tx1"/>
                </a:solidFill>
              </a:rPr>
              <a:t>addresses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New name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and development costs – no funds available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High travel costs for all WPs – funding for 2 people for CRISP meetings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Protection of current and future e-</a:t>
            </a:r>
            <a:r>
              <a:rPr lang="en-US" sz="2000" dirty="0" err="1" smtClean="0">
                <a:solidFill>
                  <a:schemeClr val="tx1"/>
                </a:solidFill>
              </a:rPr>
              <a:t>ScienceTalk</a:t>
            </a:r>
            <a:r>
              <a:rPr lang="en-US" sz="2000" dirty="0" smtClean="0">
                <a:solidFill>
                  <a:schemeClr val="tx1"/>
                </a:solidFill>
              </a:rPr>
              <a:t> product names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Non reporting of effort by partners for Quarterly Reports and at year end</a:t>
            </a:r>
          </a:p>
        </p:txBody>
      </p:sp>
    </p:spTree>
    <p:extLst>
      <p:ext uri="{BB962C8B-B14F-4D97-AF65-F5344CB8AC3E}">
        <p14:creationId xmlns:p14="http://schemas.microsoft.com/office/powerpoint/2010/main" val="158117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21"/>
          <p:cNvSpPr>
            <a:spLocks noGrp="1" noChangeArrowheads="1"/>
          </p:cNvSpPr>
          <p:nvPr>
            <p:ph type="title"/>
          </p:nvPr>
        </p:nvSpPr>
        <p:spPr>
          <a:xfrm>
            <a:off x="8858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Deliverables and </a:t>
            </a:r>
            <a:b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milestones tracking</a:t>
            </a:r>
          </a:p>
        </p:txBody>
      </p:sp>
      <p:sp>
        <p:nvSpPr>
          <p:cNvPr id="8195" name="Rectangle 6039"/>
          <p:cNvSpPr>
            <a:spLocks noChangeArrowheads="1"/>
          </p:cNvSpPr>
          <p:nvPr/>
        </p:nvSpPr>
        <p:spPr bwMode="auto">
          <a:xfrm>
            <a:off x="457200" y="5715000"/>
            <a:ext cx="2286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6040"/>
          <p:cNvSpPr>
            <a:spLocks noChangeArrowheads="1"/>
          </p:cNvSpPr>
          <p:nvPr/>
        </p:nvSpPr>
        <p:spPr bwMode="auto">
          <a:xfrm>
            <a:off x="457200" y="6019800"/>
            <a:ext cx="228600" cy="2286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6041"/>
          <p:cNvSpPr txBox="1">
            <a:spLocks noChangeArrowheads="1"/>
          </p:cNvSpPr>
          <p:nvPr/>
        </p:nvSpPr>
        <p:spPr bwMode="auto">
          <a:xfrm>
            <a:off x="762000" y="563880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Complete</a:t>
            </a:r>
          </a:p>
        </p:txBody>
      </p:sp>
      <p:sp>
        <p:nvSpPr>
          <p:cNvPr id="8198" name="Text Box 6042"/>
          <p:cNvSpPr txBox="1">
            <a:spLocks noChangeArrowheads="1"/>
          </p:cNvSpPr>
          <p:nvPr/>
        </p:nvSpPr>
        <p:spPr bwMode="auto">
          <a:xfrm>
            <a:off x="762000" y="59436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8199" name="Rectangle 6043"/>
          <p:cNvSpPr>
            <a:spLocks noChangeArrowheads="1"/>
          </p:cNvSpPr>
          <p:nvPr/>
        </p:nvSpPr>
        <p:spPr bwMode="auto">
          <a:xfrm>
            <a:off x="457200" y="6324600"/>
            <a:ext cx="2286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6044"/>
          <p:cNvSpPr txBox="1">
            <a:spLocks noChangeArrowheads="1"/>
          </p:cNvSpPr>
          <p:nvPr/>
        </p:nvSpPr>
        <p:spPr bwMode="auto">
          <a:xfrm>
            <a:off x="762000" y="6248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Overdue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26644"/>
              </p:ext>
            </p:extLst>
          </p:nvPr>
        </p:nvGraphicFramePr>
        <p:xfrm>
          <a:off x="152400" y="1328784"/>
          <a:ext cx="8458198" cy="4363863"/>
        </p:xfrm>
        <a:graphic>
          <a:graphicData uri="http://schemas.openxmlformats.org/drawingml/2006/table">
            <a:tbl>
              <a:tblPr/>
              <a:tblGrid>
                <a:gridCol w="1034254"/>
                <a:gridCol w="626819"/>
                <a:gridCol w="626819"/>
                <a:gridCol w="626819"/>
                <a:gridCol w="625929"/>
                <a:gridCol w="590107"/>
                <a:gridCol w="590107"/>
                <a:gridCol w="590107"/>
                <a:gridCol w="590107"/>
                <a:gridCol w="590107"/>
                <a:gridCol w="688458"/>
                <a:gridCol w="688458"/>
                <a:gridCol w="590107"/>
              </a:tblGrid>
              <a:tr h="1752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Times New Roman"/>
                        </a:rPr>
                        <a:t>Months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22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(Jun)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23 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(Jul)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24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 (Aug)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25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(Sep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26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(Oct)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27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(Nov)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28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 (Dec)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29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(Jan)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30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(Feb)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31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(Mar)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32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(Apr)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33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 (May)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WP1 Policy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T1.1 Policy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D1.2.8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D1.2.9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D1.2.10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D1.2.11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D1.2.12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D1.6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T1.2 Impact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D1.4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D1.5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Times New Roman"/>
                          <a:ea typeface="Times New Roman"/>
                        </a:rPr>
                        <a:t>T1.3 Events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Times New Roman"/>
                          <a:ea typeface="Times New Roman"/>
                        </a:rPr>
                        <a:t>MS3</a:t>
                      </a: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MS3</a:t>
                      </a:r>
                      <a:endParaRPr lang="fr-FR" sz="9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Times New Roman"/>
                          <a:ea typeface="Times New Roman"/>
                        </a:rPr>
                        <a:t>WP2 </a:t>
                      </a:r>
                      <a:r>
                        <a:rPr lang="fr-FR" sz="900" b="1" dirty="0" err="1" smtClean="0">
                          <a:latin typeface="Times New Roman"/>
                          <a:ea typeface="Times New Roman"/>
                        </a:rPr>
                        <a:t>GridCafé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Times New Roman"/>
                          <a:ea typeface="Times New Roman"/>
                        </a:rPr>
                        <a:t>T2.1 </a:t>
                      </a:r>
                      <a:r>
                        <a:rPr lang="fr-FR" sz="900" dirty="0" err="1" smtClean="0">
                          <a:latin typeface="Times New Roman"/>
                          <a:ea typeface="Times New Roman"/>
                        </a:rPr>
                        <a:t>GridCafé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D2.5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T2.2 </a:t>
                      </a:r>
                      <a:r>
                        <a:rPr lang="en-GB" sz="900" dirty="0" err="1" smtClean="0">
                          <a:latin typeface="Times New Roman"/>
                          <a:ea typeface="Times New Roman"/>
                        </a:rPr>
                        <a:t>GridGuide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D2.3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D2.4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MS6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T2.3 </a:t>
                      </a:r>
                      <a:r>
                        <a:rPr lang="en-GB" sz="900" dirty="0" err="1" smtClean="0">
                          <a:latin typeface="Times New Roman"/>
                          <a:ea typeface="Times New Roman"/>
                        </a:rPr>
                        <a:t>GridCast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WP3 </a:t>
                      </a:r>
                      <a:r>
                        <a:rPr lang="en-GB" sz="900" b="1" dirty="0" err="1" smtClean="0">
                          <a:latin typeface="Times New Roman"/>
                          <a:ea typeface="Times New Roman"/>
                        </a:rPr>
                        <a:t>iSGTW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T3.1 Weekly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D3.5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D3.6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MS9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T3.2 New </a:t>
                      </a:r>
                      <a:r>
                        <a:rPr lang="en-GB" sz="900" dirty="0">
                          <a:latin typeface="Times New Roman"/>
                          <a:ea typeface="Times New Roman"/>
                        </a:rPr>
                        <a:t>media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MS7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MS7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MS7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D3.7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Times New Roman"/>
                        </a:rPr>
                        <a:t>WP4 Mgmt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481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Times New Roman"/>
                        </a:rPr>
                        <a:t>T4.1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D4.4</a:t>
                      </a:r>
                      <a:br>
                        <a:rPr lang="en-US" sz="90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MS14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MS15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D4.5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D4.6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Y2 Effort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57400" y="1371599"/>
            <a:ext cx="533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6600"/>
                </a:solidFill>
              </a:rPr>
              <a:t>Overall effort achieved in </a:t>
            </a:r>
            <a:r>
              <a:rPr lang="en-GB" sz="1400" b="1" dirty="0" smtClean="0">
                <a:solidFill>
                  <a:srgbClr val="FF6600"/>
                </a:solidFill>
              </a:rPr>
              <a:t>PY2 in PMs: per work package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29400" y="2286000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Under reporting of effort across nearly all partners! </a:t>
            </a:r>
          </a:p>
          <a:p>
            <a:endParaRPr lang="en-GB" sz="2000" b="1" dirty="0">
              <a:solidFill>
                <a:schemeClr val="tx1"/>
              </a:solidFill>
            </a:endParaRPr>
          </a:p>
          <a:p>
            <a:r>
              <a:rPr lang="en-GB" sz="2000" b="1" dirty="0" smtClean="0">
                <a:solidFill>
                  <a:schemeClr val="tx1"/>
                </a:solidFill>
              </a:rPr>
              <a:t>Timesheets must be filled in on time</a:t>
            </a:r>
            <a:endParaRPr lang="en-GB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99029"/>
              </p:ext>
            </p:extLst>
          </p:nvPr>
        </p:nvGraphicFramePr>
        <p:xfrm>
          <a:off x="457200" y="1828800"/>
          <a:ext cx="4494034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3353"/>
                <a:gridCol w="548481"/>
                <a:gridCol w="905224"/>
                <a:gridCol w="799041"/>
                <a:gridCol w="1067935"/>
              </a:tblGrid>
              <a:tr h="37716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Table 5: Overall effort achieved in YEAR2 (view 1)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7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Workpackage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Total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Project plan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Linear Y2 plan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YEAR 2 % achieved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WP1 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15.34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16.7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92%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WP2 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20.82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23.3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89%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WP3 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17.68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93%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WP4-M 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5.24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85%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WP2-UNF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WP4-UNF 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39%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59.77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192.00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69.82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mtClean="0">
                          <a:effectLst/>
                        </a:rPr>
                        <a:t>86%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565745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Table 6: Overall effort achieved in YEAR2 (view 2)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8582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7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Partner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Total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Year plan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Linear Y2 plan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YEAR 2 % achieved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CERN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24.4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82%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APO 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10.64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12.4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86%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QMUL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17.15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17.1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100%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IMPERIAL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6.53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69%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EGI.eu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5.47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84%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59.79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192.00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69.82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86%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188582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13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05000"/>
            <a:ext cx="9067800" cy="401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Y2 Costs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04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PY2 Expenditure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57400" y="1466011"/>
            <a:ext cx="533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6600"/>
                </a:solidFill>
              </a:rPr>
              <a:t>Overall </a:t>
            </a:r>
            <a:r>
              <a:rPr lang="en-GB" sz="1400" b="1" dirty="0" smtClean="0">
                <a:solidFill>
                  <a:srgbClr val="FF6600"/>
                </a:solidFill>
              </a:rPr>
              <a:t>costs  </a:t>
            </a:r>
            <a:r>
              <a:rPr lang="en-GB" sz="1400" b="1" dirty="0">
                <a:solidFill>
                  <a:srgbClr val="FF6600"/>
                </a:solidFill>
              </a:rPr>
              <a:t>in </a:t>
            </a:r>
            <a:r>
              <a:rPr lang="en-GB" sz="1400" b="1" dirty="0" smtClean="0">
                <a:solidFill>
                  <a:srgbClr val="FF6600"/>
                </a:solidFill>
              </a:rPr>
              <a:t>PY2 in </a:t>
            </a:r>
            <a:r>
              <a:rPr lang="en-GB" sz="1400" b="1" dirty="0" smtClean="0">
                <a:solidFill>
                  <a:srgbClr val="FF6600"/>
                </a:solidFill>
              </a:rPr>
              <a:t>Euro</a:t>
            </a:r>
            <a:r>
              <a:rPr lang="en-GB" sz="1400" b="1" dirty="0" smtClean="0">
                <a:solidFill>
                  <a:srgbClr val="FF6600"/>
                </a:solidFill>
              </a:rPr>
              <a:t>s</a:t>
            </a:r>
            <a:r>
              <a:rPr lang="en-GB" sz="1400" b="1" dirty="0" smtClean="0">
                <a:solidFill>
                  <a:srgbClr val="FF6600"/>
                </a:solidFill>
              </a:rPr>
              <a:t>: per </a:t>
            </a:r>
            <a:r>
              <a:rPr lang="en-GB" sz="1400" b="1" dirty="0" smtClean="0">
                <a:solidFill>
                  <a:srgbClr val="FF6600"/>
                </a:solidFill>
              </a:rPr>
              <a:t>partner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29400" y="2286000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Under </a:t>
            </a:r>
            <a:r>
              <a:rPr lang="en-GB" sz="2000" b="1" dirty="0" smtClean="0">
                <a:solidFill>
                  <a:schemeClr val="tx1"/>
                </a:solidFill>
              </a:rPr>
              <a:t>spent against plan for PY2</a:t>
            </a:r>
            <a:endParaRPr lang="en-GB" sz="2000" b="1" dirty="0" smtClean="0">
              <a:solidFill>
                <a:schemeClr val="tx1"/>
              </a:solidFill>
            </a:endParaRPr>
          </a:p>
          <a:p>
            <a:endParaRPr lang="en-GB" sz="2000" b="1" dirty="0">
              <a:solidFill>
                <a:schemeClr val="tx1"/>
              </a:solidFill>
            </a:endParaRPr>
          </a:p>
          <a:p>
            <a:r>
              <a:rPr lang="en-GB" sz="2000" b="1" dirty="0" smtClean="0">
                <a:solidFill>
                  <a:schemeClr val="tx1"/>
                </a:solidFill>
              </a:rPr>
              <a:t>Costs at 79% against effort at 86%</a:t>
            </a:r>
            <a:endParaRPr lang="en-GB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6813"/>
              </p:ext>
            </p:extLst>
          </p:nvPr>
        </p:nvGraphicFramePr>
        <p:xfrm>
          <a:off x="304800" y="2316480"/>
          <a:ext cx="5410199" cy="3322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322"/>
                <a:gridCol w="1469597"/>
                <a:gridCol w="1351683"/>
                <a:gridCol w="1469597"/>
              </a:tblGrid>
              <a:tr h="1054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Partner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YEAR </a:t>
                      </a:r>
                      <a:r>
                        <a:rPr lang="en-GB" sz="1600" b="1" spc="-15" dirty="0" smtClean="0">
                          <a:effectLst/>
                        </a:rPr>
                        <a:t>2</a:t>
                      </a:r>
                      <a:br>
                        <a:rPr lang="en-GB" sz="1600" b="1" spc="-15" dirty="0" smtClean="0">
                          <a:effectLst/>
                        </a:rPr>
                      </a:br>
                      <a:r>
                        <a:rPr lang="en-GB" sz="1600" b="1" spc="-15" dirty="0" smtClean="0">
                          <a:effectLst/>
                        </a:rPr>
                        <a:t>Form C</a:t>
                      </a:r>
                      <a:endParaRPr lang="en-GB" sz="1600" b="1" dirty="0">
                        <a:effectLst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YEAR 2 Planned</a:t>
                      </a:r>
                      <a:endParaRPr lang="en-GB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Funding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%</a:t>
                      </a:r>
                      <a:endParaRPr lang="en-GB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use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EGI.eu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72,115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79,924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90%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QMUL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90,955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107,778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84%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APO 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60,826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76,748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79%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IMPERIAL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spc="-15">
                          <a:effectLst/>
                        </a:rPr>
                        <a:t>35,265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38,801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91%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CERN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108,621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spc="-15" dirty="0">
                          <a:effectLst/>
                        </a:rPr>
                        <a:t>163,611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66%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Total 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367,930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466,863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79%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14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Remaining Funds PY3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57400" y="1466011"/>
            <a:ext cx="533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6600"/>
                </a:solidFill>
              </a:rPr>
              <a:t>Overall </a:t>
            </a:r>
            <a:r>
              <a:rPr lang="en-GB" sz="1400" b="1" dirty="0" smtClean="0">
                <a:solidFill>
                  <a:srgbClr val="FF6600"/>
                </a:solidFill>
              </a:rPr>
              <a:t>costs  </a:t>
            </a:r>
            <a:r>
              <a:rPr lang="en-GB" sz="1400" b="1" dirty="0">
                <a:solidFill>
                  <a:srgbClr val="FF6600"/>
                </a:solidFill>
              </a:rPr>
              <a:t>in </a:t>
            </a:r>
            <a:r>
              <a:rPr lang="en-GB" sz="1400" b="1" dirty="0" smtClean="0">
                <a:solidFill>
                  <a:srgbClr val="FF6600"/>
                </a:solidFill>
              </a:rPr>
              <a:t>PY3 </a:t>
            </a:r>
            <a:r>
              <a:rPr lang="en-GB" sz="1400" b="1" dirty="0" smtClean="0">
                <a:solidFill>
                  <a:srgbClr val="FF6600"/>
                </a:solidFill>
              </a:rPr>
              <a:t>in </a:t>
            </a:r>
            <a:r>
              <a:rPr lang="en-GB" sz="1400" b="1" dirty="0" smtClean="0">
                <a:solidFill>
                  <a:srgbClr val="FF6600"/>
                </a:solidFill>
              </a:rPr>
              <a:t>Euro</a:t>
            </a:r>
            <a:r>
              <a:rPr lang="en-GB" sz="1400" b="1" dirty="0" smtClean="0">
                <a:solidFill>
                  <a:srgbClr val="FF6600"/>
                </a:solidFill>
              </a:rPr>
              <a:t>s</a:t>
            </a:r>
            <a:r>
              <a:rPr lang="en-GB" sz="1400" b="1" dirty="0" smtClean="0">
                <a:solidFill>
                  <a:srgbClr val="FF6600"/>
                </a:solidFill>
              </a:rPr>
              <a:t>: per </a:t>
            </a:r>
            <a:r>
              <a:rPr lang="en-GB" sz="1400" b="1" dirty="0" smtClean="0">
                <a:solidFill>
                  <a:srgbClr val="FF6600"/>
                </a:solidFill>
              </a:rPr>
              <a:t>partner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29400" y="2286000"/>
            <a:ext cx="213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Remaining: </a:t>
            </a:r>
          </a:p>
          <a:p>
            <a:endParaRPr lang="en-GB" sz="2000" b="1" dirty="0" smtClean="0">
              <a:solidFill>
                <a:schemeClr val="tx1"/>
              </a:solidFill>
            </a:endParaRPr>
          </a:p>
          <a:p>
            <a:r>
              <a:rPr lang="en-GB" sz="2000" b="1" dirty="0" smtClean="0">
                <a:solidFill>
                  <a:schemeClr val="tx1"/>
                </a:solidFill>
              </a:rPr>
              <a:t>PM 25-33</a:t>
            </a:r>
            <a:endParaRPr lang="en-GB" sz="2000" b="1" dirty="0" smtClean="0">
              <a:solidFill>
                <a:schemeClr val="tx1"/>
              </a:solidFill>
            </a:endParaRPr>
          </a:p>
          <a:p>
            <a:r>
              <a:rPr lang="en-GB" sz="2000" b="1" dirty="0" smtClean="0">
                <a:solidFill>
                  <a:schemeClr val="tx1"/>
                </a:solidFill>
              </a:rPr>
              <a:t>27% of project</a:t>
            </a:r>
            <a:endParaRPr lang="en-GB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48579"/>
              </p:ext>
            </p:extLst>
          </p:nvPr>
        </p:nvGraphicFramePr>
        <p:xfrm>
          <a:off x="304800" y="2316480"/>
          <a:ext cx="5410199" cy="3322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322"/>
                <a:gridCol w="1469597"/>
                <a:gridCol w="1351683"/>
                <a:gridCol w="1469597"/>
              </a:tblGrid>
              <a:tr h="1054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Partner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TOTAL</a:t>
                      </a:r>
                      <a:endParaRPr lang="en-GB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Funding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PY</a:t>
                      </a:r>
                      <a:r>
                        <a:rPr lang="en-GB" sz="1600" b="1" spc="-15" baseline="0" dirty="0" smtClean="0">
                          <a:effectLst/>
                        </a:rPr>
                        <a:t> </a:t>
                      </a:r>
                      <a:r>
                        <a:rPr lang="en-GB" sz="1600" b="1" spc="-15" dirty="0" smtClean="0">
                          <a:effectLst/>
                        </a:rPr>
                        <a:t>3 Remaining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%</a:t>
                      </a:r>
                      <a:endParaRPr lang="en-GB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Remaining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EGI.eu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219,972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81,690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QMUL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296,389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141,249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APO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211,058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IMPERIAL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108,831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46,074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  <a:latin typeface="+mn-lt"/>
                          <a:ea typeface="+mn-ea"/>
                        </a:rPr>
                        <a:t>CERN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463,930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105,546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Total 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452,576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72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CRISP – willing to pay for e-</a:t>
            </a:r>
            <a:r>
              <a:rPr lang="en-GB" sz="2400" dirty="0" err="1" smtClean="0"/>
              <a:t>ScienceTalk</a:t>
            </a:r>
            <a:r>
              <a:rPr lang="en-GB" sz="2400" dirty="0" smtClean="0"/>
              <a:t> team services post May 2013 (but will not fund core work)</a:t>
            </a:r>
          </a:p>
          <a:p>
            <a:r>
              <a:rPr lang="en-GB" sz="2400" dirty="0" smtClean="0"/>
              <a:t>Support from other ESFRI projects is unclear</a:t>
            </a:r>
          </a:p>
          <a:p>
            <a:r>
              <a:rPr lang="en-GB" sz="2400" dirty="0" smtClean="0"/>
              <a:t>Freelancers for </a:t>
            </a:r>
            <a:r>
              <a:rPr lang="en-GB" sz="2400" dirty="0" err="1" smtClean="0"/>
              <a:t>iSGTW</a:t>
            </a:r>
            <a:r>
              <a:rPr lang="en-GB" sz="2400" dirty="0" smtClean="0"/>
              <a:t> – </a:t>
            </a:r>
            <a:r>
              <a:rPr lang="en-GB" sz="2400" dirty="0" err="1" smtClean="0"/>
              <a:t>ongoing</a:t>
            </a:r>
            <a:r>
              <a:rPr lang="en-GB" sz="2400" dirty="0" smtClean="0"/>
              <a:t> contracts for content on EU side</a:t>
            </a:r>
          </a:p>
          <a:p>
            <a:r>
              <a:rPr lang="en-GB" sz="2400" dirty="0" smtClean="0"/>
              <a:t>US funding for the </a:t>
            </a:r>
            <a:r>
              <a:rPr lang="en-GB" sz="2400" dirty="0" err="1" smtClean="0"/>
              <a:t>iSGTW</a:t>
            </a:r>
            <a:r>
              <a:rPr lang="en-GB" sz="2400" dirty="0" smtClean="0"/>
              <a:t> editor is potentially for 5 years</a:t>
            </a:r>
          </a:p>
          <a:p>
            <a:r>
              <a:rPr lang="en-GB" sz="2400" dirty="0" smtClean="0"/>
              <a:t>No cost extension of e-</a:t>
            </a:r>
            <a:r>
              <a:rPr lang="en-GB" sz="2400" dirty="0" err="1" smtClean="0"/>
              <a:t>ScienceTalk</a:t>
            </a:r>
            <a:r>
              <a:rPr lang="en-GB" sz="2400" dirty="0" smtClean="0"/>
              <a:t>  – </a:t>
            </a:r>
            <a:r>
              <a:rPr lang="en-GB" sz="2400" dirty="0" err="1" smtClean="0"/>
              <a:t>underspending</a:t>
            </a:r>
            <a:r>
              <a:rPr lang="en-GB" sz="2400" dirty="0" smtClean="0"/>
              <a:t> partners?</a:t>
            </a:r>
          </a:p>
          <a:p>
            <a:r>
              <a:rPr lang="en-GB" sz="2400" dirty="0" smtClean="0"/>
              <a:t>Horizon2020 – earliest date for call </a:t>
            </a:r>
            <a:br>
              <a:rPr lang="en-GB" sz="2400" dirty="0" smtClean="0"/>
            </a:br>
            <a:r>
              <a:rPr lang="en-GB" sz="2400" dirty="0" smtClean="0"/>
              <a:t>to open is 1 </a:t>
            </a:r>
            <a:r>
              <a:rPr lang="en-GB" sz="2400" smtClean="0"/>
              <a:t>January 2014</a:t>
            </a:r>
            <a:endParaRPr lang="en-GB" sz="24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Sustainability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824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Open actions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480168"/>
              </p:ext>
            </p:extLst>
          </p:nvPr>
        </p:nvGraphicFramePr>
        <p:xfrm>
          <a:off x="-1" y="1295400"/>
          <a:ext cx="9144001" cy="434061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8589"/>
                <a:gridCol w="2485494"/>
                <a:gridCol w="1473292"/>
                <a:gridCol w="1012009"/>
                <a:gridCol w="2804617"/>
              </a:tblGrid>
              <a:tr h="319534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ACTION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RESPONSIBLE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</a:tr>
              <a:tr h="594866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20110127:2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Establish a plan for working with the Digital Library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Support for DL will end in May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2012,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EC to be informed at review.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CLOSED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7280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20110511:5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Contact EUDAT and ESFRI cluster projects via PMB contacts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/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CRISP signed July 2012. Meeting with ENVRI,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BioMedBridges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and DASISH at EUDAT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27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</a:rPr>
                        <a:t>20111018:1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Allocate checking the trademarking and copyright actions to a member of staff.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Bob Jones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</a:rPr>
                        <a:t>Check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carried out. Actions for RTM and e-</a:t>
                      </a:r>
                      <a:r>
                        <a:rPr lang="en-US" sz="13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ScienceCity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3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CLOSED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596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20111018:3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Send an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MoU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 template or letter of intent to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NewWorldGrid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 via APO.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MoU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 signed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with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Virtus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in July 2012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CLOSED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20120612:1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Propose an action plan for the 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GridGuide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for approval by the PMB before the PY2 review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Catherine 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Slide prepared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for PMB.</a:t>
                      </a:r>
                      <a:br>
                        <a:rPr lang="en-GB" sz="13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CLOSED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20120612:2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Investigate submitting a proposal to the Science in Society call in July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Catherine 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Gater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en-GB" sz="13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suitable call.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CLOSED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4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Move underspent budget from Imperial to central budget for management travel</a:t>
            </a:r>
          </a:p>
          <a:p>
            <a:r>
              <a:rPr lang="en-GB" dirty="0" smtClean="0"/>
              <a:t>Move underspent budget to e-</a:t>
            </a:r>
            <a:r>
              <a:rPr lang="en-GB" dirty="0" err="1" smtClean="0"/>
              <a:t>Concertation</a:t>
            </a:r>
            <a:r>
              <a:rPr lang="en-GB" dirty="0" smtClean="0"/>
              <a:t> – 8-10K short</a:t>
            </a:r>
          </a:p>
          <a:p>
            <a:r>
              <a:rPr lang="en-GB" dirty="0" smtClean="0"/>
              <a:t>Move MS3 from PM26 to PM31</a:t>
            </a:r>
            <a:endParaRPr lang="en-GB" dirty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DoW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 changes PY3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18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Web stats WP2 PY2</a:t>
            </a:r>
            <a:endParaRPr lang="en-GB" sz="36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57400" y="1525487"/>
            <a:ext cx="533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 smtClean="0">
                <a:solidFill>
                  <a:srgbClr val="FF6600"/>
                </a:solidFill>
              </a:rPr>
              <a:t>Unique page views and visitors over the last quarter</a:t>
            </a:r>
            <a:endParaRPr lang="en-US" sz="1400" b="1" dirty="0">
              <a:solidFill>
                <a:srgbClr val="FF66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9829"/>
            <a:ext cx="91440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06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327721"/>
              </p:ext>
            </p:extLst>
          </p:nvPr>
        </p:nvGraphicFramePr>
        <p:xfrm>
          <a:off x="304800" y="1524000"/>
          <a:ext cx="5175250" cy="351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Chart" r:id="rId3" imgW="7271061" imgH="4940183" progId="MSGraph.Chart.8">
                  <p:embed/>
                </p:oleObj>
              </mc:Choice>
              <mc:Fallback>
                <p:oleObj name="Chart" r:id="rId3" imgW="7271061" imgH="4940183" progId="MSGraph.Char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5175250" cy="351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702266"/>
              </p:ext>
            </p:extLst>
          </p:nvPr>
        </p:nvGraphicFramePr>
        <p:xfrm>
          <a:off x="4114800" y="2971800"/>
          <a:ext cx="4573588" cy="355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Chart" r:id="rId5" imgW="6425397" imgH="5001410" progId="MSGraph.Chart.8">
                  <p:embed/>
                </p:oleObj>
              </mc:Choice>
              <mc:Fallback>
                <p:oleObj name="Chart" r:id="rId5" imgW="6425397" imgH="5001410" progId="MSGraph.Char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971800"/>
                        <a:ext cx="4573588" cy="355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Web stats </a:t>
            </a:r>
            <a:r>
              <a:rPr lang="en-GB" sz="3600" b="1" dirty="0" err="1" smtClean="0"/>
              <a:t>iSGTW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08852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WP1: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Grid policy outreach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04775" y="1371600"/>
            <a:ext cx="5153025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6600"/>
                </a:solidFill>
              </a:rPr>
              <a:t>Progress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James Cook joined as an intern at QMUL in July-August, worked on marketing and materials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Full paper accepted for </a:t>
            </a:r>
            <a:r>
              <a:rPr lang="en-US" sz="1600" dirty="0" err="1" smtClean="0">
                <a:solidFill>
                  <a:schemeClr val="tx1"/>
                </a:solidFill>
              </a:rPr>
              <a:t>eChallenges</a:t>
            </a:r>
            <a:r>
              <a:rPr lang="en-US" sz="1600" dirty="0" smtClean="0">
                <a:solidFill>
                  <a:schemeClr val="tx1"/>
                </a:solidFill>
              </a:rPr>
              <a:t>, 17-19 October, presentation on 17th 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Gridcasts</a:t>
            </a:r>
            <a:r>
              <a:rPr lang="en-US" sz="1600" dirty="0" smtClean="0">
                <a:solidFill>
                  <a:schemeClr val="tx1"/>
                </a:solidFill>
              </a:rPr>
              <a:t> held at EGI Technical Forum, Prague (September), GISELA-CHAIN Workshop, Mexico, XSEDE’12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Briefing </a:t>
            </a:r>
            <a:r>
              <a:rPr lang="en-US" sz="1600" dirty="0">
                <a:solidFill>
                  <a:schemeClr val="tx1"/>
                </a:solidFill>
              </a:rPr>
              <a:t>on </a:t>
            </a:r>
            <a:r>
              <a:rPr lang="en-US" sz="1600" dirty="0" smtClean="0">
                <a:solidFill>
                  <a:schemeClr val="tx1"/>
                </a:solidFill>
              </a:rPr>
              <a:t>Technology Transfer issued at the end of September 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Next Briefing on Big Data for the end of December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MoUs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signed with CRISP and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Virtus</a:t>
            </a:r>
            <a:endParaRPr lang="en-US" sz="1600" dirty="0" smtClean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981199"/>
            <a:ext cx="3352800" cy="3134139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WP1: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Grid policy outreach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6200" y="1256526"/>
            <a:ext cx="5181600" cy="426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Next steps</a:t>
            </a:r>
            <a:endParaRPr lang="en-US" sz="2400" b="1" dirty="0">
              <a:solidFill>
                <a:srgbClr val="FF6600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Briefings every 2 months in the final year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Compendium planned for the end of PY3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10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 e-</a:t>
            </a:r>
            <a:r>
              <a:rPr lang="en-US" sz="1600" dirty="0" err="1" smtClean="0">
                <a:solidFill>
                  <a:schemeClr val="tx1"/>
                </a:solidFill>
              </a:rPr>
              <a:t>concertation</a:t>
            </a:r>
            <a:r>
              <a:rPr lang="en-US" sz="1600" dirty="0" smtClean="0">
                <a:solidFill>
                  <a:schemeClr val="tx1"/>
                </a:solidFill>
              </a:rPr>
              <a:t> meeting on 6/7 March at The Hotel – budget issue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Future topic ideas for briefings</a:t>
            </a:r>
            <a:endParaRPr lang="en-US" sz="1600" dirty="0">
              <a:solidFill>
                <a:schemeClr val="tx1"/>
              </a:solidFill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International dimension of grids</a:t>
            </a:r>
            <a:endParaRPr lang="en-US" sz="1600" dirty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eGovernment</a:t>
            </a:r>
            <a:endParaRPr lang="en-US" sz="1600" dirty="0" smtClean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Impact indicators -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eNVENTORY</a:t>
            </a:r>
            <a:endParaRPr lang="en-US" sz="1600" dirty="0" smtClean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Digital Agenda for Europe /  Horizon 2020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eInfrastructure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governance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Arial" charset="0"/>
              </a:rPr>
              <a:t>Exascale</a:t>
            </a: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/future computing</a:t>
            </a:r>
          </a:p>
          <a:p>
            <a:pPr lvl="1"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Costs of cloud, e-infrastructure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469571"/>
            <a:ext cx="3300057" cy="4648200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690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WP2: 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GridCafé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GridCast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1265322"/>
            <a:ext cx="9144000" cy="566308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Progress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ea typeface="ＭＳ Ｐゴシック" pitchFamily="-109" charset="-128"/>
              </a:rPr>
              <a:t> </a:t>
            </a:r>
            <a:r>
              <a:rPr lang="en-GB" sz="1300" b="1" dirty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b="1" dirty="0" err="1">
                <a:solidFill>
                  <a:schemeClr val="tx1"/>
                </a:solidFill>
                <a:ea typeface="ＭＳ Ｐゴシック" pitchFamily="-109" charset="-128"/>
              </a:rPr>
              <a:t>ScienceTalk</a:t>
            </a:r>
            <a:endParaRPr lang="en-GB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Tracking downloads and shares of e-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ScienceBriefings</a:t>
            </a:r>
            <a:endParaRPr lang="en-GB" sz="13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/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endParaRPr lang="en-GB" sz="13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HPC Tower, Cloud Lounge and Volunteer Computing areas all live – adding news feeds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Communications area including multimedia, image bank, news, People bay area live soon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Some graphics still needed to be able to push the site properly – driven by the 3D version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Moved to individual URLs for each area, now indexed by Google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Good traffic to and from the Virtual World area</a:t>
            </a:r>
          </a:p>
          <a:p>
            <a:pPr indent="-57150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GridCasts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held at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EGI TF 2012 Prague and GISELA-CHAIN.</a:t>
            </a: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/ RTM</a:t>
            </a:r>
            <a:endParaRPr lang="en-US" sz="13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Working on organising the panels more intuitively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ie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gLite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, PANDA, GEANT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New graphics ready for the data transfers panel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Now tracking heavy users of RTM – have approached them for feedback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Possibility that RTM will be added to a Science Museum exhibit on the LHC </a:t>
            </a:r>
            <a:endParaRPr lang="en-US" sz="1300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Digital Library</a:t>
            </a:r>
          </a:p>
          <a:p>
            <a:pPr lvl="1"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Support for this ended May 2012</a:t>
            </a:r>
          </a:p>
          <a:p>
            <a:pPr lvl="1" indent="-57150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Will be presented at the review to the EC</a:t>
            </a:r>
            <a:endParaRPr lang="en-US" sz="1300" dirty="0">
              <a:solidFill>
                <a:schemeClr val="tx1"/>
              </a:solidFill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WP2: 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GridCafé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GridCast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23824" y="1371599"/>
            <a:ext cx="8715376" cy="49782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Next steps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ea typeface="ＭＳ Ｐゴシック" pitchFamily="-109" charset="-128"/>
              </a:rPr>
              <a:t> 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endParaRPr lang="en-GB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New areas in order: networking and data garden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Need to trademark e-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and e-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ScienceIsland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– URLs all purchased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Marketing plan: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wikipedia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, social media,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iSGTW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, internal linking, schools pack, conferences, videos</a:t>
            </a: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endParaRPr lang="en-GB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Need a handover date for the old and new versions of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GridCafe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– site must be functionally complete to do this so can be done once common areas complete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Cannot redirect to an external site from a CERN URL any more – dead links</a:t>
            </a:r>
            <a:endParaRPr lang="en-GB" sz="13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indent="-57150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Need to have a presence at events outside the usual community to increase the audience and advertise products such as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iSGTW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.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Next events are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eChallenges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, EUDAT conference, SC12, CRISP 2</a:t>
            </a:r>
            <a:r>
              <a:rPr lang="en-GB" sz="1300" baseline="30000" dirty="0" smtClean="0">
                <a:solidFill>
                  <a:schemeClr val="tx1"/>
                </a:solidFill>
                <a:ea typeface="ＭＳ Ｐゴシック" pitchFamily="-109" charset="-128"/>
              </a:rPr>
              <a:t>nd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conference, ISGC’13, EGI CF13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Have lost access to CERN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page – trying to set this up with CERN</a:t>
            </a:r>
            <a:endParaRPr lang="en-GB" sz="13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3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300" b="1" dirty="0" smtClean="0">
                <a:solidFill>
                  <a:schemeClr val="tx1"/>
                </a:solidFill>
                <a:ea typeface="ＭＳ Ｐゴシック" pitchFamily="-109" charset="-128"/>
              </a:rPr>
              <a:t> / RTM</a:t>
            </a:r>
            <a:endParaRPr lang="en-US" sz="13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All new sites now included in RTM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New beta version with 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Phedex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data to be demo-</a:t>
            </a:r>
            <a:r>
              <a:rPr lang="en-GB" sz="1300" dirty="0" err="1" smtClean="0">
                <a:solidFill>
                  <a:schemeClr val="tx1"/>
                </a:solidFill>
                <a:ea typeface="ＭＳ Ｐゴシック" pitchFamily="-109" charset="-128"/>
              </a:rPr>
              <a:t>ed</a:t>
            </a:r>
            <a:r>
              <a:rPr lang="en-GB" sz="1300" dirty="0" smtClean="0">
                <a:solidFill>
                  <a:schemeClr val="tx1"/>
                </a:solidFill>
                <a:ea typeface="ＭＳ Ｐゴシック" pitchFamily="-109" charset="-128"/>
              </a:rPr>
              <a:t> at the review</a:t>
            </a:r>
            <a:endParaRPr lang="en-US" sz="1300" dirty="0" smtClean="0">
              <a:solidFill>
                <a:schemeClr val="tx1"/>
              </a:solidFill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72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76200" y="1600200"/>
            <a:ext cx="8610600" cy="455509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Next steps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Indexed/tagged </a:t>
            </a:r>
            <a:r>
              <a:rPr lang="en-GB" sz="2000" dirty="0">
                <a:ea typeface="ＭＳ Ｐゴシック" pitchFamily="-109" charset="-128"/>
              </a:rPr>
              <a:t>content could be displayed through a map interface – similar to the EGI trainers and events map interface at </a:t>
            </a:r>
            <a:r>
              <a:rPr lang="en-GB" sz="2000" dirty="0">
                <a:ea typeface="ＭＳ Ｐゴシック" pitchFamily="-109" charset="-128"/>
                <a:hlinkClick r:id="rId2"/>
              </a:rPr>
              <a:t>http://www.egi.eu/user-support/ngi_support</a:t>
            </a:r>
            <a:r>
              <a:rPr lang="en-GB" sz="2000" dirty="0" smtClean="0">
                <a:ea typeface="ＭＳ Ｐゴシック" pitchFamily="-109" charset="-128"/>
                <a:hlinkClick r:id="rId2"/>
              </a:rPr>
              <a:t>/</a:t>
            </a:r>
            <a:endParaRPr lang="en-GB" sz="2000" dirty="0" smtClean="0"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Explore adding a mapping function to e-</a:t>
            </a:r>
            <a:r>
              <a:rPr lang="en-GB" sz="2000" dirty="0" err="1" smtClean="0">
                <a:ea typeface="ＭＳ Ｐゴシック" pitchFamily="-109" charset="-128"/>
              </a:rPr>
              <a:t>ScienceCity</a:t>
            </a:r>
            <a:endParaRPr lang="en-GB" sz="2000" dirty="0" smtClean="0"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Integration with RTM – include links to all 64 RTM sites in the </a:t>
            </a:r>
            <a:r>
              <a:rPr lang="en-GB" sz="2000" dirty="0" err="1" smtClean="0">
                <a:ea typeface="ＭＳ Ｐゴシック" pitchFamily="-109" charset="-128"/>
              </a:rPr>
              <a:t>GridGuide</a:t>
            </a:r>
            <a:endParaRPr lang="en-GB" sz="2000" dirty="0" smtClean="0"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Add any missing XSEDE, PRACE sites to bring total up to 75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Shrink sites to skeletons with links back to original websites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Remove all out of date content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Redirect </a:t>
            </a:r>
            <a:r>
              <a:rPr lang="en-GB" sz="2000" dirty="0" smtClean="0">
                <a:ea typeface="ＭＳ Ｐゴシック" pitchFamily="-109" charset="-128"/>
                <a:hlinkClick r:id="rId3"/>
              </a:rPr>
              <a:t>www.gridguide.org</a:t>
            </a:r>
            <a:r>
              <a:rPr lang="en-GB" sz="2000" dirty="0" smtClean="0">
                <a:ea typeface="ＭＳ Ｐゴシック" pitchFamily="-109" charset="-128"/>
              </a:rPr>
              <a:t> to new pages in e-</a:t>
            </a:r>
            <a:r>
              <a:rPr lang="en-GB" sz="2000" dirty="0" err="1" smtClean="0">
                <a:ea typeface="ＭＳ Ｐゴシック" pitchFamily="-109" charset="-128"/>
              </a:rPr>
              <a:t>ScienceCity</a:t>
            </a:r>
            <a:endParaRPr lang="en-GB" sz="2000" dirty="0">
              <a:ea typeface="ＭＳ Ｐゴシック" pitchFamily="-109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Plan for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3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5108</TotalTime>
  <Words>1737</Words>
  <Application>Microsoft Office PowerPoint</Application>
  <PresentationFormat>On-screen Show (4:3)</PresentationFormat>
  <Paragraphs>390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Custom Design</vt:lpstr>
      <vt:lpstr>1_Default Design</vt:lpstr>
      <vt:lpstr>Chart</vt:lpstr>
      <vt:lpstr>E-ScienceTalk PMB</vt:lpstr>
      <vt:lpstr>Open actions</vt:lpstr>
      <vt:lpstr>Web stats WP2 PY2</vt:lpstr>
      <vt:lpstr>Web stats iSGTW</vt:lpstr>
      <vt:lpstr>WP1: Grid policy outreach</vt:lpstr>
      <vt:lpstr>WP1: Grid policy outreach</vt:lpstr>
      <vt:lpstr>WP2:  GridCafé, GridCast, GridGuide</vt:lpstr>
      <vt:lpstr>WP2:  GridCafé, GridCast, GridGuide</vt:lpstr>
      <vt:lpstr>Plan for GridGuide</vt:lpstr>
      <vt:lpstr>WP3: iSGTW</vt:lpstr>
      <vt:lpstr>WP3: iSGTW</vt:lpstr>
      <vt:lpstr>WP4: Management</vt:lpstr>
      <vt:lpstr>Project issues</vt:lpstr>
      <vt:lpstr>Deliverables and  milestones tracking</vt:lpstr>
      <vt:lpstr>Y2 Effort</vt:lpstr>
      <vt:lpstr>Y2 Costs</vt:lpstr>
      <vt:lpstr>PY2 Expenditure</vt:lpstr>
      <vt:lpstr>Remaining Funds PY3</vt:lpstr>
      <vt:lpstr>PowerPoint Presentation</vt:lpstr>
      <vt:lpstr>DoW changes PY3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468</cp:revision>
  <dcterms:created xsi:type="dcterms:W3CDTF">2010-08-24T22:35:25Z</dcterms:created>
  <dcterms:modified xsi:type="dcterms:W3CDTF">2012-10-07T17:41:02Z</dcterms:modified>
</cp:coreProperties>
</file>