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Lst>
  <p:notesMasterIdLst>
    <p:notesMasterId r:id="rId38"/>
  </p:notesMasterIdLst>
  <p:handoutMasterIdLst>
    <p:handoutMasterId r:id="rId39"/>
  </p:handoutMasterIdLst>
  <p:sldIdLst>
    <p:sldId id="256" r:id="rId4"/>
    <p:sldId id="301" r:id="rId5"/>
    <p:sldId id="278" r:id="rId6"/>
    <p:sldId id="258" r:id="rId7"/>
    <p:sldId id="302" r:id="rId8"/>
    <p:sldId id="259" r:id="rId9"/>
    <p:sldId id="303" r:id="rId10"/>
    <p:sldId id="277" r:id="rId11"/>
    <p:sldId id="304" r:id="rId12"/>
    <p:sldId id="261" r:id="rId13"/>
    <p:sldId id="260" r:id="rId14"/>
    <p:sldId id="299" r:id="rId15"/>
    <p:sldId id="306" r:id="rId16"/>
    <p:sldId id="307" r:id="rId17"/>
    <p:sldId id="308" r:id="rId18"/>
    <p:sldId id="309" r:id="rId19"/>
    <p:sldId id="310" r:id="rId20"/>
    <p:sldId id="305" r:id="rId21"/>
    <p:sldId id="311" r:id="rId22"/>
    <p:sldId id="312" r:id="rId23"/>
    <p:sldId id="275" r:id="rId24"/>
    <p:sldId id="269" r:id="rId25"/>
    <p:sldId id="313" r:id="rId26"/>
    <p:sldId id="314" r:id="rId27"/>
    <p:sldId id="266" r:id="rId28"/>
    <p:sldId id="320" r:id="rId29"/>
    <p:sldId id="316" r:id="rId30"/>
    <p:sldId id="317" r:id="rId31"/>
    <p:sldId id="318" r:id="rId32"/>
    <p:sldId id="319" r:id="rId33"/>
    <p:sldId id="297" r:id="rId34"/>
    <p:sldId id="274" r:id="rId35"/>
    <p:sldId id="315" r:id="rId36"/>
    <p:sldId id="265" r:id="rId37"/>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8" autoAdjust="0"/>
    <p:restoredTop sz="88224" autoAdjust="0"/>
  </p:normalViewPr>
  <p:slideViewPr>
    <p:cSldViewPr>
      <p:cViewPr varScale="1">
        <p:scale>
          <a:sx n="77" d="100"/>
          <a:sy n="77" d="100"/>
        </p:scale>
        <p:origin x="-18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5">
                <a:lumMod val="75000"/>
              </a:schemeClr>
            </a:solidFill>
          </c:spPr>
          <c:invertIfNegative val="0"/>
          <c:cat>
            <c:strRef>
              <c:f>Sheet2!$H$2:$H$7</c:f>
              <c:strCache>
                <c:ptCount val="6"/>
                <c:pt idx="0">
                  <c:v>Government </c:v>
                </c:pt>
                <c:pt idx="1">
                  <c:v>Student</c:v>
                </c:pt>
                <c:pt idx="2">
                  <c:v>Academia </c:v>
                </c:pt>
                <c:pt idx="3">
                  <c:v>Teacher</c:v>
                </c:pt>
                <c:pt idx="4">
                  <c:v>IT/ Telecommunications </c:v>
                </c:pt>
                <c:pt idx="5">
                  <c:v>Sciences</c:v>
                </c:pt>
              </c:strCache>
            </c:strRef>
          </c:cat>
          <c:val>
            <c:numRef>
              <c:f>Sheet2!$I$2:$I$7</c:f>
              <c:numCache>
                <c:formatCode>General</c:formatCode>
                <c:ptCount val="6"/>
                <c:pt idx="0">
                  <c:v>3.0</c:v>
                </c:pt>
                <c:pt idx="1">
                  <c:v>6.0</c:v>
                </c:pt>
                <c:pt idx="2">
                  <c:v>1.0</c:v>
                </c:pt>
                <c:pt idx="3">
                  <c:v>2.0</c:v>
                </c:pt>
                <c:pt idx="4">
                  <c:v>6.0</c:v>
                </c:pt>
                <c:pt idx="5">
                  <c:v>4.0</c:v>
                </c:pt>
              </c:numCache>
            </c:numRef>
          </c:val>
        </c:ser>
        <c:dLbls>
          <c:showLegendKey val="0"/>
          <c:showVal val="0"/>
          <c:showCatName val="0"/>
          <c:showSerName val="0"/>
          <c:showPercent val="0"/>
          <c:showBubbleSize val="0"/>
        </c:dLbls>
        <c:gapWidth val="150"/>
        <c:axId val="-2119130424"/>
        <c:axId val="-2120545688"/>
      </c:barChart>
      <c:catAx>
        <c:axId val="-2119130424"/>
        <c:scaling>
          <c:orientation val="minMax"/>
        </c:scaling>
        <c:delete val="0"/>
        <c:axPos val="b"/>
        <c:majorTickMark val="out"/>
        <c:minorTickMark val="none"/>
        <c:tickLblPos val="nextTo"/>
        <c:txPr>
          <a:bodyPr/>
          <a:lstStyle/>
          <a:p>
            <a:pPr>
              <a:defRPr sz="1050" b="1"/>
            </a:pPr>
            <a:endParaRPr lang="en-US"/>
          </a:p>
        </c:txPr>
        <c:crossAx val="-2120545688"/>
        <c:crosses val="autoZero"/>
        <c:auto val="1"/>
        <c:lblAlgn val="ctr"/>
        <c:lblOffset val="100"/>
        <c:noMultiLvlLbl val="0"/>
      </c:catAx>
      <c:valAx>
        <c:axId val="-2120545688"/>
        <c:scaling>
          <c:orientation val="minMax"/>
        </c:scaling>
        <c:delete val="0"/>
        <c:axPos val="l"/>
        <c:majorGridlines/>
        <c:numFmt formatCode="General" sourceLinked="1"/>
        <c:majorTickMark val="out"/>
        <c:minorTickMark val="none"/>
        <c:tickLblPos val="nextTo"/>
        <c:crossAx val="-211913042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22A2A6-A8F3-7445-A3BB-72390A9BA2BA}" type="datetimeFigureOut">
              <a:rPr lang="en-US" smtClean="0"/>
              <a:t>07/10/2012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7C34D8-580A-554C-A06A-26D0589A5BB1}" type="slidenum">
              <a:rPr lang="en-US" smtClean="0"/>
              <a:t>‹#›</a:t>
            </a:fld>
            <a:endParaRPr lang="en-US"/>
          </a:p>
        </p:txBody>
      </p:sp>
    </p:spTree>
    <p:extLst>
      <p:ext uri="{BB962C8B-B14F-4D97-AF65-F5344CB8AC3E}">
        <p14:creationId xmlns:p14="http://schemas.microsoft.com/office/powerpoint/2010/main" val="112222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617811"/>
      </p:ext>
    </p:extLst>
  </p:cSld>
  <p:clrMap bg1="lt1" tx1="dk1" bg2="lt2" tx2="dk2" accent1="accent1" accent2="accent2" accent3="accent3" accent4="accent4" accent5="accent5" accent6="accent6" hlink="hlink" folHlink="folHlink"/>
  <p:hf hdr="0" ftr="0" dt="0"/>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200" algn="l" rtl="0" fontAlgn="base">
      <a:spcBef>
        <a:spcPct val="0"/>
      </a:spcBef>
      <a:spcAft>
        <a:spcPct val="0"/>
      </a:spcAft>
      <a:defRPr sz="1200" kern="1200">
        <a:solidFill>
          <a:schemeClr val="tx1"/>
        </a:solidFill>
        <a:latin typeface="Gill Sans" charset="0"/>
        <a:ea typeface="ＭＳ Ｐゴシック" charset="0"/>
        <a:cs typeface="+mn-cs"/>
      </a:defRPr>
    </a:lvl2pPr>
    <a:lvl3pPr marL="914400" algn="l" rtl="0" fontAlgn="base">
      <a:spcBef>
        <a:spcPct val="0"/>
      </a:spcBef>
      <a:spcAft>
        <a:spcPct val="0"/>
      </a:spcAft>
      <a:defRPr sz="1200" kern="1200">
        <a:solidFill>
          <a:schemeClr val="tx1"/>
        </a:solidFill>
        <a:latin typeface="Gill Sans" charset="0"/>
        <a:ea typeface="ＭＳ Ｐゴシック" charset="0"/>
        <a:cs typeface="+mn-cs"/>
      </a:defRPr>
    </a:lvl3pPr>
    <a:lvl4pPr marL="1371600" algn="l" rtl="0" fontAlgn="base">
      <a:spcBef>
        <a:spcPct val="0"/>
      </a:spcBef>
      <a:spcAft>
        <a:spcPct val="0"/>
      </a:spcAft>
      <a:defRPr sz="1200" kern="1200">
        <a:solidFill>
          <a:schemeClr val="tx1"/>
        </a:solidFill>
        <a:latin typeface="Gill Sans" charset="0"/>
        <a:ea typeface="ＭＳ Ｐゴシック" charset="0"/>
        <a:cs typeface="+mn-cs"/>
      </a:defRPr>
    </a:lvl4pPr>
    <a:lvl5pPr marL="1828800" algn="l" rtl="0" fontAlgn="base">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58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collect feedback continually with a range of measures dependent on the product</a:t>
            </a:r>
          </a:p>
          <a:p>
            <a:endParaRPr lang="en-US" dirty="0" smtClean="0"/>
          </a:p>
          <a:p>
            <a:r>
              <a:rPr lang="en-US" dirty="0" smtClean="0"/>
              <a:t>Reach is a quantifiable</a:t>
            </a:r>
            <a:r>
              <a:rPr lang="en-US" baseline="0" dirty="0" smtClean="0"/>
              <a:t> metric…how many page views of </a:t>
            </a:r>
            <a:r>
              <a:rPr lang="en-US" baseline="0" dirty="0" err="1" smtClean="0"/>
              <a:t>Gridcast</a:t>
            </a:r>
            <a:r>
              <a:rPr lang="en-US" baseline="0" dirty="0" smtClean="0"/>
              <a:t> over time, or how RTM users are geographically distributed by country over a year.</a:t>
            </a:r>
          </a:p>
          <a:p>
            <a:r>
              <a:rPr lang="en-US" baseline="0" dirty="0" smtClean="0"/>
              <a:t>Significance is what effect that information has had, whether they find it useful and if there’s a positive outcome.</a:t>
            </a:r>
            <a:endParaRPr lang="en-US" dirty="0"/>
          </a:p>
        </p:txBody>
      </p:sp>
    </p:spTree>
    <p:extLst>
      <p:ext uri="{BB962C8B-B14F-4D97-AF65-F5344CB8AC3E}">
        <p14:creationId xmlns:p14="http://schemas.microsoft.com/office/powerpoint/2010/main" val="152673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in this case are contributors to the blog</a:t>
            </a:r>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a:solidFill>
                  <a:srgbClr val="000000"/>
                </a:solidFill>
                <a:latin typeface="Arial" charset="0"/>
                <a:cs typeface="Arial" charset="0"/>
                <a:sym typeface="Arial" charset="0"/>
              </a:rPr>
              <a:t>181 posts in </a:t>
            </a:r>
            <a:r>
              <a:rPr lang="en-US" dirty="0" smtClean="0">
                <a:solidFill>
                  <a:srgbClr val="000000"/>
                </a:solidFill>
                <a:latin typeface="Arial" charset="0"/>
                <a:cs typeface="Arial" charset="0"/>
                <a:sym typeface="Arial" charset="0"/>
              </a:rPr>
              <a:t>Y2;</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We</a:t>
            </a:r>
            <a:r>
              <a:rPr lang="en-US" baseline="0" dirty="0" smtClean="0">
                <a:solidFill>
                  <a:srgbClr val="000000"/>
                </a:solidFill>
                <a:latin typeface="Arial" charset="0"/>
                <a:cs typeface="Arial" charset="0"/>
                <a:sym typeface="Arial" charset="0"/>
              </a:rPr>
              <a:t> know that </a:t>
            </a:r>
            <a:r>
              <a:rPr lang="en-US" baseline="0" dirty="0" err="1" smtClean="0">
                <a:solidFill>
                  <a:srgbClr val="000000"/>
                </a:solidFill>
                <a:latin typeface="Arial" charset="0"/>
                <a:cs typeface="Arial" charset="0"/>
                <a:sym typeface="Arial" charset="0"/>
              </a:rPr>
              <a:t>Gridcast</a:t>
            </a:r>
            <a:r>
              <a:rPr lang="en-US" baseline="0" dirty="0" smtClean="0">
                <a:solidFill>
                  <a:srgbClr val="000000"/>
                </a:solidFill>
                <a:latin typeface="Arial" charset="0"/>
                <a:cs typeface="Arial" charset="0"/>
                <a:sym typeface="Arial" charset="0"/>
              </a:rPr>
              <a:t> is also a primary channel for people to ‘catch up’ on things they missed. Video views typically in the hundreds; could go viral</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a:solidFill>
                  <a:srgbClr val="000000"/>
                </a:solidFill>
                <a:latin typeface="Arial" charset="0"/>
                <a:cs typeface="Arial" charset="0"/>
                <a:sym typeface="Arial" charset="0"/>
              </a:rPr>
              <a:t>March 8th, International Women</a:t>
            </a:r>
            <a:r>
              <a:rPr lang="ja-JP" altLang="en-US">
                <a:solidFill>
                  <a:srgbClr val="000000"/>
                </a:solidFill>
                <a:latin typeface="Arial"/>
                <a:cs typeface="Arial" charset="0"/>
                <a:sym typeface="Arial" charset="0"/>
              </a:rPr>
              <a:t>’</a:t>
            </a:r>
            <a:r>
              <a:rPr lang="en-US">
                <a:solidFill>
                  <a:srgbClr val="000000"/>
                </a:solidFill>
                <a:latin typeface="Arial" charset="0"/>
                <a:cs typeface="Arial" charset="0"/>
                <a:sym typeface="Arial" charset="0"/>
              </a:rPr>
              <a:t>s day</a:t>
            </a:r>
          </a:p>
          <a:p>
            <a:pPr>
              <a:spcBef>
                <a:spcPts val="425"/>
              </a:spcBef>
            </a:pPr>
            <a:endParaRPr lang="en-US">
              <a:solidFill>
                <a:srgbClr val="000000"/>
              </a:solidFill>
              <a:latin typeface="Arial" charset="0"/>
              <a:cs typeface="Arial" charset="0"/>
              <a:sym typeface="Arial" charset="0"/>
            </a:endParaRPr>
          </a:p>
          <a:p>
            <a:pPr>
              <a:spcBef>
                <a:spcPts val="425"/>
              </a:spcBef>
            </a:pPr>
            <a:r>
              <a:rPr lang="en-US">
                <a:solidFill>
                  <a:srgbClr val="000000"/>
                </a:solidFill>
                <a:latin typeface="Arial" charset="0"/>
                <a:cs typeface="Arial" charset="0"/>
                <a:sym typeface="Arial" charset="0"/>
              </a:rPr>
              <a:t>Women in e-science Pinterest board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GB" dirty="0" smtClean="0">
                <a:solidFill>
                  <a:srgbClr val="000000"/>
                </a:solidFill>
                <a:latin typeface="Arial" charset="0"/>
                <a:cs typeface="Arial" charset="0"/>
                <a:sym typeface="Arial" charset="0"/>
              </a:rPr>
              <a:t>Turing</a:t>
            </a:r>
            <a:r>
              <a:rPr lang="en-GB" baseline="0" dirty="0" smtClean="0">
                <a:solidFill>
                  <a:srgbClr val="000000"/>
                </a:solidFill>
                <a:latin typeface="Arial" charset="0"/>
                <a:cs typeface="Arial" charset="0"/>
                <a:sym typeface="Arial" charset="0"/>
              </a:rPr>
              <a:t> </a:t>
            </a:r>
            <a:r>
              <a:rPr lang="en-GB" baseline="0" dirty="0" err="1" smtClean="0">
                <a:solidFill>
                  <a:srgbClr val="000000"/>
                </a:solidFill>
                <a:latin typeface="Arial" charset="0"/>
                <a:cs typeface="Arial" charset="0"/>
                <a:sym typeface="Arial" charset="0"/>
              </a:rPr>
              <a:t>centernary</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2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GB" dirty="0" smtClean="0">
                <a:solidFill>
                  <a:srgbClr val="000000"/>
                </a:solidFill>
                <a:latin typeface="Arial" charset="0"/>
                <a:cs typeface="Arial" charset="0"/>
                <a:sym typeface="Arial" charset="0"/>
              </a:rPr>
              <a:t>Turing</a:t>
            </a:r>
            <a:r>
              <a:rPr lang="en-GB" baseline="0" dirty="0" smtClean="0">
                <a:solidFill>
                  <a:srgbClr val="000000"/>
                </a:solidFill>
                <a:latin typeface="Arial" charset="0"/>
                <a:cs typeface="Arial" charset="0"/>
                <a:sym typeface="Arial" charset="0"/>
              </a:rPr>
              <a:t> </a:t>
            </a:r>
            <a:r>
              <a:rPr lang="en-GB" baseline="0" dirty="0" err="1" smtClean="0">
                <a:solidFill>
                  <a:srgbClr val="000000"/>
                </a:solidFill>
                <a:latin typeface="Arial" charset="0"/>
                <a:cs typeface="Arial" charset="0"/>
                <a:sym typeface="Arial" charset="0"/>
              </a:rPr>
              <a:t>centernary</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200" kern="1200" dirty="0" smtClean="0">
                <a:solidFill>
                  <a:schemeClr val="tx1"/>
                </a:solidFill>
                <a:effectLst/>
                <a:latin typeface="Gill Sans" charset="0"/>
                <a:ea typeface="ＭＳ Ｐゴシック" charset="0"/>
                <a:cs typeface="+mn-cs"/>
              </a:rPr>
              <a:t>The 9th e‐Infrastructure </a:t>
            </a:r>
            <a:r>
              <a:rPr lang="en-US" sz="1200" kern="1200" dirty="0" err="1" smtClean="0">
                <a:solidFill>
                  <a:schemeClr val="tx1"/>
                </a:solidFill>
                <a:effectLst/>
                <a:latin typeface="Gill Sans" charset="0"/>
                <a:ea typeface="ＭＳ Ｐゴシック" charset="0"/>
                <a:cs typeface="+mn-cs"/>
              </a:rPr>
              <a:t>Concertation</a:t>
            </a:r>
            <a:r>
              <a:rPr lang="en-US" sz="1200" kern="1200" dirty="0" smtClean="0">
                <a:solidFill>
                  <a:schemeClr val="tx1"/>
                </a:solidFill>
                <a:effectLst/>
                <a:latin typeface="Gill Sans" charset="0"/>
                <a:ea typeface="ＭＳ Ｐゴシック" charset="0"/>
                <a:cs typeface="+mn-cs"/>
              </a:rPr>
              <a:t> meeting was attended in person by 150 delegates. This is an increase of more than a third on last year’s attendance of 110 delegates. Attendees included representatives from the EC, as well as those involved in EC funded projects. In addition, a further 305 visitors made use of the live streaming via the web on the first day of the conference. On the second day 149 visitors accessed the live webcast. </a:t>
            </a:r>
            <a:endParaRPr lang="en-US" dirty="0" smtClean="0"/>
          </a:p>
          <a:p>
            <a:r>
              <a:rPr lang="en-US" sz="1200" kern="1200" dirty="0" smtClean="0">
                <a:solidFill>
                  <a:schemeClr val="tx1"/>
                </a:solidFill>
                <a:effectLst/>
                <a:latin typeface="Gill Sans" charset="0"/>
                <a:ea typeface="ＭＳ Ｐゴシック" charset="0"/>
                <a:cs typeface="+mn-cs"/>
              </a:rPr>
              <a:t>This year, there was a great deal of interest from those who could not make the meeting. The first day of live streaming attracted 825 total page views from 36 countries. The meeting had a wide international appeal and the top 10 viewing countries were Italy, Germany, Belgium, Slovenia, Portugal, US, UK, Columbia and the Netherlands. On Friday 23rd of September, there were a total of 403 page views from 21 different countries. A number of non‐European countries such as Columbia, which was the sixth top connection, were tuning in on the second day of the meeting. </a:t>
            </a:r>
            <a:endParaRPr lang="en-US" dirty="0" smtClean="0"/>
          </a:p>
          <a:p>
            <a:r>
              <a:rPr lang="en-US" sz="1200" kern="1200" dirty="0" smtClean="0">
                <a:solidFill>
                  <a:schemeClr val="tx1"/>
                </a:solidFill>
                <a:effectLst/>
                <a:latin typeface="Gill Sans" charset="0"/>
                <a:ea typeface="ＭＳ Ｐゴシック" charset="0"/>
                <a:cs typeface="+mn-cs"/>
              </a:rPr>
              <a:t>From the 22nd to 23rd September, there were 42 visits from 42 unique visitors to the e‐ScienceTalk website, which contained information on the e‐Infrastructure </a:t>
            </a:r>
            <a:r>
              <a:rPr lang="en-US" sz="1200" kern="1200" dirty="0" err="1" smtClean="0">
                <a:solidFill>
                  <a:schemeClr val="tx1"/>
                </a:solidFill>
                <a:effectLst/>
                <a:latin typeface="Gill Sans" charset="0"/>
                <a:ea typeface="ＭＳ Ｐゴシック" charset="0"/>
                <a:cs typeface="+mn-cs"/>
              </a:rPr>
              <a:t>Concertation</a:t>
            </a:r>
            <a:r>
              <a:rPr lang="en-US" sz="1200" kern="1200" dirty="0" smtClean="0">
                <a:solidFill>
                  <a:schemeClr val="tx1"/>
                </a:solidFill>
                <a:effectLst/>
                <a:latin typeface="Gill Sans" charset="0"/>
                <a:ea typeface="ＭＳ Ｐゴシック" charset="0"/>
                <a:cs typeface="+mn-cs"/>
              </a:rPr>
              <a:t> meeting. Forty nine percent of these visits were from new visitors to the site. </a:t>
            </a:r>
            <a:endParaRPr lang="en-US" dirty="0" smtClean="0"/>
          </a:p>
          <a:p>
            <a:r>
              <a:rPr lang="en-US" sz="1200" kern="1200" dirty="0" smtClean="0">
                <a:solidFill>
                  <a:schemeClr val="tx1"/>
                </a:solidFill>
                <a:effectLst/>
                <a:latin typeface="Gill Sans" charset="0"/>
                <a:ea typeface="ＭＳ Ｐゴシック" charset="0"/>
                <a:cs typeface="+mn-cs"/>
              </a:rPr>
              <a:t>From the 22nd to the 23rd of September there were a total of 249 visits to the </a:t>
            </a:r>
            <a:r>
              <a:rPr lang="en-US" sz="1200" kern="1200" dirty="0" err="1" smtClean="0">
                <a:solidFill>
                  <a:schemeClr val="tx1"/>
                </a:solidFill>
                <a:effectLst/>
                <a:latin typeface="Gill Sans" charset="0"/>
                <a:ea typeface="ＭＳ Ｐゴシック" charset="0"/>
                <a:cs typeface="+mn-cs"/>
              </a:rPr>
              <a:t>GridCast</a:t>
            </a:r>
            <a:r>
              <a:rPr lang="en-US" sz="1200" kern="1200" dirty="0" smtClean="0">
                <a:solidFill>
                  <a:schemeClr val="tx1"/>
                </a:solidFill>
                <a:effectLst/>
                <a:latin typeface="Gill Sans" charset="0"/>
                <a:ea typeface="ＭＳ Ｐゴシック" charset="0"/>
                <a:cs typeface="+mn-cs"/>
              </a:rPr>
              <a:t> blog, from 176 unique visitors. On average visitors spent 3.48 minutes on the site when visiting and 51% of these visits were from new visitors. During the e‐</a:t>
            </a:r>
            <a:r>
              <a:rPr lang="en-US" sz="1200" kern="1200" dirty="0" err="1" smtClean="0">
                <a:solidFill>
                  <a:schemeClr val="tx1"/>
                </a:solidFill>
                <a:effectLst/>
                <a:latin typeface="Gill Sans" charset="0"/>
                <a:ea typeface="ＭＳ Ｐゴシック" charset="0"/>
                <a:cs typeface="+mn-cs"/>
              </a:rPr>
              <a:t>Concertation</a:t>
            </a:r>
            <a:r>
              <a:rPr lang="en-US" sz="1200" kern="1200" dirty="0" smtClean="0">
                <a:solidFill>
                  <a:schemeClr val="tx1"/>
                </a:solidFill>
                <a:effectLst/>
                <a:latin typeface="Gill Sans" charset="0"/>
                <a:ea typeface="ＭＳ Ｐゴシック" charset="0"/>
                <a:cs typeface="+mn-cs"/>
              </a:rPr>
              <a:t> meeting, there were 63 tweets on the first day and 34 on the second day. Tweets came from a number of sources including EUIndiaGrid2, Venus‐C, SIENA, </a:t>
            </a:r>
            <a:r>
              <a:rPr lang="en-US" sz="1200" kern="1200" dirty="0" err="1" smtClean="0">
                <a:solidFill>
                  <a:schemeClr val="tx1"/>
                </a:solidFill>
                <a:effectLst/>
                <a:latin typeface="Gill Sans" charset="0"/>
                <a:ea typeface="ＭＳ Ｐゴシック" charset="0"/>
                <a:cs typeface="+mn-cs"/>
              </a:rPr>
              <a:t>EUBrazilOpenBio</a:t>
            </a:r>
            <a:r>
              <a:rPr lang="en-US" sz="1200" kern="1200" dirty="0" smtClean="0">
                <a:solidFill>
                  <a:schemeClr val="tx1"/>
                </a:solidFill>
                <a:effectLst/>
                <a:latin typeface="Gill Sans" charset="0"/>
                <a:ea typeface="ＭＳ Ｐゴシック" charset="0"/>
                <a:cs typeface="+mn-cs"/>
              </a:rPr>
              <a:t>, EUMEDGRID and FP7 Training. </a:t>
            </a:r>
            <a:endParaRPr lang="en-US" dirty="0" smtClean="0"/>
          </a:p>
          <a:p>
            <a:r>
              <a:rPr lang="en-US" sz="1200" kern="1200" dirty="0" smtClean="0">
                <a:solidFill>
                  <a:schemeClr val="tx1"/>
                </a:solidFill>
                <a:effectLst/>
                <a:latin typeface="Gill Sans" charset="0"/>
                <a:ea typeface="ＭＳ Ｐゴシック" charset="0"/>
                <a:cs typeface="+mn-cs"/>
              </a:rPr>
              <a:t>During the EGI‐TF there were 251 tweets in total. </a:t>
            </a:r>
            <a:endParaRPr lang="en-US" dirty="0" smtClean="0"/>
          </a:p>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a:solidFill>
                  <a:srgbClr val="000000"/>
                </a:solidFill>
                <a:latin typeface="Arial" charset="0"/>
                <a:cs typeface="Arial" charset="0"/>
                <a:sym typeface="Arial" charset="0"/>
              </a:rPr>
              <a:t>coordinator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 material is </a:t>
            </a:r>
            <a:r>
              <a:rPr lang="en-US" dirty="0" err="1" smtClean="0">
                <a:solidFill>
                  <a:srgbClr val="000000"/>
                </a:solidFill>
                <a:latin typeface="Arial" charset="0"/>
                <a:cs typeface="Arial" charset="0"/>
                <a:sym typeface="Arial" charset="0"/>
              </a:rPr>
              <a:t>summarised</a:t>
            </a:r>
            <a:r>
              <a:rPr lang="en-US" dirty="0" smtClean="0">
                <a:solidFill>
                  <a:srgbClr val="000000"/>
                </a:solidFill>
                <a:latin typeface="Arial" charset="0"/>
                <a:cs typeface="Arial" charset="0"/>
                <a:sym typeface="Arial" charset="0"/>
              </a:rPr>
              <a:t>,</a:t>
            </a:r>
            <a:r>
              <a:rPr lang="en-US" baseline="0" dirty="0" smtClean="0">
                <a:solidFill>
                  <a:srgbClr val="000000"/>
                </a:solidFill>
                <a:latin typeface="Arial" charset="0"/>
                <a:cs typeface="Arial" charset="0"/>
                <a:sym typeface="Arial" charset="0"/>
              </a:rPr>
              <a:t> distributed in e-IRG newsletter</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a:solidFill>
                  <a:srgbClr val="000000"/>
                </a:solidFill>
                <a:latin typeface="Arial" charset="0"/>
                <a:cs typeface="Arial" charset="0"/>
                <a:sym typeface="Arial" charset="0"/>
              </a:rPr>
              <a:t>1.6 FTE= 1 FTE e-science impact reporter, 0.6 FTE</a:t>
            </a:r>
          </a:p>
          <a:p>
            <a:pPr>
              <a:spcBef>
                <a:spcPts val="425"/>
              </a:spcBef>
            </a:pPr>
            <a:endParaRPr lang="en-US">
              <a:solidFill>
                <a:srgbClr val="000000"/>
              </a:solidFill>
              <a:latin typeface="Arial" charset="0"/>
              <a:cs typeface="Arial" charset="0"/>
              <a:sym typeface="Arial" charset="0"/>
            </a:endParaRP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sz="1200" u="none" kern="1200" baseline="0" dirty="0" smtClean="0">
                <a:solidFill>
                  <a:schemeClr val="tx1"/>
                </a:solidFill>
                <a:latin typeface="Gill Sans" charset="0"/>
                <a:ea typeface="ＭＳ Ｐゴシック" charset="0"/>
                <a:cs typeface="+mn-cs"/>
              </a:rPr>
              <a:t>illustrate the scientific results and impacts from grid and cloud computing, e-infrastructures and related technologies.</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e.g. the Americas, Australasia, Africa.</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Identify and attend a series of events in order to influence policy makers and journalists and to distribute the e-</a:t>
            </a:r>
            <a:r>
              <a:rPr lang="en-US" sz="1200" u="none" kern="1200" baseline="0" dirty="0" err="1" smtClean="0">
                <a:solidFill>
                  <a:schemeClr val="tx1"/>
                </a:solidFill>
                <a:latin typeface="Gill Sans" charset="0"/>
                <a:ea typeface="ＭＳ Ｐゴシック" charset="0"/>
                <a:cs typeface="+mn-cs"/>
              </a:rPr>
              <a:t>ScienceBriefings</a:t>
            </a:r>
            <a:r>
              <a:rPr lang="en-US" sz="1200" u="none" kern="1200" baseline="0" dirty="0" smtClean="0">
                <a:solidFill>
                  <a:schemeClr val="tx1"/>
                </a:solidFill>
                <a:latin typeface="Gill Sans" charset="0"/>
                <a:ea typeface="ＭＳ Ｐゴシック" charset="0"/>
                <a:cs typeface="+mn-cs"/>
              </a:rPr>
              <a:t>.</a:t>
            </a:r>
          </a:p>
          <a:p>
            <a:endParaRPr lang="en-US" sz="1200" u="none" kern="1200" baseline="0" dirty="0" smtClean="0">
              <a:solidFill>
                <a:schemeClr val="tx1"/>
              </a:solidFill>
              <a:latin typeface="Gill Sans" charset="0"/>
              <a:ea typeface="ＭＳ Ｐゴシック" charset="0"/>
              <a:cs typeface="+mn-cs"/>
            </a:endParaRPr>
          </a:p>
          <a:p>
            <a:r>
              <a:rPr lang="en-US" sz="1200" u="none" kern="1200" baseline="0" dirty="0" smtClean="0">
                <a:solidFill>
                  <a:schemeClr val="tx1"/>
                </a:solidFill>
                <a:latin typeface="Gill Sans" charset="0"/>
                <a:ea typeface="ＭＳ Ｐゴシック" charset="0"/>
                <a:cs typeface="+mn-cs"/>
              </a:rPr>
              <a:t>Assume a key leading and coordinating role in the </a:t>
            </a:r>
            <a:r>
              <a:rPr lang="en-US" sz="1200" u="none" kern="1200" baseline="0" dirty="0" err="1" smtClean="0">
                <a:solidFill>
                  <a:schemeClr val="tx1"/>
                </a:solidFill>
                <a:latin typeface="Gill Sans" charset="0"/>
                <a:ea typeface="ＭＳ Ｐゴシック" charset="0"/>
                <a:cs typeface="+mn-cs"/>
              </a:rPr>
              <a:t>concertation</a:t>
            </a:r>
            <a:r>
              <a:rPr lang="en-US" sz="1200" u="none" kern="1200" baseline="0" dirty="0" smtClean="0">
                <a:solidFill>
                  <a:schemeClr val="tx1"/>
                </a:solidFill>
                <a:latin typeface="Gill Sans" charset="0"/>
                <a:ea typeface="ＭＳ Ｐゴシック" charset="0"/>
                <a:cs typeface="+mn-cs"/>
              </a:rPr>
              <a:t> activities and meetings related to the e-Infrastructure area, </a:t>
            </a:r>
            <a:r>
              <a:rPr lang="en-US" sz="1200" u="none" kern="1200" baseline="0" dirty="0" err="1" smtClean="0">
                <a:solidFill>
                  <a:schemeClr val="tx1"/>
                </a:solidFill>
                <a:latin typeface="Gill Sans" charset="0"/>
                <a:ea typeface="ＭＳ Ｐゴシック" charset="0"/>
                <a:cs typeface="+mn-cs"/>
              </a:rPr>
              <a:t>maximising</a:t>
            </a:r>
            <a:r>
              <a:rPr lang="en-US" sz="1200" u="none" kern="1200" baseline="0" dirty="0" smtClean="0">
                <a:solidFill>
                  <a:schemeClr val="tx1"/>
                </a:solidFill>
                <a:latin typeface="Gill Sans" charset="0"/>
                <a:ea typeface="ＭＳ Ｐゴシック" charset="0"/>
                <a:cs typeface="+mn-cs"/>
              </a:rPr>
              <a:t> media impact.</a:t>
            </a:r>
            <a:endParaRPr lang="en-US" dirty="0"/>
          </a:p>
        </p:txBody>
      </p:sp>
    </p:spTree>
    <p:extLst>
      <p:ext uri="{BB962C8B-B14F-4D97-AF65-F5344CB8AC3E}">
        <p14:creationId xmlns:p14="http://schemas.microsoft.com/office/powerpoint/2010/main" val="46825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dirty="0" smtClean="0">
                <a:solidFill>
                  <a:srgbClr val="000000"/>
                </a:solidFill>
                <a:latin typeface="Arial" charset="0"/>
                <a:cs typeface="Arial" charset="0"/>
                <a:sym typeface="Arial" charset="0"/>
              </a:rPr>
              <a:t>Need countries breakdown</a:t>
            </a: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a:solidFill>
                <a:srgbClr val="000000"/>
              </a:solidFill>
              <a:latin typeface="Arial" charset="0"/>
              <a:cs typeface="Arial" charset="0"/>
              <a:sym typeface="Arial" charset="0"/>
            </a:endParaRP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r>
              <a:rPr lang="en-US">
                <a:solidFill>
                  <a:srgbClr val="000000"/>
                </a:solidFill>
                <a:latin typeface="Arial" charset="0"/>
                <a:cs typeface="Arial" charset="0"/>
                <a:sym typeface="Arial" charset="0"/>
              </a:rPr>
              <a:t>*Currently e-IRG features a summarised version of the Briefing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a:buFont typeface="Arial"/>
              <a:buChar char="•"/>
            </a:pPr>
            <a:r>
              <a:rPr lang="en-GB" sz="1200" kern="1200" dirty="0" smtClean="0">
                <a:solidFill>
                  <a:schemeClr val="tx1"/>
                </a:solidFill>
                <a:latin typeface="Gill Sans" charset="0"/>
                <a:ea typeface="ＭＳ Ｐゴシック" charset="0"/>
                <a:cs typeface="+mn-cs"/>
              </a:rPr>
              <a:t>EGI User, Technical Forums and e-Infrastructure </a:t>
            </a:r>
            <a:r>
              <a:rPr lang="en-GB" sz="1200" kern="1200" dirty="0" err="1" smtClean="0">
                <a:solidFill>
                  <a:schemeClr val="tx1"/>
                </a:solidFill>
                <a:latin typeface="Gill Sans" charset="0"/>
                <a:ea typeface="ＭＳ Ｐゴシック" charset="0"/>
                <a:cs typeface="+mn-cs"/>
              </a:rPr>
              <a:t>Concertation</a:t>
            </a:r>
            <a:r>
              <a:rPr lang="en-GB" sz="1200" kern="1200" dirty="0" smtClean="0">
                <a:solidFill>
                  <a:schemeClr val="tx1"/>
                </a:solidFill>
                <a:latin typeface="Gill Sans" charset="0"/>
                <a:ea typeface="ＭＳ Ｐゴシック" charset="0"/>
                <a:cs typeface="+mn-cs"/>
              </a:rPr>
              <a:t> meetings, and others as appropriate.</a:t>
            </a:r>
          </a:p>
          <a:p>
            <a:pPr marL="171450" indent="-171450" algn="l">
              <a:buFont typeface="Arial"/>
              <a:buChar char="•"/>
            </a:pPr>
            <a:r>
              <a:rPr lang="en-GB" sz="1200" kern="1200" dirty="0" smtClean="0">
                <a:solidFill>
                  <a:schemeClr val="tx1"/>
                </a:solidFill>
                <a:latin typeface="Gill Sans" charset="0"/>
                <a:ea typeface="ＭＳ Ｐゴシック" charset="0"/>
                <a:cs typeface="+mn-cs"/>
              </a:rPr>
              <a:t> These allow more in-depth discussion of users’ experiences and views. </a:t>
            </a:r>
          </a:p>
          <a:p>
            <a:pPr marL="171450" indent="-171450" algn="l">
              <a:buFont typeface="Arial"/>
              <a:buChar char="•"/>
            </a:pPr>
            <a:r>
              <a:rPr lang="en-GB" sz="1200" kern="1200" dirty="0" smtClean="0">
                <a:solidFill>
                  <a:schemeClr val="tx1"/>
                </a:solidFill>
                <a:latin typeface="Gill Sans" charset="0"/>
                <a:ea typeface="ＭＳ Ｐゴシック" charset="0"/>
                <a:cs typeface="+mn-cs"/>
              </a:rPr>
              <a:t> Ensure that the project is implemented in an efficient, timely and cost effective manner.</a:t>
            </a:r>
            <a:r>
              <a:rPr lang="en-GB" sz="1200" b="1" kern="1200" dirty="0" smtClean="0">
                <a:solidFill>
                  <a:schemeClr val="tx1"/>
                </a:solidFill>
                <a:latin typeface="Gill Sans" charset="0"/>
                <a:ea typeface="ＭＳ Ｐゴシック" charset="0"/>
                <a:cs typeface="+mn-cs"/>
              </a:rPr>
              <a:t> </a:t>
            </a:r>
            <a:endParaRPr lang="en-GB" sz="1200" kern="1200" dirty="0" smtClean="0">
              <a:solidFill>
                <a:schemeClr val="tx1"/>
              </a:solidFill>
              <a:latin typeface="Gill Sans" charset="0"/>
              <a:ea typeface="ＭＳ Ｐゴシック" charset="0"/>
              <a:cs typeface="+mn-cs"/>
            </a:endParaRPr>
          </a:p>
          <a:p>
            <a:pPr marL="171450" lvl="0" indent="-171450" algn="l">
              <a:buFont typeface="Arial"/>
              <a:buChar char="•"/>
            </a:pPr>
            <a:r>
              <a:rPr lang="en-GB" sz="1200" kern="1200" dirty="0" smtClean="0">
                <a:solidFill>
                  <a:schemeClr val="tx1"/>
                </a:solidFill>
                <a:latin typeface="Gill Sans" charset="0"/>
                <a:ea typeface="ＭＳ Ｐゴシック" charset="0"/>
                <a:cs typeface="+mn-cs"/>
              </a:rPr>
              <a:t>Conducted once a year (WP3), solicit readership’s views</a:t>
            </a:r>
            <a:r>
              <a:rPr lang="en-GB" sz="1200" kern="1200" baseline="0" dirty="0" smtClean="0">
                <a:solidFill>
                  <a:schemeClr val="tx1"/>
                </a:solidFill>
                <a:latin typeface="Gill Sans" charset="0"/>
                <a:ea typeface="ＭＳ Ｐゴシック" charset="0"/>
                <a:cs typeface="+mn-cs"/>
              </a:rPr>
              <a:t> and how they use </a:t>
            </a:r>
            <a:r>
              <a:rPr lang="en-GB" sz="1200" kern="1200" dirty="0" err="1" smtClean="0">
                <a:solidFill>
                  <a:schemeClr val="tx1"/>
                </a:solidFill>
                <a:latin typeface="Gill Sans" charset="0"/>
                <a:ea typeface="ＭＳ Ｐゴシック" charset="0"/>
                <a:cs typeface="+mn-cs"/>
              </a:rPr>
              <a:t>iSGTW</a:t>
            </a:r>
            <a:r>
              <a:rPr lang="en-GB" sz="1200" kern="1200" dirty="0" smtClean="0">
                <a:solidFill>
                  <a:schemeClr val="tx1"/>
                </a:solidFill>
                <a:latin typeface="Gill Sans" charset="0"/>
                <a:ea typeface="ＭＳ Ｐゴシック" charset="0"/>
                <a:cs typeface="+mn-cs"/>
              </a:rPr>
              <a:t>…used to plan further developments </a:t>
            </a:r>
          </a:p>
          <a:p>
            <a:pPr marL="171450" lvl="0" indent="-171450" algn="l">
              <a:buFont typeface="Arial"/>
              <a:buChar char="•"/>
            </a:pPr>
            <a:r>
              <a:rPr lang="en-GB" sz="1200" kern="1200" dirty="0" smtClean="0">
                <a:solidFill>
                  <a:schemeClr val="tx1"/>
                </a:solidFill>
                <a:latin typeface="Gill Sans" charset="0"/>
                <a:ea typeface="ＭＳ Ｐゴシック" charset="0"/>
                <a:cs typeface="+mn-cs"/>
              </a:rPr>
              <a:t>…inasmuch as possible, </a:t>
            </a:r>
            <a:r>
              <a:rPr lang="en-US" sz="1200" kern="1200" dirty="0" smtClean="0">
                <a:solidFill>
                  <a:schemeClr val="tx1"/>
                </a:solidFill>
                <a:latin typeface="Gill Sans" charset="0"/>
                <a:ea typeface="ＭＳ Ｐゴシック" charset="0"/>
                <a:cs typeface="+mn-cs"/>
              </a:rPr>
              <a:t>provides examples of how people in the community are using e-Science products and whether and to what extent they’re making a difference</a:t>
            </a:r>
            <a:endParaRPr lang="en-GB" sz="1200" kern="1200" dirty="0" smtClean="0">
              <a:solidFill>
                <a:schemeClr val="tx1"/>
              </a:solidFill>
              <a:latin typeface="Gill Sans" charset="0"/>
              <a:ea typeface="ＭＳ Ｐゴシック" charset="0"/>
              <a:cs typeface="+mn-cs"/>
            </a:endParaRPr>
          </a:p>
          <a:p>
            <a:pPr marL="171450" marR="0" lvl="0" indent="-171450" algn="l" defTabSz="914400" rtl="0" eaLnBrk="1" fontAlgn="base" latinLnBrk="0" hangingPunct="1">
              <a:lnSpc>
                <a:spcPct val="100000"/>
              </a:lnSpc>
              <a:spcBef>
                <a:spcPct val="0"/>
              </a:spcBef>
              <a:spcAft>
                <a:spcPct val="0"/>
              </a:spcAft>
              <a:buClrTx/>
              <a:buSzTx/>
              <a:buFont typeface="Arial"/>
              <a:buChar char="•"/>
              <a:tabLst/>
              <a:defRPr/>
            </a:pPr>
            <a:r>
              <a:rPr lang="en-GB" sz="1200" kern="1200" dirty="0" smtClean="0">
                <a:solidFill>
                  <a:schemeClr val="tx1"/>
                </a:solidFill>
                <a:latin typeface="Gill Sans" charset="0"/>
                <a:ea typeface="ＭＳ Ｐゴシック" charset="0"/>
                <a:cs typeface="+mn-cs"/>
              </a:rPr>
              <a:t>produced by WP1 based on the metrics and feedback gathered during both phases of the project. (</a:t>
            </a:r>
            <a:r>
              <a:rPr lang="en-US" dirty="0" smtClean="0"/>
              <a:t>0.6FTE</a:t>
            </a:r>
            <a:r>
              <a:rPr lang="en-US" baseline="0" dirty="0" smtClean="0"/>
              <a:t> Collecting Feedback and helping to gauge impact of e-ScienceTalk)</a:t>
            </a:r>
          </a:p>
          <a:p>
            <a:pPr marL="171450" lvl="0" indent="-171450" algn="l">
              <a:buFont typeface="Arial"/>
              <a:buChar char="•"/>
            </a:pPr>
            <a:endParaRPr lang="en-GB" sz="1200" kern="1200" dirty="0" smtClean="0">
              <a:solidFill>
                <a:schemeClr val="tx1"/>
              </a:solidFill>
              <a:latin typeface="Gill Sans" charset="0"/>
              <a:ea typeface="ＭＳ Ｐゴシック" charset="0"/>
              <a:cs typeface="+mn-cs"/>
            </a:endParaRPr>
          </a:p>
          <a:p>
            <a:endParaRPr lang="en-US" baseline="0" dirty="0" smtClean="0"/>
          </a:p>
          <a:p>
            <a:endParaRPr lang="en-US" dirty="0"/>
          </a:p>
        </p:txBody>
      </p:sp>
    </p:spTree>
    <p:extLst>
      <p:ext uri="{BB962C8B-B14F-4D97-AF65-F5344CB8AC3E}">
        <p14:creationId xmlns:p14="http://schemas.microsoft.com/office/powerpoint/2010/main" val="187650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500CF6A2-EB5B-6343-8ACF-D233270CB28E}" type="slidenum">
              <a:rPr lang="en-US"/>
              <a:pPr/>
              <a:t>‹#›</a:t>
            </a:fld>
            <a:endParaRPr lang="en-US"/>
          </a:p>
        </p:txBody>
      </p:sp>
    </p:spTree>
    <p:extLst>
      <p:ext uri="{BB962C8B-B14F-4D97-AF65-F5344CB8AC3E}">
        <p14:creationId xmlns:p14="http://schemas.microsoft.com/office/powerpoint/2010/main" val="295763873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F84CB7-D8E1-9C4C-88FA-5F5A70F72A75}" type="slidenum">
              <a:rPr lang="en-US"/>
              <a:pPr/>
              <a:t>‹#›</a:t>
            </a:fld>
            <a:endParaRPr lang="en-US"/>
          </a:p>
        </p:txBody>
      </p:sp>
    </p:spTree>
    <p:extLst>
      <p:ext uri="{BB962C8B-B14F-4D97-AF65-F5344CB8AC3E}">
        <p14:creationId xmlns:p14="http://schemas.microsoft.com/office/powerpoint/2010/main" val="250047188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0"/>
            <a:ext cx="2170112" cy="61261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0"/>
            <a:ext cx="6361113" cy="61261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20096D6-BA76-4242-8DC7-202AC265C8CD}" type="slidenum">
              <a:rPr lang="en-US"/>
              <a:pPr/>
              <a:t>‹#›</a:t>
            </a:fld>
            <a:endParaRPr lang="en-US"/>
          </a:p>
        </p:txBody>
      </p:sp>
    </p:spTree>
    <p:extLst>
      <p:ext uri="{BB962C8B-B14F-4D97-AF65-F5344CB8AC3E}">
        <p14:creationId xmlns:p14="http://schemas.microsoft.com/office/powerpoint/2010/main" val="271933480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5479485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65458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3059726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0236113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1295223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72465416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56162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8056073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514AF05-59CB-1C40-BE10-86396B74E2E2}" type="slidenum">
              <a:rPr lang="en-US"/>
              <a:pPr/>
              <a:t>‹#›</a:t>
            </a:fld>
            <a:endParaRPr lang="en-US"/>
          </a:p>
        </p:txBody>
      </p:sp>
    </p:spTree>
    <p:extLst>
      <p:ext uri="{BB962C8B-B14F-4D97-AF65-F5344CB8AC3E}">
        <p14:creationId xmlns:p14="http://schemas.microsoft.com/office/powerpoint/2010/main" val="261885133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0577844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6938446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04777157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B2863A5-E757-7F42-9721-D4F66D1910E6}" type="slidenum">
              <a:rPr lang="en-US"/>
              <a:pPr/>
              <a:t>‹#›</a:t>
            </a:fld>
            <a:endParaRPr lang="en-US"/>
          </a:p>
        </p:txBody>
      </p:sp>
    </p:spTree>
    <p:extLst>
      <p:ext uri="{BB962C8B-B14F-4D97-AF65-F5344CB8AC3E}">
        <p14:creationId xmlns:p14="http://schemas.microsoft.com/office/powerpoint/2010/main" val="342263116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B6CB6A1-33DC-4648-A845-EBDAD195E8C8}" type="slidenum">
              <a:rPr lang="en-US"/>
              <a:pPr/>
              <a:t>‹#›</a:t>
            </a:fld>
            <a:endParaRPr lang="en-US"/>
          </a:p>
        </p:txBody>
      </p:sp>
    </p:spTree>
    <p:extLst>
      <p:ext uri="{BB962C8B-B14F-4D97-AF65-F5344CB8AC3E}">
        <p14:creationId xmlns:p14="http://schemas.microsoft.com/office/powerpoint/2010/main" val="323473687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8D40C81-FA6A-0047-8A47-F7CC2EA6F9B1}" type="slidenum">
              <a:rPr lang="en-US"/>
              <a:pPr/>
              <a:t>‹#›</a:t>
            </a:fld>
            <a:endParaRPr lang="en-US"/>
          </a:p>
        </p:txBody>
      </p:sp>
    </p:spTree>
    <p:extLst>
      <p:ext uri="{BB962C8B-B14F-4D97-AF65-F5344CB8AC3E}">
        <p14:creationId xmlns:p14="http://schemas.microsoft.com/office/powerpoint/2010/main" val="12664092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393A186-6B9F-EB46-888B-1D2E4A1B405C}" type="slidenum">
              <a:rPr lang="en-US"/>
              <a:pPr/>
              <a:t>‹#›</a:t>
            </a:fld>
            <a:endParaRPr lang="en-US"/>
          </a:p>
        </p:txBody>
      </p:sp>
    </p:spTree>
    <p:extLst>
      <p:ext uri="{BB962C8B-B14F-4D97-AF65-F5344CB8AC3E}">
        <p14:creationId xmlns:p14="http://schemas.microsoft.com/office/powerpoint/2010/main" val="15844923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0524ACD-1CAF-D442-9759-8B70175EF4BC}" type="slidenum">
              <a:rPr lang="en-US"/>
              <a:pPr/>
              <a:t>‹#›</a:t>
            </a:fld>
            <a:endParaRPr lang="en-US"/>
          </a:p>
        </p:txBody>
      </p:sp>
    </p:spTree>
    <p:extLst>
      <p:ext uri="{BB962C8B-B14F-4D97-AF65-F5344CB8AC3E}">
        <p14:creationId xmlns:p14="http://schemas.microsoft.com/office/powerpoint/2010/main" val="5177583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D986A70-92E1-FD4B-807E-D38BDA3FE6BE}" type="slidenum">
              <a:rPr lang="en-US"/>
              <a:pPr/>
              <a:t>‹#›</a:t>
            </a:fld>
            <a:endParaRPr lang="en-US"/>
          </a:p>
        </p:txBody>
      </p:sp>
    </p:spTree>
    <p:extLst>
      <p:ext uri="{BB962C8B-B14F-4D97-AF65-F5344CB8AC3E}">
        <p14:creationId xmlns:p14="http://schemas.microsoft.com/office/powerpoint/2010/main" val="341540031"/>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CEB946-D666-044B-9264-9A4A4F33EEAD}" type="slidenum">
              <a:rPr lang="en-US"/>
              <a:pPr/>
              <a:t>‹#›</a:t>
            </a:fld>
            <a:endParaRPr lang="en-US"/>
          </a:p>
        </p:txBody>
      </p:sp>
    </p:spTree>
    <p:extLst>
      <p:ext uri="{BB962C8B-B14F-4D97-AF65-F5344CB8AC3E}">
        <p14:creationId xmlns:p14="http://schemas.microsoft.com/office/powerpoint/2010/main" val="44574474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BA0B391-2D77-6142-AFEE-96726C705AA8}" type="slidenum">
              <a:rPr lang="en-US"/>
              <a:pPr/>
              <a:t>‹#›</a:t>
            </a:fld>
            <a:endParaRPr lang="en-US"/>
          </a:p>
        </p:txBody>
      </p:sp>
    </p:spTree>
    <p:extLst>
      <p:ext uri="{BB962C8B-B14F-4D97-AF65-F5344CB8AC3E}">
        <p14:creationId xmlns:p14="http://schemas.microsoft.com/office/powerpoint/2010/main" val="422851746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54AA9D0-B342-6649-B04F-5CE5EE295944}" type="slidenum">
              <a:rPr lang="en-US"/>
              <a:pPr/>
              <a:t>‹#›</a:t>
            </a:fld>
            <a:endParaRPr lang="en-US"/>
          </a:p>
        </p:txBody>
      </p:sp>
    </p:spTree>
    <p:extLst>
      <p:ext uri="{BB962C8B-B14F-4D97-AF65-F5344CB8AC3E}">
        <p14:creationId xmlns:p14="http://schemas.microsoft.com/office/powerpoint/2010/main" val="211483563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2EA8930-8ACF-B849-8FA1-5ABCFF7F52A3}" type="slidenum">
              <a:rPr lang="en-US"/>
              <a:pPr/>
              <a:t>‹#›</a:t>
            </a:fld>
            <a:endParaRPr lang="en-US"/>
          </a:p>
        </p:txBody>
      </p:sp>
    </p:spTree>
    <p:extLst>
      <p:ext uri="{BB962C8B-B14F-4D97-AF65-F5344CB8AC3E}">
        <p14:creationId xmlns:p14="http://schemas.microsoft.com/office/powerpoint/2010/main" val="77146982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D0EDB97-0251-2E4F-8DDC-9720EA2244EA}" type="slidenum">
              <a:rPr lang="en-US"/>
              <a:pPr/>
              <a:t>‹#›</a:t>
            </a:fld>
            <a:endParaRPr lang="en-US"/>
          </a:p>
        </p:txBody>
      </p:sp>
    </p:spTree>
    <p:extLst>
      <p:ext uri="{BB962C8B-B14F-4D97-AF65-F5344CB8AC3E}">
        <p14:creationId xmlns:p14="http://schemas.microsoft.com/office/powerpoint/2010/main" val="232053362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775" y="0"/>
            <a:ext cx="2168525" cy="61261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0"/>
            <a:ext cx="6353175" cy="61261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641D4D1-A07F-9248-8E7F-DC31D61A5766}" type="slidenum">
              <a:rPr lang="en-US"/>
              <a:pPr/>
              <a:t>‹#›</a:t>
            </a:fld>
            <a:endParaRPr lang="en-US"/>
          </a:p>
        </p:txBody>
      </p:sp>
    </p:spTree>
    <p:extLst>
      <p:ext uri="{BB962C8B-B14F-4D97-AF65-F5344CB8AC3E}">
        <p14:creationId xmlns:p14="http://schemas.microsoft.com/office/powerpoint/2010/main" val="37188305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E33C29D-8EF8-1646-8A08-27925CB9A196}" type="slidenum">
              <a:rPr lang="en-US"/>
              <a:pPr/>
              <a:t>‹#›</a:t>
            </a:fld>
            <a:endParaRPr lang="en-US"/>
          </a:p>
        </p:txBody>
      </p:sp>
    </p:spTree>
    <p:extLst>
      <p:ext uri="{BB962C8B-B14F-4D97-AF65-F5344CB8AC3E}">
        <p14:creationId xmlns:p14="http://schemas.microsoft.com/office/powerpoint/2010/main" val="349020044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AC6F1B6-3A0D-A745-80F3-B6FAB13DEDD3}" type="slidenum">
              <a:rPr lang="en-US"/>
              <a:pPr/>
              <a:t>‹#›</a:t>
            </a:fld>
            <a:endParaRPr lang="en-US"/>
          </a:p>
        </p:txBody>
      </p:sp>
    </p:spTree>
    <p:extLst>
      <p:ext uri="{BB962C8B-B14F-4D97-AF65-F5344CB8AC3E}">
        <p14:creationId xmlns:p14="http://schemas.microsoft.com/office/powerpoint/2010/main" val="250164587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F0D5686-0F73-314C-94E9-626BC184097C}" type="slidenum">
              <a:rPr lang="en-US"/>
              <a:pPr/>
              <a:t>‹#›</a:t>
            </a:fld>
            <a:endParaRPr lang="en-US"/>
          </a:p>
        </p:txBody>
      </p:sp>
    </p:spTree>
    <p:extLst>
      <p:ext uri="{BB962C8B-B14F-4D97-AF65-F5344CB8AC3E}">
        <p14:creationId xmlns:p14="http://schemas.microsoft.com/office/powerpoint/2010/main" val="220807620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45FCEF2-CE21-5243-82D5-7A2241D56F31}" type="slidenum">
              <a:rPr lang="en-US"/>
              <a:pPr/>
              <a:t>‹#›</a:t>
            </a:fld>
            <a:endParaRPr lang="en-US"/>
          </a:p>
        </p:txBody>
      </p:sp>
    </p:spTree>
    <p:extLst>
      <p:ext uri="{BB962C8B-B14F-4D97-AF65-F5344CB8AC3E}">
        <p14:creationId xmlns:p14="http://schemas.microsoft.com/office/powerpoint/2010/main" val="129144477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BBB51DC-0FF8-C449-988A-769FBE4F6C47}" type="slidenum">
              <a:rPr lang="en-US"/>
              <a:pPr/>
              <a:t>‹#›</a:t>
            </a:fld>
            <a:endParaRPr lang="en-US"/>
          </a:p>
        </p:txBody>
      </p:sp>
    </p:spTree>
    <p:extLst>
      <p:ext uri="{BB962C8B-B14F-4D97-AF65-F5344CB8AC3E}">
        <p14:creationId xmlns:p14="http://schemas.microsoft.com/office/powerpoint/2010/main" val="144607212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A696086-0CD0-9841-9740-4FD1C10B92E9}" type="slidenum">
              <a:rPr lang="en-US"/>
              <a:pPr/>
              <a:t>‹#›</a:t>
            </a:fld>
            <a:endParaRPr lang="en-US"/>
          </a:p>
        </p:txBody>
      </p:sp>
    </p:spTree>
    <p:extLst>
      <p:ext uri="{BB962C8B-B14F-4D97-AF65-F5344CB8AC3E}">
        <p14:creationId xmlns:p14="http://schemas.microsoft.com/office/powerpoint/2010/main" val="49374710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1225" y="0"/>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Arial Bold" charset="0"/>
              </a:rPr>
              <a:t>Click to edit Master title style</a:t>
            </a:r>
          </a:p>
        </p:txBody>
      </p:sp>
      <p:sp>
        <p:nvSpPr>
          <p:cNvPr id="1026" name="Rectangle 2"/>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p:cNvSpPr txBox="1">
            <a:spLocks noGrp="1" noChangeArrowheads="1"/>
          </p:cNvSpPr>
          <p:nvPr>
            <p:ph type="sldNum" sz="quarter" idx="4"/>
          </p:nvPr>
        </p:nvSpPr>
        <p:spPr bwMode="auto">
          <a:xfrm>
            <a:off x="8885238" y="6842125"/>
            <a:ext cx="2587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200">
                <a:solidFill>
                  <a:srgbClr val="FFFFFF"/>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0CFDB144-9CAA-1D4B-8119-9E72D16784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xmlns:p14="http://schemas.microsoft.com/office/powerpoint/2010/main"/>
  <p:hf hdr="0" ftr="0" dt="0"/>
  <p:txStyles>
    <p:titleStyle>
      <a:lvl1pPr algn="ctr" rtl="0" fontAlgn="base">
        <a:spcBef>
          <a:spcPct val="0"/>
        </a:spcBef>
        <a:spcAft>
          <a:spcPct val="0"/>
        </a:spcAft>
        <a:defRPr sz="3600">
          <a:solidFill>
            <a:schemeClr val="tx1"/>
          </a:solidFill>
          <a:latin typeface="+mj-lt"/>
          <a:ea typeface="+mj-ea"/>
          <a:cs typeface="+mj-cs"/>
          <a:sym typeface="Arial Bold" charset="0"/>
        </a:defRPr>
      </a:lvl1pPr>
      <a:lvl2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2pPr>
      <a:lvl3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3pPr>
      <a:lvl4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4pPr>
      <a:lvl5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5pPr>
      <a:lvl6pPr marL="4572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6pPr>
      <a:lvl7pPr marL="9144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7pPr>
      <a:lvl8pPr marL="13716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8pPr>
      <a:lvl9pPr marL="18288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2050"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hf hdr="0" ftr="0" dt="0"/>
  <p:txStyles>
    <p:titleStyle>
      <a:lvl1pPr algn="ctr" rtl="0" fontAlgn="base">
        <a:spcBef>
          <a:spcPct val="0"/>
        </a:spcBef>
        <a:spcAft>
          <a:spcPct val="0"/>
        </a:spcAft>
        <a:defRPr sz="4400">
          <a:solidFill>
            <a:schemeClr val="tx1"/>
          </a:solidFill>
          <a:latin typeface="+mj-lt"/>
          <a:ea typeface="+mj-ea"/>
          <a:cs typeface="+mj-cs"/>
          <a:sym typeface="Arial" charset="0"/>
        </a:defRPr>
      </a:lvl1pPr>
      <a:lvl2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6667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0668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24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1981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384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895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52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10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098" name="Rectangle 2"/>
          <p:cNvSpPr>
            <a:spLocks noGrp="1" noChangeArrowheads="1"/>
          </p:cNvSpPr>
          <p:nvPr>
            <p:ph type="title"/>
          </p:nvPr>
        </p:nvSpPr>
        <p:spPr bwMode="auto">
          <a:xfrm>
            <a:off x="901700" y="0"/>
            <a:ext cx="822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Arial Bold" charset="0"/>
              </a:rPr>
              <a:t>Click to edit Master title style</a:t>
            </a:r>
          </a:p>
        </p:txBody>
      </p:sp>
      <p:sp>
        <p:nvSpPr>
          <p:cNvPr id="4099" name="Rectangle 3"/>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pic>
        <p:nvPicPr>
          <p:cNvPr id="410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101" name="Rectangle 5"/>
          <p:cNvSpPr>
            <a:spLocks/>
          </p:cNvSpPr>
          <p:nvPr/>
        </p:nvSpPr>
        <p:spPr bwMode="auto">
          <a:xfrm>
            <a:off x="3124200" y="6619875"/>
            <a:ext cx="2908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lstStyle/>
          <a:p>
            <a:r>
              <a:rPr lang="en-US" sz="1200">
                <a:solidFill>
                  <a:srgbClr val="FFFFFF"/>
                </a:solidFill>
                <a:latin typeface="Arial" charset="0"/>
                <a:ea typeface="ＭＳ Ｐゴシック" charset="0"/>
                <a:cs typeface="Arial" charset="0"/>
                <a:sym typeface="Arial" charset="0"/>
              </a:rPr>
              <a:t>PY1 Review, 8 Nov 2011</a:t>
            </a:r>
          </a:p>
        </p:txBody>
      </p:sp>
      <p:sp>
        <p:nvSpPr>
          <p:cNvPr id="4102" name="Text Box 6"/>
          <p:cNvSpPr txBox="1">
            <a:spLocks noGrp="1" noChangeArrowheads="1"/>
          </p:cNvSpPr>
          <p:nvPr>
            <p:ph type="sldNum" sz="quarter" idx="4"/>
          </p:nvPr>
        </p:nvSpPr>
        <p:spPr bwMode="auto">
          <a:xfrm>
            <a:off x="8885238" y="6842125"/>
            <a:ext cx="258762"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200">
                <a:solidFill>
                  <a:srgbClr val="FFFFFF"/>
                </a:solidFill>
                <a:latin typeface="+mn-lt"/>
                <a:ea typeface="ＭＳ Ｐゴシック" charset="0"/>
                <a:cs typeface="Arial" charset="0"/>
                <a:sym typeface="Arial"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86D84C9B-12F4-3A48-AA2A-0B55018024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p:hf hdr="0" ftr="0" dt="0"/>
  <p:txStyles>
    <p:titleStyle>
      <a:lvl1pPr algn="ctr" rtl="0" fontAlgn="base">
        <a:spcBef>
          <a:spcPct val="0"/>
        </a:spcBef>
        <a:spcAft>
          <a:spcPct val="0"/>
        </a:spcAft>
        <a:defRPr sz="3600">
          <a:solidFill>
            <a:schemeClr val="tx1"/>
          </a:solidFill>
          <a:latin typeface="+mj-lt"/>
          <a:ea typeface="+mj-ea"/>
          <a:cs typeface="+mj-cs"/>
          <a:sym typeface="Arial Bold" charset="0"/>
        </a:defRPr>
      </a:lvl1pPr>
      <a:lvl2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2pPr>
      <a:lvl3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3pPr>
      <a:lvl4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4pPr>
      <a:lvl5pPr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5pPr>
      <a:lvl6pPr marL="4572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6pPr>
      <a:lvl7pPr marL="9144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7pPr>
      <a:lvl8pPr marL="13716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8pPr>
      <a:lvl9pPr marL="1828800" algn="ctr" rtl="0" fontAlgn="base">
        <a:spcBef>
          <a:spcPct val="0"/>
        </a:spcBef>
        <a:spcAft>
          <a:spcPct val="0"/>
        </a:spcAft>
        <a:defRPr sz="36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png"/><Relationship Id="rId17" Type="http://schemas.openxmlformats.org/officeDocument/2006/relationships/image" Target="../media/image35.png"/><Relationship Id="rId18" Type="http://schemas.openxmlformats.org/officeDocument/2006/relationships/image" Target="../media/image36.png"/><Relationship Id="rId19"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3" name="Rectangle 3"/>
          <p:cNvSpPr>
            <a:spLocks/>
          </p:cNvSpPr>
          <p:nvPr/>
        </p:nvSpPr>
        <p:spPr bwMode="auto">
          <a:xfrm>
            <a:off x="279400" y="5840413"/>
            <a:ext cx="3908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38100" tIns="38100" rIns="38100" bIns="38100">
            <a:spAutoFit/>
          </a:bodyPr>
          <a:lstStyle/>
          <a:p>
            <a:pPr algn="l"/>
            <a:r>
              <a:rPr lang="en-US" sz="2800">
                <a:solidFill>
                  <a:schemeClr val="tx1"/>
                </a:solidFill>
                <a:latin typeface="Arial Bold" charset="0"/>
                <a:ea typeface="ＭＳ Ｐゴシック" charset="0"/>
                <a:cs typeface="Arial Bold" charset="0"/>
                <a:sym typeface="Arial Bold" charset="0"/>
              </a:rPr>
              <a:t>www.e-sciencetalk.org</a:t>
            </a:r>
          </a:p>
        </p:txBody>
      </p:sp>
      <p:sp>
        <p:nvSpPr>
          <p:cNvPr id="5124" name="Rectangle 4"/>
          <p:cNvSpPr>
            <a:spLocks/>
          </p:cNvSpPr>
          <p:nvPr/>
        </p:nvSpPr>
        <p:spPr bwMode="auto">
          <a:xfrm>
            <a:off x="330200" y="1879600"/>
            <a:ext cx="824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marL="342900" indent="-342900" algn="l"/>
            <a:r>
              <a:rPr lang="en-US" sz="3600" b="1" dirty="0">
                <a:solidFill>
                  <a:srgbClr val="191919"/>
                </a:solidFill>
                <a:latin typeface="Arial Bold" charset="0"/>
                <a:ea typeface="ＭＳ Ｐゴシック" charset="0"/>
                <a:cs typeface="Arial Bold" charset="0"/>
                <a:sym typeface="Arial Bold" charset="0"/>
              </a:rPr>
              <a:t>WP1: Policy, Impact and</a:t>
            </a:r>
          </a:p>
          <a:p>
            <a:pPr marL="342900" indent="-342900" algn="l"/>
            <a:r>
              <a:rPr lang="en-US" sz="3600" b="1" dirty="0">
                <a:solidFill>
                  <a:srgbClr val="191919"/>
                </a:solidFill>
                <a:latin typeface="Arial Bold" charset="0"/>
                <a:ea typeface="ＭＳ Ｐゴシック" charset="0"/>
                <a:cs typeface="Arial Bold" charset="0"/>
                <a:sym typeface="Arial Bold" charset="0"/>
              </a:rPr>
              <a:t>Sustainability</a:t>
            </a:r>
            <a:endParaRPr lang="en-US" sz="2800" b="1" dirty="0">
              <a:solidFill>
                <a:srgbClr val="191919"/>
              </a:solidFill>
              <a:latin typeface="Arial" charset="0"/>
              <a:ea typeface="ＭＳ Ｐゴシック" charset="0"/>
              <a:cs typeface="Arial" charset="0"/>
              <a:sym typeface="Arial" charset="0"/>
            </a:endParaRPr>
          </a:p>
          <a:p>
            <a:pPr marL="342900" indent="-342900" algn="l">
              <a:spcBef>
                <a:spcPts val="663"/>
              </a:spcBef>
            </a:pPr>
            <a:endParaRPr lang="en-US" sz="2800" dirty="0">
              <a:solidFill>
                <a:schemeClr val="tx1"/>
              </a:solidFill>
              <a:latin typeface="Arial" charset="0"/>
              <a:ea typeface="ＭＳ Ｐゴシック" charset="0"/>
              <a:cs typeface="Arial" charset="0"/>
              <a:sym typeface="Arial" charset="0"/>
            </a:endParaRPr>
          </a:p>
          <a:p>
            <a:pPr marL="342900" indent="-342900" algn="l">
              <a:spcBef>
                <a:spcPts val="663"/>
              </a:spcBef>
            </a:pPr>
            <a:endParaRPr lang="en-US" sz="2800" dirty="0">
              <a:solidFill>
                <a:schemeClr val="tx1"/>
              </a:solidFill>
              <a:latin typeface="Arial Italic" charset="0"/>
              <a:ea typeface="ＭＳ Ｐゴシック" charset="0"/>
              <a:cs typeface="Arial Italic" charset="0"/>
              <a:sym typeface="Arial Italic" charset="0"/>
            </a:endParaRPr>
          </a:p>
          <a:p>
            <a:pPr marL="342900" indent="-342900" algn="l">
              <a:spcBef>
                <a:spcPts val="575"/>
              </a:spcBef>
            </a:pPr>
            <a:r>
              <a:rPr lang="en-US" sz="2400" dirty="0">
                <a:solidFill>
                  <a:srgbClr val="4C4C4C"/>
                </a:solidFill>
                <a:latin typeface="Arial" charset="0"/>
                <a:ea typeface="ＭＳ Ｐゴシック" charset="0"/>
                <a:cs typeface="Arial" charset="0"/>
                <a:sym typeface="Arial" charset="0"/>
              </a:rPr>
              <a:t>Stefan Janusz</a:t>
            </a:r>
            <a:endParaRPr lang="en-US" sz="2800" dirty="0">
              <a:solidFill>
                <a:srgbClr val="4C4C4C"/>
              </a:solidFill>
              <a:latin typeface="Arial" charset="0"/>
              <a:ea typeface="ＭＳ Ｐゴシック" charset="0"/>
              <a:cs typeface="Arial" charset="0"/>
              <a:sym typeface="Arial" charset="0"/>
            </a:endParaRPr>
          </a:p>
          <a:p>
            <a:pPr marL="342900" indent="-342900" algn="l">
              <a:spcBef>
                <a:spcPts val="575"/>
              </a:spcBef>
            </a:pPr>
            <a:r>
              <a:rPr lang="en-US" sz="2400" dirty="0">
                <a:solidFill>
                  <a:srgbClr val="4C4C4C"/>
                </a:solidFill>
                <a:latin typeface="Arial" charset="0"/>
                <a:ea typeface="ＭＳ Ｐゴシック" charset="0"/>
                <a:cs typeface="Arial" charset="0"/>
                <a:sym typeface="Arial" charset="0"/>
              </a:rPr>
              <a:t>WP1 Leader, QMUL</a:t>
            </a:r>
          </a:p>
        </p:txBody>
      </p:sp>
      <p:sp>
        <p:nvSpPr>
          <p:cNvPr id="2" name="Slide Number Placeholder 1"/>
          <p:cNvSpPr>
            <a:spLocks noGrp="1"/>
          </p:cNvSpPr>
          <p:nvPr>
            <p:ph type="sldNum" sz="quarter" idx="10"/>
          </p:nvPr>
        </p:nvSpPr>
        <p:spPr>
          <a:xfrm>
            <a:off x="8885238" y="6597352"/>
            <a:ext cx="258762" cy="254000"/>
          </a:xfrm>
        </p:spPr>
        <p:txBody>
          <a:bodyPr/>
          <a:lstStyle/>
          <a:p>
            <a:fld id="{A514AF05-59CB-1C40-BE10-86396B74E2E2}" type="slidenum">
              <a:rPr lang="en-US" smtClean="0"/>
              <a:pPr/>
              <a:t>1</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5363" name="Rectangle 3"/>
          <p:cNvSpPr>
            <a:spLocks/>
          </p:cNvSpPr>
          <p:nvPr/>
        </p:nvSpPr>
        <p:spPr bwMode="auto">
          <a:xfrm>
            <a:off x="395536" y="1988840"/>
            <a:ext cx="4038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r>
              <a:rPr lang="en-US" sz="2000" dirty="0">
                <a:solidFill>
                  <a:schemeClr val="tx1"/>
                </a:solidFill>
                <a:latin typeface="Arial Bold Italic" charset="0"/>
                <a:ea typeface="ＭＳ Ｐゴシック" charset="0"/>
                <a:cs typeface="Arial Bold Italic" charset="0"/>
                <a:sym typeface="Arial Bold Italic" charset="0"/>
              </a:rPr>
              <a:t>What do people use e-</a:t>
            </a:r>
            <a:r>
              <a:rPr lang="en-US" sz="2000" dirty="0" smtClean="0">
                <a:solidFill>
                  <a:schemeClr val="tx1"/>
                </a:solidFill>
                <a:latin typeface="Arial Bold Italic" charset="0"/>
                <a:ea typeface="ＭＳ Ｐゴシック" charset="0"/>
                <a:cs typeface="Arial Bold Italic" charset="0"/>
                <a:sym typeface="Arial Bold Italic" charset="0"/>
              </a:rPr>
              <a:t>Science Briefings </a:t>
            </a:r>
            <a:r>
              <a:rPr lang="en-US" sz="2000" dirty="0">
                <a:solidFill>
                  <a:schemeClr val="tx1"/>
                </a:solidFill>
                <a:latin typeface="Arial Bold Italic" charset="0"/>
                <a:ea typeface="ＭＳ Ｐゴシック" charset="0"/>
                <a:cs typeface="Arial Bold Italic" charset="0"/>
                <a:sym typeface="Arial Bold Italic" charset="0"/>
              </a:rPr>
              <a:t>for?</a:t>
            </a:r>
          </a:p>
          <a:p>
            <a:pPr algn="l">
              <a:lnSpc>
                <a:spcPct val="90000"/>
              </a:lnSpc>
              <a:spcBef>
                <a:spcPts val="700"/>
              </a:spcBef>
            </a:pPr>
            <a:endParaRPr lang="en-US" sz="1800" dirty="0">
              <a:solidFill>
                <a:srgbClr val="7F7F7F"/>
              </a:solidFill>
              <a:latin typeface="Arial" charset="0"/>
              <a:ea typeface="ＭＳ Ｐゴシック" charset="0"/>
              <a:cs typeface="Arial" charset="0"/>
              <a:sym typeface="Arial" charset="0"/>
            </a:endParaRPr>
          </a:p>
          <a:p>
            <a:pPr algn="l">
              <a:lnSpc>
                <a:spcPct val="90000"/>
              </a:lnSpc>
              <a:spcBef>
                <a:spcPts val="800"/>
              </a:spcBef>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SzPct val="100000"/>
              <a:buFont typeface="Arial" charset="0"/>
              <a:buChar char="•"/>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7F7F7F"/>
              </a:buClr>
              <a:buSzPct val="100000"/>
              <a:buFont typeface="Arial" charset="0"/>
              <a:buChar char="•"/>
            </a:pPr>
            <a:r>
              <a:rPr lang="en-US" sz="2000" dirty="0">
                <a:solidFill>
                  <a:schemeClr val="tx1"/>
                </a:solidFill>
                <a:latin typeface="Arial" charset="0"/>
                <a:ea typeface="ＭＳ Ｐゴシック" charset="0"/>
                <a:cs typeface="Arial" charset="0"/>
                <a:sym typeface="Arial" charset="0"/>
              </a:rPr>
              <a:t> </a:t>
            </a:r>
          </a:p>
        </p:txBody>
      </p:sp>
      <p:sp>
        <p:nvSpPr>
          <p:cNvPr id="15364" name="Rectangle 4"/>
          <p:cNvSpPr>
            <a:spLocks/>
          </p:cNvSpPr>
          <p:nvPr/>
        </p:nvSpPr>
        <p:spPr bwMode="auto">
          <a:xfrm>
            <a:off x="4419600" y="1138238"/>
            <a:ext cx="405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spcBef>
                <a:spcPts val="475"/>
              </a:spcBef>
            </a:pPr>
            <a:r>
              <a:rPr lang="en-US" sz="2000">
                <a:solidFill>
                  <a:schemeClr val="tx1"/>
                </a:solidFill>
                <a:latin typeface="Arial" charset="0"/>
                <a:ea typeface="ＭＳ Ｐゴシック" charset="0"/>
                <a:cs typeface="Arial" charset="0"/>
                <a:sym typeface="Arial" charset="0"/>
              </a:rPr>
              <a:t>Helps explain e-science topics to those new to the field. </a:t>
            </a:r>
          </a:p>
        </p:txBody>
      </p:sp>
      <p:pic>
        <p:nvPicPr>
          <p:cNvPr id="15365" name="Picture 5"/>
          <p:cNvPicPr>
            <a:picLocks noChangeArrowheads="1"/>
          </p:cNvPicPr>
          <p:nvPr/>
        </p:nvPicPr>
        <p:blipFill>
          <a:blip r:embed="rId5">
            <a:alphaModFix amt="96000"/>
            <a:extLst>
              <a:ext uri="{28A0092B-C50C-407E-A947-70E740481C1C}">
                <a14:useLocalDpi xmlns:a14="http://schemas.microsoft.com/office/drawing/2010/main" val="0"/>
              </a:ext>
            </a:extLst>
          </a:blip>
          <a:srcRect/>
          <a:stretch>
            <a:fillRect/>
          </a:stretch>
        </p:blipFill>
        <p:spPr bwMode="auto">
          <a:xfrm rot="-497518">
            <a:off x="376238" y="3117850"/>
            <a:ext cx="3962400" cy="5016500"/>
          </a:xfrm>
          <a:prstGeom prst="rect">
            <a:avLst/>
          </a:prstGeom>
          <a:noFill/>
          <a:ln>
            <a:noFill/>
          </a:ln>
          <a:effectLst>
            <a:outerShdw blurRad="190500" dist="38099" dir="8880040" algn="ctr" rotWithShape="0">
              <a:schemeClr val="bg2">
                <a:alpha val="45000"/>
              </a:schemeClr>
            </a:outerShdw>
          </a:effectLst>
          <a:extLst>
            <a:ext uri="{909E8E84-426E-40dd-AFC4-6F175D3DCCD1}">
              <a14:hiddenFill xmlns:a14="http://schemas.microsoft.com/office/drawing/2010/main">
                <a:solidFill>
                  <a:srgbClr val="FFFFFF">
                    <a:alpha val="95999"/>
                  </a:srgbClr>
                </a:solidFill>
              </a14:hiddenFill>
            </a:ext>
            <a:ext uri="{91240B29-F687-4f45-9708-019B960494DF}">
              <a14:hiddenLine xmlns:a14="http://schemas.microsoft.com/office/drawing/2010/main" w="9525" cap="flat">
                <a:solidFill>
                  <a:schemeClr val="tx1">
                    <a:alpha val="95999"/>
                  </a:schemeClr>
                </a:solidFill>
                <a:round/>
                <a:headEnd/>
                <a:tailEnd/>
              </a14:hiddenLine>
            </a:ext>
          </a:extLst>
        </p:spPr>
      </p:pic>
      <p:sp>
        <p:nvSpPr>
          <p:cNvPr id="15366" name="Rectangle 6"/>
          <p:cNvSpPr>
            <a:spLocks/>
          </p:cNvSpPr>
          <p:nvPr/>
        </p:nvSpPr>
        <p:spPr bwMode="auto">
          <a:xfrm>
            <a:off x="4394200" y="1917700"/>
            <a:ext cx="4749800" cy="3167484"/>
          </a:xfrm>
          <a:prstGeom prst="rect">
            <a:avLst/>
          </a:prstGeom>
          <a:solidFill>
            <a:schemeClr val="accent6">
              <a:lumMod val="20000"/>
              <a:lumOff val="80000"/>
            </a:schemeClr>
          </a:solidFill>
          <a:ln w="25400" cap="flat">
            <a:noFill/>
            <a:prstDash val="solid"/>
            <a:miter lim="800000"/>
            <a:headEnd type="none" w="med" len="med"/>
            <a:tailEnd type="none" w="med" len="med"/>
          </a:ln>
        </p:spPr>
        <p:txBody>
          <a:bodyPr lIns="50800" tIns="50800" bIns="50800"/>
          <a:lstStyle/>
          <a:p>
            <a:pPr algn="l">
              <a:spcBef>
                <a:spcPts val="475"/>
              </a:spcBef>
            </a:pPr>
            <a:r>
              <a:rPr lang="ja-JP" altLang="en-US" sz="1400" dirty="0">
                <a:solidFill>
                  <a:schemeClr val="tx1"/>
                </a:solidFill>
                <a:latin typeface="+mn-lt"/>
                <a:ea typeface="ＭＳ Ｐゴシック" charset="0"/>
                <a:cs typeface="Arial Italic" charset="0"/>
                <a:sym typeface="Arial Italic" charset="0"/>
              </a:rPr>
              <a:t>“</a:t>
            </a:r>
            <a:r>
              <a:rPr lang="en-US" sz="1400" dirty="0">
                <a:solidFill>
                  <a:schemeClr val="tx1"/>
                </a:solidFill>
                <a:latin typeface="+mn-lt"/>
                <a:ea typeface="ＭＳ Ｐゴシック" charset="0"/>
                <a:cs typeface="Arial Italic" charset="0"/>
                <a:sym typeface="Arial Italic" charset="0"/>
              </a:rPr>
              <a:t>I've been told that on a national level these briefings are used as material to show others as a </a:t>
            </a:r>
            <a:r>
              <a:rPr lang="en-US" sz="1400" dirty="0" smtClean="0">
                <a:solidFill>
                  <a:schemeClr val="tx1"/>
                </a:solidFill>
                <a:latin typeface="+mn-lt"/>
                <a:ea typeface="ＭＳ Ｐゴシック" charset="0"/>
                <a:cs typeface="Arial Italic" charset="0"/>
                <a:sym typeface="Arial Italic" charset="0"/>
              </a:rPr>
              <a:t>‘Hey!—Look </a:t>
            </a:r>
            <a:r>
              <a:rPr lang="en-US" sz="1400" dirty="0">
                <a:solidFill>
                  <a:schemeClr val="tx1"/>
                </a:solidFill>
                <a:latin typeface="+mn-lt"/>
                <a:ea typeface="ＭＳ Ｐゴシック" charset="0"/>
                <a:cs typeface="Arial Italic" charset="0"/>
                <a:sym typeface="Arial Italic" charset="0"/>
              </a:rPr>
              <a:t>at this and what they are </a:t>
            </a:r>
            <a:r>
              <a:rPr lang="en-US" sz="1400" dirty="0" smtClean="0">
                <a:solidFill>
                  <a:schemeClr val="tx1"/>
                </a:solidFill>
                <a:latin typeface="+mn-lt"/>
                <a:ea typeface="ＭＳ Ｐゴシック" charset="0"/>
                <a:cs typeface="Arial Italic" charset="0"/>
                <a:sym typeface="Arial Italic" charset="0"/>
              </a:rPr>
              <a:t>doing…’ </a:t>
            </a:r>
            <a:r>
              <a:rPr lang="en-US" sz="1400" dirty="0">
                <a:solidFill>
                  <a:schemeClr val="tx1"/>
                </a:solidFill>
                <a:latin typeface="+mn-lt"/>
                <a:ea typeface="ＭＳ Ｐゴシック" charset="0"/>
                <a:cs typeface="Arial Italic" charset="0"/>
                <a:sym typeface="Arial Italic" charset="0"/>
              </a:rPr>
              <a:t>or </a:t>
            </a:r>
            <a:r>
              <a:rPr lang="en-US" sz="1400" dirty="0" smtClean="0">
                <a:solidFill>
                  <a:schemeClr val="tx1"/>
                </a:solidFill>
                <a:latin typeface="+mn-lt"/>
                <a:ea typeface="ＭＳ Ｐゴシック" charset="0"/>
                <a:cs typeface="Arial Italic" charset="0"/>
                <a:sym typeface="Arial Italic" charset="0"/>
              </a:rPr>
              <a:t>‘…what </a:t>
            </a:r>
            <a:r>
              <a:rPr lang="en-US" sz="1400" b="1" dirty="0">
                <a:solidFill>
                  <a:schemeClr val="tx1"/>
                </a:solidFill>
                <a:latin typeface="+mn-lt"/>
                <a:ea typeface="ＭＳ Ｐゴシック" charset="0"/>
                <a:cs typeface="Arial Italic" charset="0"/>
                <a:sym typeface="Arial Italic" charset="0"/>
              </a:rPr>
              <a:t>can be done</a:t>
            </a:r>
            <a:r>
              <a:rPr lang="en-US" sz="1400" dirty="0" smtClean="0">
                <a:solidFill>
                  <a:schemeClr val="tx1"/>
                </a:solidFill>
                <a:latin typeface="+mn-lt"/>
                <a:ea typeface="ＭＳ Ｐゴシック" charset="0"/>
                <a:cs typeface="Arial Italic" charset="0"/>
                <a:sym typeface="Arial Italic" charset="0"/>
              </a:rPr>
              <a:t>.’</a:t>
            </a:r>
            <a:r>
              <a:rPr lang="ja-JP" altLang="en-US" sz="1400" dirty="0" smtClean="0">
                <a:solidFill>
                  <a:schemeClr val="tx1"/>
                </a:solidFill>
                <a:latin typeface="+mn-lt"/>
                <a:ea typeface="ＭＳ Ｐゴシック" charset="0"/>
                <a:cs typeface="Arial Italic" charset="0"/>
                <a:sym typeface="Arial Italic" charset="0"/>
              </a:rPr>
              <a:t>”</a:t>
            </a:r>
            <a:endParaRPr lang="en-US" sz="1400" dirty="0">
              <a:solidFill>
                <a:schemeClr val="tx1"/>
              </a:solidFill>
              <a:latin typeface="+mn-lt"/>
              <a:ea typeface="ＭＳ Ｐゴシック" charset="0"/>
              <a:cs typeface="Arial Italic" charset="0"/>
              <a:sym typeface="Arial Italic" charset="0"/>
            </a:endParaRPr>
          </a:p>
          <a:p>
            <a:pPr algn="l">
              <a:spcBef>
                <a:spcPts val="475"/>
              </a:spcBef>
            </a:pPr>
            <a:endParaRPr lang="en-US" sz="1400" dirty="0">
              <a:solidFill>
                <a:schemeClr val="tx1"/>
              </a:solidFill>
              <a:latin typeface="+mn-lt"/>
              <a:ea typeface="ＭＳ Ｐゴシック" charset="0"/>
              <a:cs typeface="Arial Italic" charset="0"/>
              <a:sym typeface="Arial Italic" charset="0"/>
            </a:endParaRPr>
          </a:p>
          <a:p>
            <a:pPr algn="l">
              <a:spcBef>
                <a:spcPts val="475"/>
              </a:spcBef>
            </a:pPr>
            <a:r>
              <a:rPr lang="ja-JP" altLang="en-US" sz="1400" dirty="0" smtClean="0">
                <a:solidFill>
                  <a:schemeClr val="tx1"/>
                </a:solidFill>
                <a:latin typeface="+mn-lt"/>
                <a:ea typeface="ＭＳ Ｐゴシック" charset="0"/>
                <a:cs typeface="Arial Italic" charset="0"/>
                <a:sym typeface="Arial Italic" charset="0"/>
              </a:rPr>
              <a:t>“</a:t>
            </a:r>
            <a:r>
              <a:rPr lang="en-US" sz="1400" dirty="0" smtClean="0">
                <a:solidFill>
                  <a:schemeClr val="tx1"/>
                </a:solidFill>
                <a:latin typeface="+mn-lt"/>
                <a:ea typeface="ＭＳ Ｐゴシック" charset="0"/>
                <a:cs typeface="Arial Italic" charset="0"/>
                <a:sym typeface="Arial Italic" charset="0"/>
              </a:rPr>
              <a:t>It is a beautiful publication. I love that it is printed. It is so important because it is a very graphical snapshot of what</a:t>
            </a:r>
            <a:r>
              <a:rPr lang="ja-JP" altLang="en-US" sz="1400" dirty="0" smtClean="0">
                <a:solidFill>
                  <a:schemeClr val="tx1"/>
                </a:solidFill>
                <a:latin typeface="+mn-lt"/>
                <a:ea typeface="ＭＳ Ｐゴシック" charset="0"/>
                <a:cs typeface="Arial Italic" charset="0"/>
                <a:sym typeface="Arial Italic" charset="0"/>
              </a:rPr>
              <a:t>’</a:t>
            </a:r>
            <a:r>
              <a:rPr lang="en-US" sz="1400" dirty="0" smtClean="0">
                <a:solidFill>
                  <a:schemeClr val="tx1"/>
                </a:solidFill>
                <a:latin typeface="+mn-lt"/>
                <a:ea typeface="ＭＳ Ｐゴシック" charset="0"/>
                <a:cs typeface="Arial Italic" charset="0"/>
                <a:sym typeface="Arial Italic" charset="0"/>
              </a:rPr>
              <a:t>s important today for the hands of legislators and policymakers. I actually stole one to show the National Science Foundation."</a:t>
            </a:r>
          </a:p>
          <a:p>
            <a:pPr algn="l">
              <a:spcBef>
                <a:spcPts val="475"/>
              </a:spcBef>
            </a:pPr>
            <a:endParaRPr lang="en-US" sz="1600" dirty="0">
              <a:solidFill>
                <a:schemeClr val="tx1"/>
              </a:solidFill>
              <a:latin typeface="Arial Italic" charset="0"/>
              <a:ea typeface="ＭＳ Ｐゴシック" charset="0"/>
              <a:cs typeface="Arial Italic" charset="0"/>
              <a:sym typeface="Arial Italic" charset="0"/>
            </a:endParaRPr>
          </a:p>
          <a:p>
            <a:pPr lvl="0" algn="l"/>
            <a:r>
              <a:rPr lang="en-US" sz="1400" dirty="0" smtClean="0">
                <a:latin typeface="+mn-lt"/>
              </a:rPr>
              <a:t>“Briefings </a:t>
            </a:r>
            <a:r>
              <a:rPr lang="en-US" sz="1400" dirty="0">
                <a:latin typeface="+mn-lt"/>
              </a:rPr>
              <a:t>[are] very interesting and cover the subject areas well</a:t>
            </a:r>
            <a:r>
              <a:rPr lang="en-GB" sz="1400" dirty="0">
                <a:latin typeface="+mn-lt"/>
              </a:rPr>
              <a:t>”</a:t>
            </a:r>
            <a:endParaRPr lang="en-US" sz="1400" dirty="0">
              <a:latin typeface="+mn-lt"/>
            </a:endParaRPr>
          </a:p>
        </p:txBody>
      </p:sp>
      <p:sp>
        <p:nvSpPr>
          <p:cNvPr id="15367" name="Rectangle 7"/>
          <p:cNvSpPr>
            <a:spLocks/>
          </p:cNvSpPr>
          <p:nvPr/>
        </p:nvSpPr>
        <p:spPr bwMode="auto">
          <a:xfrm>
            <a:off x="357188" y="1168400"/>
            <a:ext cx="341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3600">
                <a:solidFill>
                  <a:srgbClr val="6666FF"/>
                </a:solidFill>
                <a:latin typeface="Arial Bold" charset="0"/>
                <a:ea typeface="ＭＳ Ｐゴシック" charset="0"/>
                <a:cs typeface="Arial Bold" charset="0"/>
                <a:sym typeface="Arial Bold" charset="0"/>
              </a:rPr>
              <a:t>Significance</a:t>
            </a:r>
          </a:p>
        </p:txBody>
      </p:sp>
      <p:sp>
        <p:nvSpPr>
          <p:cNvPr id="15368" name="Rectangle 8"/>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5369" name="Rectangle 9"/>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11" name="Slide Number Placeholder 3"/>
          <p:cNvSpPr>
            <a:spLocks noGrp="1"/>
          </p:cNvSpPr>
          <p:nvPr>
            <p:ph type="sldNum" sz="quarter" idx="10"/>
          </p:nvPr>
        </p:nvSpPr>
        <p:spPr>
          <a:xfrm>
            <a:off x="8885238" y="6597352"/>
            <a:ext cx="258762" cy="254000"/>
          </a:xfrm>
        </p:spPr>
        <p:txBody>
          <a:bodyPr/>
          <a:lstStyle/>
          <a:p>
            <a:fld id="{13D8D463-3D12-B84A-8E99-DF2E9040ECF4}" type="slidenum">
              <a:rPr lang="en-US"/>
              <a:pPr/>
              <a:t>10</a:t>
            </a:fld>
            <a:endParaRPr lang="en-US" dirty="0"/>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7411" name="Rectangle 3"/>
          <p:cNvSpPr>
            <a:spLocks/>
          </p:cNvSpPr>
          <p:nvPr/>
        </p:nvSpPr>
        <p:spPr bwMode="auto">
          <a:xfrm>
            <a:off x="760413" y="1624013"/>
            <a:ext cx="80645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endParaRPr lang="en-US" sz="2200" dirty="0">
              <a:solidFill>
                <a:schemeClr val="tx1"/>
              </a:solidFill>
              <a:latin typeface="Arial" charset="0"/>
              <a:ea typeface="ＭＳ Ｐゴシック" charset="0"/>
              <a:cs typeface="Arial" charset="0"/>
              <a:sym typeface="Arial" charset="0"/>
            </a:endParaRPr>
          </a:p>
          <a:p>
            <a:pPr marL="704850" lvl="1" indent="-285750" algn="l">
              <a:lnSpc>
                <a:spcPct val="90000"/>
              </a:lnSpc>
              <a:spcBef>
                <a:spcPts val="7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People are aware of the Briefings at meetings</a:t>
            </a:r>
          </a:p>
          <a:p>
            <a:pPr marL="704850" lvl="1" indent="-285750" algn="l">
              <a:lnSpc>
                <a:spcPct val="90000"/>
              </a:lnSpc>
              <a:spcBef>
                <a:spcPts val="7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Distribution of future issues, and especially of yearly reports, should target policymakers more directly...send to POST, Office for the Commissioner for Digital Agenda</a:t>
            </a:r>
          </a:p>
          <a:p>
            <a:pPr algn="l">
              <a:lnSpc>
                <a:spcPct val="90000"/>
              </a:lnSpc>
              <a:spcBef>
                <a:spcPts val="700"/>
              </a:spcBef>
              <a:buClr>
                <a:srgbClr val="000000"/>
              </a:buClr>
              <a:buSzPct val="100000"/>
              <a:buFont typeface="Arial" charset="0"/>
              <a:buChar char="–"/>
            </a:pPr>
            <a:endParaRPr lang="en-US" sz="16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000000"/>
              </a:buClr>
              <a:buSzPct val="100000"/>
            </a:pPr>
            <a:r>
              <a:rPr lang="en-US" sz="2000" dirty="0" smtClean="0">
                <a:solidFill>
                  <a:schemeClr val="tx1"/>
                </a:solidFill>
                <a:latin typeface="Arial Bold Italic" charset="0"/>
                <a:ea typeface="ＭＳ Ｐゴシック" charset="0"/>
                <a:cs typeface="Arial Bold Italic" charset="0"/>
                <a:sym typeface="Arial Bold Italic" charset="0"/>
              </a:rPr>
              <a:t> </a:t>
            </a:r>
            <a:r>
              <a:rPr lang="en-US" sz="2000" b="1" dirty="0" smtClean="0">
                <a:solidFill>
                  <a:schemeClr val="tx1"/>
                </a:solidFill>
                <a:latin typeface="Arial Bold Italic" charset="0"/>
                <a:ea typeface="ＭＳ Ｐゴシック" charset="0"/>
                <a:cs typeface="Arial Bold Italic" charset="0"/>
                <a:sym typeface="Arial Bold Italic" charset="0"/>
              </a:rPr>
              <a:t>How might sustainability be achieved? </a:t>
            </a:r>
            <a:endParaRPr lang="en-US" sz="2000" b="1" dirty="0">
              <a:solidFill>
                <a:schemeClr val="tx1"/>
              </a:solidFill>
              <a:latin typeface="Arial Bold Italic" charset="0"/>
              <a:ea typeface="ＭＳ Ｐゴシック" charset="0"/>
              <a:cs typeface="Arial Bold Italic" charset="0"/>
              <a:sym typeface="Arial Bold Italic" charset="0"/>
            </a:endParaRPr>
          </a:p>
          <a:p>
            <a:pPr algn="l">
              <a:lnSpc>
                <a:spcPct val="90000"/>
              </a:lnSpc>
              <a:spcBef>
                <a:spcPts val="800"/>
              </a:spcBef>
            </a:pPr>
            <a:r>
              <a:rPr lang="en-US" sz="1800" dirty="0">
                <a:solidFill>
                  <a:schemeClr val="tx1"/>
                </a:solidFill>
                <a:latin typeface="Arial" charset="0"/>
                <a:ea typeface="ＭＳ Ｐゴシック" charset="0"/>
                <a:cs typeface="Arial" charset="0"/>
                <a:sym typeface="Arial" charset="0"/>
              </a:rPr>
              <a:t> </a:t>
            </a:r>
          </a:p>
          <a:p>
            <a:pPr marL="704850" lvl="1" indent="-285750" algn="l">
              <a:lnSpc>
                <a:spcPct val="90000"/>
              </a:lnSpc>
              <a:spcBef>
                <a:spcPts val="8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In order to </a:t>
            </a:r>
            <a:r>
              <a:rPr lang="en-US" sz="1800" dirty="0" smtClean="0">
                <a:solidFill>
                  <a:schemeClr val="tx1"/>
                </a:solidFill>
                <a:latin typeface="Arial" charset="0"/>
                <a:ea typeface="ＭＳ Ｐゴシック" charset="0"/>
                <a:cs typeface="Arial" charset="0"/>
                <a:sym typeface="Arial" charset="0"/>
              </a:rPr>
              <a:t>develop future issues of the e-</a:t>
            </a:r>
            <a:r>
              <a:rPr lang="en-US" sz="1800" dirty="0" err="1" smtClean="0">
                <a:solidFill>
                  <a:schemeClr val="tx1"/>
                </a:solidFill>
                <a:latin typeface="Arial" charset="0"/>
                <a:ea typeface="ＭＳ Ｐゴシック" charset="0"/>
                <a:cs typeface="Arial" charset="0"/>
                <a:sym typeface="Arial" charset="0"/>
              </a:rPr>
              <a:t>ScienceBriefings</a:t>
            </a:r>
            <a:r>
              <a:rPr lang="en-US" sz="1800" dirty="0">
                <a:solidFill>
                  <a:schemeClr val="tx1"/>
                </a:solidFill>
                <a:latin typeface="Arial" charset="0"/>
                <a:ea typeface="ＭＳ Ｐゴシック" charset="0"/>
                <a:cs typeface="Arial" charset="0"/>
                <a:sym typeface="Arial" charset="0"/>
              </a:rPr>
              <a:t>, time and effort would have to be funded (3 weeks for content </a:t>
            </a:r>
            <a:r>
              <a:rPr lang="en-US" sz="1800" dirty="0" err="1">
                <a:solidFill>
                  <a:schemeClr val="tx1"/>
                </a:solidFill>
                <a:latin typeface="Arial" charset="0"/>
                <a:ea typeface="ＭＳ Ｐゴシック" charset="0"/>
                <a:cs typeface="Arial" charset="0"/>
                <a:sym typeface="Arial" charset="0"/>
              </a:rPr>
              <a:t>curation</a:t>
            </a:r>
            <a:r>
              <a:rPr lang="en-US" sz="1800" dirty="0">
                <a:solidFill>
                  <a:schemeClr val="tx1"/>
                </a:solidFill>
                <a:latin typeface="Arial" charset="0"/>
                <a:ea typeface="ＭＳ Ｐゴシック" charset="0"/>
                <a:cs typeface="Arial" charset="0"/>
                <a:sym typeface="Arial" charset="0"/>
              </a:rPr>
              <a:t>)</a:t>
            </a:r>
          </a:p>
          <a:p>
            <a:pPr marL="704850" lvl="1" indent="-285750" algn="l">
              <a:lnSpc>
                <a:spcPct val="90000"/>
              </a:lnSpc>
              <a:spcBef>
                <a:spcPts val="8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Sponsor would need to have over-arching aims e.g. e-IRG</a:t>
            </a:r>
          </a:p>
        </p:txBody>
      </p:sp>
      <p:sp>
        <p:nvSpPr>
          <p:cNvPr id="17412" name="Rectangle 4"/>
          <p:cNvSpPr>
            <a:spLocks/>
          </p:cNvSpPr>
          <p:nvPr/>
        </p:nvSpPr>
        <p:spPr bwMode="auto">
          <a:xfrm>
            <a:off x="757238" y="1193800"/>
            <a:ext cx="306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Sustainability</a:t>
            </a:r>
          </a:p>
        </p:txBody>
      </p:sp>
      <p:sp>
        <p:nvSpPr>
          <p:cNvPr id="17413" name="Rectangle 5"/>
          <p:cNvSpPr>
            <a:spLocks/>
          </p:cNvSpPr>
          <p:nvPr/>
        </p:nvSpPr>
        <p:spPr bwMode="auto">
          <a:xfrm>
            <a:off x="101600" y="6235700"/>
            <a:ext cx="1546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a:solidFill>
                  <a:srgbClr val="4A00E6"/>
                </a:solidFill>
                <a:latin typeface="Arial Bold Italic" charset="0"/>
                <a:ea typeface="ＭＳ Ｐゴシック" charset="0"/>
                <a:cs typeface="Arial Bold Italic" charset="0"/>
                <a:sym typeface="Arial Bold Italic" charset="0"/>
              </a:rPr>
              <a:t>With (2)–APO</a:t>
            </a:r>
          </a:p>
        </p:txBody>
      </p:sp>
      <p:sp>
        <p:nvSpPr>
          <p:cNvPr id="17414" name="Rectangle 6"/>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8" name="Slide Number Placeholder 3"/>
          <p:cNvSpPr>
            <a:spLocks noGrp="1"/>
          </p:cNvSpPr>
          <p:nvPr>
            <p:ph type="sldNum" sz="quarter" idx="10"/>
          </p:nvPr>
        </p:nvSpPr>
        <p:spPr>
          <a:xfrm>
            <a:off x="8885238" y="6597352"/>
            <a:ext cx="258762" cy="254000"/>
          </a:xfrm>
        </p:spPr>
        <p:txBody>
          <a:bodyPr/>
          <a:lstStyle/>
          <a:p>
            <a:fld id="{9E1D1A40-B5AA-3B44-99C4-97D7FECB7244}" type="slidenum">
              <a:rPr lang="en-US"/>
              <a:pPr/>
              <a:t>11</a:t>
            </a:fld>
            <a:endParaRPr lang="en-US" dirty="0"/>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smtClean="0">
                <a:solidFill>
                  <a:srgbClr val="333333"/>
                </a:solidFill>
                <a:latin typeface="Arial Bold Italic" charset="0"/>
                <a:ea typeface="ＭＳ Ｐゴシック" charset="0"/>
                <a:cs typeface="Arial Bold Italic" charset="0"/>
                <a:sym typeface="Arial Bold Italic" charset="0"/>
              </a:rPr>
              <a:t>1.2 Impact &amp; Sustainability </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12</a:t>
            </a:fld>
            <a:endParaRPr lang="en-US" dirty="0"/>
          </a:p>
        </p:txBody>
      </p:sp>
      <p:sp>
        <p:nvSpPr>
          <p:cNvPr id="24" name="Rectangle 4"/>
          <p:cNvSpPr>
            <a:spLocks/>
          </p:cNvSpPr>
          <p:nvPr/>
        </p:nvSpPr>
        <p:spPr bwMode="auto">
          <a:xfrm>
            <a:off x="611560" y="1124744"/>
            <a:ext cx="53375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3200" dirty="0" smtClean="0">
                <a:solidFill>
                  <a:srgbClr val="6666FF"/>
                </a:solidFill>
                <a:latin typeface="Arial Bold" charset="0"/>
                <a:ea typeface="ＭＳ Ｐゴシック" charset="0"/>
                <a:cs typeface="Arial Bold" charset="0"/>
                <a:sym typeface="Arial Bold" charset="0"/>
              </a:rPr>
              <a:t>Feedback: Quality Assurance</a:t>
            </a:r>
            <a:endParaRPr lang="en-US" sz="3200" dirty="0">
              <a:solidFill>
                <a:srgbClr val="6666FF"/>
              </a:solidFill>
              <a:latin typeface="Arial Bold" charset="0"/>
              <a:ea typeface="ＭＳ Ｐゴシック" charset="0"/>
              <a:cs typeface="Arial Bold" charset="0"/>
              <a:sym typeface="Arial Bold" charset="0"/>
            </a:endParaRPr>
          </a:p>
        </p:txBody>
      </p:sp>
      <p:sp>
        <p:nvSpPr>
          <p:cNvPr id="2" name="TextBox 1"/>
          <p:cNvSpPr txBox="1"/>
          <p:nvPr/>
        </p:nvSpPr>
        <p:spPr>
          <a:xfrm>
            <a:off x="539552" y="1844824"/>
            <a:ext cx="8280920" cy="3262431"/>
          </a:xfrm>
          <a:prstGeom prst="rect">
            <a:avLst/>
          </a:prstGeom>
          <a:noFill/>
        </p:spPr>
        <p:txBody>
          <a:bodyPr wrap="square" rtlCol="0">
            <a:spAutoFit/>
          </a:bodyPr>
          <a:lstStyle/>
          <a:p>
            <a:pPr marL="285750" lvl="0" indent="-285750" algn="l">
              <a:buFont typeface="Arial"/>
              <a:buChar char="•"/>
            </a:pPr>
            <a:r>
              <a:rPr lang="en-GB" sz="1600" b="1" dirty="0" smtClean="0">
                <a:latin typeface="+mn-lt"/>
              </a:rPr>
              <a:t>Surveys – both web and of conference delegates to gauge </a:t>
            </a:r>
            <a:r>
              <a:rPr lang="en-GB" sz="1600" b="1" dirty="0">
                <a:latin typeface="+mn-lt"/>
              </a:rPr>
              <a:t>e-</a:t>
            </a:r>
            <a:r>
              <a:rPr lang="en-GB" sz="1600" b="1" dirty="0" err="1">
                <a:latin typeface="+mn-lt"/>
              </a:rPr>
              <a:t>ScienceTalk’s</a:t>
            </a:r>
            <a:r>
              <a:rPr lang="en-GB" sz="1600" b="1" dirty="0">
                <a:latin typeface="+mn-lt"/>
              </a:rPr>
              <a:t> </a:t>
            </a:r>
            <a:r>
              <a:rPr lang="en-GB" sz="1600" b="1" dirty="0" smtClean="0">
                <a:latin typeface="+mn-lt"/>
              </a:rPr>
              <a:t>perceived value</a:t>
            </a:r>
            <a:endParaRPr lang="en-GB" sz="1600" dirty="0">
              <a:latin typeface="+mn-lt"/>
            </a:endParaRPr>
          </a:p>
          <a:p>
            <a:pPr marL="285750" indent="-285750" algn="l">
              <a:buFont typeface="Arial"/>
              <a:buChar char="•"/>
            </a:pPr>
            <a:endParaRPr lang="en-GB" sz="1600" dirty="0">
              <a:latin typeface="+mn-lt"/>
            </a:endParaRPr>
          </a:p>
          <a:p>
            <a:pPr marL="285750" lvl="0" indent="-285750" algn="l">
              <a:buFont typeface="Arial"/>
              <a:buChar char="•"/>
            </a:pPr>
            <a:r>
              <a:rPr lang="en-GB" sz="1600" b="1" dirty="0">
                <a:latin typeface="+mn-lt"/>
              </a:rPr>
              <a:t>Feedback </a:t>
            </a:r>
            <a:r>
              <a:rPr lang="en-GB" sz="1600" b="1" dirty="0" smtClean="0">
                <a:latin typeface="+mn-lt"/>
              </a:rPr>
              <a:t>sessions – focus groups</a:t>
            </a:r>
          </a:p>
          <a:p>
            <a:pPr marL="285750" lvl="0" indent="-285750" algn="l">
              <a:buFont typeface="Arial"/>
              <a:buChar char="•"/>
            </a:pPr>
            <a:endParaRPr lang="en-GB" sz="1600" dirty="0">
              <a:latin typeface="+mn-lt"/>
            </a:endParaRPr>
          </a:p>
          <a:p>
            <a:pPr marL="285750" lvl="0" indent="-285750" algn="l">
              <a:buFont typeface="Arial"/>
              <a:buChar char="•"/>
            </a:pPr>
            <a:r>
              <a:rPr lang="en-GB" sz="1600" b="1" dirty="0">
                <a:latin typeface="+mn-lt"/>
              </a:rPr>
              <a:t>Acting on feedback from the PMB</a:t>
            </a:r>
            <a:r>
              <a:rPr lang="en-GB" sz="1600" dirty="0">
                <a:latin typeface="+mn-lt"/>
              </a:rPr>
              <a:t> </a:t>
            </a:r>
            <a:endParaRPr lang="en-GB" sz="1600" dirty="0" smtClean="0">
              <a:latin typeface="+mn-lt"/>
            </a:endParaRPr>
          </a:p>
          <a:p>
            <a:pPr marL="285750" lvl="0" indent="-285750" algn="l">
              <a:buFont typeface="Arial"/>
              <a:buChar char="•"/>
            </a:pPr>
            <a:endParaRPr lang="en-GB" sz="1600" dirty="0">
              <a:latin typeface="+mn-lt"/>
            </a:endParaRPr>
          </a:p>
          <a:p>
            <a:pPr marL="285750" lvl="0" indent="-285750" algn="l">
              <a:buFont typeface="Arial"/>
              <a:buChar char="•"/>
            </a:pPr>
            <a:r>
              <a:rPr lang="en-GB" sz="1600" b="1" dirty="0" err="1" smtClean="0">
                <a:latin typeface="+mn-lt"/>
              </a:rPr>
              <a:t>iSGTW</a:t>
            </a:r>
            <a:r>
              <a:rPr lang="en-GB" sz="1600" b="1" dirty="0" smtClean="0">
                <a:latin typeface="+mn-lt"/>
              </a:rPr>
              <a:t> reader survey</a:t>
            </a:r>
          </a:p>
          <a:p>
            <a:pPr marL="285750" lvl="0" indent="-285750" algn="l">
              <a:buFont typeface="Arial"/>
              <a:buChar char="•"/>
            </a:pPr>
            <a:endParaRPr lang="en-GB" sz="1600" b="1" dirty="0">
              <a:latin typeface="+mn-lt"/>
            </a:endParaRPr>
          </a:p>
          <a:p>
            <a:pPr marL="285750" lvl="0" indent="-285750" algn="l">
              <a:buFont typeface="Arial"/>
              <a:buChar char="•"/>
            </a:pPr>
            <a:r>
              <a:rPr lang="en-US" sz="1600" b="1" dirty="0" smtClean="0">
                <a:latin typeface="+mn-lt"/>
              </a:rPr>
              <a:t>Unsolicited </a:t>
            </a:r>
            <a:r>
              <a:rPr lang="en-US" sz="1600" b="1" dirty="0">
                <a:latin typeface="+mn-lt"/>
              </a:rPr>
              <a:t>feedback</a:t>
            </a:r>
            <a:r>
              <a:rPr lang="en-US" sz="1600" dirty="0">
                <a:latin typeface="+mn-lt"/>
              </a:rPr>
              <a:t> </a:t>
            </a:r>
            <a:endParaRPr lang="en-US" sz="1600" dirty="0" smtClean="0">
              <a:latin typeface="+mn-lt"/>
            </a:endParaRPr>
          </a:p>
          <a:p>
            <a:pPr marL="285750" lvl="0" indent="-285750" algn="l">
              <a:buFont typeface="Arial"/>
              <a:buChar char="•"/>
            </a:pPr>
            <a:endParaRPr lang="en-GB" sz="1600" dirty="0">
              <a:latin typeface="+mn-lt"/>
            </a:endParaRPr>
          </a:p>
          <a:p>
            <a:pPr marL="285750" lvl="0" indent="-285750" algn="l">
              <a:buFont typeface="Arial"/>
              <a:buChar char="•"/>
            </a:pPr>
            <a:r>
              <a:rPr lang="en-GB" sz="1600" b="1" dirty="0">
                <a:latin typeface="+mn-lt"/>
              </a:rPr>
              <a:t>Impact and sustainability </a:t>
            </a:r>
            <a:r>
              <a:rPr lang="en-GB" sz="1600" b="1" dirty="0" smtClean="0">
                <a:latin typeface="+mn-lt"/>
              </a:rPr>
              <a:t>reports</a:t>
            </a:r>
            <a:endParaRPr lang="en-GB" sz="1600" dirty="0">
              <a:latin typeface="+mn-lt"/>
            </a:endParaRPr>
          </a:p>
          <a:p>
            <a:pPr marL="285750" indent="-285750" algn="l">
              <a:buFont typeface="Arial"/>
              <a:buChar char="•"/>
            </a:pPr>
            <a:endParaRPr lang="en-US" sz="1400" dirty="0">
              <a:latin typeface="+mn-lt"/>
            </a:endParaRP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smtClean="0">
                <a:solidFill>
                  <a:srgbClr val="333333"/>
                </a:solidFill>
                <a:latin typeface="Arial Bold Italic" charset="0"/>
                <a:ea typeface="ＭＳ Ｐゴシック" charset="0"/>
                <a:cs typeface="Arial Bold Italic" charset="0"/>
                <a:sym typeface="Arial Bold Italic" charset="0"/>
              </a:rPr>
              <a:t>1.2 Impact &amp; Sustainability </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13</a:t>
            </a:fld>
            <a:endParaRPr lang="en-US" dirty="0"/>
          </a:p>
        </p:txBody>
      </p:sp>
      <p:sp>
        <p:nvSpPr>
          <p:cNvPr id="23" name="Rectangle 3"/>
          <p:cNvSpPr>
            <a:spLocks/>
          </p:cNvSpPr>
          <p:nvPr/>
        </p:nvSpPr>
        <p:spPr bwMode="auto">
          <a:xfrm>
            <a:off x="1000646" y="1628800"/>
            <a:ext cx="72437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IMPACT=REACH+SIGNIFICANCE</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708920"/>
            <a:ext cx="3161795"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 name="Picture 7" descr="RTM geograph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4293096"/>
            <a:ext cx="2748915" cy="1551305"/>
          </a:xfrm>
          <a:prstGeom prst="rect">
            <a:avLst/>
          </a:prstGeom>
          <a:noFill/>
          <a:ln w="3175">
            <a:solidFill>
              <a:schemeClr val="tx1"/>
            </a:solidFill>
          </a:ln>
        </p:spPr>
      </p:pic>
      <p:sp>
        <p:nvSpPr>
          <p:cNvPr id="2" name="TextBox 1"/>
          <p:cNvSpPr txBox="1"/>
          <p:nvPr/>
        </p:nvSpPr>
        <p:spPr>
          <a:xfrm>
            <a:off x="4932040" y="2924944"/>
            <a:ext cx="3672408" cy="523220"/>
          </a:xfrm>
          <a:prstGeom prst="rect">
            <a:avLst/>
          </a:prstGeom>
          <a:noFill/>
        </p:spPr>
        <p:txBody>
          <a:bodyPr wrap="square" rtlCol="0">
            <a:spAutoFit/>
          </a:bodyPr>
          <a:lstStyle/>
          <a:p>
            <a:pPr algn="l"/>
            <a:r>
              <a:rPr lang="en-US" sz="1400" dirty="0" smtClean="0">
                <a:latin typeface="+mn-lt"/>
              </a:rPr>
              <a:t>“…read an article in </a:t>
            </a:r>
            <a:r>
              <a:rPr lang="en-US" sz="1400" dirty="0" err="1" smtClean="0">
                <a:latin typeface="+mn-lt"/>
              </a:rPr>
              <a:t>iSGTW</a:t>
            </a:r>
            <a:r>
              <a:rPr lang="en-US" sz="1400" dirty="0">
                <a:latin typeface="+mn-lt"/>
              </a:rPr>
              <a:t>,</a:t>
            </a:r>
            <a:r>
              <a:rPr lang="en-US" sz="1400" dirty="0" smtClean="0">
                <a:latin typeface="+mn-lt"/>
              </a:rPr>
              <a:t> </a:t>
            </a:r>
            <a:r>
              <a:rPr lang="en-US" sz="1400" dirty="0" smtClean="0">
                <a:latin typeface="+mn-lt"/>
              </a:rPr>
              <a:t>and had a new idea for research”</a:t>
            </a:r>
            <a:endParaRPr lang="en-US" sz="1400" dirty="0">
              <a:latin typeface="+mn-lt"/>
            </a:endParaRPr>
          </a:p>
        </p:txBody>
      </p:sp>
    </p:spTree>
    <p:extLst>
      <p:ext uri="{BB962C8B-B14F-4D97-AF65-F5344CB8AC3E}">
        <p14:creationId xmlns:p14="http://schemas.microsoft.com/office/powerpoint/2010/main" val="1063853587"/>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smtClean="0">
                <a:solidFill>
                  <a:srgbClr val="333333"/>
                </a:solidFill>
                <a:latin typeface="Arial Bold Italic" charset="0"/>
                <a:ea typeface="ＭＳ Ｐゴシック" charset="0"/>
                <a:cs typeface="Arial Bold Italic" charset="0"/>
                <a:sym typeface="Arial Bold Italic" charset="0"/>
              </a:rPr>
              <a:t>1.2 Impact &amp; Sustainability </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14</a:t>
            </a:fld>
            <a:endParaRPr lang="en-US" dirty="0"/>
          </a:p>
        </p:txBody>
      </p:sp>
      <p:pic>
        <p:nvPicPr>
          <p:cNvPr id="3" name="Picture 2"/>
          <p:cNvPicPr>
            <a:picLocks noChangeAspect="1"/>
          </p:cNvPicPr>
          <p:nvPr/>
        </p:nvPicPr>
        <p:blipFill>
          <a:blip r:embed="rId5"/>
          <a:stretch>
            <a:fillRect/>
          </a:stretch>
        </p:blipFill>
        <p:spPr>
          <a:xfrm>
            <a:off x="323528" y="1484784"/>
            <a:ext cx="3580697" cy="3744416"/>
          </a:xfrm>
          <a:prstGeom prst="rect">
            <a:avLst/>
          </a:prstGeom>
          <a:effectLst>
            <a:outerShdw blurRad="50800" dist="38100" dir="2700000" algn="tl" rotWithShape="0">
              <a:srgbClr val="000000">
                <a:alpha val="43000"/>
              </a:srgbClr>
            </a:outerShdw>
          </a:effectLst>
        </p:spPr>
      </p:pic>
      <p:sp>
        <p:nvSpPr>
          <p:cNvPr id="10" name="Rectangle 4"/>
          <p:cNvSpPr>
            <a:spLocks/>
          </p:cNvSpPr>
          <p:nvPr/>
        </p:nvSpPr>
        <p:spPr bwMode="auto">
          <a:xfrm>
            <a:off x="323528" y="5373216"/>
            <a:ext cx="1650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err="1" smtClean="0">
                <a:solidFill>
                  <a:srgbClr val="6666FF"/>
                </a:solidFill>
                <a:latin typeface="Arial Bold" charset="0"/>
                <a:ea typeface="ＭＳ Ｐゴシック" charset="0"/>
                <a:cs typeface="Arial Bold" charset="0"/>
                <a:sym typeface="Arial Bold" charset="0"/>
              </a:rPr>
              <a:t>Zoomerang</a:t>
            </a:r>
            <a:endParaRPr lang="en-US" sz="2400" i="1" dirty="0">
              <a:solidFill>
                <a:srgbClr val="6666FF"/>
              </a:solidFill>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rotWithShape="1">
          <a:blip r:embed="rId6"/>
          <a:srcRect l="14889" t="8033" r="15543" b="51504"/>
          <a:stretch/>
        </p:blipFill>
        <p:spPr>
          <a:xfrm>
            <a:off x="3995936" y="2276872"/>
            <a:ext cx="4952118" cy="2304256"/>
          </a:xfrm>
          <a:prstGeom prst="rect">
            <a:avLst/>
          </a:prstGeom>
        </p:spPr>
      </p:pic>
      <p:sp>
        <p:nvSpPr>
          <p:cNvPr id="12" name="Rectangle 4"/>
          <p:cNvSpPr>
            <a:spLocks/>
          </p:cNvSpPr>
          <p:nvPr/>
        </p:nvSpPr>
        <p:spPr bwMode="auto">
          <a:xfrm>
            <a:off x="4355976" y="1772816"/>
            <a:ext cx="460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Discrete banner after 30 seconds</a:t>
            </a:r>
            <a:endParaRPr lang="en-US" sz="24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4022923527"/>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smtClean="0">
                <a:solidFill>
                  <a:srgbClr val="333333"/>
                </a:solidFill>
                <a:latin typeface="Arial Bold Italic" charset="0"/>
                <a:ea typeface="ＭＳ Ｐゴシック" charset="0"/>
                <a:cs typeface="Arial Bold Italic" charset="0"/>
                <a:sym typeface="Arial Bold Italic" charset="0"/>
              </a:rPr>
              <a:t>1.2 Impact &amp; Sustainability </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15</a:t>
            </a:fld>
            <a:endParaRPr lang="en-US" dirty="0"/>
          </a:p>
        </p:txBody>
      </p:sp>
      <p:pic>
        <p:nvPicPr>
          <p:cNvPr id="2" name="Picture 1"/>
          <p:cNvPicPr>
            <a:picLocks noChangeAspect="1"/>
          </p:cNvPicPr>
          <p:nvPr/>
        </p:nvPicPr>
        <p:blipFill>
          <a:blip r:embed="rId5"/>
          <a:stretch>
            <a:fillRect/>
          </a:stretch>
        </p:blipFill>
        <p:spPr>
          <a:xfrm>
            <a:off x="5111552" y="1628800"/>
            <a:ext cx="4032448" cy="2016224"/>
          </a:xfrm>
          <a:prstGeom prst="rect">
            <a:avLst/>
          </a:prstGeom>
        </p:spPr>
      </p:pic>
      <p:graphicFrame>
        <p:nvGraphicFramePr>
          <p:cNvPr id="11" name="Chart 10"/>
          <p:cNvGraphicFramePr/>
          <p:nvPr>
            <p:extLst>
              <p:ext uri="{D42A27DB-BD31-4B8C-83A1-F6EECF244321}">
                <p14:modId xmlns:p14="http://schemas.microsoft.com/office/powerpoint/2010/main" val="3260981307"/>
              </p:ext>
            </p:extLst>
          </p:nvPr>
        </p:nvGraphicFramePr>
        <p:xfrm>
          <a:off x="179512" y="2420888"/>
          <a:ext cx="6408712" cy="4104456"/>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4"/>
          <p:cNvSpPr>
            <a:spLocks/>
          </p:cNvSpPr>
          <p:nvPr/>
        </p:nvSpPr>
        <p:spPr bwMode="auto">
          <a:xfrm>
            <a:off x="251520" y="1916832"/>
            <a:ext cx="5225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Reach: Diversity of </a:t>
            </a:r>
            <a:r>
              <a:rPr lang="en-US" sz="2400" i="1" dirty="0" err="1" smtClean="0">
                <a:solidFill>
                  <a:srgbClr val="6666FF"/>
                </a:solidFill>
                <a:latin typeface="Arial Bold" charset="0"/>
                <a:ea typeface="ＭＳ Ｐゴシック" charset="0"/>
                <a:cs typeface="Arial Bold" charset="0"/>
                <a:sym typeface="Arial Bold" charset="0"/>
              </a:rPr>
              <a:t>Gridcast</a:t>
            </a:r>
            <a:r>
              <a:rPr lang="en-US" sz="2400" i="1" dirty="0" smtClean="0">
                <a:solidFill>
                  <a:srgbClr val="6666FF"/>
                </a:solidFill>
                <a:latin typeface="Arial Bold" charset="0"/>
                <a:ea typeface="ＭＳ Ｐゴシック" charset="0"/>
                <a:cs typeface="Arial Bold" charset="0"/>
                <a:sym typeface="Arial Bold" charset="0"/>
              </a:rPr>
              <a:t> audience</a:t>
            </a:r>
            <a:endParaRPr lang="en-US" sz="24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1849309123"/>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smtClean="0">
                <a:solidFill>
                  <a:srgbClr val="333333"/>
                </a:solidFill>
                <a:latin typeface="Arial Bold Italic" charset="0"/>
                <a:ea typeface="ＭＳ Ｐゴシック" charset="0"/>
                <a:cs typeface="Arial Bold Italic" charset="0"/>
                <a:sym typeface="Arial Bold Italic" charset="0"/>
              </a:rPr>
              <a:t>1.2 Impact &amp; Sustainability </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16</a:t>
            </a:fld>
            <a:endParaRPr lang="en-US" dirty="0"/>
          </a:p>
        </p:txBody>
      </p:sp>
      <p:sp>
        <p:nvSpPr>
          <p:cNvPr id="9" name="Rectangle 4"/>
          <p:cNvSpPr>
            <a:spLocks/>
          </p:cNvSpPr>
          <p:nvPr/>
        </p:nvSpPr>
        <p:spPr bwMode="auto">
          <a:xfrm>
            <a:off x="395536" y="1268760"/>
            <a:ext cx="932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800" i="1" dirty="0" smtClean="0">
                <a:solidFill>
                  <a:srgbClr val="6666FF"/>
                </a:solidFill>
                <a:latin typeface="Arial Bold" charset="0"/>
                <a:ea typeface="ＭＳ Ｐゴシック" charset="0"/>
                <a:cs typeface="Arial Bold" charset="0"/>
                <a:sym typeface="Arial Bold" charset="0"/>
              </a:rPr>
              <a:t>Tools</a:t>
            </a:r>
            <a:endParaRPr lang="en-US" sz="2800" i="1" dirty="0">
              <a:solidFill>
                <a:srgbClr val="6666FF"/>
              </a:solidFill>
              <a:latin typeface="Arial Bold" charset="0"/>
              <a:ea typeface="ＭＳ Ｐゴシック" charset="0"/>
              <a:cs typeface="Arial Bold" charset="0"/>
              <a:sym typeface="Arial Bold" charset="0"/>
            </a:endParaRPr>
          </a:p>
        </p:txBody>
      </p:sp>
      <p:pic>
        <p:nvPicPr>
          <p:cNvPr id="3" name="Picture 2"/>
          <p:cNvPicPr>
            <a:picLocks noChangeAspect="1"/>
          </p:cNvPicPr>
          <p:nvPr/>
        </p:nvPicPr>
        <p:blipFill>
          <a:blip r:embed="rId5"/>
          <a:stretch>
            <a:fillRect/>
          </a:stretch>
        </p:blipFill>
        <p:spPr>
          <a:xfrm>
            <a:off x="1547664" y="1268760"/>
            <a:ext cx="3256163" cy="2016224"/>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a:stretch>
            <a:fillRect/>
          </a:stretch>
        </p:blipFill>
        <p:spPr>
          <a:xfrm>
            <a:off x="5148064" y="1268760"/>
            <a:ext cx="3247043" cy="2016224"/>
          </a:xfrm>
          <a:prstGeom prst="rect">
            <a:avLst/>
          </a:prstGeom>
          <a:effectLst>
            <a:outerShdw blurRad="50800" dist="38100" dir="2700000" algn="tl" rotWithShape="0">
              <a:srgbClr val="000000">
                <a:alpha val="43000"/>
              </a:srgbClr>
            </a:outerShdw>
          </a:effectLst>
        </p:spPr>
      </p:pic>
      <p:sp>
        <p:nvSpPr>
          <p:cNvPr id="12" name="Rectangle 4"/>
          <p:cNvSpPr>
            <a:spLocks/>
          </p:cNvSpPr>
          <p:nvPr/>
        </p:nvSpPr>
        <p:spPr bwMode="auto">
          <a:xfrm>
            <a:off x="2339752" y="3356992"/>
            <a:ext cx="1719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smtClean="0">
                <a:latin typeface="Arial Bold" charset="0"/>
                <a:ea typeface="ＭＳ Ｐゴシック" charset="0"/>
                <a:cs typeface="Arial Bold" charset="0"/>
                <a:sym typeface="Arial Bold" charset="0"/>
              </a:rPr>
              <a:t>Google Analytics</a:t>
            </a:r>
            <a:endParaRPr lang="en-US" sz="1800" dirty="0">
              <a:latin typeface="Arial Bold" charset="0"/>
              <a:ea typeface="ＭＳ Ｐゴシック" charset="0"/>
              <a:cs typeface="Arial Bold" charset="0"/>
              <a:sym typeface="Arial Bold" charset="0"/>
            </a:endParaRPr>
          </a:p>
        </p:txBody>
      </p:sp>
      <p:sp>
        <p:nvSpPr>
          <p:cNvPr id="14" name="Rectangle 4"/>
          <p:cNvSpPr>
            <a:spLocks/>
          </p:cNvSpPr>
          <p:nvPr/>
        </p:nvSpPr>
        <p:spPr bwMode="auto">
          <a:xfrm>
            <a:off x="6178973" y="3368025"/>
            <a:ext cx="1385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smtClean="0">
                <a:latin typeface="Arial Bold" charset="0"/>
                <a:ea typeface="ＭＳ Ｐゴシック" charset="0"/>
                <a:cs typeface="Arial Bold" charset="0"/>
                <a:sym typeface="Arial Bold" charset="0"/>
              </a:rPr>
              <a:t>Blogger Stats</a:t>
            </a:r>
            <a:endParaRPr lang="en-US" sz="1800" dirty="0">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a:blip r:embed="rId7"/>
          <a:stretch>
            <a:fillRect/>
          </a:stretch>
        </p:blipFill>
        <p:spPr>
          <a:xfrm>
            <a:off x="1619671" y="3789040"/>
            <a:ext cx="3216597" cy="2232248"/>
          </a:xfrm>
          <a:prstGeom prst="rect">
            <a:avLst/>
          </a:prstGeom>
          <a:effectLst>
            <a:outerShdw blurRad="50800" dist="38100" dir="2700000" algn="tl" rotWithShape="0">
              <a:srgbClr val="000000">
                <a:alpha val="43000"/>
              </a:srgbClr>
            </a:outerShdw>
          </a:effectLst>
        </p:spPr>
      </p:pic>
      <p:sp>
        <p:nvSpPr>
          <p:cNvPr id="15" name="Rectangle 4"/>
          <p:cNvSpPr>
            <a:spLocks/>
          </p:cNvSpPr>
          <p:nvPr/>
        </p:nvSpPr>
        <p:spPr bwMode="auto">
          <a:xfrm>
            <a:off x="3080404" y="6093296"/>
            <a:ext cx="526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err="1" smtClean="0">
                <a:latin typeface="Arial Bold" charset="0"/>
                <a:ea typeface="ＭＳ Ｐゴシック" charset="0"/>
                <a:cs typeface="Arial Bold" charset="0"/>
                <a:sym typeface="Arial Bold" charset="0"/>
              </a:rPr>
              <a:t>Klout</a:t>
            </a:r>
            <a:endParaRPr lang="en-US" sz="1800" dirty="0">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2406586729"/>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smtClean="0">
                <a:solidFill>
                  <a:srgbClr val="333333"/>
                </a:solidFill>
                <a:latin typeface="Arial Bold Italic" charset="0"/>
                <a:ea typeface="ＭＳ Ｐゴシック" charset="0"/>
                <a:cs typeface="Arial Bold Italic" charset="0"/>
                <a:sym typeface="Arial Bold Italic" charset="0"/>
              </a:rPr>
              <a:t>1.2 Impact &amp; Sustainability </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17</a:t>
            </a:fld>
            <a:endParaRPr lang="en-US" dirty="0"/>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124744"/>
            <a:ext cx="3589834" cy="10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a:off x="611560" y="2852936"/>
            <a:ext cx="6840760" cy="1323439"/>
          </a:xfrm>
          <a:prstGeom prst="rect">
            <a:avLst/>
          </a:prstGeom>
          <a:noFill/>
        </p:spPr>
        <p:txBody>
          <a:bodyPr wrap="square" rtlCol="0">
            <a:spAutoFit/>
          </a:bodyPr>
          <a:lstStyle/>
          <a:p>
            <a:pPr algn="l"/>
            <a:r>
              <a:rPr lang="en-US" sz="2000" dirty="0" smtClean="0">
                <a:latin typeface="+mn-lt"/>
              </a:rPr>
              <a:t>Pass impact back on to stakeholders:</a:t>
            </a:r>
          </a:p>
          <a:p>
            <a:pPr marL="342900" indent="-342900" algn="l">
              <a:buFont typeface="Arial"/>
              <a:buChar char="•"/>
            </a:pPr>
            <a:r>
              <a:rPr lang="en-US" sz="2000" dirty="0" smtClean="0">
                <a:latin typeface="+mn-lt"/>
              </a:rPr>
              <a:t>Star Bloggers, top articles</a:t>
            </a:r>
          </a:p>
          <a:p>
            <a:pPr marL="342900" indent="-342900" algn="l">
              <a:buFont typeface="Arial"/>
              <a:buChar char="•"/>
            </a:pPr>
            <a:r>
              <a:rPr lang="en-US" sz="2000" dirty="0" smtClean="0">
                <a:latin typeface="+mn-lt"/>
              </a:rPr>
              <a:t>Creates a self-perpetuating cycle of information sharing</a:t>
            </a:r>
          </a:p>
          <a:p>
            <a:pPr marL="342900" indent="-342900" algn="l">
              <a:buFont typeface="Arial"/>
              <a:buChar char="•"/>
            </a:pPr>
            <a:r>
              <a:rPr lang="en-US" sz="2000" dirty="0" smtClean="0">
                <a:latin typeface="+mn-lt"/>
              </a:rPr>
              <a:t>Makes the channel sustainable</a:t>
            </a:r>
            <a:endParaRPr lang="en-US" sz="2000" dirty="0">
              <a:latin typeface="+mn-lt"/>
            </a:endParaRPr>
          </a:p>
        </p:txBody>
      </p:sp>
      <p:sp>
        <p:nvSpPr>
          <p:cNvPr id="8" name="Rectangle 4"/>
          <p:cNvSpPr>
            <a:spLocks/>
          </p:cNvSpPr>
          <p:nvPr/>
        </p:nvSpPr>
        <p:spPr bwMode="auto">
          <a:xfrm>
            <a:off x="323528" y="1268760"/>
            <a:ext cx="2202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Sustainability</a:t>
            </a:r>
            <a:endParaRPr lang="en-US" sz="28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2314584595"/>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1.2 </a:t>
            </a:r>
            <a:r>
              <a:rPr lang="en-US" sz="3600" i="1" dirty="0" smtClean="0">
                <a:solidFill>
                  <a:srgbClr val="333333"/>
                </a:solidFill>
                <a:latin typeface="Arial Bold Italic" charset="0"/>
                <a:ea typeface="ＭＳ Ｐゴシック" charset="0"/>
                <a:cs typeface="Arial Bold Italic" charset="0"/>
                <a:sym typeface="Arial Bold Italic" charset="0"/>
              </a:rPr>
              <a:t>Sustainability for e-ST</a:t>
            </a:r>
            <a:endParaRPr lang="en-US" sz="3600" i="1" dirty="0">
              <a:solidFill>
                <a:srgbClr val="333333"/>
              </a:solidFill>
              <a:latin typeface="Arial Bold Italic" charset="0"/>
              <a:ea typeface="ＭＳ Ｐゴシック" charset="0"/>
              <a:cs typeface="Arial Bold Italic" charset="0"/>
              <a:sym typeface="Arial Bold Italic" charset="0"/>
            </a:endParaRPr>
          </a:p>
        </p:txBody>
      </p:sp>
      <p:pic>
        <p:nvPicPr>
          <p:cNvPr id="3891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152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8"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0"/>
            <a:ext cx="1485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9"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524000"/>
            <a:ext cx="1409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0"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743200"/>
            <a:ext cx="1346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1" name="Picture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886200"/>
            <a:ext cx="158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2" name="Picture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0213" y="1676400"/>
            <a:ext cx="1511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3" name="Picture 1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1113" y="2908300"/>
            <a:ext cx="1130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4" name="Picture 1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92888" y="1708150"/>
            <a:ext cx="1511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5" name="Picture 1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3962400"/>
            <a:ext cx="1257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6"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2600" y="4038600"/>
            <a:ext cx="152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7" name="Picture 1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4038600"/>
            <a:ext cx="1422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8" name="Picture 1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5181600"/>
            <a:ext cx="1460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9" name="Picture 1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343400"/>
            <a:ext cx="147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0" name="Picture 1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7400" y="2667000"/>
            <a:ext cx="1638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1" name="Picture 1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334000"/>
            <a:ext cx="1562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2" name="Picture 2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29400" y="3124200"/>
            <a:ext cx="1498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18</a:t>
            </a:fld>
            <a:endParaRPr lang="en-US" dirty="0"/>
          </a:p>
        </p:txBody>
      </p:sp>
    </p:spTree>
    <p:extLst>
      <p:ext uri="{BB962C8B-B14F-4D97-AF65-F5344CB8AC3E}">
        <p14:creationId xmlns:p14="http://schemas.microsoft.com/office/powerpoint/2010/main" val="1558419755"/>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6" name="Picture 2"/>
          <p:cNvPicPr>
            <a:picLocks noChangeAspect="1" noChangeArrowheads="1"/>
          </p:cNvPicPr>
          <p:nvPr/>
        </p:nvPicPr>
        <p:blipFill>
          <a:blip r:embed="rId4">
            <a:alphaModFix amt="46000"/>
            <a:extLst>
              <a:ext uri="{28A0092B-C50C-407E-A947-70E740481C1C}">
                <a14:useLocalDpi xmlns:a14="http://schemas.microsoft.com/office/drawing/2010/main" val="0"/>
              </a:ext>
            </a:extLst>
          </a:blip>
          <a:srcRect/>
          <a:stretch>
            <a:fillRect/>
          </a:stretch>
        </p:blipFill>
        <p:spPr bwMode="auto">
          <a:xfrm>
            <a:off x="0" y="4149080"/>
            <a:ext cx="5558268" cy="29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38915" name="Rectangle 3"/>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1.2 </a:t>
            </a:r>
            <a:r>
              <a:rPr lang="en-US" sz="3600" i="1" dirty="0" smtClean="0">
                <a:solidFill>
                  <a:srgbClr val="333333"/>
                </a:solidFill>
                <a:latin typeface="Arial Bold Italic" charset="0"/>
                <a:ea typeface="ＭＳ Ｐゴシック" charset="0"/>
                <a:cs typeface="Arial Bold Italic" charset="0"/>
                <a:sym typeface="Arial Bold Italic" charset="0"/>
              </a:rPr>
              <a:t>Sustainability for e-ST</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19</a:t>
            </a:fld>
            <a:endParaRPr lang="en-US" dirty="0"/>
          </a:p>
        </p:txBody>
      </p:sp>
      <p:pic>
        <p:nvPicPr>
          <p:cNvPr id="23" name="Picture 1"/>
          <p:cNvPicPr>
            <a:picLocks noChangeArrowheads="1"/>
          </p:cNvPicPr>
          <p:nvPr/>
        </p:nvPicPr>
        <p:blipFill rotWithShape="1">
          <a:blip r:embed="rId5">
            <a:extLst>
              <a:ext uri="{28A0092B-C50C-407E-A947-70E740481C1C}">
                <a14:useLocalDpi xmlns:a14="http://schemas.microsoft.com/office/drawing/2010/main" val="0"/>
              </a:ext>
            </a:extLst>
          </a:blip>
          <a:srcRect l="5398" t="20024" r="7807"/>
          <a:stretch/>
        </p:blipFill>
        <p:spPr bwMode="auto">
          <a:xfrm>
            <a:off x="3923928" y="1196752"/>
            <a:ext cx="489813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 name="Rectangle 4"/>
          <p:cNvSpPr>
            <a:spLocks/>
          </p:cNvSpPr>
          <p:nvPr/>
        </p:nvSpPr>
        <p:spPr bwMode="auto">
          <a:xfrm>
            <a:off x="323528" y="1268760"/>
            <a:ext cx="35404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Paper at </a:t>
            </a:r>
            <a:r>
              <a:rPr lang="en-US" sz="2800" i="1" dirty="0" err="1" smtClean="0">
                <a:solidFill>
                  <a:srgbClr val="6666FF"/>
                </a:solidFill>
                <a:latin typeface="Arial Bold" charset="0"/>
                <a:ea typeface="ＭＳ Ｐゴシック" charset="0"/>
                <a:cs typeface="Arial Bold" charset="0"/>
                <a:sym typeface="Arial Bold" charset="0"/>
              </a:rPr>
              <a:t>eChallenges</a:t>
            </a:r>
            <a:endParaRPr lang="en-US" sz="2800" i="1" dirty="0">
              <a:solidFill>
                <a:srgbClr val="6666FF"/>
              </a:solidFill>
              <a:latin typeface="Arial Bold" charset="0"/>
              <a:ea typeface="ＭＳ Ｐゴシック" charset="0"/>
              <a:cs typeface="Arial Bold" charset="0"/>
              <a:sym typeface="Arial Bold" charset="0"/>
            </a:endParaRPr>
          </a:p>
        </p:txBody>
      </p:sp>
      <p:pic>
        <p:nvPicPr>
          <p:cNvPr id="2" name="Picture 1"/>
          <p:cNvPicPr>
            <a:picLocks noChangeAspect="1"/>
          </p:cNvPicPr>
          <p:nvPr/>
        </p:nvPicPr>
        <p:blipFill>
          <a:blip r:embed="rId6">
            <a:clrChange>
              <a:clrFrom>
                <a:srgbClr val="FFFFFF"/>
              </a:clrFrom>
              <a:clrTo>
                <a:srgbClr val="FFFFFF">
                  <a:alpha val="0"/>
                </a:srgbClr>
              </a:clrTo>
            </a:clrChange>
          </a:blip>
          <a:stretch>
            <a:fillRect/>
          </a:stretch>
        </p:blipFill>
        <p:spPr>
          <a:xfrm>
            <a:off x="1403648" y="4221088"/>
            <a:ext cx="6948264" cy="1545051"/>
          </a:xfrm>
          <a:prstGeom prst="rect">
            <a:avLst/>
          </a:prstGeom>
        </p:spPr>
      </p:pic>
      <p:sp>
        <p:nvSpPr>
          <p:cNvPr id="25" name="Rectangle 4"/>
          <p:cNvSpPr>
            <a:spLocks/>
          </p:cNvSpPr>
          <p:nvPr/>
        </p:nvSpPr>
        <p:spPr bwMode="auto">
          <a:xfrm>
            <a:off x="239419" y="3645024"/>
            <a:ext cx="2854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Training sessions</a:t>
            </a:r>
            <a:endParaRPr lang="en-US" sz="2800" i="1" dirty="0">
              <a:solidFill>
                <a:srgbClr val="6666FF"/>
              </a:solidFill>
              <a:latin typeface="Arial Bold" charset="0"/>
              <a:ea typeface="ＭＳ Ｐゴシック" charset="0"/>
              <a:cs typeface="Arial Bold" charset="0"/>
              <a:sym typeface="Arial Bold" charset="0"/>
            </a:endParaRPr>
          </a:p>
        </p:txBody>
      </p:sp>
    </p:spTree>
    <p:extLst>
      <p:ext uri="{BB962C8B-B14F-4D97-AF65-F5344CB8AC3E}">
        <p14:creationId xmlns:p14="http://schemas.microsoft.com/office/powerpoint/2010/main" val="2276356482"/>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 name="Rectangle 5"/>
          <p:cNvSpPr>
            <a:spLocks/>
          </p:cNvSpPr>
          <p:nvPr/>
        </p:nvSpPr>
        <p:spPr bwMode="auto">
          <a:xfrm>
            <a:off x="7055768" y="0"/>
            <a:ext cx="208823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l"/>
            <a:r>
              <a:rPr lang="en-US" sz="3600" i="1" dirty="0">
                <a:solidFill>
                  <a:srgbClr val="333333"/>
                </a:solidFill>
                <a:latin typeface="Arial Bold Italic" charset="0"/>
                <a:ea typeface="ＭＳ Ｐゴシック" charset="0"/>
                <a:cs typeface="Arial Bold Italic" charset="0"/>
                <a:sym typeface="Arial Bold Italic" charset="0"/>
              </a:rPr>
              <a:t>Contents</a:t>
            </a:r>
          </a:p>
        </p:txBody>
      </p:sp>
      <p:sp>
        <p:nvSpPr>
          <p:cNvPr id="9" name="Rectangle 6"/>
          <p:cNvSpPr>
            <a:spLocks/>
          </p:cNvSpPr>
          <p:nvPr/>
        </p:nvSpPr>
        <p:spPr bwMode="auto">
          <a:xfrm>
            <a:off x="1331640" y="1772816"/>
            <a:ext cx="661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spcBef>
                <a:spcPts val="600"/>
              </a:spcBef>
              <a:buFontTx/>
              <a:buAutoNum type="arabicPeriod"/>
            </a:pPr>
            <a:r>
              <a:rPr lang="en-US" sz="1800" dirty="0" smtClean="0">
                <a:solidFill>
                  <a:schemeClr val="tx1"/>
                </a:solidFill>
                <a:latin typeface="Arial" charset="0"/>
                <a:ea typeface="ＭＳ Ｐゴシック" charset="0"/>
                <a:cs typeface="Arial" charset="0"/>
                <a:sym typeface="Arial" charset="0"/>
              </a:rPr>
              <a:t> Overview </a:t>
            </a:r>
          </a:p>
          <a:p>
            <a:pPr algn="l">
              <a:spcBef>
                <a:spcPts val="600"/>
              </a:spcBef>
              <a:buFontTx/>
              <a:buAutoNum type="arabicPeriod"/>
            </a:pPr>
            <a:r>
              <a:rPr lang="en-US" sz="1800" dirty="0" smtClean="0">
                <a:solidFill>
                  <a:schemeClr val="tx1"/>
                </a:solidFill>
                <a:latin typeface="Arial" charset="0"/>
                <a:ea typeface="ＭＳ Ｐゴシック" charset="0"/>
                <a:cs typeface="Arial" charset="0"/>
                <a:sym typeface="Arial" charset="0"/>
              </a:rPr>
              <a:t> How </a:t>
            </a:r>
            <a:r>
              <a:rPr lang="en-US" sz="1800" dirty="0">
                <a:solidFill>
                  <a:schemeClr val="tx1"/>
                </a:solidFill>
                <a:latin typeface="Arial" charset="0"/>
                <a:ea typeface="ＭＳ Ｐゴシック" charset="0"/>
                <a:cs typeface="Arial" charset="0"/>
                <a:sym typeface="Arial" charset="0"/>
              </a:rPr>
              <a:t>WP1 reports on the successes of e-science</a:t>
            </a:r>
          </a:p>
          <a:p>
            <a:pPr algn="l">
              <a:spcBef>
                <a:spcPts val="600"/>
              </a:spcBef>
              <a:buFontTx/>
              <a:buAutoNum type="arabicPeriod"/>
            </a:pPr>
            <a:r>
              <a:rPr lang="en-US" sz="1800" dirty="0" smtClean="0">
                <a:solidFill>
                  <a:schemeClr val="tx1"/>
                </a:solidFill>
                <a:latin typeface="Arial" charset="0"/>
                <a:ea typeface="ＭＳ Ｐゴシック" charset="0"/>
                <a:cs typeface="Arial" charset="0"/>
                <a:sym typeface="Arial" charset="0"/>
              </a:rPr>
              <a:t> Methodologies </a:t>
            </a:r>
            <a:r>
              <a:rPr lang="en-US" sz="1800" dirty="0">
                <a:solidFill>
                  <a:schemeClr val="tx1"/>
                </a:solidFill>
                <a:latin typeface="Arial" charset="0"/>
                <a:ea typeface="ＭＳ Ｐゴシック" charset="0"/>
                <a:cs typeface="Arial" charset="0"/>
                <a:sym typeface="Arial" charset="0"/>
              </a:rPr>
              <a:t>used to collect feedback and measure impact</a:t>
            </a:r>
          </a:p>
          <a:p>
            <a:pPr algn="l">
              <a:spcBef>
                <a:spcPts val="600"/>
              </a:spcBef>
              <a:buFontTx/>
              <a:buAutoNum type="arabicPeriod"/>
            </a:pPr>
            <a:r>
              <a:rPr lang="en-US" sz="1800" dirty="0" smtClean="0">
                <a:solidFill>
                  <a:schemeClr val="tx1"/>
                </a:solidFill>
                <a:latin typeface="Arial" charset="0"/>
                <a:ea typeface="ＭＳ Ｐゴシック" charset="0"/>
                <a:cs typeface="Arial" charset="0"/>
                <a:sym typeface="Arial" charset="0"/>
              </a:rPr>
              <a:t> Meetings</a:t>
            </a:r>
            <a:r>
              <a:rPr lang="en-US" sz="1800" dirty="0">
                <a:solidFill>
                  <a:schemeClr val="tx1"/>
                </a:solidFill>
                <a:latin typeface="Arial" charset="0"/>
                <a:ea typeface="ＭＳ Ｐゴシック" charset="0"/>
                <a:cs typeface="Arial" charset="0"/>
                <a:sym typeface="Arial" charset="0"/>
              </a:rPr>
              <a:t>, </a:t>
            </a:r>
            <a:r>
              <a:rPr lang="en-US" sz="1800" dirty="0" err="1">
                <a:solidFill>
                  <a:schemeClr val="tx1"/>
                </a:solidFill>
                <a:latin typeface="Arial" charset="0"/>
                <a:ea typeface="ＭＳ Ｐゴシック" charset="0"/>
                <a:cs typeface="Arial" charset="0"/>
                <a:sym typeface="Arial" charset="0"/>
              </a:rPr>
              <a:t>Gridcast</a:t>
            </a:r>
            <a:r>
              <a:rPr lang="en-US" sz="1800" dirty="0">
                <a:solidFill>
                  <a:schemeClr val="tx1"/>
                </a:solidFill>
                <a:latin typeface="Arial" charset="0"/>
                <a:ea typeface="ＭＳ Ｐゴシック" charset="0"/>
                <a:cs typeface="Arial" charset="0"/>
                <a:sym typeface="Arial" charset="0"/>
              </a:rPr>
              <a:t> and </a:t>
            </a:r>
            <a:r>
              <a:rPr lang="en-US" sz="1800" dirty="0" err="1">
                <a:solidFill>
                  <a:schemeClr val="tx1"/>
                </a:solidFill>
                <a:latin typeface="Arial" charset="0"/>
                <a:ea typeface="ＭＳ Ｐゴシック" charset="0"/>
                <a:cs typeface="Arial" charset="0"/>
                <a:sym typeface="Arial" charset="0"/>
              </a:rPr>
              <a:t>eConcertation</a:t>
            </a:r>
            <a:endParaRPr lang="en-US" sz="1800" dirty="0">
              <a:solidFill>
                <a:schemeClr val="tx1"/>
              </a:solidFill>
              <a:latin typeface="Arial" charset="0"/>
              <a:ea typeface="ＭＳ Ｐゴシック" charset="0"/>
              <a:cs typeface="Arial" charset="0"/>
              <a:sym typeface="Arial" charset="0"/>
            </a:endParaRPr>
          </a:p>
        </p:txBody>
      </p:sp>
      <p:sp>
        <p:nvSpPr>
          <p:cNvPr id="8" name="Slide Number Placeholder 3"/>
          <p:cNvSpPr>
            <a:spLocks noGrp="1"/>
          </p:cNvSpPr>
          <p:nvPr>
            <p:ph type="sldNum" sz="quarter" idx="10"/>
          </p:nvPr>
        </p:nvSpPr>
        <p:spPr>
          <a:xfrm>
            <a:off x="8885238" y="6597352"/>
            <a:ext cx="258762" cy="254000"/>
          </a:xfrm>
        </p:spPr>
        <p:txBody>
          <a:bodyPr/>
          <a:lstStyle/>
          <a:p>
            <a:fld id="{392DF7F0-C7B1-4F4D-B504-CA5CA8EE9404}" type="slidenum">
              <a:rPr lang="en-US"/>
              <a:pPr/>
              <a:t>2</a:t>
            </a:fld>
            <a:endParaRPr lang="en-US" dirty="0"/>
          </a:p>
        </p:txBody>
      </p:sp>
    </p:spTree>
    <p:extLst>
      <p:ext uri="{BB962C8B-B14F-4D97-AF65-F5344CB8AC3E}">
        <p14:creationId xmlns:p14="http://schemas.microsoft.com/office/powerpoint/2010/main" val="479286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5604" name="Rectangle 4"/>
          <p:cNvSpPr>
            <a:spLocks/>
          </p:cNvSpPr>
          <p:nvPr/>
        </p:nvSpPr>
        <p:spPr bwMode="auto">
          <a:xfrm>
            <a:off x="323529" y="2564904"/>
            <a:ext cx="561662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EGI Technical </a:t>
            </a:r>
            <a:r>
              <a:rPr lang="en-US" sz="2400" dirty="0">
                <a:solidFill>
                  <a:schemeClr val="tx1"/>
                </a:solidFill>
                <a:latin typeface="Arial" charset="0"/>
                <a:ea typeface="ＭＳ Ｐゴシック" charset="0"/>
                <a:cs typeface="Arial" charset="0"/>
                <a:sym typeface="Arial" charset="0"/>
              </a:rPr>
              <a:t>Forum </a:t>
            </a:r>
            <a:r>
              <a:rPr lang="en-US" sz="2400" dirty="0" smtClean="0">
                <a:solidFill>
                  <a:schemeClr val="tx1"/>
                </a:solidFill>
                <a:latin typeface="Arial" charset="0"/>
                <a:ea typeface="ＭＳ Ｐゴシック" charset="0"/>
                <a:cs typeface="Arial" charset="0"/>
                <a:sym typeface="Arial" charset="0"/>
              </a:rPr>
              <a:t>2011, Lyon</a:t>
            </a:r>
          </a:p>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a:t>
            </a:r>
            <a:r>
              <a:rPr lang="en-US" sz="2400" dirty="0" err="1" smtClean="0">
                <a:solidFill>
                  <a:schemeClr val="tx1"/>
                </a:solidFill>
                <a:latin typeface="Arial" charset="0"/>
                <a:ea typeface="ＭＳ Ｐゴシック" charset="0"/>
                <a:cs typeface="Arial" charset="0"/>
                <a:sym typeface="Arial" charset="0"/>
              </a:rPr>
              <a:t>Concertation</a:t>
            </a:r>
            <a:r>
              <a:rPr lang="en-US" sz="2400" dirty="0" smtClean="0">
                <a:solidFill>
                  <a:schemeClr val="tx1"/>
                </a:solidFill>
                <a:latin typeface="Arial" charset="0"/>
                <a:ea typeface="ＭＳ Ｐゴシック" charset="0"/>
                <a:cs typeface="Arial" charset="0"/>
                <a:sym typeface="Arial" charset="0"/>
              </a:rPr>
              <a:t> 2011, Lyon</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err="1">
                <a:solidFill>
                  <a:schemeClr val="tx1"/>
                </a:solidFill>
                <a:latin typeface="Arial" charset="0"/>
                <a:ea typeface="ＭＳ Ｐゴシック" charset="0"/>
                <a:cs typeface="Arial" charset="0"/>
                <a:sym typeface="Arial" charset="0"/>
              </a:rPr>
              <a:t>eChallenges</a:t>
            </a:r>
            <a:r>
              <a:rPr lang="en-US" sz="2400" dirty="0">
                <a:solidFill>
                  <a:schemeClr val="tx1"/>
                </a:solidFill>
                <a:latin typeface="Arial" charset="0"/>
                <a:ea typeface="ＭＳ Ｐゴシック" charset="0"/>
                <a:cs typeface="Arial" charset="0"/>
                <a:sym typeface="Arial" charset="0"/>
              </a:rPr>
              <a:t> 2011</a:t>
            </a: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Citizen </a:t>
            </a:r>
            <a:r>
              <a:rPr lang="en-US" sz="2400" dirty="0" smtClean="0">
                <a:solidFill>
                  <a:schemeClr val="tx1"/>
                </a:solidFill>
                <a:latin typeface="Arial" charset="0"/>
                <a:ea typeface="ＭＳ Ｐゴシック" charset="0"/>
                <a:cs typeface="Arial" charset="0"/>
                <a:sym typeface="Arial" charset="0"/>
              </a:rPr>
              <a:t>Cyberscience Conference </a:t>
            </a:r>
            <a:r>
              <a:rPr lang="en-US" sz="2400" dirty="0" smtClean="0">
                <a:solidFill>
                  <a:schemeClr val="tx1"/>
                </a:solidFill>
                <a:latin typeface="Arial" charset="0"/>
                <a:ea typeface="ＭＳ Ｐゴシック" charset="0"/>
                <a:cs typeface="Arial" charset="0"/>
                <a:sym typeface="Arial" charset="0"/>
              </a:rPr>
              <a:t>2012, London</a:t>
            </a: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International Supercomputer, Grid and Cloud 2012, Taipei</a:t>
            </a:r>
            <a:endParaRPr lang="en-US" sz="2400" dirty="0">
              <a:solidFill>
                <a:srgbClr val="676767"/>
              </a:solidFill>
              <a:latin typeface="Arial" charset="0"/>
              <a:ea typeface="ＭＳ Ｐゴシック" charset="0"/>
              <a:cs typeface="Arial" charset="0"/>
              <a:sym typeface="Arial" charset="0"/>
            </a:endParaRPr>
          </a:p>
          <a:p>
            <a:pPr marL="342900" indent="-342900" algn="l">
              <a:buFont typeface="Arial"/>
              <a:buChar char="•"/>
            </a:pPr>
            <a:endParaRPr lang="en-US" sz="2400" dirty="0">
              <a:solidFill>
                <a:schemeClr val="tx1"/>
              </a:solidFill>
              <a:latin typeface="Arial" charset="0"/>
              <a:ea typeface="ＭＳ Ｐゴシック" charset="0"/>
              <a:cs typeface="Arial" charset="0"/>
              <a:sym typeface="Arial" charset="0"/>
            </a:endParaRPr>
          </a:p>
        </p:txBody>
      </p:sp>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251">
            <a:off x="6903396" y="1719819"/>
            <a:ext cx="1371600" cy="1938337"/>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0983">
            <a:off x="5834059" y="1469261"/>
            <a:ext cx="1371600" cy="1809750"/>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Slide Number Placeholder 1"/>
          <p:cNvSpPr>
            <a:spLocks noGrp="1"/>
          </p:cNvSpPr>
          <p:nvPr>
            <p:ph type="sldNum" sz="quarter" idx="10"/>
          </p:nvPr>
        </p:nvSpPr>
        <p:spPr>
          <a:xfrm>
            <a:off x="8885238" y="6597352"/>
            <a:ext cx="258762" cy="254000"/>
          </a:xfrm>
        </p:spPr>
        <p:txBody>
          <a:bodyPr/>
          <a:lstStyle/>
          <a:p>
            <a:fld id="{A514AF05-59CB-1C40-BE10-86396B74E2E2}" type="slidenum">
              <a:rPr lang="en-US" smtClean="0"/>
              <a:pPr/>
              <a:t>20</a:t>
            </a:fld>
            <a:endParaRPr lang="en-US" dirty="0"/>
          </a:p>
        </p:txBody>
      </p:sp>
      <p:sp>
        <p:nvSpPr>
          <p:cNvPr id="12"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pic>
        <p:nvPicPr>
          <p:cNvPr id="3" name="Picture 2"/>
          <p:cNvPicPr>
            <a:picLocks noChangeAspect="1"/>
          </p:cNvPicPr>
          <p:nvPr/>
        </p:nvPicPr>
        <p:blipFill>
          <a:blip r:embed="rId6"/>
          <a:stretch>
            <a:fillRect/>
          </a:stretch>
        </p:blipFill>
        <p:spPr>
          <a:xfrm rot="21148978">
            <a:off x="6275742" y="3149872"/>
            <a:ext cx="1362946" cy="191745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9762917"/>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5604" name="Rectangle 4"/>
          <p:cNvSpPr>
            <a:spLocks/>
          </p:cNvSpPr>
          <p:nvPr/>
        </p:nvSpPr>
        <p:spPr bwMode="auto">
          <a:xfrm>
            <a:off x="539552" y="2204864"/>
            <a:ext cx="603793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EGI</a:t>
            </a:r>
            <a:r>
              <a:rPr lang="en-US" sz="2400" dirty="0" smtClean="0">
                <a:solidFill>
                  <a:schemeClr val="tx1"/>
                </a:solidFill>
                <a:latin typeface="Arial" charset="0"/>
                <a:ea typeface="ＭＳ Ｐゴシック" charset="0"/>
                <a:cs typeface="Arial" charset="0"/>
                <a:sym typeface="Arial" charset="0"/>
              </a:rPr>
              <a:t> Community Forum 2012, Munich</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ERF Workshop on Socioeconomic impact of research infrastructures, Hamburg</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a:solidFill>
                  <a:schemeClr val="tx1"/>
                </a:solidFill>
                <a:latin typeface="Arial" charset="0"/>
                <a:ea typeface="ＭＳ Ｐゴシック" charset="0"/>
                <a:cs typeface="Arial" charset="0"/>
                <a:sym typeface="Arial" charset="0"/>
              </a:rPr>
              <a:t>e-</a:t>
            </a:r>
            <a:r>
              <a:rPr lang="en-US" sz="2400" dirty="0" smtClean="0">
                <a:solidFill>
                  <a:schemeClr val="tx1"/>
                </a:solidFill>
                <a:latin typeface="Arial" charset="0"/>
                <a:ea typeface="ＭＳ Ｐゴシック" charset="0"/>
                <a:cs typeface="Arial" charset="0"/>
                <a:sym typeface="Arial" charset="0"/>
              </a:rPr>
              <a:t>IRG workshop, Copenhagen</a:t>
            </a:r>
            <a:endParaRPr lang="en-US" sz="2400" dirty="0">
              <a:solidFill>
                <a:schemeClr val="tx1"/>
              </a:solidFill>
              <a:latin typeface="Arial" charset="0"/>
              <a:ea typeface="ＭＳ Ｐゴシック" charset="0"/>
              <a:cs typeface="Arial" charset="0"/>
              <a:sym typeface="Arial" charset="0"/>
            </a:endParaRPr>
          </a:p>
          <a:p>
            <a:pPr marL="342900" indent="-342900" algn="l">
              <a:buFont typeface="Arial"/>
              <a:buChar char="•"/>
            </a:pPr>
            <a:r>
              <a:rPr lang="en-US" sz="2400" dirty="0">
                <a:solidFill>
                  <a:srgbClr val="3F691E"/>
                </a:solidFill>
                <a:latin typeface="Arial" charset="0"/>
                <a:ea typeface="ＭＳ Ｐゴシック" charset="0"/>
                <a:cs typeface="Arial" charset="0"/>
                <a:sym typeface="Arial" charset="0"/>
              </a:rPr>
              <a:t>GISELA-</a:t>
            </a:r>
            <a:r>
              <a:rPr lang="en-US" sz="2400" dirty="0" smtClean="0">
                <a:solidFill>
                  <a:srgbClr val="3F691E"/>
                </a:solidFill>
                <a:latin typeface="Arial" charset="0"/>
                <a:ea typeface="ＭＳ Ｐゴシック" charset="0"/>
                <a:cs typeface="Arial" charset="0"/>
                <a:sym typeface="Arial" charset="0"/>
              </a:rPr>
              <a:t>CHAIN, Mexico City</a:t>
            </a:r>
            <a:endParaRPr lang="en-US" sz="2400" dirty="0">
              <a:solidFill>
                <a:srgbClr val="3F691E"/>
              </a:solidFill>
              <a:latin typeface="Arial" charset="0"/>
              <a:ea typeface="ＭＳ Ｐゴシック" charset="0"/>
              <a:cs typeface="Arial" charset="0"/>
              <a:sym typeface="Arial" charset="0"/>
            </a:endParaRPr>
          </a:p>
        </p:txBody>
      </p:sp>
      <p:pic>
        <p:nvPicPr>
          <p:cNvPr id="256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3032">
            <a:off x="6798427" y="1288596"/>
            <a:ext cx="1358900" cy="1927225"/>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6972">
            <a:off x="5949262" y="3411435"/>
            <a:ext cx="2179637" cy="1473200"/>
          </a:xfrm>
          <a:prstGeom prst="rect">
            <a:avLst/>
          </a:prstGeom>
          <a:noFill/>
          <a:ln>
            <a:noFill/>
          </a:ln>
          <a:effectLst>
            <a:outerShdw blurRad="88900" dist="88899" dir="3359998" algn="ctr" rotWithShape="0">
              <a:schemeClr val="bg2">
                <a:alpha val="39996"/>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9" name="Rectangle 9"/>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2" name="Slide Number Placeholder 1"/>
          <p:cNvSpPr>
            <a:spLocks noGrp="1"/>
          </p:cNvSpPr>
          <p:nvPr>
            <p:ph type="sldNum" sz="quarter" idx="10"/>
          </p:nvPr>
        </p:nvSpPr>
        <p:spPr>
          <a:xfrm>
            <a:off x="8885238" y="6597352"/>
            <a:ext cx="258762" cy="254000"/>
          </a:xfrm>
        </p:spPr>
        <p:txBody>
          <a:bodyPr/>
          <a:lstStyle/>
          <a:p>
            <a:fld id="{A514AF05-59CB-1C40-BE10-86396B74E2E2}" type="slidenum">
              <a:rPr lang="en-US" smtClean="0"/>
              <a:pPr/>
              <a:t>21</a:t>
            </a:fld>
            <a:endParaRPr lang="en-US" dirty="0"/>
          </a:p>
        </p:txBody>
      </p:sp>
      <p:sp>
        <p:nvSpPr>
          <p:cNvPr id="12"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8" y="1556792"/>
            <a:ext cx="5158717"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6628" name="Oval 4"/>
          <p:cNvSpPr>
            <a:spLocks/>
          </p:cNvSpPr>
          <p:nvPr/>
        </p:nvSpPr>
        <p:spPr bwMode="auto">
          <a:xfrm>
            <a:off x="3648720" y="1772816"/>
            <a:ext cx="203200" cy="203200"/>
          </a:xfrm>
          <a:prstGeom prst="ellipse">
            <a:avLst/>
          </a:prstGeom>
          <a:solidFill>
            <a:srgbClr val="0000F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6632" name="Rectangle 8"/>
          <p:cNvSpPr>
            <a:spLocks/>
          </p:cNvSpPr>
          <p:nvPr/>
        </p:nvSpPr>
        <p:spPr bwMode="auto">
          <a:xfrm>
            <a:off x="467544" y="1052736"/>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Reach</a:t>
            </a:r>
          </a:p>
        </p:txBody>
      </p:sp>
      <p:sp>
        <p:nvSpPr>
          <p:cNvPr id="11" name="Rectangle 4"/>
          <p:cNvSpPr>
            <a:spLocks/>
          </p:cNvSpPr>
          <p:nvPr/>
        </p:nvSpPr>
        <p:spPr bwMode="auto">
          <a:xfrm>
            <a:off x="2273300" y="15240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1" y="3933056"/>
            <a:ext cx="5184925" cy="263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a:off x="4572000" y="1628800"/>
            <a:ext cx="4392488" cy="707886"/>
          </a:xfrm>
          <a:prstGeom prst="rect">
            <a:avLst/>
          </a:prstGeom>
          <a:noFill/>
        </p:spPr>
        <p:txBody>
          <a:bodyPr wrap="square" rtlCol="0">
            <a:spAutoFit/>
          </a:bodyPr>
          <a:lstStyle/>
          <a:p>
            <a:pPr marL="342900" indent="-342900" algn="l">
              <a:buFont typeface="Arial"/>
              <a:buChar char="•"/>
            </a:pPr>
            <a:r>
              <a:rPr lang="en-US" sz="2000" dirty="0" smtClean="0">
                <a:latin typeface="+mn-lt"/>
              </a:rPr>
              <a:t>Peak events: &gt;6000 views/month</a:t>
            </a:r>
          </a:p>
          <a:p>
            <a:pPr marL="342900" indent="-342900" algn="l">
              <a:buFont typeface="Arial"/>
              <a:buChar char="•"/>
            </a:pPr>
            <a:r>
              <a:rPr lang="en-US" sz="2000" dirty="0" smtClean="0">
                <a:latin typeface="+mn-lt"/>
              </a:rPr>
              <a:t>&gt;200 views/day</a:t>
            </a:r>
            <a:endParaRPr lang="en-US" sz="2000" dirty="0">
              <a:latin typeface="+mn-lt"/>
            </a:endParaRPr>
          </a:p>
        </p:txBody>
      </p:sp>
      <p:sp>
        <p:nvSpPr>
          <p:cNvPr id="14" name="TextBox 13"/>
          <p:cNvSpPr txBox="1"/>
          <p:nvPr/>
        </p:nvSpPr>
        <p:spPr>
          <a:xfrm>
            <a:off x="5364088" y="3933056"/>
            <a:ext cx="3588912" cy="707886"/>
          </a:xfrm>
          <a:prstGeom prst="rect">
            <a:avLst/>
          </a:prstGeom>
          <a:noFill/>
        </p:spPr>
        <p:txBody>
          <a:bodyPr wrap="square" rtlCol="0">
            <a:spAutoFit/>
          </a:bodyPr>
          <a:lstStyle/>
          <a:p>
            <a:pPr marL="342900" indent="-342900" algn="l">
              <a:buFont typeface="Arial"/>
              <a:buChar char="•"/>
            </a:pPr>
            <a:r>
              <a:rPr lang="en-US" sz="2000" dirty="0" smtClean="0">
                <a:latin typeface="+mn-lt"/>
              </a:rPr>
              <a:t>15–20% new visitors</a:t>
            </a:r>
          </a:p>
          <a:p>
            <a:pPr marL="342900" indent="-342900" algn="l">
              <a:buFont typeface="Arial"/>
              <a:buChar char="•"/>
            </a:pPr>
            <a:r>
              <a:rPr lang="en-US" sz="2000" dirty="0" smtClean="0">
                <a:latin typeface="+mn-lt"/>
              </a:rPr>
              <a:t>2’23” visit time</a:t>
            </a:r>
            <a:endParaRPr lang="en-US" sz="2000" dirty="0">
              <a:latin typeface="+mn-lt"/>
            </a:endParaRPr>
          </a:p>
        </p:txBody>
      </p:sp>
      <p:sp>
        <p:nvSpPr>
          <p:cNvPr id="10" name="Slide Number Placeholder 3"/>
          <p:cNvSpPr>
            <a:spLocks noGrp="1"/>
          </p:cNvSpPr>
          <p:nvPr>
            <p:ph type="sldNum" sz="quarter" idx="10"/>
          </p:nvPr>
        </p:nvSpPr>
        <p:spPr>
          <a:xfrm>
            <a:off x="8885238" y="6597352"/>
            <a:ext cx="258762" cy="254000"/>
          </a:xfrm>
        </p:spPr>
        <p:txBody>
          <a:bodyPr/>
          <a:lstStyle/>
          <a:p>
            <a:fld id="{4A7DF0B2-05D1-0E47-83DF-0C131E960418}" type="slidenum">
              <a:rPr lang="en-US"/>
              <a:pPr/>
              <a:t>22</a:t>
            </a:fld>
            <a:endParaRPr lang="en-US" dirty="0"/>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8677"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smtClean="0">
                <a:solidFill>
                  <a:srgbClr val="4A00E6"/>
                </a:solidFill>
                <a:latin typeface="Arial Bold Italic" charset="0"/>
                <a:ea typeface="ＭＳ Ｐゴシック" charset="0"/>
                <a:cs typeface="Arial Bold Italic" charset="0"/>
                <a:sym typeface="Arial Bold Italic" charset="0"/>
              </a:rPr>
              <a:t>–</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pic>
        <p:nvPicPr>
          <p:cNvPr id="1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1916113"/>
            <a:ext cx="4038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1" name="Rectangle 4"/>
          <p:cNvSpPr>
            <a:spLocks/>
          </p:cNvSpPr>
          <p:nvPr/>
        </p:nvSpPr>
        <p:spPr bwMode="auto">
          <a:xfrm>
            <a:off x="242888" y="1346200"/>
            <a:ext cx="3619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3600">
                <a:solidFill>
                  <a:srgbClr val="6666FF"/>
                </a:solidFill>
                <a:latin typeface="Arial Bold" charset="0"/>
                <a:ea typeface="ＭＳ Ｐゴシック" charset="0"/>
                <a:cs typeface="Arial Bold" charset="0"/>
                <a:sym typeface="Arial Bold" charset="0"/>
              </a:rPr>
              <a:t>Significance</a:t>
            </a:r>
          </a:p>
        </p:txBody>
      </p:sp>
      <p:sp>
        <p:nvSpPr>
          <p:cNvPr id="8" name="Slide Number Placeholder 3"/>
          <p:cNvSpPr>
            <a:spLocks noGrp="1"/>
          </p:cNvSpPr>
          <p:nvPr>
            <p:ph type="sldNum" sz="quarter" idx="10"/>
          </p:nvPr>
        </p:nvSpPr>
        <p:spPr>
          <a:xfrm>
            <a:off x="8885238" y="6597352"/>
            <a:ext cx="258762" cy="254000"/>
          </a:xfrm>
        </p:spPr>
        <p:txBody>
          <a:bodyPr/>
          <a:lstStyle/>
          <a:p>
            <a:fld id="{77B594E7-055E-F449-80B2-BC7F25BB52B1}" type="slidenum">
              <a:rPr lang="en-US"/>
              <a:pPr/>
              <a:t>23</a:t>
            </a:fld>
            <a:endParaRPr lang="en-US" dirty="0"/>
          </a:p>
        </p:txBody>
      </p:sp>
    </p:spTree>
    <p:extLst>
      <p:ext uri="{BB962C8B-B14F-4D97-AF65-F5344CB8AC3E}">
        <p14:creationId xmlns:p14="http://schemas.microsoft.com/office/powerpoint/2010/main" val="257434126"/>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8677"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smtClean="0">
                <a:solidFill>
                  <a:srgbClr val="4A00E6"/>
                </a:solidFill>
                <a:latin typeface="Arial Bold Italic" charset="0"/>
                <a:ea typeface="ＭＳ Ｐゴシック" charset="0"/>
                <a:cs typeface="Arial Bold Italic" charset="0"/>
                <a:sym typeface="Arial Bold Italic" charset="0"/>
              </a:rPr>
              <a:t>–</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
        <p:nvSpPr>
          <p:cNvPr id="11" name="Rectangle 4"/>
          <p:cNvSpPr>
            <a:spLocks/>
          </p:cNvSpPr>
          <p:nvPr/>
        </p:nvSpPr>
        <p:spPr bwMode="auto">
          <a:xfrm>
            <a:off x="242888" y="1346200"/>
            <a:ext cx="3619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3600">
                <a:solidFill>
                  <a:srgbClr val="6666FF"/>
                </a:solidFill>
                <a:latin typeface="Arial Bold" charset="0"/>
                <a:ea typeface="ＭＳ Ｐゴシック" charset="0"/>
                <a:cs typeface="Arial Bold" charset="0"/>
                <a:sym typeface="Arial Bold" charset="0"/>
              </a:rPr>
              <a:t>Significance</a:t>
            </a:r>
          </a:p>
        </p:txBody>
      </p:sp>
      <p:pic>
        <p:nvPicPr>
          <p:cNvPr id="2" name="Picture 1"/>
          <p:cNvPicPr>
            <a:picLocks noChangeAspect="1"/>
          </p:cNvPicPr>
          <p:nvPr/>
        </p:nvPicPr>
        <p:blipFill>
          <a:blip r:embed="rId5"/>
          <a:stretch>
            <a:fillRect/>
          </a:stretch>
        </p:blipFill>
        <p:spPr>
          <a:xfrm>
            <a:off x="251519" y="1916832"/>
            <a:ext cx="6072572" cy="3888432"/>
          </a:xfrm>
          <a:prstGeom prst="rect">
            <a:avLst/>
          </a:prstGeom>
        </p:spPr>
      </p:pic>
      <p:pic>
        <p:nvPicPr>
          <p:cNvPr id="3" name="Picture 2"/>
          <p:cNvPicPr>
            <a:picLocks noChangeAspect="1"/>
          </p:cNvPicPr>
          <p:nvPr/>
        </p:nvPicPr>
        <p:blipFill>
          <a:blip r:embed="rId6"/>
          <a:stretch>
            <a:fillRect/>
          </a:stretch>
        </p:blipFill>
        <p:spPr>
          <a:xfrm>
            <a:off x="5220072" y="4077072"/>
            <a:ext cx="3365127" cy="2089249"/>
          </a:xfrm>
          <a:prstGeom prst="rect">
            <a:avLst/>
          </a:prstGeom>
        </p:spPr>
      </p:pic>
      <p:sp>
        <p:nvSpPr>
          <p:cNvPr id="8" name="Slide Number Placeholder 3"/>
          <p:cNvSpPr>
            <a:spLocks noGrp="1"/>
          </p:cNvSpPr>
          <p:nvPr>
            <p:ph type="sldNum" sz="quarter" idx="10"/>
          </p:nvPr>
        </p:nvSpPr>
        <p:spPr>
          <a:xfrm>
            <a:off x="8885238" y="6597352"/>
            <a:ext cx="258762" cy="254000"/>
          </a:xfrm>
        </p:spPr>
        <p:txBody>
          <a:bodyPr/>
          <a:lstStyle/>
          <a:p>
            <a:fld id="{77B594E7-055E-F449-80B2-BC7F25BB52B1}" type="slidenum">
              <a:rPr lang="en-US"/>
              <a:pPr/>
              <a:t>24</a:t>
            </a:fld>
            <a:endParaRPr lang="en-US" dirty="0"/>
          </a:p>
        </p:txBody>
      </p:sp>
    </p:spTree>
    <p:extLst>
      <p:ext uri="{BB962C8B-B14F-4D97-AF65-F5344CB8AC3E}">
        <p14:creationId xmlns:p14="http://schemas.microsoft.com/office/powerpoint/2010/main" val="2627986689"/>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5" name="Picture 3"/>
          <p:cNvPicPr>
            <a:picLocks noChangeAspect="1" noChangeArrowheads="1"/>
          </p:cNvPicPr>
          <p:nvPr/>
        </p:nvPicPr>
        <p:blipFill>
          <a:blip r:embed="rId5">
            <a:clrChange>
              <a:clrFrom>
                <a:srgbClr val="EFECEC"/>
              </a:clrFrom>
              <a:clrTo>
                <a:srgbClr val="EFECEC">
                  <a:alpha val="0"/>
                </a:srgbClr>
              </a:clrTo>
            </a:clrChange>
            <a:extLst>
              <a:ext uri="{28A0092B-C50C-407E-A947-70E740481C1C}">
                <a14:useLocalDpi xmlns:a14="http://schemas.microsoft.com/office/drawing/2010/main" val="0"/>
              </a:ext>
            </a:extLst>
          </a:blip>
          <a:srcRect/>
          <a:stretch>
            <a:fillRect/>
          </a:stretch>
        </p:blipFill>
        <p:spPr bwMode="auto">
          <a:xfrm>
            <a:off x="179512" y="1484784"/>
            <a:ext cx="4870736" cy="32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3796"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
        <p:nvSpPr>
          <p:cNvPr id="6" name="Slide Number Placeholder 3"/>
          <p:cNvSpPr>
            <a:spLocks noGrp="1"/>
          </p:cNvSpPr>
          <p:nvPr>
            <p:ph type="sldNum" sz="quarter" idx="10"/>
          </p:nvPr>
        </p:nvSpPr>
        <p:spPr>
          <a:xfrm>
            <a:off x="8885238" y="6597352"/>
            <a:ext cx="258762" cy="254000"/>
          </a:xfrm>
        </p:spPr>
        <p:txBody>
          <a:bodyPr/>
          <a:lstStyle/>
          <a:p>
            <a:fld id="{8063728B-E037-C84F-B0F6-B1E4B6A5FE29}" type="slidenum">
              <a:rPr lang="en-US"/>
              <a:pPr/>
              <a:t>25</a:t>
            </a:fld>
            <a:endParaRPr lang="en-US" dirty="0"/>
          </a:p>
        </p:txBody>
      </p:sp>
      <p:pic>
        <p:nvPicPr>
          <p:cNvPr id="7" name="Picture 6"/>
          <p:cNvPicPr>
            <a:picLocks noChangeAspect="1"/>
          </p:cNvPicPr>
          <p:nvPr/>
        </p:nvPicPr>
        <p:blipFill>
          <a:blip r:embed="rId6"/>
          <a:stretch>
            <a:fillRect/>
          </a:stretch>
        </p:blipFill>
        <p:spPr>
          <a:xfrm rot="337694">
            <a:off x="5192258" y="1513577"/>
            <a:ext cx="3752864" cy="4654452"/>
          </a:xfrm>
          <a:prstGeom prst="rect">
            <a:avLst/>
          </a:prstGeom>
          <a:effectLst>
            <a:outerShdw blurRad="50800" dist="38100" dir="2700000" algn="tl" rotWithShape="0">
              <a:srgbClr val="000000">
                <a:alpha val="43000"/>
              </a:srgbClr>
            </a:outerShdw>
          </a:effectLst>
        </p:spPr>
      </p:pic>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26</a:t>
            </a:fld>
            <a:endParaRPr lang="en-US"/>
          </a:p>
        </p:txBody>
      </p:sp>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6"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611560" y="1484784"/>
            <a:ext cx="7992888" cy="2973034"/>
          </a:xfrm>
          <a:prstGeom prst="rect">
            <a:avLst/>
          </a:prstGeom>
        </p:spPr>
      </p:pic>
      <p:pic>
        <p:nvPicPr>
          <p:cNvPr id="3" name="Picture 2"/>
          <p:cNvPicPr>
            <a:picLocks noChangeAspect="1"/>
          </p:cNvPicPr>
          <p:nvPr/>
        </p:nvPicPr>
        <p:blipFill>
          <a:blip r:embed="rId6"/>
          <a:stretch>
            <a:fillRect/>
          </a:stretch>
        </p:blipFill>
        <p:spPr>
          <a:xfrm>
            <a:off x="827584" y="4869160"/>
            <a:ext cx="2460773" cy="1368152"/>
          </a:xfrm>
          <a:prstGeom prst="rect">
            <a:avLst/>
          </a:prstGeom>
        </p:spPr>
      </p:pic>
    </p:spTree>
    <p:extLst>
      <p:ext uri="{BB962C8B-B14F-4D97-AF65-F5344CB8AC3E}">
        <p14:creationId xmlns:p14="http://schemas.microsoft.com/office/powerpoint/2010/main" val="2054227255"/>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27</a:t>
            </a:fld>
            <a:endParaRPr lang="en-US"/>
          </a:p>
        </p:txBody>
      </p:sp>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6"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
        <p:nvSpPr>
          <p:cNvPr id="5" name="TextBox 4"/>
          <p:cNvSpPr txBox="1"/>
          <p:nvPr/>
        </p:nvSpPr>
        <p:spPr>
          <a:xfrm>
            <a:off x="1043608" y="1340768"/>
            <a:ext cx="7472276" cy="4278094"/>
          </a:xfrm>
          <a:prstGeom prst="rect">
            <a:avLst/>
          </a:prstGeom>
          <a:noFill/>
        </p:spPr>
        <p:txBody>
          <a:bodyPr wrap="square" rtlCol="0">
            <a:spAutoFit/>
          </a:bodyPr>
          <a:lstStyle/>
          <a:p>
            <a:r>
              <a:rPr lang="en-US" sz="1600" dirty="0"/>
              <a:t>CERN,​ </a:t>
            </a:r>
            <a:r>
              <a:rPr lang="en-US" sz="1600" dirty="0" err="1"/>
              <a:t>guardianscience</a:t>
            </a:r>
            <a:r>
              <a:rPr lang="en-US" sz="1600" dirty="0"/>
              <a:t>,​</a:t>
            </a:r>
            <a:r>
              <a:rPr lang="en-US" sz="1600" dirty="0" err="1"/>
              <a:t>sciencemuseum</a:t>
            </a:r>
            <a:r>
              <a:rPr lang="en-US" sz="1600" dirty="0"/>
              <a:t>,​</a:t>
            </a:r>
            <a:r>
              <a:rPr lang="en-US" sz="1600" dirty="0" err="1"/>
              <a:t>ChemistryWorld</a:t>
            </a:r>
            <a:r>
              <a:rPr lang="en-US" sz="1600" dirty="0"/>
              <a:t>,​</a:t>
            </a:r>
            <a:r>
              <a:rPr lang="en-US" sz="1600" dirty="0" err="1"/>
              <a:t>seedmag</a:t>
            </a:r>
            <a:r>
              <a:rPr lang="en-US" sz="1600" dirty="0"/>
              <a:t>,​</a:t>
            </a:r>
            <a:r>
              <a:rPr lang="en-US" sz="1600" dirty="0" err="1"/>
              <a:t>IdeasGate</a:t>
            </a:r>
            <a:r>
              <a:rPr lang="en-US" sz="1600" dirty="0"/>
              <a:t>,​ </a:t>
            </a:r>
            <a:r>
              <a:rPr lang="en-US" sz="1600" dirty="0" err="1"/>
              <a:t>psael</a:t>
            </a:r>
            <a:r>
              <a:rPr lang="en-US" sz="1600" dirty="0"/>
              <a:t>,​</a:t>
            </a:r>
            <a:r>
              <a:rPr lang="en-US" sz="1600" dirty="0" err="1"/>
              <a:t>TheComedyStore</a:t>
            </a:r>
            <a:r>
              <a:rPr lang="en-US" sz="1600" dirty="0"/>
              <a:t>,​</a:t>
            </a:r>
            <a:r>
              <a:rPr lang="en-US" sz="1600" dirty="0" err="1"/>
              <a:t>mediamuseum</a:t>
            </a:r>
            <a:r>
              <a:rPr lang="en-US" sz="1600" dirty="0"/>
              <a:t>,​</a:t>
            </a:r>
            <a:r>
              <a:rPr lang="en-US" sz="1600" dirty="0" err="1"/>
              <a:t>astroparticle</a:t>
            </a:r>
            <a:r>
              <a:rPr lang="en-US" sz="1600" dirty="0"/>
              <a:t>,​</a:t>
            </a:r>
            <a:r>
              <a:rPr lang="en-US" sz="1600" dirty="0" err="1"/>
              <a:t>symmetrymag</a:t>
            </a:r>
            <a:r>
              <a:rPr lang="en-US" sz="1600" dirty="0"/>
              <a:t>,​ </a:t>
            </a:r>
            <a:r>
              <a:rPr lang="en-US" sz="1600" dirty="0" err="1"/>
              <a:t>womenintech</a:t>
            </a:r>
            <a:r>
              <a:rPr lang="en-US" sz="1600" dirty="0"/>
              <a:t>,​</a:t>
            </a:r>
            <a:r>
              <a:rPr lang="en-US" sz="1600" dirty="0" err="1"/>
              <a:t>cheltfestivals</a:t>
            </a:r>
            <a:r>
              <a:rPr lang="en-US" sz="1600" dirty="0"/>
              <a:t>,​</a:t>
            </a:r>
            <a:r>
              <a:rPr lang="en-US" sz="1600" dirty="0" err="1"/>
              <a:t>junespringtech</a:t>
            </a:r>
            <a:r>
              <a:rPr lang="en-US" sz="1600" dirty="0"/>
              <a:t>,​</a:t>
            </a:r>
            <a:r>
              <a:rPr lang="en-US" sz="1600" dirty="0" err="1"/>
              <a:t>ENGINEERINGcom</a:t>
            </a:r>
            <a:r>
              <a:rPr lang="en-US" sz="1600" dirty="0"/>
              <a:t>,​ </a:t>
            </a:r>
            <a:r>
              <a:rPr lang="en-US" sz="1600" dirty="0" err="1"/>
              <a:t>TheCloudNetwork</a:t>
            </a:r>
            <a:r>
              <a:rPr lang="en-US" sz="1600" dirty="0"/>
              <a:t>,​</a:t>
            </a:r>
            <a:r>
              <a:rPr lang="en-US" sz="1600" dirty="0" err="1"/>
              <a:t>endthedisease</a:t>
            </a:r>
            <a:r>
              <a:rPr lang="en-US" sz="1600" dirty="0"/>
              <a:t>,​</a:t>
            </a:r>
            <a:r>
              <a:rPr lang="en-US" sz="1600" dirty="0" err="1"/>
              <a:t>cloudbook</a:t>
            </a:r>
            <a:r>
              <a:rPr lang="en-US" sz="1600" dirty="0"/>
              <a:t>,​</a:t>
            </a:r>
            <a:r>
              <a:rPr lang="en-US" sz="1600" dirty="0" err="1"/>
              <a:t>ALICEexperiment</a:t>
            </a:r>
            <a:r>
              <a:rPr lang="en-US" sz="1600" dirty="0"/>
              <a:t>,​ </a:t>
            </a:r>
            <a:r>
              <a:rPr lang="en-US" sz="1600" dirty="0" err="1"/>
              <a:t>cloud_connect</a:t>
            </a:r>
            <a:r>
              <a:rPr lang="en-US" sz="1600" dirty="0"/>
              <a:t>,​QMUL,​</a:t>
            </a:r>
            <a:r>
              <a:rPr lang="en-US" sz="1600" dirty="0" err="1"/>
              <a:t>DigitalAgendaEU</a:t>
            </a:r>
            <a:r>
              <a:rPr lang="en-US" sz="1600" dirty="0"/>
              <a:t>,​</a:t>
            </a:r>
            <a:r>
              <a:rPr lang="en-US" sz="1600" dirty="0" err="1"/>
              <a:t>Michael_GR</a:t>
            </a:r>
            <a:r>
              <a:rPr lang="en-US" sz="1600" dirty="0"/>
              <a:t>,​</a:t>
            </a:r>
            <a:r>
              <a:rPr lang="en-US" sz="1600" dirty="0" err="1"/>
              <a:t>momentofscience</a:t>
            </a:r>
            <a:r>
              <a:rPr lang="en-US" sz="1600" dirty="0"/>
              <a:t>,​FMWF, ​USLHC,​</a:t>
            </a:r>
            <a:r>
              <a:rPr lang="en-US" sz="1600" dirty="0" err="1"/>
              <a:t>particlenews</a:t>
            </a:r>
            <a:r>
              <a:rPr lang="en-US" sz="1600" dirty="0"/>
              <a:t>,​</a:t>
            </a:r>
            <a:r>
              <a:rPr lang="en-US" sz="1600" dirty="0" err="1"/>
              <a:t>milenio_ciencia</a:t>
            </a:r>
            <a:r>
              <a:rPr lang="en-US" sz="1600" dirty="0"/>
              <a:t>,​</a:t>
            </a:r>
            <a:r>
              <a:rPr lang="en-US" sz="1600" dirty="0" err="1"/>
              <a:t>NancyProctor</a:t>
            </a:r>
            <a:r>
              <a:rPr lang="en-US" sz="1600" dirty="0"/>
              <a:t>,​</a:t>
            </a:r>
            <a:r>
              <a:rPr lang="en-US" sz="1600" dirty="0" err="1"/>
              <a:t>DoTryThisAtHome</a:t>
            </a:r>
            <a:r>
              <a:rPr lang="en-US" sz="1600" dirty="0"/>
              <a:t>,​ </a:t>
            </a:r>
            <a:r>
              <a:rPr lang="en-US" sz="1600" dirty="0" err="1"/>
              <a:t>cloudtweaks</a:t>
            </a:r>
            <a:r>
              <a:rPr lang="en-US" sz="1600" dirty="0"/>
              <a:t>,​</a:t>
            </a:r>
            <a:r>
              <a:rPr lang="en-US" sz="1600" dirty="0" err="1"/>
              <a:t>HPCwire</a:t>
            </a:r>
            <a:r>
              <a:rPr lang="en-US" sz="1600" dirty="0"/>
              <a:t>,​</a:t>
            </a:r>
            <a:r>
              <a:rPr lang="en-US" sz="1600" dirty="0" err="1"/>
              <a:t>EPRINews</a:t>
            </a:r>
            <a:r>
              <a:rPr lang="en-US" sz="1600" dirty="0"/>
              <a:t>,​</a:t>
            </a:r>
            <a:r>
              <a:rPr lang="en-US" sz="1600" dirty="0" err="1"/>
              <a:t>CloudWSeries</a:t>
            </a:r>
            <a:r>
              <a:rPr lang="en-US" sz="1600" dirty="0"/>
              <a:t>,​</a:t>
            </a:r>
            <a:r>
              <a:rPr lang="en-US" sz="1600" dirty="0" err="1"/>
              <a:t>dmascia</a:t>
            </a:r>
            <a:r>
              <a:rPr lang="en-US" sz="1600" dirty="0"/>
              <a:t>,​</a:t>
            </a:r>
            <a:r>
              <a:rPr lang="en-US" sz="1600" dirty="0" err="1"/>
              <a:t>BritishSciFest</a:t>
            </a:r>
            <a:r>
              <a:rPr lang="en-US" sz="1600" dirty="0"/>
              <a:t>,​ </a:t>
            </a:r>
            <a:r>
              <a:rPr lang="en-US" sz="1600" dirty="0" err="1"/>
              <a:t>EnergeticFutura</a:t>
            </a:r>
            <a:r>
              <a:rPr lang="en-US" sz="1600" dirty="0"/>
              <a:t>,​</a:t>
            </a:r>
            <a:r>
              <a:rPr lang="en-US" sz="1600" dirty="0" err="1"/>
              <a:t>illuminantceo</a:t>
            </a:r>
            <a:r>
              <a:rPr lang="en-US" sz="1600" dirty="0"/>
              <a:t>,​</a:t>
            </a:r>
            <a:r>
              <a:rPr lang="en-US" sz="1600" dirty="0" err="1"/>
              <a:t>ChemHeritage</a:t>
            </a:r>
            <a:r>
              <a:rPr lang="en-US" sz="1600" dirty="0"/>
              <a:t>,​</a:t>
            </a:r>
            <a:r>
              <a:rPr lang="en-US" sz="1600" dirty="0" err="1"/>
              <a:t>geopense</a:t>
            </a:r>
            <a:r>
              <a:rPr lang="en-US" sz="1600" dirty="0"/>
              <a:t>,​</a:t>
            </a:r>
            <a:r>
              <a:rPr lang="en-US" sz="1600" dirty="0" err="1"/>
              <a:t>AmateurPhilosop</a:t>
            </a:r>
            <a:r>
              <a:rPr lang="en-US" sz="1600" dirty="0"/>
              <a:t>, ​dubscience2012,​</a:t>
            </a:r>
            <a:r>
              <a:rPr lang="en-US" sz="1600" dirty="0" err="1"/>
              <a:t>NVIDIATesla</a:t>
            </a:r>
            <a:r>
              <a:rPr lang="en-US" sz="1600" dirty="0"/>
              <a:t>,​</a:t>
            </a:r>
            <a:r>
              <a:rPr lang="en-US" sz="1600" dirty="0" err="1"/>
              <a:t>JoBrodie</a:t>
            </a:r>
            <a:r>
              <a:rPr lang="en-US" sz="1600" dirty="0"/>
              <a:t>,​</a:t>
            </a:r>
            <a:r>
              <a:rPr lang="en-US" sz="1600" dirty="0" err="1"/>
              <a:t>geekpop</a:t>
            </a:r>
            <a:r>
              <a:rPr lang="en-US" sz="1600" dirty="0"/>
              <a:t>,​IN2P3_CNRS,​ </a:t>
            </a:r>
            <a:r>
              <a:rPr lang="en-US" sz="1600" dirty="0" err="1"/>
              <a:t>CristyBurne</a:t>
            </a:r>
            <a:r>
              <a:rPr lang="en-US" sz="1600" dirty="0"/>
              <a:t>,​</a:t>
            </a:r>
            <a:r>
              <a:rPr lang="en-US" sz="1600" dirty="0" err="1"/>
              <a:t>Leigh_Phillips</a:t>
            </a:r>
            <a:r>
              <a:rPr lang="en-US" sz="1600" dirty="0"/>
              <a:t>,​</a:t>
            </a:r>
            <a:r>
              <a:rPr lang="en-US" sz="1600" dirty="0" err="1"/>
              <a:t>swissnexSF</a:t>
            </a:r>
            <a:r>
              <a:rPr lang="en-US" sz="1600" dirty="0"/>
              <a:t>,​</a:t>
            </a:r>
            <a:r>
              <a:rPr lang="en-US" sz="1600" dirty="0" err="1"/>
              <a:t>gridpp</a:t>
            </a:r>
            <a:r>
              <a:rPr lang="en-US" sz="1600" dirty="0"/>
              <a:t>,​</a:t>
            </a:r>
            <a:r>
              <a:rPr lang="en-US" sz="1600" dirty="0" err="1"/>
              <a:t>fusionenergy</a:t>
            </a:r>
            <a:r>
              <a:rPr lang="en-US" sz="1600" dirty="0"/>
              <a:t>,​ </a:t>
            </a:r>
            <a:r>
              <a:rPr lang="en-US" sz="1600" dirty="0" err="1"/>
              <a:t>EnablingGrids</a:t>
            </a:r>
            <a:r>
              <a:rPr lang="en-US" sz="1600" dirty="0"/>
              <a:t>,​</a:t>
            </a:r>
            <a:r>
              <a:rPr lang="en-US" sz="1600" dirty="0" err="1"/>
              <a:t>timClicks</a:t>
            </a:r>
            <a:r>
              <a:rPr lang="en-US" sz="1600" dirty="0"/>
              <a:t>,​</a:t>
            </a:r>
            <a:r>
              <a:rPr lang="en-US" sz="1600" dirty="0" err="1"/>
              <a:t>isgtw</a:t>
            </a:r>
            <a:r>
              <a:rPr lang="en-US" sz="1600" dirty="0"/>
              <a:t>,​</a:t>
            </a:r>
            <a:r>
              <a:rPr lang="en-US" sz="1600" dirty="0" err="1"/>
              <a:t>datanami</a:t>
            </a:r>
            <a:r>
              <a:rPr lang="en-US" sz="1600" dirty="0"/>
              <a:t>,​</a:t>
            </a:r>
            <a:r>
              <a:rPr lang="en-US" sz="1600" dirty="0" err="1"/>
              <a:t>benstill</a:t>
            </a:r>
            <a:r>
              <a:rPr lang="en-US" sz="1600" dirty="0"/>
              <a:t>,​</a:t>
            </a:r>
            <a:r>
              <a:rPr lang="en-US" sz="1600" dirty="0" err="1"/>
              <a:t>LBNLcs</a:t>
            </a:r>
            <a:r>
              <a:rPr lang="en-US" sz="1600" dirty="0"/>
              <a:t>,​</a:t>
            </a:r>
            <a:r>
              <a:rPr lang="en-US" sz="1600" dirty="0" err="1"/>
              <a:t>busuab</a:t>
            </a:r>
            <a:r>
              <a:rPr lang="en-US" sz="1600" dirty="0"/>
              <a:t>,​ _Chemistry_,​</a:t>
            </a:r>
            <a:r>
              <a:rPr lang="en-US" sz="1600" dirty="0" err="1"/>
              <a:t>giorgiawired</a:t>
            </a:r>
            <a:r>
              <a:rPr lang="en-US" sz="1600" dirty="0"/>
              <a:t>,​OMG4Science,​</a:t>
            </a:r>
            <a:r>
              <a:rPr lang="en-US" sz="1600" dirty="0" err="1"/>
              <a:t>TheSISTeam</a:t>
            </a:r>
            <a:r>
              <a:rPr lang="en-US" sz="1600" dirty="0"/>
              <a:t>,​</a:t>
            </a:r>
            <a:r>
              <a:rPr lang="en-US" sz="1600" dirty="0" err="1"/>
              <a:t>DrQz</a:t>
            </a:r>
            <a:r>
              <a:rPr lang="en-US" sz="1600" dirty="0"/>
              <a:t>,​</a:t>
            </a:r>
            <a:r>
              <a:rPr lang="en-US" sz="1600" dirty="0" err="1"/>
              <a:t>hartem</a:t>
            </a:r>
            <a:r>
              <a:rPr lang="en-US" sz="1600" dirty="0"/>
              <a:t>,​ </a:t>
            </a:r>
            <a:r>
              <a:rPr lang="en-US" sz="1600" dirty="0" err="1"/>
              <a:t>ScalableComp</a:t>
            </a:r>
            <a:r>
              <a:rPr lang="en-US" sz="1600" dirty="0"/>
              <a:t>,​</a:t>
            </a:r>
            <a:r>
              <a:rPr lang="en-US" sz="1600" dirty="0" err="1"/>
              <a:t>CyberSciCentre</a:t>
            </a:r>
            <a:r>
              <a:rPr lang="en-US" sz="1600" dirty="0"/>
              <a:t>,​</a:t>
            </a:r>
            <a:r>
              <a:rPr lang="en-US" sz="1600" dirty="0" err="1"/>
              <a:t>GEANTnews</a:t>
            </a:r>
            <a:r>
              <a:rPr lang="en-US" sz="1600" dirty="0"/>
              <a:t>,​</a:t>
            </a:r>
            <a:r>
              <a:rPr lang="en-US" sz="1600" dirty="0" err="1"/>
              <a:t>PhysicsatQM</a:t>
            </a:r>
            <a:r>
              <a:rPr lang="en-US" sz="1600" dirty="0"/>
              <a:t>,​</a:t>
            </a:r>
            <a:r>
              <a:rPr lang="en-US" sz="1600" dirty="0" err="1"/>
              <a:t>geekeconomist</a:t>
            </a:r>
            <a:r>
              <a:rPr lang="en-US" sz="1600" dirty="0"/>
              <a:t>,​ </a:t>
            </a:r>
            <a:r>
              <a:rPr lang="en-US" sz="1600" dirty="0" err="1"/>
              <a:t>pesinasiller</a:t>
            </a:r>
            <a:r>
              <a:rPr lang="en-US" sz="1600" dirty="0"/>
              <a:t>,​</a:t>
            </a:r>
            <a:r>
              <a:rPr lang="en-US" sz="1600" dirty="0" err="1"/>
              <a:t>johanlouwers</a:t>
            </a:r>
            <a:r>
              <a:rPr lang="en-US" sz="1600" dirty="0"/>
              <a:t>,​</a:t>
            </a:r>
            <a:r>
              <a:rPr lang="en-US" sz="1600" dirty="0" err="1"/>
              <a:t>mariocampolargo</a:t>
            </a:r>
            <a:r>
              <a:rPr lang="en-US" sz="1600" dirty="0"/>
              <a:t>,​</a:t>
            </a:r>
            <a:r>
              <a:rPr lang="en-US" sz="1600" dirty="0" err="1"/>
              <a:t>EuroAfrica_ICT</a:t>
            </a:r>
            <a:r>
              <a:rPr lang="en-US" sz="1600" dirty="0"/>
              <a:t>,​</a:t>
            </a:r>
            <a:r>
              <a:rPr lang="en-US" sz="1600" dirty="0" err="1"/>
              <a:t>RUCompSci</a:t>
            </a:r>
            <a:r>
              <a:rPr lang="en-US" sz="1600" dirty="0"/>
              <a:t>,​ </a:t>
            </a:r>
            <a:r>
              <a:rPr lang="en-US" sz="1600" dirty="0" err="1"/>
              <a:t>BeSTGRID</a:t>
            </a:r>
            <a:r>
              <a:rPr lang="en-US" sz="1600" dirty="0"/>
              <a:t>,​</a:t>
            </a:r>
            <a:r>
              <a:rPr lang="en-US" sz="1600" dirty="0" err="1"/>
              <a:t>billyzero</a:t>
            </a:r>
            <a:r>
              <a:rPr lang="en-US" sz="1600" dirty="0"/>
              <a:t>,​</a:t>
            </a:r>
            <a:r>
              <a:rPr lang="en-US" sz="1600" dirty="0" err="1"/>
              <a:t>SoftwareSaved</a:t>
            </a:r>
            <a:r>
              <a:rPr lang="en-US" sz="1600" dirty="0"/>
              <a:t>,​</a:t>
            </a:r>
            <a:r>
              <a:rPr lang="en-US" sz="1600" dirty="0" err="1"/>
              <a:t>bigodines</a:t>
            </a:r>
            <a:r>
              <a:rPr lang="en-US" sz="1600" dirty="0"/>
              <a:t>,​</a:t>
            </a:r>
            <a:r>
              <a:rPr lang="en-US" sz="1600" dirty="0" err="1"/>
              <a:t>Rechenkraft_net</a:t>
            </a:r>
            <a:r>
              <a:rPr lang="en-US" sz="1600" dirty="0"/>
              <a:t>,​ </a:t>
            </a:r>
            <a:r>
              <a:rPr lang="en-US" sz="1600" dirty="0" err="1"/>
              <a:t>ToshioMatsuda</a:t>
            </a:r>
            <a:r>
              <a:rPr lang="en-US" sz="1600" dirty="0"/>
              <a:t>,​</a:t>
            </a:r>
            <a:r>
              <a:rPr lang="en-US" sz="1600" dirty="0" err="1"/>
              <a:t>UbuntuNet</a:t>
            </a:r>
            <a:r>
              <a:rPr lang="en-US" sz="1600" dirty="0"/>
              <a:t>,​</a:t>
            </a:r>
            <a:r>
              <a:rPr lang="en-US" sz="1600" dirty="0" err="1"/>
              <a:t>StratusLab</a:t>
            </a:r>
            <a:r>
              <a:rPr lang="en-US" sz="1600" dirty="0"/>
              <a:t>,​</a:t>
            </a:r>
            <a:r>
              <a:rPr lang="en-US" sz="1600" dirty="0" err="1"/>
              <a:t>yoyo_rkn</a:t>
            </a:r>
            <a:r>
              <a:rPr lang="en-US" sz="1600" dirty="0"/>
              <a:t>,​</a:t>
            </a:r>
            <a:r>
              <a:rPr lang="en-US" sz="1600" dirty="0" err="1"/>
              <a:t>CloudyGrids</a:t>
            </a:r>
            <a:r>
              <a:rPr lang="en-US" sz="1600" dirty="0"/>
              <a:t>,​ </a:t>
            </a:r>
            <a:r>
              <a:rPr lang="en-US" sz="1600" dirty="0" err="1"/>
              <a:t>planet_gridpp</a:t>
            </a:r>
            <a:r>
              <a:rPr lang="en-US" sz="1600" dirty="0"/>
              <a:t>,​</a:t>
            </a:r>
            <a:r>
              <a:rPr lang="en-US" sz="1600" dirty="0" err="1"/>
              <a:t>rohanmittal</a:t>
            </a:r>
            <a:r>
              <a:rPr lang="en-US" sz="1600" dirty="0"/>
              <a:t>,​</a:t>
            </a:r>
            <a:r>
              <a:rPr lang="en-US" sz="1600" dirty="0" err="1"/>
              <a:t>igeproject_eu</a:t>
            </a:r>
            <a:r>
              <a:rPr lang="en-US" sz="1600" dirty="0"/>
              <a:t>,​</a:t>
            </a:r>
            <a:r>
              <a:rPr lang="en-US" sz="1600" dirty="0" err="1"/>
              <a:t>metropoledigi</a:t>
            </a:r>
            <a:r>
              <a:rPr lang="en-US" sz="1600" dirty="0"/>
              <a:t>,​</a:t>
            </a:r>
            <a:r>
              <a:rPr lang="en-US" sz="1600" dirty="0" err="1"/>
              <a:t>ibnkureshi</a:t>
            </a:r>
            <a:r>
              <a:rPr lang="en-US" sz="1600" dirty="0"/>
              <a:t>,​ eela_na3,​</a:t>
            </a:r>
            <a:r>
              <a:rPr lang="en-US" sz="1600" dirty="0" err="1"/>
              <a:t>gravitazeroeu</a:t>
            </a:r>
            <a:r>
              <a:rPr lang="en-US" sz="1600" dirty="0"/>
              <a:t>,​GRDI2020,​</a:t>
            </a:r>
            <a:r>
              <a:rPr lang="en-US" sz="1600" dirty="0" err="1"/>
              <a:t>eresearchnz</a:t>
            </a:r>
            <a:r>
              <a:rPr lang="en-US" sz="1600" dirty="0"/>
              <a:t>,​</a:t>
            </a:r>
            <a:r>
              <a:rPr lang="en-US" sz="1600" dirty="0" err="1"/>
              <a:t>Jregazzi</a:t>
            </a:r>
            <a:r>
              <a:rPr lang="en-US" sz="1600" dirty="0"/>
              <a:t>,​</a:t>
            </a:r>
            <a:r>
              <a:rPr lang="en-US" sz="1600" dirty="0" err="1"/>
              <a:t>oancan</a:t>
            </a:r>
            <a:r>
              <a:rPr lang="en-US" sz="1600" dirty="0"/>
              <a:t>,​ </a:t>
            </a:r>
            <a:r>
              <a:rPr lang="en-US" sz="1600" dirty="0" err="1"/>
              <a:t>horizonfuelcel</a:t>
            </a:r>
            <a:r>
              <a:rPr lang="en-US" sz="1600" dirty="0"/>
              <a:t>,​</a:t>
            </a:r>
            <a:r>
              <a:rPr lang="en-US" sz="1600" dirty="0" err="1"/>
              <a:t>Gorekasa</a:t>
            </a:r>
            <a:r>
              <a:rPr lang="en-US" sz="1600" dirty="0"/>
              <a:t>,​nano86,​auzzie22314,​mit09</a:t>
            </a:r>
            <a:endParaRPr lang="en-US" sz="1600" dirty="0">
              <a:latin typeface="+mn-lt"/>
            </a:endParaRPr>
          </a:p>
        </p:txBody>
      </p:sp>
    </p:spTree>
    <p:extLst>
      <p:ext uri="{BB962C8B-B14F-4D97-AF65-F5344CB8AC3E}">
        <p14:creationId xmlns:p14="http://schemas.microsoft.com/office/powerpoint/2010/main" val="3363841697"/>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28</a:t>
            </a:fld>
            <a:endParaRPr lang="en-US"/>
          </a:p>
        </p:txBody>
      </p:sp>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6"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
        <p:nvSpPr>
          <p:cNvPr id="2" name="Rectangle 1"/>
          <p:cNvSpPr/>
          <p:nvPr/>
        </p:nvSpPr>
        <p:spPr>
          <a:xfrm>
            <a:off x="2286000" y="-530154348"/>
            <a:ext cx="4572000" cy="147825745"/>
          </a:xfrm>
          <a:prstGeom prst="rect">
            <a:avLst/>
          </a:prstGeom>
        </p:spPr>
        <p:txBody>
          <a:bodyPr>
            <a:spAutoFit/>
          </a:bodyPr>
          <a:lstStyle/>
          <a:p>
            <a:r>
              <a:rPr lang="en-US" sz="1200" dirty="0"/>
              <a:t>Hide Panel</a:t>
            </a:r>
          </a:p>
          <a:p>
            <a:r>
              <a:rPr lang="en-US" sz="1200" dirty="0" err="1"/>
              <a:t>Twiangulate</a:t>
            </a:r>
            <a:r>
              <a:rPr lang="en-US" sz="1200" dirty="0"/>
              <a:t> making connections</a:t>
            </a:r>
          </a:p>
          <a:p>
            <a:r>
              <a:rPr lang="en-US" sz="1200" dirty="0"/>
              <a:t>Hello !</a:t>
            </a:r>
          </a:p>
          <a:p>
            <a:r>
              <a:rPr lang="en-US" sz="1200" dirty="0"/>
              <a:t>Hi | Home | Blog | Log out Access extra features</a:t>
            </a:r>
          </a:p>
          <a:p>
            <a:r>
              <a:rPr lang="en-US" sz="1200" dirty="0"/>
              <a:t>Build a map | Public maps</a:t>
            </a:r>
          </a:p>
          <a:p>
            <a:r>
              <a:rPr lang="en-US" sz="1200" dirty="0" err="1"/>
              <a:t>Influentials</a:t>
            </a:r>
            <a:r>
              <a:rPr lang="en-US" sz="1200" dirty="0"/>
              <a:t> | Stat | Graph parameters</a:t>
            </a:r>
          </a:p>
          <a:p>
            <a:r>
              <a:rPr lang="en-US" sz="1200" dirty="0"/>
              <a:t>Login or Join </a:t>
            </a:r>
            <a:r>
              <a:rPr lang="en-US" sz="1200" dirty="0" err="1"/>
              <a:t>Twiangulate</a:t>
            </a:r>
            <a:r>
              <a:rPr lang="en-US" sz="1200" dirty="0"/>
              <a:t> to:</a:t>
            </a:r>
          </a:p>
          <a:p>
            <a:endParaRPr lang="en-US" sz="1200" dirty="0"/>
          </a:p>
          <a:p>
            <a:r>
              <a:rPr lang="en-US" sz="1200" dirty="0"/>
              <a:t>* Hide people you follow</a:t>
            </a:r>
          </a:p>
          <a:p>
            <a:endParaRPr lang="en-US" sz="1200" dirty="0"/>
          </a:p>
          <a:p>
            <a:r>
              <a:rPr lang="en-US" sz="1200" dirty="0"/>
              <a:t>* Easy follow</a:t>
            </a:r>
          </a:p>
          <a:p>
            <a:endParaRPr lang="en-US" sz="1200" dirty="0"/>
          </a:p>
          <a:p>
            <a:r>
              <a:rPr lang="en-US" sz="1200" dirty="0"/>
              <a:t>* </a:t>
            </a:r>
            <a:r>
              <a:rPr lang="en-US" sz="1200" dirty="0" err="1"/>
              <a:t>Autofill</a:t>
            </a:r>
            <a:r>
              <a:rPr lang="en-US" sz="1200" dirty="0"/>
              <a:t> search</a:t>
            </a:r>
          </a:p>
          <a:p>
            <a:endParaRPr lang="en-US" sz="1200" dirty="0"/>
          </a:p>
          <a:p>
            <a:r>
              <a:rPr lang="en-US" sz="1200" dirty="0"/>
              <a:t>* Watch searches</a:t>
            </a:r>
          </a:p>
          <a:p>
            <a:endParaRPr lang="en-US" sz="1200" dirty="0"/>
          </a:p>
          <a:p>
            <a:r>
              <a:rPr lang="en-US" sz="1200" dirty="0"/>
              <a:t>* Search recommendations</a:t>
            </a:r>
          </a:p>
          <a:p>
            <a:r>
              <a:rPr lang="en-US" sz="1200" dirty="0"/>
              <a:t>Follow </a:t>
            </a:r>
            <a:r>
              <a:rPr lang="en-US" sz="1200" dirty="0" err="1"/>
              <a:t>Twiangulate</a:t>
            </a:r>
            <a:r>
              <a:rPr lang="en-US" sz="1200" dirty="0"/>
              <a:t> or Review us!</a:t>
            </a:r>
          </a:p>
          <a:p>
            <a:endParaRPr lang="en-US" sz="1200" dirty="0"/>
          </a:p>
          <a:p>
            <a:r>
              <a:rPr lang="en-US" sz="1200" dirty="0"/>
              <a:t>    * Reach</a:t>
            </a:r>
          </a:p>
          <a:p>
            <a:r>
              <a:rPr lang="en-US" sz="1200" dirty="0"/>
              <a:t>    * Mutual followers</a:t>
            </a:r>
          </a:p>
          <a:p>
            <a:r>
              <a:rPr lang="en-US" sz="1200" dirty="0"/>
              <a:t>    * Mutual friends</a:t>
            </a:r>
          </a:p>
          <a:p>
            <a:r>
              <a:rPr lang="en-US" sz="1200" dirty="0"/>
              <a:t>    * Compare lists</a:t>
            </a:r>
          </a:p>
          <a:p>
            <a:r>
              <a:rPr lang="en-US" sz="1200" dirty="0"/>
              <a:t>    * Inner circle</a:t>
            </a:r>
          </a:p>
          <a:p>
            <a:r>
              <a:rPr lang="en-US" sz="1200" dirty="0"/>
              <a:t>    * Keywords</a:t>
            </a:r>
          </a:p>
          <a:p>
            <a:endParaRPr lang="en-US" sz="1200" dirty="0"/>
          </a:p>
          <a:p>
            <a:r>
              <a:rPr lang="en-US" sz="1200" dirty="0"/>
              <a:t>Table - Map</a:t>
            </a:r>
          </a:p>
          <a:p>
            <a:r>
              <a:rPr lang="en-US" sz="1200" dirty="0"/>
              <a:t>nickname - name - photo</a:t>
            </a:r>
          </a:p>
          <a:p>
            <a:r>
              <a:rPr lang="en-US" sz="1200" dirty="0"/>
              <a:t>&lt;-&gt; - &gt;</a:t>
            </a:r>
          </a:p>
          <a:p>
            <a:endParaRPr lang="en-US" sz="1200" dirty="0"/>
          </a:p>
          <a:p>
            <a:r>
              <a:rPr lang="en-US" sz="1200" dirty="0"/>
              <a:t>AND</a:t>
            </a:r>
          </a:p>
          <a:p>
            <a:r>
              <a:rPr lang="en-US" sz="1200" dirty="0"/>
              <a:t>    hot &amp; dog </a:t>
            </a:r>
          </a:p>
          <a:p>
            <a:r>
              <a:rPr lang="en-US" sz="1200" dirty="0"/>
              <a:t>OR</a:t>
            </a:r>
          </a:p>
          <a:p>
            <a:r>
              <a:rPr lang="en-US" sz="1200" dirty="0"/>
              <a:t>    hot | dog </a:t>
            </a:r>
          </a:p>
          <a:p>
            <a:r>
              <a:rPr lang="en-US" sz="1200" dirty="0"/>
              <a:t>NOT</a:t>
            </a:r>
          </a:p>
          <a:p>
            <a:r>
              <a:rPr lang="en-US" sz="1200" dirty="0"/>
              <a:t>    hot !dog </a:t>
            </a:r>
          </a:p>
          <a:p>
            <a:r>
              <a:rPr lang="en-US" sz="1200" dirty="0"/>
              <a:t>exact</a:t>
            </a:r>
          </a:p>
          <a:p>
            <a:r>
              <a:rPr lang="en-US" sz="1200" dirty="0"/>
              <a:t>    "hot dog" </a:t>
            </a:r>
          </a:p>
          <a:p>
            <a:endParaRPr lang="en-US" sz="1200" dirty="0"/>
          </a:p>
          <a:p>
            <a:r>
              <a:rPr lang="en-US" sz="1200" dirty="0"/>
              <a:t>Biggest - smallest</a:t>
            </a:r>
          </a:p>
          <a:p>
            <a:r>
              <a:rPr lang="en-US" sz="1200" dirty="0"/>
              <a:t>among friends of</a:t>
            </a:r>
          </a:p>
          <a:p>
            <a:r>
              <a:rPr lang="en-US" sz="1200" dirty="0"/>
              <a:t>@</a:t>
            </a:r>
          </a:p>
          <a:p>
            <a:r>
              <a:rPr lang="en-US" sz="1200" dirty="0" err="1"/>
              <a:t>e_scitalk</a:t>
            </a:r>
            <a:endParaRPr lang="en-US" sz="1200" dirty="0"/>
          </a:p>
          <a:p>
            <a:r>
              <a:rPr lang="en-US" sz="1200" dirty="0" err="1"/>
              <a:t>e_scitalk</a:t>
            </a:r>
            <a:endParaRPr lang="en-US" sz="1200" dirty="0"/>
          </a:p>
          <a:p>
            <a:r>
              <a:rPr lang="en-US" sz="1200" dirty="0"/>
              <a:t>(e-Science Talk)</a:t>
            </a:r>
          </a:p>
          <a:p>
            <a:r>
              <a:rPr lang="en-US" sz="1200" dirty="0"/>
              <a:t>1,998 followers,</a:t>
            </a:r>
          </a:p>
          <a:p>
            <a:r>
              <a:rPr lang="en-US" sz="1200" dirty="0"/>
              <a:t>246 friends</a:t>
            </a:r>
          </a:p>
          <a:p>
            <a:r>
              <a:rPr lang="en-US" sz="1200" dirty="0"/>
              <a:t>+</a:t>
            </a:r>
          </a:p>
          <a:p>
            <a:r>
              <a:rPr lang="en-US" sz="1200" dirty="0"/>
              <a:t>@</a:t>
            </a:r>
          </a:p>
          <a:p>
            <a:r>
              <a:rPr lang="en-US" sz="1200" dirty="0"/>
              <a:t>+</a:t>
            </a:r>
          </a:p>
          <a:p>
            <a:r>
              <a:rPr lang="en-US" sz="1200" dirty="0"/>
              <a:t>@</a:t>
            </a:r>
          </a:p>
          <a:p>
            <a:r>
              <a:rPr lang="en-US" sz="1200" dirty="0"/>
              <a:t>Retrieve</a:t>
            </a:r>
          </a:p>
          <a:p>
            <a:r>
              <a:rPr lang="en-US" sz="1200" dirty="0"/>
              <a:t>Include people I follow in results</a:t>
            </a:r>
          </a:p>
          <a:p>
            <a:r>
              <a:rPr lang="en-US" sz="1200" dirty="0"/>
              <a:t>example: Mitt Romney + Newt Gingrich</a:t>
            </a:r>
          </a:p>
          <a:p>
            <a:r>
              <a:rPr lang="en-US" sz="1200" dirty="0"/>
              <a:t>A d v a n c e d</a:t>
            </a:r>
          </a:p>
          <a:p>
            <a:r>
              <a:rPr lang="en-US" sz="1200" dirty="0"/>
              <a:t>People displayed: Hide </a:t>
            </a:r>
            <a:r>
              <a:rPr lang="en-US" sz="1200" dirty="0" err="1"/>
              <a:t>tweeps</a:t>
            </a:r>
            <a:r>
              <a:rPr lang="en-US" sz="1200" dirty="0"/>
              <a:t> followed by more than </a:t>
            </a:r>
            <a:r>
              <a:rPr lang="en-US" sz="1200" dirty="0" err="1"/>
              <a:t>tweeps</a:t>
            </a:r>
            <a:r>
              <a:rPr lang="en-US" sz="1200" dirty="0"/>
              <a:t>. Hide people following more than </a:t>
            </a:r>
            <a:r>
              <a:rPr lang="en-US" sz="1200" dirty="0" err="1"/>
              <a:t>tweeps</a:t>
            </a:r>
            <a:r>
              <a:rPr lang="en-US" sz="1200" dirty="0"/>
              <a:t>.</a:t>
            </a:r>
          </a:p>
          <a:p>
            <a:r>
              <a:rPr lang="en-US" sz="1200" dirty="0"/>
              <a:t>Copy search URL from here:</a:t>
            </a:r>
          </a:p>
          <a:p>
            <a:endParaRPr lang="en-US" sz="1200" dirty="0"/>
          </a:p>
          <a:p>
            <a:r>
              <a:rPr lang="en-US" sz="1200" dirty="0"/>
              <a:t>Close</a:t>
            </a:r>
          </a:p>
          <a:p>
            <a:r>
              <a:rPr lang="en-US" sz="1200" dirty="0"/>
              <a:t>What's </a:t>
            </a:r>
            <a:r>
              <a:rPr lang="en-US" sz="1200" dirty="0" err="1"/>
              <a:t>Twiangulate</a:t>
            </a:r>
            <a:r>
              <a:rPr lang="en-US" sz="1200" dirty="0"/>
              <a:t> good for? You tell us. Help us grow by explaining what you're doing.</a:t>
            </a:r>
          </a:p>
          <a:p>
            <a:r>
              <a:rPr lang="en-US" sz="1200" dirty="0"/>
              <a:t>58</a:t>
            </a:r>
          </a:p>
          <a:p>
            <a:r>
              <a:rPr lang="en-US" sz="1200" dirty="0"/>
              <a:t>Twitter</a:t>
            </a:r>
          </a:p>
          <a:p>
            <a:r>
              <a:rPr lang="en-US" sz="1200" dirty="0"/>
              <a:t>Tweet</a:t>
            </a:r>
          </a:p>
          <a:p>
            <a:r>
              <a:rPr lang="en-US" sz="1200" dirty="0"/>
              <a:t>close</a:t>
            </a:r>
          </a:p>
          <a:p>
            <a:r>
              <a:rPr lang="en-US" sz="1200" dirty="0"/>
              <a:t>x Close</a:t>
            </a:r>
          </a:p>
          <a:p>
            <a:r>
              <a:rPr lang="en-US" sz="1200" dirty="0"/>
              <a:t>intro</a:t>
            </a:r>
          </a:p>
          <a:p>
            <a:r>
              <a:rPr lang="en-US" sz="1200" dirty="0"/>
              <a:t>Visiting for the first time? Enter one name above, and we'll get you started. To find fascinating new </a:t>
            </a:r>
            <a:r>
              <a:rPr lang="en-US" sz="1200" dirty="0" err="1"/>
              <a:t>tweeps</a:t>
            </a:r>
            <a:r>
              <a:rPr lang="en-US" sz="1200" dirty="0"/>
              <a:t>, enter one to three peers, friends or rivals, then </a:t>
            </a:r>
            <a:r>
              <a:rPr lang="en-US" sz="1200" dirty="0" err="1"/>
              <a:t>Twiangulate</a:t>
            </a:r>
            <a:r>
              <a:rPr lang="en-US" sz="1200" dirty="0"/>
              <a:t>. Authenticate here to enjoy ID auto-fill, results sorting and easy-follow.</a:t>
            </a:r>
          </a:p>
          <a:p>
            <a:endParaRPr lang="en-US" sz="1200" dirty="0"/>
          </a:p>
          <a:p>
            <a:r>
              <a:rPr lang="en-US" sz="1200" dirty="0"/>
              <a:t>Got performance anxiety? Try warming up with these: </a:t>
            </a:r>
            <a:r>
              <a:rPr lang="en-US" sz="1200" dirty="0" err="1"/>
              <a:t>dsearls</a:t>
            </a:r>
            <a:r>
              <a:rPr lang="en-US" sz="1200" dirty="0"/>
              <a:t> + </a:t>
            </a:r>
            <a:r>
              <a:rPr lang="en-US" sz="1200" dirty="0" err="1"/>
              <a:t>dweinberger</a:t>
            </a:r>
            <a:r>
              <a:rPr lang="en-US" sz="1200" dirty="0"/>
              <a:t> + </a:t>
            </a:r>
            <a:r>
              <a:rPr lang="en-US" sz="1200" dirty="0" err="1"/>
              <a:t>davewiner</a:t>
            </a:r>
            <a:r>
              <a:rPr lang="en-US" sz="1200" dirty="0"/>
              <a:t>, carr2n + </a:t>
            </a:r>
            <a:r>
              <a:rPr lang="en-US" sz="1200" dirty="0" err="1"/>
              <a:t>jayrosen_nyu</a:t>
            </a:r>
            <a:r>
              <a:rPr lang="en-US" sz="1200" dirty="0"/>
              <a:t> + </a:t>
            </a:r>
            <a:r>
              <a:rPr lang="en-US" sz="1200" dirty="0" err="1"/>
              <a:t>jeffjarvis</a:t>
            </a:r>
            <a:r>
              <a:rPr lang="en-US" sz="1200" dirty="0"/>
              <a:t>, </a:t>
            </a:r>
            <a:r>
              <a:rPr lang="en-US" sz="1200" dirty="0" err="1"/>
              <a:t>PerezHilton</a:t>
            </a:r>
            <a:r>
              <a:rPr lang="en-US" sz="1200" dirty="0"/>
              <a:t> + </a:t>
            </a:r>
            <a:r>
              <a:rPr lang="en-US" sz="1200" dirty="0" err="1"/>
              <a:t>ParisHilton</a:t>
            </a:r>
            <a:r>
              <a:rPr lang="en-US" sz="1200" dirty="0"/>
              <a:t> + </a:t>
            </a:r>
            <a:r>
              <a:rPr lang="en-US" sz="1200" dirty="0" err="1"/>
              <a:t>iamdiddy</a:t>
            </a:r>
            <a:r>
              <a:rPr lang="en-US" sz="1200" dirty="0"/>
              <a:t>, </a:t>
            </a:r>
            <a:r>
              <a:rPr lang="en-US" sz="1200" dirty="0" err="1"/>
              <a:t>markos</a:t>
            </a:r>
            <a:r>
              <a:rPr lang="en-US" sz="1200" dirty="0"/>
              <a:t> + </a:t>
            </a:r>
            <a:r>
              <a:rPr lang="en-US" sz="1200" dirty="0" err="1"/>
              <a:t>maddow</a:t>
            </a:r>
            <a:r>
              <a:rPr lang="en-US" sz="1200" dirty="0"/>
              <a:t> + </a:t>
            </a:r>
            <a:r>
              <a:rPr lang="en-US" sz="1200" dirty="0" err="1"/>
              <a:t>michellemalkin</a:t>
            </a:r>
            <a:r>
              <a:rPr lang="en-US" sz="1200" dirty="0"/>
              <a:t>, </a:t>
            </a:r>
            <a:r>
              <a:rPr lang="en-US" sz="1200" dirty="0" err="1"/>
              <a:t>TEDchris</a:t>
            </a:r>
            <a:r>
              <a:rPr lang="en-US" sz="1200" dirty="0"/>
              <a:t> + </a:t>
            </a:r>
            <a:r>
              <a:rPr lang="en-US" sz="1200" dirty="0" err="1"/>
              <a:t>SteveCase</a:t>
            </a:r>
            <a:r>
              <a:rPr lang="en-US" sz="1200" dirty="0"/>
              <a:t> + </a:t>
            </a:r>
            <a:r>
              <a:rPr lang="en-US" sz="1200" dirty="0" err="1"/>
              <a:t>pierre</a:t>
            </a:r>
            <a:r>
              <a:rPr lang="en-US" sz="1200" dirty="0"/>
              <a:t>, </a:t>
            </a:r>
            <a:r>
              <a:rPr lang="en-US" sz="1200" dirty="0" err="1"/>
              <a:t>robcorddry</a:t>
            </a:r>
            <a:r>
              <a:rPr lang="en-US" sz="1200" dirty="0"/>
              <a:t> + </a:t>
            </a:r>
            <a:r>
              <a:rPr lang="en-US" sz="1200" dirty="0" err="1"/>
              <a:t>rainnwilson</a:t>
            </a:r>
            <a:r>
              <a:rPr lang="en-US" sz="1200" dirty="0"/>
              <a:t> + </a:t>
            </a:r>
            <a:r>
              <a:rPr lang="en-US" sz="1200" dirty="0" err="1"/>
              <a:t>SarahKSilverman</a:t>
            </a:r>
            <a:r>
              <a:rPr lang="en-US" sz="1200" dirty="0"/>
              <a:t>, </a:t>
            </a:r>
            <a:r>
              <a:rPr lang="en-US" sz="1200" dirty="0" err="1"/>
              <a:t>hc</a:t>
            </a:r>
            <a:r>
              <a:rPr lang="en-US" sz="1200" dirty="0"/>
              <a:t> + Jason + </a:t>
            </a:r>
            <a:r>
              <a:rPr lang="en-US" sz="1200" dirty="0" err="1"/>
              <a:t>nicknotned</a:t>
            </a:r>
            <a:r>
              <a:rPr lang="en-US" sz="1200" dirty="0"/>
              <a:t> or </a:t>
            </a:r>
            <a:r>
              <a:rPr lang="en-US" sz="1200" dirty="0" err="1"/>
              <a:t>jimmy_wales</a:t>
            </a:r>
            <a:r>
              <a:rPr lang="en-US" sz="1200" dirty="0"/>
              <a:t> + </a:t>
            </a:r>
            <a:r>
              <a:rPr lang="en-US" sz="1200" dirty="0" err="1"/>
              <a:t>kevinrose</a:t>
            </a:r>
            <a:r>
              <a:rPr lang="en-US" sz="1200" dirty="0"/>
              <a:t> + </a:t>
            </a:r>
            <a:r>
              <a:rPr lang="en-US" sz="1200" dirty="0" err="1"/>
              <a:t>Caterina</a:t>
            </a:r>
            <a:r>
              <a:rPr lang="en-US" sz="1200" dirty="0"/>
              <a:t>.</a:t>
            </a:r>
          </a:p>
          <a:p>
            <a:r>
              <a:rPr lang="en-US" sz="1200" dirty="0"/>
              <a:t>To highlight meaningful Tweeters, we've ignored all </a:t>
            </a:r>
            <a:r>
              <a:rPr lang="en-US" sz="1200" dirty="0" err="1"/>
              <a:t>tweeps</a:t>
            </a:r>
            <a:r>
              <a:rPr lang="en-US" sz="1200" dirty="0"/>
              <a:t> following more than 11k people or with a follower/friend ratio less than 1.5.</a:t>
            </a:r>
          </a:p>
          <a:p>
            <a:r>
              <a:rPr lang="en-US" sz="1200" dirty="0"/>
              <a:t>@</a:t>
            </a:r>
            <a:r>
              <a:rPr lang="en-US" sz="1200" dirty="0" err="1"/>
              <a:t>e_scitalk’s</a:t>
            </a:r>
            <a:r>
              <a:rPr lang="en-US" sz="1200" dirty="0"/>
              <a:t> 100 biggest followers? have a combined reach? of 1,681,309</a:t>
            </a:r>
          </a:p>
          <a:p>
            <a:r>
              <a:rPr lang="en-US" sz="1200" dirty="0"/>
              <a:t>1</a:t>
            </a:r>
          </a:p>
          <a:p>
            <a:r>
              <a:rPr lang="en-US" sz="1200" dirty="0"/>
              <a:t>	</a:t>
            </a:r>
          </a:p>
          <a:p>
            <a:r>
              <a:rPr lang="en-US" sz="1200" dirty="0"/>
              <a:t>	People 	Name 	Bio 	Following 	Followers 	Location</a:t>
            </a:r>
          </a:p>
          <a:p>
            <a:r>
              <a:rPr lang="en-US" sz="1200" dirty="0"/>
              <a:t>	</a:t>
            </a:r>
            <a:r>
              <a:rPr lang="en-US" sz="1200" dirty="0" err="1"/>
              <a:t>Tweep</a:t>
            </a:r>
            <a:endParaRPr lang="en-US" sz="1200" dirty="0"/>
          </a:p>
          <a:p>
            <a:r>
              <a:rPr lang="en-US" sz="1200" dirty="0"/>
              <a:t>	Website</a:t>
            </a:r>
          </a:p>
          <a:p>
            <a:r>
              <a:rPr lang="en-US" sz="1200" dirty="0"/>
              <a:t>	Bio 	Following</a:t>
            </a:r>
          </a:p>
          <a:p>
            <a:r>
              <a:rPr lang="en-US" sz="1200" dirty="0"/>
              <a:t>	Followers</a:t>
            </a:r>
          </a:p>
          <a:p>
            <a:r>
              <a:rPr lang="en-US" sz="1200" dirty="0"/>
              <a:t>	Location</a:t>
            </a:r>
          </a:p>
          <a:p>
            <a:r>
              <a:rPr lang="en-US" sz="1200" dirty="0"/>
              <a:t>Follow	CERN</a:t>
            </a:r>
          </a:p>
          <a:p>
            <a:endParaRPr lang="en-US" sz="1200" dirty="0"/>
          </a:p>
          <a:p>
            <a:r>
              <a:rPr lang="en-US" sz="1200" dirty="0"/>
              <a:t>CERN</a:t>
            </a:r>
          </a:p>
          <a:p>
            <a:r>
              <a:rPr lang="en-US" sz="1200" dirty="0"/>
              <a:t>	CERN	CERN, the European Organization for Nuclear Research, is the biggest particle physics laboratory in the world.	225	661,198	Geneva</a:t>
            </a:r>
          </a:p>
          <a:p>
            <a:r>
              <a:rPr lang="en-US" sz="1200" dirty="0"/>
              <a:t>Follow	</a:t>
            </a:r>
            <a:r>
              <a:rPr lang="en-US" sz="1200" dirty="0" err="1"/>
              <a:t>guardianscience</a:t>
            </a:r>
            <a:endParaRPr lang="en-US" sz="1200" dirty="0"/>
          </a:p>
          <a:p>
            <a:endParaRPr lang="en-US" sz="1200" dirty="0"/>
          </a:p>
          <a:p>
            <a:r>
              <a:rPr lang="en-US" sz="1200" dirty="0" err="1"/>
              <a:t>guardianscience</a:t>
            </a:r>
            <a:endParaRPr lang="en-US" sz="1200" dirty="0"/>
          </a:p>
          <a:p>
            <a:r>
              <a:rPr lang="en-US" sz="1200" dirty="0"/>
              <a:t>	Guardian Science	News, comment, all that stuff from the Guardian's science, health and environment team	1,391	279,299	London</a:t>
            </a:r>
          </a:p>
          <a:p>
            <a:r>
              <a:rPr lang="en-US" sz="1200" dirty="0"/>
              <a:t>Follow	</a:t>
            </a:r>
            <a:r>
              <a:rPr lang="en-US" sz="1200" dirty="0" err="1"/>
              <a:t>sciencemuseum</a:t>
            </a:r>
            <a:endParaRPr lang="en-US" sz="1200" dirty="0"/>
          </a:p>
          <a:p>
            <a:endParaRPr lang="en-US" sz="1200" dirty="0"/>
          </a:p>
          <a:p>
            <a:r>
              <a:rPr lang="en-US" sz="1200" dirty="0" err="1"/>
              <a:t>sciencemuseum</a:t>
            </a:r>
            <a:endParaRPr lang="en-US" sz="1200" dirty="0"/>
          </a:p>
          <a:p>
            <a:r>
              <a:rPr lang="en-US" sz="1200" dirty="0"/>
              <a:t>	Science Museum	Welcome to the Science Museum account! We tweet exhibitions, what we're working on &amp; the latest science news. Look for #</a:t>
            </a:r>
            <a:r>
              <a:rPr lang="en-US" sz="1200" dirty="0" err="1"/>
              <a:t>smnews</a:t>
            </a:r>
            <a:r>
              <a:rPr lang="en-US" sz="1200" dirty="0"/>
              <a:t> from our news team, Antenna	7,542	188,619	Exhibition Road, London</a:t>
            </a:r>
          </a:p>
          <a:p>
            <a:r>
              <a:rPr lang="en-US" sz="1200" dirty="0"/>
              <a:t>Follow	</a:t>
            </a:r>
            <a:r>
              <a:rPr lang="en-US" sz="1200" dirty="0" err="1"/>
              <a:t>ChemistryWorld</a:t>
            </a:r>
            <a:endParaRPr lang="en-US" sz="1200" dirty="0"/>
          </a:p>
          <a:p>
            <a:endParaRPr lang="en-US" sz="1200" dirty="0"/>
          </a:p>
          <a:p>
            <a:r>
              <a:rPr lang="en-US" sz="1200" dirty="0" err="1"/>
              <a:t>ChemistryWorld</a:t>
            </a:r>
            <a:endParaRPr lang="en-US" sz="1200" dirty="0"/>
          </a:p>
          <a:p>
            <a:r>
              <a:rPr lang="en-US" sz="1200" dirty="0"/>
              <a:t>	Chemistry World	Chemistry magazine bringing you the latest chemistry news and research every day. Published by the RSC.	949	162,923	Cambridge</a:t>
            </a:r>
          </a:p>
          <a:p>
            <a:r>
              <a:rPr lang="en-US" sz="1200" dirty="0"/>
              <a:t>Follow	</a:t>
            </a:r>
            <a:r>
              <a:rPr lang="en-US" sz="1200" dirty="0" err="1"/>
              <a:t>seedmag</a:t>
            </a:r>
            <a:endParaRPr lang="en-US" sz="1200" dirty="0"/>
          </a:p>
          <a:p>
            <a:endParaRPr lang="en-US" sz="1200" dirty="0"/>
          </a:p>
          <a:p>
            <a:r>
              <a:rPr lang="en-US" sz="1200" dirty="0" err="1"/>
              <a:t>seedmag</a:t>
            </a:r>
            <a:endParaRPr lang="en-US" sz="1200" dirty="0"/>
          </a:p>
          <a:p>
            <a:r>
              <a:rPr lang="en-US" sz="1200" dirty="0"/>
              <a:t>	Seed Magazine	Science is Culture	2,176	24,901	</a:t>
            </a:r>
          </a:p>
          <a:p>
            <a:r>
              <a:rPr lang="en-US" sz="1200" dirty="0"/>
              <a:t>Follow	</a:t>
            </a:r>
            <a:r>
              <a:rPr lang="en-US" sz="1200" dirty="0" err="1"/>
              <a:t>IdeasGate</a:t>
            </a:r>
            <a:endParaRPr lang="en-US" sz="1200" dirty="0"/>
          </a:p>
          <a:p>
            <a:endParaRPr lang="en-US" sz="1200" dirty="0"/>
          </a:p>
          <a:p>
            <a:r>
              <a:rPr lang="en-US" sz="1200" dirty="0" err="1"/>
              <a:t>IdeasGate</a:t>
            </a:r>
            <a:endParaRPr lang="en-US" sz="1200" dirty="0"/>
          </a:p>
          <a:p>
            <a:r>
              <a:rPr lang="en-US" sz="1200" dirty="0"/>
              <a:t>	Ideas Gate	We worked hardly to innovate the creative ideas globally and made our print very clear in our products. 	7,125	22,493	Sarasota, FL</a:t>
            </a:r>
          </a:p>
          <a:p>
            <a:r>
              <a:rPr lang="en-US" sz="1200" dirty="0"/>
              <a:t>Follow	</a:t>
            </a:r>
            <a:r>
              <a:rPr lang="en-US" sz="1200" dirty="0" err="1"/>
              <a:t>psael</a:t>
            </a:r>
            <a:endParaRPr lang="en-US" sz="1200" dirty="0"/>
          </a:p>
          <a:p>
            <a:endParaRPr lang="en-US" sz="1200" dirty="0"/>
          </a:p>
          <a:p>
            <a:r>
              <a:rPr lang="en-US" sz="1200" dirty="0" err="1"/>
              <a:t>psael</a:t>
            </a:r>
            <a:endParaRPr lang="en-US" sz="1200" dirty="0"/>
          </a:p>
          <a:p>
            <a:r>
              <a:rPr lang="en-US" sz="1200" dirty="0"/>
              <a:t>	Paulo </a:t>
            </a:r>
            <a:r>
              <a:rPr lang="en-US" sz="1200" dirty="0" err="1"/>
              <a:t>Sá</a:t>
            </a:r>
            <a:r>
              <a:rPr lang="en-US" sz="1200" dirty="0"/>
              <a:t> Elias	IT/Computer &amp; Aviation Nerd, Professor of Law, Writer &amp; Lawyer. There's nothing like writing to force you to think &amp; get your thoughts straight. (W. Buffett)	6,846	21,818	Brazil</a:t>
            </a:r>
          </a:p>
          <a:p>
            <a:r>
              <a:rPr lang="en-US" sz="1200" dirty="0"/>
              <a:t>Follow	</a:t>
            </a:r>
            <a:r>
              <a:rPr lang="en-US" sz="1200" dirty="0" err="1"/>
              <a:t>TheComedyStore</a:t>
            </a:r>
            <a:endParaRPr lang="en-US" sz="1200" dirty="0"/>
          </a:p>
          <a:p>
            <a:endParaRPr lang="en-US" sz="1200" dirty="0"/>
          </a:p>
          <a:p>
            <a:r>
              <a:rPr lang="en-US" sz="1200" dirty="0" err="1"/>
              <a:t>TheComedyStore</a:t>
            </a:r>
            <a:endParaRPr lang="en-US" sz="1200" dirty="0"/>
          </a:p>
          <a:p>
            <a:r>
              <a:rPr lang="en-US" sz="1200" dirty="0"/>
              <a:t>	The Comedy Store	The Greatest Comedy Club in the World	428	21,653	8433 Sunset Boulevard</a:t>
            </a:r>
          </a:p>
          <a:p>
            <a:r>
              <a:rPr lang="en-US" sz="1200" dirty="0"/>
              <a:t>Follow	</a:t>
            </a:r>
            <a:r>
              <a:rPr lang="en-US" sz="1200" dirty="0" err="1"/>
              <a:t>mediamuseum</a:t>
            </a:r>
            <a:endParaRPr lang="en-US" sz="1200" dirty="0"/>
          </a:p>
          <a:p>
            <a:endParaRPr lang="en-US" sz="1200" dirty="0"/>
          </a:p>
          <a:p>
            <a:r>
              <a:rPr lang="en-US" sz="1200" dirty="0" err="1"/>
              <a:t>mediamuseum</a:t>
            </a:r>
            <a:endParaRPr lang="en-US" sz="1200" dirty="0"/>
          </a:p>
          <a:p>
            <a:r>
              <a:rPr lang="en-US" sz="1200" dirty="0"/>
              <a:t>	Nat. Media Museum	The National Media Museum, Bradford, the world's 1st UNESCO City of Film is devoted to film, photography, TV &amp; the web. 0844 856 3797 Tweets by Sophie &amp; Emma. 	2,647	16,042	Bradford, West Yorkshire, UK</a:t>
            </a:r>
          </a:p>
          <a:p>
            <a:r>
              <a:rPr lang="en-US" sz="1200" dirty="0"/>
              <a:t>Follow	</a:t>
            </a:r>
            <a:r>
              <a:rPr lang="en-US" sz="1200" dirty="0" err="1"/>
              <a:t>astroparticle</a:t>
            </a:r>
            <a:endParaRPr lang="en-US" sz="1200" dirty="0"/>
          </a:p>
          <a:p>
            <a:endParaRPr lang="en-US" sz="1200" dirty="0"/>
          </a:p>
          <a:p>
            <a:r>
              <a:rPr lang="en-US" sz="1200" dirty="0" err="1"/>
              <a:t>astroparticle</a:t>
            </a:r>
            <a:endParaRPr lang="en-US" sz="1200" dirty="0"/>
          </a:p>
          <a:p>
            <a:r>
              <a:rPr lang="en-US" sz="1200" dirty="0"/>
              <a:t>	</a:t>
            </a:r>
            <a:r>
              <a:rPr lang="en-US" sz="1200" dirty="0" err="1"/>
              <a:t>astroparticle</a:t>
            </a:r>
            <a:r>
              <a:rPr lang="en-US" sz="1200" dirty="0"/>
              <a:t>	Find here exciting </a:t>
            </a:r>
            <a:r>
              <a:rPr lang="en-US" sz="1200" dirty="0" err="1"/>
              <a:t>astroparticle</a:t>
            </a:r>
            <a:r>
              <a:rPr lang="en-US" sz="1200" dirty="0"/>
              <a:t> physics news!	1,056	13,896	Geneva</a:t>
            </a:r>
          </a:p>
          <a:p>
            <a:r>
              <a:rPr lang="en-US" sz="1200" dirty="0"/>
              <a:t>scroll to top</a:t>
            </a:r>
          </a:p>
          <a:p>
            <a:r>
              <a:rPr lang="en-US" sz="1200" dirty="0"/>
              <a:t>Follow	</a:t>
            </a:r>
            <a:r>
              <a:rPr lang="en-US" sz="1200" dirty="0" err="1"/>
              <a:t>symmetrymag</a:t>
            </a:r>
            <a:endParaRPr lang="en-US" sz="1200" dirty="0"/>
          </a:p>
          <a:p>
            <a:endParaRPr lang="en-US" sz="1200" dirty="0"/>
          </a:p>
          <a:p>
            <a:r>
              <a:rPr lang="en-US" sz="1200" dirty="0" err="1"/>
              <a:t>symmetrymag</a:t>
            </a:r>
            <a:endParaRPr lang="en-US" sz="1200" dirty="0"/>
          </a:p>
          <a:p>
            <a:r>
              <a:rPr lang="en-US" sz="1200" dirty="0"/>
              <a:t>	symmetry magazine	Dimensions of particle physics	512	12,575	United States</a:t>
            </a:r>
          </a:p>
          <a:p>
            <a:r>
              <a:rPr lang="en-US" sz="1200" dirty="0"/>
              <a:t>Follow	</a:t>
            </a:r>
            <a:r>
              <a:rPr lang="en-US" sz="1200" dirty="0" err="1"/>
              <a:t>womenintech</a:t>
            </a:r>
            <a:endParaRPr lang="en-US" sz="1200" dirty="0"/>
          </a:p>
          <a:p>
            <a:endParaRPr lang="en-US" sz="1200" dirty="0"/>
          </a:p>
          <a:p>
            <a:r>
              <a:rPr lang="en-US" sz="1200" dirty="0" err="1"/>
              <a:t>womenintech</a:t>
            </a:r>
            <a:endParaRPr lang="en-US" sz="1200" dirty="0"/>
          </a:p>
          <a:p>
            <a:r>
              <a:rPr lang="en-US" sz="1200" dirty="0"/>
              <a:t>	Women in Technology	IT Jobs - Careers Advice - IT Recruitment - Events - Training - Networking - News. Maggie Berry - MD. Follow us on Facebook http://</a:t>
            </a:r>
            <a:r>
              <a:rPr lang="en-US" sz="1200" dirty="0" err="1"/>
              <a:t>ow.ly</a:t>
            </a:r>
            <a:r>
              <a:rPr lang="en-US" sz="1200" dirty="0"/>
              <a:t>/5jqv0 	2,339	12,196	London</a:t>
            </a:r>
          </a:p>
          <a:p>
            <a:r>
              <a:rPr lang="en-US" sz="1200" dirty="0"/>
              <a:t>Follow	</a:t>
            </a:r>
            <a:r>
              <a:rPr lang="en-US" sz="1200" dirty="0" err="1"/>
              <a:t>cheltfestivals</a:t>
            </a:r>
            <a:endParaRPr lang="en-US" sz="1200" dirty="0"/>
          </a:p>
          <a:p>
            <a:endParaRPr lang="en-US" sz="1200" dirty="0"/>
          </a:p>
          <a:p>
            <a:r>
              <a:rPr lang="en-US" sz="1200" dirty="0" err="1"/>
              <a:t>cheltfestivals</a:t>
            </a:r>
            <a:endParaRPr lang="en-US" sz="1200" dirty="0"/>
          </a:p>
          <a:p>
            <a:r>
              <a:rPr lang="en-US" sz="1200" dirty="0"/>
              <a:t>	Cheltenham Festivals	World class Jazz, Science, Music and Literature Festivals in Cheltenham, UK. Tweets from Marketing Coordinator </a:t>
            </a:r>
            <a:r>
              <a:rPr lang="en-US" sz="1200" dirty="0" err="1"/>
              <a:t>Fenner</a:t>
            </a:r>
            <a:r>
              <a:rPr lang="en-US" sz="1200" dirty="0"/>
              <a:t> Curtis.	2,624	11,845	Cheltenham, UK</a:t>
            </a:r>
          </a:p>
          <a:p>
            <a:r>
              <a:rPr lang="en-US" sz="1200" dirty="0"/>
              <a:t>Follow	</a:t>
            </a:r>
            <a:r>
              <a:rPr lang="en-US" sz="1200" dirty="0" err="1"/>
              <a:t>junespringtech</a:t>
            </a:r>
            <a:endParaRPr lang="en-US" sz="1200" dirty="0"/>
          </a:p>
          <a:p>
            <a:endParaRPr lang="en-US" sz="1200" dirty="0"/>
          </a:p>
          <a:p>
            <a:r>
              <a:rPr lang="en-US" sz="1200" dirty="0" err="1"/>
              <a:t>junespringtech</a:t>
            </a:r>
            <a:endParaRPr lang="en-US" sz="1200" dirty="0"/>
          </a:p>
          <a:p>
            <a:r>
              <a:rPr lang="en-US" sz="1200" dirty="0"/>
              <a:t>	June Spring Tech	June Spring Technologies is a leading software development company. A web and mobile application development services division of June Spring Group.	2,612	11,290	USA</a:t>
            </a:r>
          </a:p>
          <a:p>
            <a:r>
              <a:rPr lang="en-US" sz="1200" dirty="0"/>
              <a:t>Follow	</a:t>
            </a:r>
            <a:r>
              <a:rPr lang="en-US" sz="1200" dirty="0" err="1"/>
              <a:t>ENGINEERINGcom</a:t>
            </a:r>
            <a:endParaRPr lang="en-US" sz="1200" dirty="0"/>
          </a:p>
          <a:p>
            <a:endParaRPr lang="en-US" sz="1200" dirty="0"/>
          </a:p>
          <a:p>
            <a:r>
              <a:rPr lang="en-US" sz="1200" dirty="0" err="1"/>
              <a:t>ENGINEERINGcom</a:t>
            </a:r>
            <a:endParaRPr lang="en-US" sz="1200" dirty="0"/>
          </a:p>
          <a:p>
            <a:r>
              <a:rPr lang="en-US" sz="1200" dirty="0"/>
              <a:t>	</a:t>
            </a:r>
            <a:r>
              <a:rPr lang="en-US" sz="1200" dirty="0" err="1"/>
              <a:t>ENGINEERINGcom</a:t>
            </a:r>
            <a:r>
              <a:rPr lang="en-US" sz="1200" dirty="0"/>
              <a:t>	</a:t>
            </a:r>
            <a:r>
              <a:rPr lang="en-US" sz="1200" dirty="0" err="1"/>
              <a:t>ENGINEERING.com</a:t>
            </a:r>
            <a:r>
              <a:rPr lang="en-US" sz="1200" dirty="0"/>
              <a:t> is the premier online destination for engineers of all disciplines.	2,077	11,068	</a:t>
            </a:r>
          </a:p>
          <a:p>
            <a:r>
              <a:rPr lang="en-US" sz="1200" dirty="0"/>
              <a:t>Follow	</a:t>
            </a:r>
            <a:r>
              <a:rPr lang="en-US" sz="1200" dirty="0" err="1"/>
              <a:t>TheCloudNetwork</a:t>
            </a:r>
            <a:endParaRPr lang="en-US" sz="1200" dirty="0"/>
          </a:p>
          <a:p>
            <a:endParaRPr lang="en-US" sz="1200" dirty="0"/>
          </a:p>
          <a:p>
            <a:r>
              <a:rPr lang="en-US" sz="1200" dirty="0" err="1"/>
              <a:t>TheCloudNetwork</a:t>
            </a:r>
            <a:endParaRPr lang="en-US" sz="1200" dirty="0"/>
          </a:p>
          <a:p>
            <a:r>
              <a:rPr lang="en-US" sz="1200" dirty="0"/>
              <a:t>	The Cloud Network 	Facebook: http://</a:t>
            </a:r>
            <a:r>
              <a:rPr lang="en-US" sz="1200" dirty="0" err="1"/>
              <a:t>facebook.com</a:t>
            </a:r>
            <a:r>
              <a:rPr lang="en-US" sz="1200" dirty="0"/>
              <a:t>/</a:t>
            </a:r>
            <a:r>
              <a:rPr lang="en-US" sz="1200" dirty="0" err="1"/>
              <a:t>cloudcomputingarchitect</a:t>
            </a:r>
            <a:r>
              <a:rPr lang="en-US" sz="1200" dirty="0"/>
              <a:t> </a:t>
            </a:r>
            <a:r>
              <a:rPr lang="en-US" sz="1200" dirty="0" err="1"/>
              <a:t>Linkedin</a:t>
            </a:r>
            <a:r>
              <a:rPr lang="en-US" sz="1200" dirty="0"/>
              <a:t>: http://</a:t>
            </a:r>
            <a:r>
              <a:rPr lang="en-US" sz="1200" dirty="0" err="1"/>
              <a:t>www.linkedin.com</a:t>
            </a:r>
            <a:r>
              <a:rPr lang="en-US" sz="1200" dirty="0"/>
              <a:t>/in/</a:t>
            </a:r>
            <a:r>
              <a:rPr lang="en-US" sz="1200" dirty="0" err="1"/>
              <a:t>cloudcomputingarchitect</a:t>
            </a:r>
            <a:r>
              <a:rPr lang="en-US" sz="1200" dirty="0"/>
              <a:t> email: </a:t>
            </a:r>
            <a:r>
              <a:rPr lang="en-US" sz="1200" dirty="0" err="1"/>
              <a:t>cloudarchitect@me.com</a:t>
            </a:r>
            <a:r>
              <a:rPr lang="en-US" sz="1200" dirty="0"/>
              <a:t>	6,519	10,962	@</a:t>
            </a:r>
            <a:r>
              <a:rPr lang="en-US" sz="1200" dirty="0" err="1"/>
              <a:t>TheCloudNetwork</a:t>
            </a:r>
            <a:r>
              <a:rPr lang="en-US" sz="1200" dirty="0"/>
              <a:t> #TCN</a:t>
            </a:r>
          </a:p>
          <a:p>
            <a:r>
              <a:rPr lang="en-US" sz="1200" dirty="0"/>
              <a:t>Follow	</a:t>
            </a:r>
            <a:r>
              <a:rPr lang="en-US" sz="1200" dirty="0" err="1"/>
              <a:t>endthedisease</a:t>
            </a:r>
            <a:endParaRPr lang="en-US" sz="1200" dirty="0"/>
          </a:p>
          <a:p>
            <a:endParaRPr lang="en-US" sz="1200" dirty="0"/>
          </a:p>
          <a:p>
            <a:r>
              <a:rPr lang="en-US" sz="1200" dirty="0" err="1"/>
              <a:t>endthedisease</a:t>
            </a:r>
            <a:endParaRPr lang="en-US" sz="1200" dirty="0"/>
          </a:p>
          <a:p>
            <a:r>
              <a:rPr lang="en-US" sz="1200" dirty="0"/>
              <a:t>	Mike Smith	Help Defeat Cancer With World Community Grid And F@H While Winning Prizes http://</a:t>
            </a:r>
            <a:r>
              <a:rPr lang="en-US" sz="1200" dirty="0" err="1"/>
              <a:t>www.facebook.com</a:t>
            </a:r>
            <a:r>
              <a:rPr lang="en-US" sz="1200" dirty="0"/>
              <a:t>/</a:t>
            </a:r>
            <a:r>
              <a:rPr lang="en-US" sz="1200" dirty="0" err="1"/>
              <a:t>EndTheDisease</a:t>
            </a:r>
            <a:r>
              <a:rPr lang="en-US" sz="1200" dirty="0"/>
              <a:t>	3,570	10,868	</a:t>
            </a:r>
          </a:p>
          <a:p>
            <a:r>
              <a:rPr lang="en-US" sz="1200" dirty="0"/>
              <a:t>Follow	</a:t>
            </a:r>
            <a:r>
              <a:rPr lang="en-US" sz="1200" dirty="0" err="1"/>
              <a:t>cloudbook</a:t>
            </a:r>
            <a:endParaRPr lang="en-US" sz="1200" dirty="0"/>
          </a:p>
          <a:p>
            <a:endParaRPr lang="en-US" sz="1200" dirty="0"/>
          </a:p>
          <a:p>
            <a:r>
              <a:rPr lang="en-US" sz="1200" dirty="0" err="1"/>
              <a:t>cloudbook</a:t>
            </a:r>
            <a:endParaRPr lang="en-US" sz="1200" dirty="0"/>
          </a:p>
          <a:p>
            <a:r>
              <a:rPr lang="en-US" sz="1200" dirty="0"/>
              <a:t>	</a:t>
            </a:r>
            <a:r>
              <a:rPr lang="en-US" sz="1200" dirty="0" err="1"/>
              <a:t>cloudbook</a:t>
            </a:r>
            <a:r>
              <a:rPr lang="en-US" sz="1200" dirty="0"/>
              <a:t>	Telling The Cloud Computing Story	6,187	10,536	</a:t>
            </a:r>
          </a:p>
          <a:p>
            <a:r>
              <a:rPr lang="en-US" sz="1200" dirty="0"/>
              <a:t>Follow	</a:t>
            </a:r>
            <a:r>
              <a:rPr lang="en-US" sz="1200" dirty="0" err="1"/>
              <a:t>ALICEexperiment</a:t>
            </a:r>
            <a:endParaRPr lang="en-US" sz="1200" dirty="0"/>
          </a:p>
          <a:p>
            <a:endParaRPr lang="en-US" sz="1200" dirty="0"/>
          </a:p>
          <a:p>
            <a:r>
              <a:rPr lang="en-US" sz="1200" dirty="0" err="1"/>
              <a:t>ALICEexperiment</a:t>
            </a:r>
            <a:endParaRPr lang="en-US" sz="1200" dirty="0"/>
          </a:p>
          <a:p>
            <a:r>
              <a:rPr lang="en-US" sz="1200" dirty="0"/>
              <a:t>	ALICE at LHC	A Large Ion Collider Experiment is one of the largest experiments in the world devoted to research in the physics of matter at an infinitely small scale.	2,436	10,376	CERN, Geneva, Switzerland</a:t>
            </a:r>
          </a:p>
          <a:p>
            <a:r>
              <a:rPr lang="en-US" sz="1200" dirty="0"/>
              <a:t>Follow	</a:t>
            </a:r>
            <a:r>
              <a:rPr lang="en-US" sz="1200" dirty="0" err="1"/>
              <a:t>cloud_connect</a:t>
            </a:r>
            <a:endParaRPr lang="en-US" sz="1200" dirty="0"/>
          </a:p>
          <a:p>
            <a:endParaRPr lang="en-US" sz="1200" dirty="0"/>
          </a:p>
          <a:p>
            <a:r>
              <a:rPr lang="en-US" sz="1200" dirty="0" err="1"/>
              <a:t>cloud_connect</a:t>
            </a:r>
            <a:endParaRPr lang="en-US" sz="1200" dirty="0"/>
          </a:p>
          <a:p>
            <a:r>
              <a:rPr lang="en-US" sz="1200" dirty="0"/>
              <a:t>	Cloud Connect	The defining #cloud conference &amp; expo for IT professionals, developers &amp; leading cloud providers. Events in Silicon Valley &amp; Chicago. #</a:t>
            </a:r>
            <a:r>
              <a:rPr lang="en-US" sz="1200" dirty="0" err="1"/>
              <a:t>bigdata</a:t>
            </a:r>
            <a:r>
              <a:rPr lang="en-US" sz="1200" dirty="0"/>
              <a:t> #analytics 	2,941	9,644	Santa Clara, CA</a:t>
            </a:r>
          </a:p>
          <a:p>
            <a:r>
              <a:rPr lang="en-US" sz="1200" dirty="0"/>
              <a:t>scroll to top</a:t>
            </a:r>
          </a:p>
          <a:p>
            <a:r>
              <a:rPr lang="en-US" sz="1200" dirty="0"/>
              <a:t>Follow	QMUL</a:t>
            </a:r>
          </a:p>
          <a:p>
            <a:endParaRPr lang="en-US" sz="1200" dirty="0"/>
          </a:p>
          <a:p>
            <a:r>
              <a:rPr lang="en-US" sz="1200" dirty="0"/>
              <a:t>QMUL</a:t>
            </a:r>
          </a:p>
          <a:p>
            <a:r>
              <a:rPr lang="en-US" sz="1200" dirty="0"/>
              <a:t>	Queen Mary </a:t>
            </a:r>
            <a:r>
              <a:rPr lang="en-US" sz="1200" dirty="0" err="1"/>
              <a:t>Uni</a:t>
            </a:r>
            <a:r>
              <a:rPr lang="en-US" sz="1200" dirty="0"/>
              <a:t> </a:t>
            </a:r>
            <a:r>
              <a:rPr lang="en-US" sz="1200" dirty="0" err="1"/>
              <a:t>Londn</a:t>
            </a:r>
            <a:r>
              <a:rPr lang="en-US" sz="1200" dirty="0"/>
              <a:t>	News and events and some other musings from Queen Mary, University of London. http://</a:t>
            </a:r>
            <a:r>
              <a:rPr lang="en-US" sz="1200" dirty="0" err="1"/>
              <a:t>www.facebook.com</a:t>
            </a:r>
            <a:r>
              <a:rPr lang="en-US" sz="1200" dirty="0"/>
              <a:t>/</a:t>
            </a:r>
            <a:r>
              <a:rPr lang="en-US" sz="1200" dirty="0" err="1"/>
              <a:t>OfficialQMUL</a:t>
            </a:r>
            <a:r>
              <a:rPr lang="en-US" sz="1200" dirty="0"/>
              <a:t>	4,769	9,137	London, UK</a:t>
            </a:r>
          </a:p>
          <a:p>
            <a:r>
              <a:rPr lang="en-US" sz="1200" dirty="0"/>
              <a:t>Follow	</a:t>
            </a:r>
            <a:r>
              <a:rPr lang="en-US" sz="1200" dirty="0" err="1"/>
              <a:t>DigitalAgendaEU</a:t>
            </a:r>
            <a:endParaRPr lang="en-US" sz="1200" dirty="0"/>
          </a:p>
          <a:p>
            <a:endParaRPr lang="en-US" sz="1200" dirty="0"/>
          </a:p>
          <a:p>
            <a:r>
              <a:rPr lang="en-US" sz="1200" dirty="0" err="1"/>
              <a:t>DigitalAgendaEU</a:t>
            </a:r>
            <a:endParaRPr lang="en-US" sz="1200" dirty="0"/>
          </a:p>
          <a:p>
            <a:r>
              <a:rPr lang="en-US" sz="1200" dirty="0"/>
              <a:t>	Digital Agenda 	Official account of the EU's #</a:t>
            </a:r>
            <a:r>
              <a:rPr lang="en-US" sz="1200" dirty="0" err="1"/>
              <a:t>DigitalAgenda</a:t>
            </a:r>
            <a:r>
              <a:rPr lang="en-US" sz="1200" dirty="0"/>
              <a:t> policy flagship led by @</a:t>
            </a:r>
            <a:r>
              <a:rPr lang="en-US" sz="1200" dirty="0" err="1"/>
              <a:t>NeelieKroesEU</a:t>
            </a:r>
            <a:r>
              <a:rPr lang="en-US" sz="1200" dirty="0"/>
              <a:t>. Connecting with you to </a:t>
            </a:r>
            <a:r>
              <a:rPr lang="en-US" sz="1200" dirty="0" err="1"/>
              <a:t>maximise</a:t>
            </a:r>
            <a:r>
              <a:rPr lang="en-US" sz="1200" dirty="0"/>
              <a:t> the potential of #ICT in Europe is our goal. 	2,060	8,680	Europe</a:t>
            </a:r>
          </a:p>
          <a:p>
            <a:r>
              <a:rPr lang="en-US" sz="1200" dirty="0"/>
              <a:t>Follow	</a:t>
            </a:r>
            <a:r>
              <a:rPr lang="en-US" sz="1200" dirty="0" err="1"/>
              <a:t>Michael_GR</a:t>
            </a:r>
            <a:endParaRPr lang="en-US" sz="1200" dirty="0"/>
          </a:p>
          <a:p>
            <a:endParaRPr lang="en-US" sz="1200" dirty="0"/>
          </a:p>
          <a:p>
            <a:r>
              <a:rPr lang="en-US" sz="1200" dirty="0" err="1"/>
              <a:t>Michael_GR</a:t>
            </a:r>
            <a:endParaRPr lang="en-US" sz="1200" dirty="0"/>
          </a:p>
          <a:p>
            <a:r>
              <a:rPr lang="en-US" sz="1200" dirty="0"/>
              <a:t>	Michael G.R.	I work for the Discovery Channel as a Science/Tech/Transportation writer for </a:t>
            </a:r>
            <a:r>
              <a:rPr lang="en-US" sz="1200" dirty="0" err="1"/>
              <a:t>TreeHugger</a:t>
            </a:r>
            <a:r>
              <a:rPr lang="en-US" sz="1200" dirty="0"/>
              <a:t> and Planet Green.	4,607	8,142	Ottawa, Canada</a:t>
            </a:r>
          </a:p>
          <a:p>
            <a:r>
              <a:rPr lang="en-US" sz="1200" dirty="0"/>
              <a:t>Follow	</a:t>
            </a:r>
            <a:r>
              <a:rPr lang="en-US" sz="1200" dirty="0" err="1"/>
              <a:t>momentofscience</a:t>
            </a:r>
            <a:endParaRPr lang="en-US" sz="1200" dirty="0"/>
          </a:p>
          <a:p>
            <a:endParaRPr lang="en-US" sz="1200" dirty="0"/>
          </a:p>
          <a:p>
            <a:r>
              <a:rPr lang="en-US" sz="1200" dirty="0" err="1"/>
              <a:t>momentofscience</a:t>
            </a:r>
            <a:endParaRPr lang="en-US" sz="1200" dirty="0"/>
          </a:p>
          <a:p>
            <a:r>
              <a:rPr lang="en-US" sz="1200" dirty="0"/>
              <a:t>	A Moment of Science	A Moment of Science answers thousands of common questions about the world we live in through radio programs and audio and video podcasts - A production of @</a:t>
            </a:r>
            <a:r>
              <a:rPr lang="en-US" sz="1200" dirty="0" err="1"/>
              <a:t>wfiu</a:t>
            </a:r>
            <a:r>
              <a:rPr lang="en-US" sz="1200" dirty="0"/>
              <a:t>	4,023	7,943	Bloomington, Indiana</a:t>
            </a:r>
          </a:p>
          <a:p>
            <a:r>
              <a:rPr lang="en-US" sz="1200" dirty="0"/>
              <a:t>Follow	FMWF</a:t>
            </a:r>
          </a:p>
          <a:p>
            <a:endParaRPr lang="en-US" sz="1200" dirty="0"/>
          </a:p>
          <a:p>
            <a:r>
              <a:rPr lang="en-US" sz="1200" dirty="0"/>
              <a:t>FMWF</a:t>
            </a:r>
          </a:p>
          <a:p>
            <a:r>
              <a:rPr lang="en-US" sz="1200" dirty="0"/>
              <a:t>	Women in Business	Part of the Mail on Sunday we want to help women reach the very highest ranks in British business from #SMEs to #</a:t>
            </a:r>
            <a:r>
              <a:rPr lang="en-US" sz="1200" dirty="0" err="1"/>
              <a:t>womenonboards</a:t>
            </a:r>
            <a:r>
              <a:rPr lang="en-US" sz="1200" dirty="0"/>
              <a:t> Email: </a:t>
            </a:r>
            <a:r>
              <a:rPr lang="en-US" sz="1200" dirty="0" err="1"/>
              <a:t>women@financialmail.co.uk</a:t>
            </a:r>
            <a:r>
              <a:rPr lang="en-US" sz="1200" dirty="0"/>
              <a:t>	2,887	7,258	UK</a:t>
            </a:r>
          </a:p>
          <a:p>
            <a:r>
              <a:rPr lang="en-US" sz="1200" dirty="0"/>
              <a:t>Follow	USLHC</a:t>
            </a:r>
          </a:p>
          <a:p>
            <a:endParaRPr lang="en-US" sz="1200" dirty="0"/>
          </a:p>
          <a:p>
            <a:r>
              <a:rPr lang="en-US" sz="1200" dirty="0"/>
              <a:t>USLHC</a:t>
            </a:r>
          </a:p>
          <a:p>
            <a:r>
              <a:rPr lang="en-US" sz="1200" dirty="0"/>
              <a:t>	US LHC	News from the U.S. community participating in the Large Hadron Collider project	112	6,976	32 U.S. states and Puerto Rico</a:t>
            </a:r>
          </a:p>
          <a:p>
            <a:r>
              <a:rPr lang="en-US" sz="1200" dirty="0"/>
              <a:t>Follow	</a:t>
            </a:r>
            <a:r>
              <a:rPr lang="en-US" sz="1200" dirty="0" err="1"/>
              <a:t>particlenews</a:t>
            </a:r>
            <a:endParaRPr lang="en-US" sz="1200" dirty="0"/>
          </a:p>
          <a:p>
            <a:endParaRPr lang="en-US" sz="1200" dirty="0"/>
          </a:p>
          <a:p>
            <a:r>
              <a:rPr lang="en-US" sz="1200" dirty="0" err="1"/>
              <a:t>particlenews</a:t>
            </a:r>
            <a:endParaRPr lang="en-US" sz="1200" dirty="0"/>
          </a:p>
          <a:p>
            <a:r>
              <a:rPr lang="en-US" sz="1200" dirty="0"/>
              <a:t>	</a:t>
            </a:r>
            <a:r>
              <a:rPr lang="en-US" sz="1200" dirty="0" err="1"/>
              <a:t>Interactions.org</a:t>
            </a:r>
            <a:r>
              <a:rPr lang="en-US" sz="1200" dirty="0"/>
              <a:t>	News from the world's particle physics laboratories.	120	6,669	</a:t>
            </a:r>
          </a:p>
          <a:p>
            <a:r>
              <a:rPr lang="en-US" sz="1200" dirty="0"/>
              <a:t>Follow	</a:t>
            </a:r>
            <a:r>
              <a:rPr lang="en-US" sz="1200" dirty="0" err="1"/>
              <a:t>milenio_ciencia</a:t>
            </a:r>
            <a:endParaRPr lang="en-US" sz="1200" dirty="0"/>
          </a:p>
          <a:p>
            <a:endParaRPr lang="en-US" sz="1200" dirty="0"/>
          </a:p>
          <a:p>
            <a:r>
              <a:rPr lang="en-US" sz="1200" dirty="0" err="1"/>
              <a:t>milenio_ciencia</a:t>
            </a:r>
            <a:endParaRPr lang="en-US" sz="1200" dirty="0"/>
          </a:p>
          <a:p>
            <a:r>
              <a:rPr lang="en-US" sz="1200" dirty="0"/>
              <a:t>	</a:t>
            </a:r>
            <a:r>
              <a:rPr lang="en-US" sz="1200" dirty="0" err="1"/>
              <a:t>Milenio</a:t>
            </a:r>
            <a:r>
              <a:rPr lang="en-US" sz="1200" dirty="0"/>
              <a:t> </a:t>
            </a:r>
            <a:r>
              <a:rPr lang="en-US" sz="1200" dirty="0" err="1"/>
              <a:t>Ciencia</a:t>
            </a:r>
            <a:r>
              <a:rPr lang="en-US" sz="1200" dirty="0"/>
              <a:t>	</a:t>
            </a:r>
            <a:r>
              <a:rPr lang="en-US" sz="1200" dirty="0" err="1"/>
              <a:t>Sección</a:t>
            </a:r>
            <a:r>
              <a:rPr lang="en-US" sz="1200" dirty="0"/>
              <a:t> de MILENIO </a:t>
            </a:r>
            <a:r>
              <a:rPr lang="en-US" sz="1200" dirty="0" err="1"/>
              <a:t>dedicada</a:t>
            </a:r>
            <a:r>
              <a:rPr lang="en-US" sz="1200" dirty="0"/>
              <a:t> a la </a:t>
            </a:r>
            <a:r>
              <a:rPr lang="en-US" sz="1200" dirty="0" err="1"/>
              <a:t>Divulgación</a:t>
            </a:r>
            <a:r>
              <a:rPr lang="en-US" sz="1200" dirty="0"/>
              <a:t> de la CIENCIA. 	877	6,588	</a:t>
            </a:r>
          </a:p>
          <a:p>
            <a:r>
              <a:rPr lang="en-US" sz="1200" dirty="0"/>
              <a:t>Follow	</a:t>
            </a:r>
            <a:r>
              <a:rPr lang="en-US" sz="1200" dirty="0" err="1"/>
              <a:t>NancyProctor</a:t>
            </a:r>
            <a:endParaRPr lang="en-US" sz="1200" dirty="0"/>
          </a:p>
          <a:p>
            <a:endParaRPr lang="en-US" sz="1200" dirty="0"/>
          </a:p>
          <a:p>
            <a:r>
              <a:rPr lang="en-US" sz="1200" dirty="0" err="1"/>
              <a:t>NancyProctor</a:t>
            </a:r>
            <a:endParaRPr lang="en-US" sz="1200" dirty="0"/>
          </a:p>
          <a:p>
            <a:r>
              <a:rPr lang="en-US" sz="1200" dirty="0"/>
              <a:t>	Nancy Proctor	Mobile geek working with museums; loves art, history, languages, travel, feminist theory, good food and nice people. Views expressed here are my own.	3,037	6,521	Washington DC</a:t>
            </a:r>
          </a:p>
          <a:p>
            <a:r>
              <a:rPr lang="en-US" sz="1200" dirty="0"/>
              <a:t>Follow	</a:t>
            </a:r>
            <a:r>
              <a:rPr lang="en-US" sz="1200" dirty="0" err="1"/>
              <a:t>DoTryThisAtHome</a:t>
            </a:r>
            <a:endParaRPr lang="en-US" sz="1200" dirty="0"/>
          </a:p>
          <a:p>
            <a:endParaRPr lang="en-US" sz="1200" dirty="0"/>
          </a:p>
          <a:p>
            <a:r>
              <a:rPr lang="en-US" sz="1200" dirty="0" err="1"/>
              <a:t>DoTryThisAtHome</a:t>
            </a:r>
            <a:endParaRPr lang="en-US" sz="1200" dirty="0"/>
          </a:p>
          <a:p>
            <a:r>
              <a:rPr lang="en-US" sz="1200" dirty="0"/>
              <a:t>	Henry, </a:t>
            </a:r>
            <a:r>
              <a:rPr lang="en-US" sz="1200" dirty="0" err="1"/>
              <a:t>physics.org</a:t>
            </a:r>
            <a:r>
              <a:rPr lang="en-US" sz="1200" dirty="0"/>
              <a:t>	The voice behind </a:t>
            </a:r>
            <a:r>
              <a:rPr lang="en-US" sz="1200" dirty="0" err="1"/>
              <a:t>physics.org</a:t>
            </a:r>
            <a:r>
              <a:rPr lang="en-US" sz="1200" dirty="0"/>
              <a:t>, sharing the best physics on the web. 	479	6,095	London</a:t>
            </a:r>
          </a:p>
          <a:p>
            <a:r>
              <a:rPr lang="en-US" sz="1200" dirty="0"/>
              <a:t>scroll to top</a:t>
            </a:r>
          </a:p>
          <a:p>
            <a:r>
              <a:rPr lang="en-US" sz="1200" dirty="0"/>
              <a:t>Follow	</a:t>
            </a:r>
            <a:r>
              <a:rPr lang="en-US" sz="1200" dirty="0" err="1"/>
              <a:t>cloudtweaks</a:t>
            </a:r>
            <a:endParaRPr lang="en-US" sz="1200" dirty="0"/>
          </a:p>
          <a:p>
            <a:endParaRPr lang="en-US" sz="1200" dirty="0"/>
          </a:p>
          <a:p>
            <a:r>
              <a:rPr lang="en-US" sz="1200" dirty="0" err="1"/>
              <a:t>cloudtweaks</a:t>
            </a:r>
            <a:endParaRPr lang="en-US" sz="1200" dirty="0"/>
          </a:p>
          <a:p>
            <a:r>
              <a:rPr lang="en-US" sz="1200" dirty="0"/>
              <a:t>	Cloud Tweaks	The Cloud Computing Authority. News &amp; Analysis from some of the best cloud computing industry </a:t>
            </a:r>
            <a:r>
              <a:rPr lang="en-US" sz="1200" dirty="0" err="1"/>
              <a:t>experts..#cloud</a:t>
            </a:r>
            <a:r>
              <a:rPr lang="en-US" sz="1200" dirty="0"/>
              <a:t> 	1,442	6,061	International</a:t>
            </a:r>
          </a:p>
          <a:p>
            <a:r>
              <a:rPr lang="en-US" sz="1200" dirty="0"/>
              <a:t>Follow	</a:t>
            </a:r>
            <a:r>
              <a:rPr lang="en-US" sz="1200" dirty="0" err="1"/>
              <a:t>HPCwire</a:t>
            </a:r>
            <a:endParaRPr lang="en-US" sz="1200" dirty="0"/>
          </a:p>
          <a:p>
            <a:endParaRPr lang="en-US" sz="1200" dirty="0"/>
          </a:p>
          <a:p>
            <a:r>
              <a:rPr lang="en-US" sz="1200" dirty="0" err="1"/>
              <a:t>HPCwire</a:t>
            </a:r>
            <a:endParaRPr lang="en-US" sz="1200" dirty="0"/>
          </a:p>
          <a:p>
            <a:r>
              <a:rPr lang="en-US" sz="1200" dirty="0"/>
              <a:t>	</a:t>
            </a:r>
            <a:r>
              <a:rPr lang="en-US" sz="1200" dirty="0" err="1"/>
              <a:t>HPCwire</a:t>
            </a:r>
            <a:r>
              <a:rPr lang="en-US" sz="1200" dirty="0"/>
              <a:t> / HPC wire	HPC, supercomputing, technology, science, engineering, financial, modeling, virtual reality, databases, computers, processors, memory, applications, networks	533	4,898	San Diego, CA</a:t>
            </a:r>
          </a:p>
          <a:p>
            <a:r>
              <a:rPr lang="en-US" sz="1200" dirty="0"/>
              <a:t>Follow	</a:t>
            </a:r>
            <a:r>
              <a:rPr lang="en-US" sz="1200" dirty="0" err="1"/>
              <a:t>EPRINews</a:t>
            </a:r>
            <a:endParaRPr lang="en-US" sz="1200" dirty="0"/>
          </a:p>
          <a:p>
            <a:endParaRPr lang="en-US" sz="1200" dirty="0"/>
          </a:p>
          <a:p>
            <a:r>
              <a:rPr lang="en-US" sz="1200" dirty="0" err="1"/>
              <a:t>EPRINews</a:t>
            </a:r>
            <a:endParaRPr lang="en-US" sz="1200" dirty="0"/>
          </a:p>
          <a:p>
            <a:r>
              <a:rPr lang="en-US" sz="1200" dirty="0"/>
              <a:t>	EPRI News	EPRI is an independent, non-profit company performing research, development and demonstration in the electricity sector for the benefit of the public.	1,500	4,858	Palo Alto, California</a:t>
            </a:r>
          </a:p>
          <a:p>
            <a:r>
              <a:rPr lang="en-US" sz="1200" dirty="0"/>
              <a:t>Follow	</a:t>
            </a:r>
            <a:r>
              <a:rPr lang="en-US" sz="1200" dirty="0" err="1"/>
              <a:t>CloudWSeries</a:t>
            </a:r>
            <a:endParaRPr lang="en-US" sz="1200" dirty="0"/>
          </a:p>
          <a:p>
            <a:endParaRPr lang="en-US" sz="1200" dirty="0"/>
          </a:p>
          <a:p>
            <a:r>
              <a:rPr lang="en-US" sz="1200" dirty="0" err="1"/>
              <a:t>CloudWSeries</a:t>
            </a:r>
            <a:endParaRPr lang="en-US" sz="1200" dirty="0"/>
          </a:p>
          <a:p>
            <a:r>
              <a:rPr lang="en-US" sz="1200" dirty="0"/>
              <a:t>	Cloud World Series	</a:t>
            </a:r>
            <a:r>
              <a:rPr lang="en-US" sz="1200" dirty="0" err="1"/>
              <a:t>Organisers</a:t>
            </a:r>
            <a:r>
              <a:rPr lang="en-US" sz="1200" dirty="0"/>
              <a:t> of the Cloud World Series, including the Cloud World Forum, 18-19 June 2013 at Olympia, London. Register for free at </a:t>
            </a:r>
            <a:r>
              <a:rPr lang="en-US" sz="1200" dirty="0" err="1"/>
              <a:t>cloudwf.com</a:t>
            </a:r>
            <a:r>
              <a:rPr lang="en-US" sz="1200" dirty="0"/>
              <a:t>	866	4,357	UK | Global Series</a:t>
            </a:r>
          </a:p>
          <a:p>
            <a:r>
              <a:rPr lang="en-US" sz="1200" dirty="0"/>
              <a:t>Follow	</a:t>
            </a:r>
            <a:r>
              <a:rPr lang="en-US" sz="1200" dirty="0" err="1"/>
              <a:t>dmascia</a:t>
            </a:r>
            <a:endParaRPr lang="en-US" sz="1200" dirty="0"/>
          </a:p>
          <a:p>
            <a:endParaRPr lang="en-US" sz="1200" dirty="0"/>
          </a:p>
          <a:p>
            <a:r>
              <a:rPr lang="en-US" sz="1200" dirty="0" err="1"/>
              <a:t>dmascia</a:t>
            </a:r>
            <a:endParaRPr lang="en-US" sz="1200" dirty="0"/>
          </a:p>
          <a:p>
            <a:r>
              <a:rPr lang="en-US" sz="1200" dirty="0"/>
              <a:t>	David </a:t>
            </a:r>
            <a:r>
              <a:rPr lang="en-US" sz="1200" dirty="0" err="1"/>
              <a:t>Mascia</a:t>
            </a:r>
            <a:r>
              <a:rPr lang="en-US" sz="1200" dirty="0"/>
              <a:t>	Entrepreneur. President of @</a:t>
            </a:r>
            <a:r>
              <a:rPr lang="en-US" sz="1200" dirty="0" err="1"/>
              <a:t>VoltageDesign</a:t>
            </a:r>
            <a:r>
              <a:rPr lang="en-US" sz="1200" dirty="0"/>
              <a:t> and @</a:t>
            </a:r>
            <a:r>
              <a:rPr lang="en-US" sz="1200" dirty="0" err="1"/>
              <a:t>iSmartTech</a:t>
            </a:r>
            <a:r>
              <a:rPr lang="en-US" sz="1200" dirty="0"/>
              <a:t>. Co-Owner of @</a:t>
            </a:r>
            <a:r>
              <a:rPr lang="en-US" sz="1200" dirty="0" err="1"/>
              <a:t>MasciaGroup</a:t>
            </a:r>
            <a:r>
              <a:rPr lang="en-US" sz="1200" dirty="0"/>
              <a:t>. 	1,760	4,293	New Jersey</a:t>
            </a:r>
          </a:p>
          <a:p>
            <a:r>
              <a:rPr lang="en-US" sz="1200" dirty="0"/>
              <a:t>Follow	</a:t>
            </a:r>
            <a:r>
              <a:rPr lang="en-US" sz="1200" dirty="0" err="1"/>
              <a:t>BritishSciFest</a:t>
            </a:r>
            <a:endParaRPr lang="en-US" sz="1200" dirty="0"/>
          </a:p>
          <a:p>
            <a:endParaRPr lang="en-US" sz="1200" dirty="0"/>
          </a:p>
          <a:p>
            <a:r>
              <a:rPr lang="en-US" sz="1200" dirty="0" err="1"/>
              <a:t>BritishSciFest</a:t>
            </a:r>
            <a:endParaRPr lang="en-US" sz="1200" dirty="0"/>
          </a:p>
          <a:p>
            <a:r>
              <a:rPr lang="en-US" sz="1200" dirty="0"/>
              <a:t>	British Science Fest	British Science Festival: Aberdeen 4 - 9 Sep 2012 	707	3,666	United Kingdom</a:t>
            </a:r>
          </a:p>
          <a:p>
            <a:r>
              <a:rPr lang="en-US" sz="1200" dirty="0"/>
              <a:t>Follow	</a:t>
            </a:r>
            <a:r>
              <a:rPr lang="en-US" sz="1200" dirty="0" err="1"/>
              <a:t>EnergeticFutura</a:t>
            </a:r>
            <a:endParaRPr lang="en-US" sz="1200" dirty="0"/>
          </a:p>
          <a:p>
            <a:endParaRPr lang="en-US" sz="1200" dirty="0"/>
          </a:p>
          <a:p>
            <a:r>
              <a:rPr lang="en-US" sz="1200" dirty="0" err="1"/>
              <a:t>EnergeticFutura</a:t>
            </a:r>
            <a:endParaRPr lang="en-US" sz="1200" dirty="0"/>
          </a:p>
          <a:p>
            <a:r>
              <a:rPr lang="en-US" sz="1200" dirty="0"/>
              <a:t>	</a:t>
            </a:r>
            <a:r>
              <a:rPr lang="en-US" sz="1200" dirty="0" err="1"/>
              <a:t>Energética</a:t>
            </a:r>
            <a:r>
              <a:rPr lang="en-US" sz="1200" dirty="0"/>
              <a:t> </a:t>
            </a:r>
            <a:r>
              <a:rPr lang="en-US" sz="1200" dirty="0" err="1"/>
              <a:t>Futura</a:t>
            </a:r>
            <a:r>
              <a:rPr lang="en-US" sz="1200" dirty="0"/>
              <a:t>	Blog/</a:t>
            </a:r>
            <a:r>
              <a:rPr lang="en-US" sz="1200" dirty="0" err="1"/>
              <a:t>Tienda</a:t>
            </a:r>
            <a:r>
              <a:rPr lang="en-US" sz="1200" dirty="0"/>
              <a:t> de AUTOCONSUMO ENERGÉTICO. </a:t>
            </a:r>
            <a:r>
              <a:rPr lang="en-US" sz="1200" dirty="0" err="1"/>
              <a:t>Información</a:t>
            </a:r>
            <a:r>
              <a:rPr lang="en-US" sz="1200" dirty="0"/>
              <a:t> de los </a:t>
            </a:r>
            <a:r>
              <a:rPr lang="en-US" sz="1200" dirty="0" err="1"/>
              <a:t>últimos</a:t>
            </a:r>
            <a:r>
              <a:rPr lang="en-US" sz="1200" dirty="0"/>
              <a:t> </a:t>
            </a:r>
            <a:r>
              <a:rPr lang="en-US" sz="1200" dirty="0" err="1"/>
              <a:t>avances</a:t>
            </a:r>
            <a:r>
              <a:rPr lang="en-US" sz="1200" dirty="0"/>
              <a:t> en </a:t>
            </a:r>
            <a:r>
              <a:rPr lang="en-US" sz="1200" dirty="0" err="1"/>
              <a:t>materia</a:t>
            </a:r>
            <a:r>
              <a:rPr lang="en-US" sz="1200" dirty="0"/>
              <a:t> de </a:t>
            </a:r>
            <a:r>
              <a:rPr lang="en-US" sz="1200" dirty="0" err="1"/>
              <a:t>energías</a:t>
            </a:r>
            <a:r>
              <a:rPr lang="en-US" sz="1200" dirty="0"/>
              <a:t> </a:t>
            </a:r>
            <a:r>
              <a:rPr lang="en-US" sz="1200" dirty="0" err="1"/>
              <a:t>eenovables</a:t>
            </a:r>
            <a:r>
              <a:rPr lang="en-US" sz="1200" dirty="0"/>
              <a:t>, </a:t>
            </a:r>
            <a:r>
              <a:rPr lang="en-US" sz="1200" dirty="0" err="1"/>
              <a:t>tecnologías</a:t>
            </a:r>
            <a:r>
              <a:rPr lang="en-US" sz="1200" dirty="0"/>
              <a:t> </a:t>
            </a:r>
            <a:r>
              <a:rPr lang="en-US" sz="1200" dirty="0" err="1"/>
              <a:t>energéticas</a:t>
            </a:r>
            <a:r>
              <a:rPr lang="en-US" sz="1200" dirty="0"/>
              <a:t> </a:t>
            </a:r>
            <a:r>
              <a:rPr lang="en-US" sz="1200" dirty="0" err="1"/>
              <a:t>alternativas</a:t>
            </a:r>
            <a:r>
              <a:rPr lang="en-US" sz="1200" dirty="0"/>
              <a:t> y </a:t>
            </a:r>
            <a:r>
              <a:rPr lang="en-US" sz="1200" dirty="0" err="1"/>
              <a:t>eficientes</a:t>
            </a:r>
            <a:r>
              <a:rPr lang="en-US" sz="1200" dirty="0"/>
              <a:t>.	1,193	3,528	</a:t>
            </a:r>
            <a:r>
              <a:rPr lang="en-US" sz="1200" dirty="0" err="1"/>
              <a:t>Málaga</a:t>
            </a:r>
            <a:r>
              <a:rPr lang="en-US" sz="1200" dirty="0"/>
              <a:t> (Spain)</a:t>
            </a:r>
          </a:p>
          <a:p>
            <a:r>
              <a:rPr lang="en-US" sz="1200" dirty="0"/>
              <a:t>Follow	</a:t>
            </a:r>
            <a:r>
              <a:rPr lang="en-US" sz="1200" dirty="0" err="1"/>
              <a:t>illuminantceo</a:t>
            </a:r>
            <a:endParaRPr lang="en-US" sz="1200" dirty="0"/>
          </a:p>
          <a:p>
            <a:endParaRPr lang="en-US" sz="1200" dirty="0"/>
          </a:p>
          <a:p>
            <a:r>
              <a:rPr lang="en-US" sz="1200" dirty="0" err="1"/>
              <a:t>illuminantceo</a:t>
            </a:r>
            <a:endParaRPr lang="en-US" sz="1200" dirty="0"/>
          </a:p>
          <a:p>
            <a:r>
              <a:rPr lang="en-US" sz="1200" dirty="0"/>
              <a:t>	Simon @ Illuminant	Founder and top banana of Illuminant, an award-winning PR and strategic communications agency in China, Hong Kong, Sydney and New York City.	1,800	3,520	NYC-PEK-HKG-SYD</a:t>
            </a:r>
          </a:p>
          <a:p>
            <a:r>
              <a:rPr lang="en-US" sz="1200" dirty="0"/>
              <a:t>Follow	</a:t>
            </a:r>
            <a:r>
              <a:rPr lang="en-US" sz="1200" dirty="0" err="1"/>
              <a:t>ChemHeritage</a:t>
            </a:r>
            <a:endParaRPr lang="en-US" sz="1200" dirty="0"/>
          </a:p>
          <a:p>
            <a:endParaRPr lang="en-US" sz="1200" dirty="0"/>
          </a:p>
          <a:p>
            <a:r>
              <a:rPr lang="en-US" sz="1200" dirty="0" err="1"/>
              <a:t>ChemHeritage</a:t>
            </a:r>
            <a:endParaRPr lang="en-US" sz="1200" dirty="0"/>
          </a:p>
          <a:p>
            <a:r>
              <a:rPr lang="en-US" sz="1200" dirty="0"/>
              <a:t>	</a:t>
            </a:r>
            <a:r>
              <a:rPr lang="en-US" sz="1200" dirty="0" err="1"/>
              <a:t>chemheritage</a:t>
            </a:r>
            <a:r>
              <a:rPr lang="en-US" sz="1200" dirty="0"/>
              <a:t>	The Chemical Heritage Foundation Library, Museum, and Center for Scholars: We tell the story of chemistry.	1,796	3,225	Philadelphia, PA</a:t>
            </a:r>
          </a:p>
          <a:p>
            <a:r>
              <a:rPr lang="en-US" sz="1200" dirty="0"/>
              <a:t>Follow	</a:t>
            </a:r>
            <a:r>
              <a:rPr lang="en-US" sz="1200" dirty="0" err="1"/>
              <a:t>geopense</a:t>
            </a:r>
            <a:endParaRPr lang="en-US" sz="1200" dirty="0"/>
          </a:p>
          <a:p>
            <a:endParaRPr lang="en-US" sz="1200" dirty="0"/>
          </a:p>
          <a:p>
            <a:r>
              <a:rPr lang="en-US" sz="1200" dirty="0" err="1"/>
              <a:t>geopense</a:t>
            </a:r>
            <a:endParaRPr lang="en-US" sz="1200" dirty="0"/>
          </a:p>
          <a:p>
            <a:r>
              <a:rPr lang="en-US" sz="1200" dirty="0"/>
              <a:t>	</a:t>
            </a:r>
            <a:r>
              <a:rPr lang="en-US" sz="1200" dirty="0" err="1"/>
              <a:t>géopense</a:t>
            </a:r>
            <a:r>
              <a:rPr lang="en-US" sz="1200" dirty="0"/>
              <a:t>	Tell me and I forget. Teach me and I remember. Involve me and I learn. - Benjamin Franklin	1,717	3,192	International</a:t>
            </a:r>
          </a:p>
          <a:p>
            <a:r>
              <a:rPr lang="en-US" sz="1200" dirty="0"/>
              <a:t>scroll to top</a:t>
            </a:r>
          </a:p>
          <a:p>
            <a:r>
              <a:rPr lang="en-US" sz="1200" dirty="0"/>
              <a:t>Follow	</a:t>
            </a:r>
            <a:r>
              <a:rPr lang="en-US" sz="1200" dirty="0" err="1"/>
              <a:t>AmateurPhilosop</a:t>
            </a:r>
            <a:endParaRPr lang="en-US" sz="1200" dirty="0"/>
          </a:p>
          <a:p>
            <a:endParaRPr lang="en-US" sz="1200" dirty="0"/>
          </a:p>
          <a:p>
            <a:r>
              <a:rPr lang="en-US" sz="1200" dirty="0" err="1"/>
              <a:t>AmateurPhilosop</a:t>
            </a:r>
            <a:endParaRPr lang="en-US" sz="1200" dirty="0"/>
          </a:p>
          <a:p>
            <a:r>
              <a:rPr lang="en-US" sz="1200" dirty="0"/>
              <a:t>	Amateur Philosopher		497	3,124	</a:t>
            </a:r>
          </a:p>
          <a:p>
            <a:r>
              <a:rPr lang="en-US" sz="1200" dirty="0"/>
              <a:t>Follow	dubscience2012</a:t>
            </a:r>
          </a:p>
          <a:p>
            <a:endParaRPr lang="en-US" sz="1200" dirty="0"/>
          </a:p>
          <a:p>
            <a:r>
              <a:rPr lang="en-US" sz="1200" dirty="0"/>
              <a:t>dubscience2012</a:t>
            </a:r>
          </a:p>
          <a:p>
            <a:r>
              <a:rPr lang="en-US" sz="1200" dirty="0"/>
              <a:t>	City of Science 2012	Dublin City of Science: A year long </a:t>
            </a:r>
            <a:r>
              <a:rPr lang="en-US" sz="1200" dirty="0" err="1"/>
              <a:t>programme</a:t>
            </a:r>
            <a:r>
              <a:rPr lang="en-US" sz="1200" dirty="0"/>
              <a:t> of science themed events to celebrate @ESOF2012 (</a:t>
            </a:r>
            <a:r>
              <a:rPr lang="en-US" sz="1200" dirty="0" err="1"/>
              <a:t>Euroscience</a:t>
            </a:r>
            <a:r>
              <a:rPr lang="en-US" sz="1200" dirty="0"/>
              <a:t> Open Forum, 2012) coming to town #dub2012 #esof2012 	1,111	2,782	Dublin</a:t>
            </a:r>
          </a:p>
          <a:p>
            <a:r>
              <a:rPr lang="en-US" sz="1200" dirty="0"/>
              <a:t>Follow	</a:t>
            </a:r>
            <a:r>
              <a:rPr lang="en-US" sz="1200" dirty="0" err="1"/>
              <a:t>NVIDIATesla</a:t>
            </a:r>
            <a:endParaRPr lang="en-US" sz="1200" dirty="0"/>
          </a:p>
          <a:p>
            <a:endParaRPr lang="en-US" sz="1200" dirty="0"/>
          </a:p>
          <a:p>
            <a:r>
              <a:rPr lang="en-US" sz="1200" dirty="0" err="1"/>
              <a:t>NVIDIATesla</a:t>
            </a:r>
            <a:endParaRPr lang="en-US" sz="1200" dirty="0"/>
          </a:p>
          <a:p>
            <a:r>
              <a:rPr lang="en-US" sz="1200" dirty="0"/>
              <a:t>	NVIDIA Tesla	Official channel for GPU-accelerated High Performance Computing (HPC), computational science and supercomputing using NVIDIA Tesla GPUs. 	795	2,612	Santa Clara, CA</a:t>
            </a:r>
          </a:p>
          <a:p>
            <a:r>
              <a:rPr lang="en-US" sz="1200" dirty="0"/>
              <a:t>Follow	</a:t>
            </a:r>
            <a:r>
              <a:rPr lang="en-US" sz="1200" dirty="0" err="1"/>
              <a:t>JoBrodie</a:t>
            </a:r>
            <a:endParaRPr lang="en-US" sz="1200" dirty="0"/>
          </a:p>
          <a:p>
            <a:endParaRPr lang="en-US" sz="1200" dirty="0"/>
          </a:p>
          <a:p>
            <a:r>
              <a:rPr lang="en-US" sz="1200" dirty="0" err="1"/>
              <a:t>JoBrodie</a:t>
            </a:r>
            <a:endParaRPr lang="en-US" sz="1200" dirty="0"/>
          </a:p>
          <a:p>
            <a:r>
              <a:rPr lang="en-US" sz="1200" dirty="0"/>
              <a:t>	Jo </a:t>
            </a:r>
            <a:r>
              <a:rPr lang="en-US" sz="1200" dirty="0" err="1"/>
              <a:t>Brodie</a:t>
            </a:r>
            <a:r>
              <a:rPr lang="en-US" sz="1200" dirty="0"/>
              <a:t>	Public Engagement Co-</a:t>
            </a:r>
            <a:r>
              <a:rPr lang="en-US" sz="1200" dirty="0" err="1"/>
              <a:t>ordinator</a:t>
            </a:r>
            <a:r>
              <a:rPr lang="en-US" sz="1200" dirty="0"/>
              <a:t>, @CHI_MED, EECS, QMUL http://</a:t>
            </a:r>
            <a:r>
              <a:rPr lang="en-US" sz="1200" dirty="0" err="1"/>
              <a:t>www.chi-med.ac.uk</a:t>
            </a:r>
            <a:r>
              <a:rPr lang="en-US" sz="1200" dirty="0"/>
              <a:t>. Views are my own etc. etc. :) Formerly Science Information Officer, Diabetes UK.	1,240	2,482	London, UK</a:t>
            </a:r>
          </a:p>
          <a:p>
            <a:r>
              <a:rPr lang="en-US" sz="1200" dirty="0"/>
              <a:t>Follow	</a:t>
            </a:r>
            <a:r>
              <a:rPr lang="en-US" sz="1200" dirty="0" err="1"/>
              <a:t>geekpop</a:t>
            </a:r>
            <a:endParaRPr lang="en-US" sz="1200" dirty="0"/>
          </a:p>
          <a:p>
            <a:endParaRPr lang="en-US" sz="1200" dirty="0"/>
          </a:p>
          <a:p>
            <a:r>
              <a:rPr lang="en-US" sz="1200" dirty="0" err="1"/>
              <a:t>geekpop</a:t>
            </a:r>
            <a:endParaRPr lang="en-US" sz="1200" dirty="0"/>
          </a:p>
          <a:p>
            <a:r>
              <a:rPr lang="en-US" sz="1200" dirty="0"/>
              <a:t>	</a:t>
            </a:r>
            <a:r>
              <a:rPr lang="en-US" sz="1200" dirty="0" err="1"/>
              <a:t>geekpop</a:t>
            </a:r>
            <a:r>
              <a:rPr lang="en-US" sz="1200" dirty="0"/>
              <a:t>	Commissioning and curating songs about science since 2008. Free downloads, live events, monthly podcasts. Tweets by @</a:t>
            </a:r>
            <a:r>
              <a:rPr lang="en-US" sz="1200" dirty="0" err="1"/>
              <a:t>gingerbreadlady</a:t>
            </a:r>
            <a:r>
              <a:rPr lang="en-US" sz="1200" dirty="0"/>
              <a:t> &amp; @</a:t>
            </a:r>
            <a:r>
              <a:rPr lang="en-US" sz="1200" dirty="0" err="1"/>
              <a:t>jimothybell</a:t>
            </a:r>
            <a:r>
              <a:rPr lang="en-US" sz="1200" dirty="0"/>
              <a:t>	970	1,892	Bristol</a:t>
            </a:r>
          </a:p>
          <a:p>
            <a:r>
              <a:rPr lang="en-US" sz="1200" dirty="0"/>
              <a:t>Follow	IN2P3_CNRS</a:t>
            </a:r>
          </a:p>
          <a:p>
            <a:endParaRPr lang="en-US" sz="1200" dirty="0"/>
          </a:p>
          <a:p>
            <a:r>
              <a:rPr lang="en-US" sz="1200" dirty="0"/>
              <a:t>IN2P3_CNRS</a:t>
            </a:r>
          </a:p>
          <a:p>
            <a:r>
              <a:rPr lang="en-US" sz="1200" dirty="0"/>
              <a:t>	IN2P3 Les 2 </a:t>
            </a:r>
            <a:r>
              <a:rPr lang="en-US" sz="1200" dirty="0" err="1"/>
              <a:t>infinis</a:t>
            </a:r>
            <a:r>
              <a:rPr lang="en-US" sz="1200" dirty="0"/>
              <a:t>	</a:t>
            </a:r>
            <a:r>
              <a:rPr lang="en-US" sz="1200" dirty="0" err="1"/>
              <a:t>Institut</a:t>
            </a:r>
            <a:r>
              <a:rPr lang="en-US" sz="1200" dirty="0"/>
              <a:t> national de physique </a:t>
            </a:r>
            <a:r>
              <a:rPr lang="en-US" sz="1200" dirty="0" err="1"/>
              <a:t>nucléaire</a:t>
            </a:r>
            <a:r>
              <a:rPr lang="en-US" sz="1200" dirty="0"/>
              <a:t> et de physique des </a:t>
            </a:r>
            <a:r>
              <a:rPr lang="en-US" sz="1200" dirty="0" err="1"/>
              <a:t>particules</a:t>
            </a:r>
            <a:r>
              <a:rPr lang="en-US" sz="1200" dirty="0"/>
              <a:t> - CNRS	586	1,865	PARIS</a:t>
            </a:r>
          </a:p>
          <a:p>
            <a:r>
              <a:rPr lang="en-US" sz="1200" dirty="0"/>
              <a:t>Follow	</a:t>
            </a:r>
            <a:r>
              <a:rPr lang="en-US" sz="1200" dirty="0" err="1"/>
              <a:t>CristyBurne</a:t>
            </a:r>
            <a:endParaRPr lang="en-US" sz="1200" dirty="0"/>
          </a:p>
          <a:p>
            <a:endParaRPr lang="en-US" sz="1200" dirty="0"/>
          </a:p>
          <a:p>
            <a:r>
              <a:rPr lang="en-US" sz="1200" dirty="0" err="1"/>
              <a:t>CristyBurne</a:t>
            </a:r>
            <a:endParaRPr lang="en-US" sz="1200" dirty="0"/>
          </a:p>
          <a:p>
            <a:r>
              <a:rPr lang="en-US" sz="1200" dirty="0"/>
              <a:t>	Children's author	Mum, science writer, author of the TAKESHITA DEMONS series of adventures in Japanese mythology for middle grade readers.	1,049	1,776	Australia</a:t>
            </a:r>
          </a:p>
          <a:p>
            <a:r>
              <a:rPr lang="en-US" sz="1200" dirty="0"/>
              <a:t>Follow	</a:t>
            </a:r>
            <a:r>
              <a:rPr lang="en-US" sz="1200" dirty="0" err="1"/>
              <a:t>Leigh_Phillips</a:t>
            </a:r>
            <a:endParaRPr lang="en-US" sz="1200" dirty="0"/>
          </a:p>
          <a:p>
            <a:endParaRPr lang="en-US" sz="1200" dirty="0"/>
          </a:p>
          <a:p>
            <a:r>
              <a:rPr lang="en-US" sz="1200" dirty="0" err="1"/>
              <a:t>Leigh_Phillips</a:t>
            </a:r>
            <a:endParaRPr lang="en-US" sz="1200" dirty="0"/>
          </a:p>
          <a:p>
            <a:r>
              <a:rPr lang="en-US" sz="1200" dirty="0"/>
              <a:t>	Leigh Phillips	Reporter for the </a:t>
            </a:r>
            <a:r>
              <a:rPr lang="en-US" sz="1200" dirty="0" err="1"/>
              <a:t>EUobserver</a:t>
            </a:r>
            <a:r>
              <a:rPr lang="en-US" sz="1200" dirty="0"/>
              <a:t> in Brussels. Europe correspondent for Red Pepper &amp; Embassy Magazine.	665	1,701	Brussels</a:t>
            </a:r>
          </a:p>
          <a:p>
            <a:r>
              <a:rPr lang="en-US" sz="1200" dirty="0"/>
              <a:t>Follow	</a:t>
            </a:r>
            <a:r>
              <a:rPr lang="en-US" sz="1200" dirty="0" err="1"/>
              <a:t>swissnexSF</a:t>
            </a:r>
            <a:endParaRPr lang="en-US" sz="1200" dirty="0"/>
          </a:p>
          <a:p>
            <a:endParaRPr lang="en-US" sz="1200" dirty="0"/>
          </a:p>
          <a:p>
            <a:r>
              <a:rPr lang="en-US" sz="1200" dirty="0" err="1"/>
              <a:t>swissnexSF</a:t>
            </a:r>
            <a:endParaRPr lang="en-US" sz="1200" dirty="0"/>
          </a:p>
          <a:p>
            <a:r>
              <a:rPr lang="en-US" sz="1200" dirty="0"/>
              <a:t>	</a:t>
            </a:r>
            <a:r>
              <a:rPr lang="en-US" sz="1200" dirty="0" err="1"/>
              <a:t>swissnex</a:t>
            </a:r>
            <a:r>
              <a:rPr lang="en-US" sz="1200" dirty="0"/>
              <a:t> S Francisco	Connecting the dots between Switzerland and North America in science, education, art and innovation. </a:t>
            </a:r>
            <a:r>
              <a:rPr lang="en-US" sz="1200" dirty="0" err="1"/>
              <a:t>Florencia</a:t>
            </a:r>
            <a:r>
              <a:rPr lang="en-US" sz="1200" dirty="0"/>
              <a:t> Prada tweets for </a:t>
            </a:r>
            <a:r>
              <a:rPr lang="en-US" sz="1200" dirty="0" err="1"/>
              <a:t>swissnex</a:t>
            </a:r>
            <a:r>
              <a:rPr lang="en-US" sz="1200" dirty="0"/>
              <a:t> San Francisco.	1,088	1,700	San Francisco, CA</a:t>
            </a:r>
          </a:p>
          <a:p>
            <a:r>
              <a:rPr lang="en-US" sz="1200" dirty="0"/>
              <a:t>Follow	</a:t>
            </a:r>
            <a:r>
              <a:rPr lang="en-US" sz="1200" dirty="0" err="1"/>
              <a:t>gridpp</a:t>
            </a:r>
            <a:endParaRPr lang="en-US" sz="1200" dirty="0"/>
          </a:p>
          <a:p>
            <a:endParaRPr lang="en-US" sz="1200" dirty="0"/>
          </a:p>
          <a:p>
            <a:r>
              <a:rPr lang="en-US" sz="1200" dirty="0" err="1"/>
              <a:t>gridpp</a:t>
            </a:r>
            <a:endParaRPr lang="en-US" sz="1200" dirty="0"/>
          </a:p>
          <a:p>
            <a:r>
              <a:rPr lang="en-US" sz="1200" dirty="0"/>
              <a:t>	Grid PP	News from the </a:t>
            </a:r>
            <a:r>
              <a:rPr lang="en-US" sz="1200" dirty="0" err="1"/>
              <a:t>GridPP</a:t>
            </a:r>
            <a:r>
              <a:rPr lang="en-US" sz="1200" dirty="0"/>
              <a:t> website	244	1,610	UK</a:t>
            </a:r>
          </a:p>
          <a:p>
            <a:r>
              <a:rPr lang="en-US" sz="1200" dirty="0"/>
              <a:t>scroll to top</a:t>
            </a:r>
          </a:p>
          <a:p>
            <a:r>
              <a:rPr lang="en-US" sz="1200" dirty="0"/>
              <a:t>Follow	</a:t>
            </a:r>
            <a:r>
              <a:rPr lang="en-US" sz="1200" dirty="0" err="1"/>
              <a:t>fusionenergy</a:t>
            </a:r>
            <a:endParaRPr lang="en-US" sz="1200" dirty="0"/>
          </a:p>
          <a:p>
            <a:endParaRPr lang="en-US" sz="1200" dirty="0"/>
          </a:p>
          <a:p>
            <a:r>
              <a:rPr lang="en-US" sz="1200" dirty="0" err="1"/>
              <a:t>fusionenergy</a:t>
            </a:r>
            <a:endParaRPr lang="en-US" sz="1200" dirty="0"/>
          </a:p>
          <a:p>
            <a:r>
              <a:rPr lang="en-US" sz="1200" dirty="0"/>
              <a:t>	</a:t>
            </a:r>
            <a:r>
              <a:rPr lang="en-US" sz="1200" dirty="0" err="1"/>
              <a:t>fusionenergy</a:t>
            </a:r>
            <a:r>
              <a:rPr lang="en-US" sz="1200" dirty="0"/>
              <a:t>	CCFE wants to spread the word about what's happening on fusion research - to bring you a new form of energy!	498	1,521	</a:t>
            </a:r>
            <a:r>
              <a:rPr lang="en-US" sz="1200" dirty="0" err="1"/>
              <a:t>Oxfordshire</a:t>
            </a:r>
            <a:endParaRPr lang="en-US" sz="1200" dirty="0"/>
          </a:p>
          <a:p>
            <a:r>
              <a:rPr lang="en-US" sz="1200" dirty="0"/>
              <a:t>Follow	</a:t>
            </a:r>
            <a:r>
              <a:rPr lang="en-US" sz="1200" dirty="0" err="1"/>
              <a:t>EnablingGrids</a:t>
            </a:r>
            <a:endParaRPr lang="en-US" sz="1200" dirty="0"/>
          </a:p>
          <a:p>
            <a:endParaRPr lang="en-US" sz="1200" dirty="0"/>
          </a:p>
          <a:p>
            <a:r>
              <a:rPr lang="en-US" sz="1200" dirty="0" err="1"/>
              <a:t>EnablingGrids</a:t>
            </a:r>
            <a:endParaRPr lang="en-US" sz="1200" dirty="0"/>
          </a:p>
          <a:p>
            <a:r>
              <a:rPr lang="en-US" sz="1200" dirty="0"/>
              <a:t>	EGEE	Enabling Grids for E-</a:t>
            </a:r>
            <a:r>
              <a:rPr lang="en-US" sz="1200" dirty="0" err="1"/>
              <a:t>sciencE</a:t>
            </a:r>
            <a:r>
              <a:rPr lang="en-US" sz="1200" dirty="0"/>
              <a:t> (EGEE) is the largest multi-disciplinary grid infrastructure in the world	174	1,400	Switzerland</a:t>
            </a:r>
          </a:p>
          <a:p>
            <a:r>
              <a:rPr lang="en-US" sz="1200" dirty="0"/>
              <a:t>Follow	</a:t>
            </a:r>
            <a:r>
              <a:rPr lang="en-US" sz="1200" dirty="0" err="1"/>
              <a:t>timClicks</a:t>
            </a:r>
            <a:endParaRPr lang="en-US" sz="1200" dirty="0"/>
          </a:p>
          <a:p>
            <a:endParaRPr lang="en-US" sz="1200" dirty="0"/>
          </a:p>
          <a:p>
            <a:r>
              <a:rPr lang="en-US" sz="1200" dirty="0" err="1"/>
              <a:t>timClicks</a:t>
            </a:r>
            <a:endParaRPr lang="en-US" sz="1200" dirty="0"/>
          </a:p>
          <a:p>
            <a:r>
              <a:rPr lang="en-US" sz="1200" dirty="0"/>
              <a:t>	Tim </a:t>
            </a:r>
            <a:r>
              <a:rPr lang="en-US" sz="1200" dirty="0" err="1"/>
              <a:t>Mc</a:t>
            </a:r>
            <a:r>
              <a:rPr lang="en-US" sz="1200" dirty="0"/>
              <a:t> </a:t>
            </a:r>
            <a:r>
              <a:rPr lang="en-US" sz="1200" dirty="0" err="1"/>
              <a:t>Namara</a:t>
            </a:r>
            <a:r>
              <a:rPr lang="en-US" sz="1200" dirty="0"/>
              <a:t>	connecting researchers with supercomputers at @</a:t>
            </a:r>
            <a:r>
              <a:rPr lang="en-US" sz="1200" dirty="0" err="1"/>
              <a:t>NeSI_NZ</a:t>
            </a:r>
            <a:r>
              <a:rPr lang="en-US" sz="1200" dirty="0"/>
              <a:t>. Interests include: #</a:t>
            </a:r>
            <a:r>
              <a:rPr lang="en-US" sz="1200" dirty="0" err="1"/>
              <a:t>linkeddata</a:t>
            </a:r>
            <a:r>
              <a:rPr lang="en-US" sz="1200" dirty="0"/>
              <a:t> #</a:t>
            </a:r>
            <a:r>
              <a:rPr lang="en-US" sz="1200" dirty="0" err="1"/>
              <a:t>opendata</a:t>
            </a:r>
            <a:r>
              <a:rPr lang="en-US" sz="1200" dirty="0"/>
              <a:t> #</a:t>
            </a:r>
            <a:r>
              <a:rPr lang="en-US" sz="1200" dirty="0" err="1"/>
              <a:t>hfoss</a:t>
            </a:r>
            <a:r>
              <a:rPr lang="en-US" sz="1200" dirty="0"/>
              <a:t> #</a:t>
            </a:r>
            <a:r>
              <a:rPr lang="en-US" sz="1200" dirty="0" err="1"/>
              <a:t>ai</a:t>
            </a:r>
            <a:r>
              <a:rPr lang="en-US" sz="1200" dirty="0"/>
              <a:t> #ml #</a:t>
            </a:r>
            <a:r>
              <a:rPr lang="en-US" sz="1200" dirty="0" err="1"/>
              <a:t>nlproc</a:t>
            </a:r>
            <a:r>
              <a:rPr lang="en-US" sz="1200" dirty="0"/>
              <a:t>	728	1,304	Wellington, New Zealand</a:t>
            </a:r>
          </a:p>
          <a:p>
            <a:r>
              <a:rPr lang="en-US" sz="1200" dirty="0"/>
              <a:t>Follow	</a:t>
            </a:r>
            <a:r>
              <a:rPr lang="en-US" sz="1200" dirty="0" err="1"/>
              <a:t>isgtw</a:t>
            </a:r>
            <a:endParaRPr lang="en-US" sz="1200" dirty="0"/>
          </a:p>
          <a:p>
            <a:endParaRPr lang="en-US" sz="1200" dirty="0"/>
          </a:p>
          <a:p>
            <a:r>
              <a:rPr lang="en-US" sz="1200" dirty="0" err="1"/>
              <a:t>isgtw</a:t>
            </a:r>
            <a:endParaRPr lang="en-US" sz="1200" dirty="0"/>
          </a:p>
          <a:p>
            <a:r>
              <a:rPr lang="en-US" sz="1200" dirty="0"/>
              <a:t>	</a:t>
            </a:r>
            <a:r>
              <a:rPr lang="en-US" sz="1200" dirty="0" err="1"/>
              <a:t>i</a:t>
            </a:r>
            <a:r>
              <a:rPr lang="en-US" sz="1200" dirty="0"/>
              <a:t> SGTW	We cover distributed computing and the science it enables. 	783	1,301	CERN, </a:t>
            </a:r>
            <a:r>
              <a:rPr lang="en-US" sz="1200" dirty="0" err="1"/>
              <a:t>Fermilab</a:t>
            </a:r>
            <a:r>
              <a:rPr lang="en-US" sz="1200" dirty="0"/>
              <a:t> &amp; ASGC</a:t>
            </a:r>
          </a:p>
          <a:p>
            <a:r>
              <a:rPr lang="en-US" sz="1200" dirty="0"/>
              <a:t>Follow	</a:t>
            </a:r>
            <a:r>
              <a:rPr lang="en-US" sz="1200" dirty="0" err="1"/>
              <a:t>datanami</a:t>
            </a:r>
            <a:endParaRPr lang="en-US" sz="1200" dirty="0"/>
          </a:p>
          <a:p>
            <a:endParaRPr lang="en-US" sz="1200" dirty="0"/>
          </a:p>
          <a:p>
            <a:r>
              <a:rPr lang="en-US" sz="1200" dirty="0" err="1"/>
              <a:t>datanami</a:t>
            </a:r>
            <a:endParaRPr lang="en-US" sz="1200" dirty="0"/>
          </a:p>
          <a:p>
            <a:r>
              <a:rPr lang="en-US" sz="1200" dirty="0"/>
              <a:t>	</a:t>
            </a:r>
            <a:r>
              <a:rPr lang="en-US" sz="1200" dirty="0" err="1"/>
              <a:t>Datanami</a:t>
            </a:r>
            <a:r>
              <a:rPr lang="en-US" sz="1200" dirty="0"/>
              <a:t>	New portal from the publishers of </a:t>
            </a:r>
            <a:r>
              <a:rPr lang="en-US" sz="1200" dirty="0" err="1"/>
              <a:t>HPCwire</a:t>
            </a:r>
            <a:r>
              <a:rPr lang="en-US" sz="1200" dirty="0"/>
              <a:t>; Real-time lens into big data, analytics at the massive scale, and the hardware/software backbone supporting these.	290	1,280	</a:t>
            </a:r>
          </a:p>
          <a:p>
            <a:r>
              <a:rPr lang="en-US" sz="1200" dirty="0"/>
              <a:t>Follow	</a:t>
            </a:r>
            <a:r>
              <a:rPr lang="en-US" sz="1200" dirty="0" err="1"/>
              <a:t>benstill</a:t>
            </a:r>
            <a:endParaRPr lang="en-US" sz="1200" dirty="0"/>
          </a:p>
          <a:p>
            <a:endParaRPr lang="en-US" sz="1200" dirty="0"/>
          </a:p>
          <a:p>
            <a:r>
              <a:rPr lang="en-US" sz="1200" dirty="0" err="1"/>
              <a:t>benstill</a:t>
            </a:r>
            <a:endParaRPr lang="en-US" sz="1200" dirty="0"/>
          </a:p>
          <a:p>
            <a:r>
              <a:rPr lang="en-US" sz="1200" dirty="0"/>
              <a:t>	</a:t>
            </a:r>
            <a:r>
              <a:rPr lang="en-US" sz="1200" dirty="0" err="1"/>
              <a:t>Dr</a:t>
            </a:r>
            <a:r>
              <a:rPr lang="en-US" sz="1200" dirty="0"/>
              <a:t> Ben Still	Using the smallest building blocks of nature to answer some of the biggest questions in the Universe. Member #T2K neutrino experiment. Chair of @</a:t>
            </a:r>
            <a:r>
              <a:rPr lang="en-US" sz="1200" dirty="0" err="1"/>
              <a:t>ScienceLondon</a:t>
            </a:r>
            <a:r>
              <a:rPr lang="en-US" sz="1200" dirty="0"/>
              <a:t>	681	1,274	London and 東海</a:t>
            </a:r>
          </a:p>
          <a:p>
            <a:r>
              <a:rPr lang="en-US" sz="1200" dirty="0"/>
              <a:t>Follow	</a:t>
            </a:r>
            <a:r>
              <a:rPr lang="en-US" sz="1200" dirty="0" err="1"/>
              <a:t>LBNLcs</a:t>
            </a:r>
            <a:endParaRPr lang="en-US" sz="1200" dirty="0"/>
          </a:p>
          <a:p>
            <a:endParaRPr lang="en-US" sz="1200" dirty="0"/>
          </a:p>
          <a:p>
            <a:r>
              <a:rPr lang="en-US" sz="1200" dirty="0" err="1"/>
              <a:t>LBNLcs</a:t>
            </a:r>
            <a:endParaRPr lang="en-US" sz="1200" dirty="0"/>
          </a:p>
          <a:p>
            <a:r>
              <a:rPr lang="en-US" sz="1200" dirty="0"/>
              <a:t>	Berkeley Lab CS	Berkeley Lab Computing Sciences computer hardware and software, applied math and networking experts help deliver science solutions to the the world. 	222	1,132	Berkeley, </a:t>
            </a:r>
            <a:r>
              <a:rPr lang="en-US" sz="1200" dirty="0" err="1"/>
              <a:t>Ca</a:t>
            </a:r>
            <a:endParaRPr lang="en-US" sz="1200" dirty="0"/>
          </a:p>
          <a:p>
            <a:r>
              <a:rPr lang="en-US" sz="1200" dirty="0"/>
              <a:t>Follow	</a:t>
            </a:r>
            <a:r>
              <a:rPr lang="en-US" sz="1200" dirty="0" err="1"/>
              <a:t>busuab</a:t>
            </a:r>
            <a:endParaRPr lang="en-US" sz="1200" dirty="0"/>
          </a:p>
          <a:p>
            <a:endParaRPr lang="en-US" sz="1200" dirty="0"/>
          </a:p>
          <a:p>
            <a:r>
              <a:rPr lang="en-US" sz="1200" dirty="0" err="1"/>
              <a:t>busuab</a:t>
            </a:r>
            <a:endParaRPr lang="en-US" sz="1200" dirty="0"/>
          </a:p>
          <a:p>
            <a:r>
              <a:rPr lang="en-US" sz="1200" dirty="0"/>
              <a:t>	</a:t>
            </a:r>
            <a:r>
              <a:rPr lang="en-US" sz="1200" dirty="0" err="1"/>
              <a:t>Biblioteca</a:t>
            </a:r>
            <a:r>
              <a:rPr lang="en-US" sz="1200" dirty="0"/>
              <a:t> UAB Sab.	</a:t>
            </a:r>
            <a:r>
              <a:rPr lang="en-US" sz="1200" dirty="0" err="1"/>
              <a:t>Biblioteca</a:t>
            </a:r>
            <a:r>
              <a:rPr lang="en-US" sz="1200" dirty="0"/>
              <a:t> </a:t>
            </a:r>
            <a:r>
              <a:rPr lang="en-US" sz="1200" dirty="0" err="1"/>
              <a:t>Universitària</a:t>
            </a:r>
            <a:r>
              <a:rPr lang="en-US" sz="1200" dirty="0"/>
              <a:t> de Sabadell UAB - </a:t>
            </a:r>
            <a:r>
              <a:rPr lang="en-US" sz="1200" dirty="0" err="1"/>
              <a:t>Emprius</a:t>
            </a:r>
            <a:r>
              <a:rPr lang="en-US" sz="1200" dirty="0"/>
              <a:t>, 2	304	1,053	Sabadell</a:t>
            </a:r>
          </a:p>
          <a:p>
            <a:r>
              <a:rPr lang="en-US" sz="1200" dirty="0"/>
              <a:t>Follow	_Chemistry_</a:t>
            </a:r>
          </a:p>
          <a:p>
            <a:endParaRPr lang="en-US" sz="1200" dirty="0"/>
          </a:p>
          <a:p>
            <a:r>
              <a:rPr lang="en-US" sz="1200" dirty="0"/>
              <a:t>_Chemistry_</a:t>
            </a:r>
          </a:p>
          <a:p>
            <a:r>
              <a:rPr lang="en-US" sz="1200" dirty="0"/>
              <a:t>	Chemistry		425	895	</a:t>
            </a:r>
          </a:p>
          <a:p>
            <a:r>
              <a:rPr lang="en-US" sz="1200" dirty="0"/>
              <a:t>Follow	</a:t>
            </a:r>
            <a:r>
              <a:rPr lang="en-US" sz="1200" dirty="0" err="1"/>
              <a:t>giorgiawired</a:t>
            </a:r>
            <a:endParaRPr lang="en-US" sz="1200" dirty="0"/>
          </a:p>
          <a:p>
            <a:endParaRPr lang="en-US" sz="1200" dirty="0"/>
          </a:p>
          <a:p>
            <a:r>
              <a:rPr lang="en-US" sz="1200" dirty="0" err="1"/>
              <a:t>giorgiawired</a:t>
            </a:r>
            <a:endParaRPr lang="en-US" sz="1200" dirty="0"/>
          </a:p>
          <a:p>
            <a:r>
              <a:rPr lang="en-US" sz="1200" dirty="0"/>
              <a:t>	</a:t>
            </a:r>
            <a:r>
              <a:rPr lang="en-US" sz="1200" dirty="0" err="1"/>
              <a:t>Giorgia</a:t>
            </a:r>
            <a:r>
              <a:rPr lang="en-US" sz="1200" dirty="0"/>
              <a:t> </a:t>
            </a:r>
            <a:r>
              <a:rPr lang="en-US" sz="1200" dirty="0" err="1"/>
              <a:t>Scaturro</a:t>
            </a:r>
            <a:r>
              <a:rPr lang="en-US" sz="1200" dirty="0"/>
              <a:t>		460	874	London, UK</a:t>
            </a:r>
          </a:p>
          <a:p>
            <a:r>
              <a:rPr lang="en-US" sz="1200" dirty="0"/>
              <a:t>scroll to top</a:t>
            </a:r>
          </a:p>
          <a:p>
            <a:r>
              <a:rPr lang="en-US" sz="1200" dirty="0"/>
              <a:t>Follow	OMG4Science</a:t>
            </a:r>
          </a:p>
          <a:p>
            <a:endParaRPr lang="en-US" sz="1200" dirty="0"/>
          </a:p>
          <a:p>
            <a:r>
              <a:rPr lang="en-US" sz="1200" dirty="0"/>
              <a:t>OMG4Science</a:t>
            </a:r>
          </a:p>
          <a:p>
            <a:r>
              <a:rPr lang="en-US" sz="1200" dirty="0"/>
              <a:t>	OMG Science	The Online Media Group for Science are producing a series of case studies exploring how different people use online media to communicate science. 	268	685	UK</a:t>
            </a:r>
          </a:p>
          <a:p>
            <a:r>
              <a:rPr lang="en-US" sz="1200" dirty="0"/>
              <a:t>Follow	</a:t>
            </a:r>
            <a:r>
              <a:rPr lang="en-US" sz="1200" dirty="0" err="1"/>
              <a:t>TheSISTeam</a:t>
            </a:r>
            <a:endParaRPr lang="en-US" sz="1200" dirty="0"/>
          </a:p>
          <a:p>
            <a:endParaRPr lang="en-US" sz="1200" dirty="0"/>
          </a:p>
          <a:p>
            <a:r>
              <a:rPr lang="en-US" sz="1200" dirty="0" err="1"/>
              <a:t>TheSISTeam</a:t>
            </a:r>
            <a:endParaRPr lang="en-US" sz="1200" dirty="0"/>
          </a:p>
          <a:p>
            <a:r>
              <a:rPr lang="en-US" sz="1200" dirty="0"/>
              <a:t>	Science in Society	The team that brings you the Science Communication Conference, the x-change and the British Science Association Media Fellowships - We are Science in Society!	386	633	London</a:t>
            </a:r>
          </a:p>
          <a:p>
            <a:r>
              <a:rPr lang="en-US" sz="1200" dirty="0"/>
              <a:t>Follow	</a:t>
            </a:r>
            <a:r>
              <a:rPr lang="en-US" sz="1200" dirty="0" err="1"/>
              <a:t>DrQz</a:t>
            </a:r>
            <a:endParaRPr lang="en-US" sz="1200" dirty="0"/>
          </a:p>
          <a:p>
            <a:endParaRPr lang="en-US" sz="1200" dirty="0"/>
          </a:p>
          <a:p>
            <a:r>
              <a:rPr lang="en-US" sz="1200" dirty="0" err="1"/>
              <a:t>DrQz</a:t>
            </a:r>
            <a:endParaRPr lang="en-US" sz="1200" dirty="0"/>
          </a:p>
          <a:p>
            <a:r>
              <a:rPr lang="en-US" sz="1200" dirty="0"/>
              <a:t>	Neil Gunther	Computer scientist, performance analyst and theoretical physicist: the nexus being information (and ♬), in every particular order	287	624	The Other Hills, California</a:t>
            </a:r>
          </a:p>
          <a:p>
            <a:r>
              <a:rPr lang="en-US" sz="1200" dirty="0"/>
              <a:t>Follow	</a:t>
            </a:r>
            <a:r>
              <a:rPr lang="en-US" sz="1200" dirty="0" err="1"/>
              <a:t>hartem</a:t>
            </a:r>
            <a:endParaRPr lang="en-US" sz="1200" dirty="0"/>
          </a:p>
          <a:p>
            <a:endParaRPr lang="en-US" sz="1200" dirty="0"/>
          </a:p>
          <a:p>
            <a:r>
              <a:rPr lang="en-US" sz="1200" dirty="0" err="1"/>
              <a:t>hartem</a:t>
            </a:r>
            <a:endParaRPr lang="en-US" sz="1200" dirty="0"/>
          </a:p>
          <a:p>
            <a:r>
              <a:rPr lang="en-US" sz="1200" dirty="0"/>
              <a:t>	</a:t>
            </a:r>
            <a:r>
              <a:rPr lang="en-US" sz="1200" dirty="0" err="1"/>
              <a:t>Artem</a:t>
            </a:r>
            <a:r>
              <a:rPr lang="en-US" sz="1200" dirty="0"/>
              <a:t> </a:t>
            </a:r>
            <a:r>
              <a:rPr lang="en-US" sz="1200" dirty="0" err="1"/>
              <a:t>Harutyunyan</a:t>
            </a:r>
            <a:r>
              <a:rPr lang="en-US" sz="1200" dirty="0"/>
              <a:t>		226	463	/</a:t>
            </a:r>
            <a:r>
              <a:rPr lang="en-US" sz="1200" dirty="0" err="1"/>
              <a:t>proc</a:t>
            </a:r>
            <a:r>
              <a:rPr lang="en-US" sz="1200" dirty="0"/>
              <a:t>/1</a:t>
            </a:r>
          </a:p>
          <a:p>
            <a:r>
              <a:rPr lang="en-US" sz="1200" dirty="0"/>
              <a:t>Follow	</a:t>
            </a:r>
            <a:r>
              <a:rPr lang="en-US" sz="1200" dirty="0" err="1"/>
              <a:t>ScalableComp</a:t>
            </a:r>
            <a:endParaRPr lang="en-US" sz="1200" dirty="0"/>
          </a:p>
          <a:p>
            <a:endParaRPr lang="en-US" sz="1200" dirty="0"/>
          </a:p>
          <a:p>
            <a:r>
              <a:rPr lang="en-US" sz="1200" dirty="0" err="1"/>
              <a:t>ScalableComp</a:t>
            </a:r>
            <a:endParaRPr lang="en-US" sz="1200" dirty="0"/>
          </a:p>
          <a:p>
            <a:r>
              <a:rPr lang="en-US" sz="1200" dirty="0"/>
              <a:t>	Scalable Computing	Scalable Computing, part of the ICT KTN	91	442	London</a:t>
            </a:r>
          </a:p>
          <a:p>
            <a:r>
              <a:rPr lang="en-US" sz="1200" dirty="0"/>
              <a:t>Follow	</a:t>
            </a:r>
            <a:r>
              <a:rPr lang="en-US" sz="1200" dirty="0" err="1"/>
              <a:t>CyberSciCentre</a:t>
            </a:r>
            <a:endParaRPr lang="en-US" sz="1200" dirty="0"/>
          </a:p>
          <a:p>
            <a:endParaRPr lang="en-US" sz="1200" dirty="0"/>
          </a:p>
          <a:p>
            <a:r>
              <a:rPr lang="en-US" sz="1200" dirty="0" err="1"/>
              <a:t>CyberSciCentre</a:t>
            </a:r>
            <a:endParaRPr lang="en-US" sz="1200" dirty="0"/>
          </a:p>
          <a:p>
            <a:r>
              <a:rPr lang="en-US" sz="1200" dirty="0"/>
              <a:t>	Citizen Cyberscience	Helping people and their computers contribute towards our biggest scientific challenges	69	407	CERN</a:t>
            </a:r>
          </a:p>
          <a:p>
            <a:r>
              <a:rPr lang="en-US" sz="1200" dirty="0"/>
              <a:t>Follow	</a:t>
            </a:r>
            <a:r>
              <a:rPr lang="en-US" sz="1200" dirty="0" err="1"/>
              <a:t>GEANTnews</a:t>
            </a:r>
            <a:endParaRPr lang="en-US" sz="1200" dirty="0"/>
          </a:p>
          <a:p>
            <a:endParaRPr lang="en-US" sz="1200" dirty="0"/>
          </a:p>
          <a:p>
            <a:r>
              <a:rPr lang="en-US" sz="1200" dirty="0" err="1"/>
              <a:t>GEANTnews</a:t>
            </a:r>
            <a:endParaRPr lang="en-US" sz="1200" dirty="0"/>
          </a:p>
          <a:p>
            <a:r>
              <a:rPr lang="en-US" sz="1200" dirty="0"/>
              <a:t>	GÉANT NEWS	THE pan-European data network, used by 40 million research and education users. Built and operated on behalf of Europe's NRENs by DANTE. Global connectivity. 	152	369	Cambridge, UK</a:t>
            </a:r>
          </a:p>
          <a:p>
            <a:r>
              <a:rPr lang="en-US" sz="1200" dirty="0"/>
              <a:t>Follow	</a:t>
            </a:r>
            <a:r>
              <a:rPr lang="en-US" sz="1200" dirty="0" err="1"/>
              <a:t>PhysicsatQM</a:t>
            </a:r>
            <a:endParaRPr lang="en-US" sz="1200" dirty="0"/>
          </a:p>
          <a:p>
            <a:endParaRPr lang="en-US" sz="1200" dirty="0"/>
          </a:p>
          <a:p>
            <a:r>
              <a:rPr lang="en-US" sz="1200" dirty="0" err="1"/>
              <a:t>PhysicsatQM</a:t>
            </a:r>
            <a:endParaRPr lang="en-US" sz="1200" dirty="0"/>
          </a:p>
          <a:p>
            <a:r>
              <a:rPr lang="en-US" sz="1200" dirty="0"/>
              <a:t>	Queen Mary Physics	Welcome to the Queen Mary School of Physics &amp; Astronomy's Twitter page: find updates on research and other activities.	161	341	London</a:t>
            </a:r>
          </a:p>
          <a:p>
            <a:r>
              <a:rPr lang="en-US" sz="1200" dirty="0"/>
              <a:t>Follow	</a:t>
            </a:r>
            <a:r>
              <a:rPr lang="en-US" sz="1200" dirty="0" err="1"/>
              <a:t>geekeconomist</a:t>
            </a:r>
            <a:endParaRPr lang="en-US" sz="1200" dirty="0"/>
          </a:p>
          <a:p>
            <a:endParaRPr lang="en-US" sz="1200" dirty="0"/>
          </a:p>
          <a:p>
            <a:r>
              <a:rPr lang="en-US" sz="1200" dirty="0" err="1"/>
              <a:t>geekeconomist</a:t>
            </a:r>
            <a:endParaRPr lang="en-US" sz="1200" dirty="0"/>
          </a:p>
          <a:p>
            <a:r>
              <a:rPr lang="en-US" sz="1200" dirty="0"/>
              <a:t>	Carmela </a:t>
            </a:r>
            <a:r>
              <a:rPr lang="en-US" sz="1200" dirty="0" err="1"/>
              <a:t>Asero</a:t>
            </a:r>
            <a:r>
              <a:rPr lang="en-US" sz="1200" dirty="0"/>
              <a:t>	Cloud Policy Strategist @ </a:t>
            </a:r>
            <a:r>
              <a:rPr lang="en-US" sz="1200" dirty="0" err="1"/>
              <a:t>EGi.eu.Former</a:t>
            </a:r>
            <a:r>
              <a:rPr lang="en-US" sz="1200" dirty="0"/>
              <a:t> EC Project </a:t>
            </a:r>
            <a:r>
              <a:rPr lang="en-US" sz="1200" dirty="0" err="1"/>
              <a:t>Officer.Citzen</a:t>
            </a:r>
            <a:r>
              <a:rPr lang="en-US" sz="1200" dirty="0"/>
              <a:t> </a:t>
            </a:r>
            <a:r>
              <a:rPr lang="en-US" sz="1200" dirty="0" err="1"/>
              <a:t>diplomat.Passionate</a:t>
            </a:r>
            <a:r>
              <a:rPr lang="en-US" sz="1200" dirty="0"/>
              <a:t> </a:t>
            </a:r>
            <a:r>
              <a:rPr lang="en-US" sz="1200" dirty="0" err="1"/>
              <a:t>abt</a:t>
            </a:r>
            <a:r>
              <a:rPr lang="en-US" sz="1200" dirty="0"/>
              <a:t> </a:t>
            </a:r>
            <a:r>
              <a:rPr lang="en-US" sz="1200" dirty="0" err="1"/>
              <a:t>Space,Comms</a:t>
            </a:r>
            <a:r>
              <a:rPr lang="en-US" sz="1200" dirty="0"/>
              <a:t>, </a:t>
            </a:r>
            <a:r>
              <a:rPr lang="en-US" sz="1200" dirty="0" err="1"/>
              <a:t>RTD.Knight</a:t>
            </a:r>
            <a:r>
              <a:rPr lang="en-US" sz="1200" dirty="0"/>
              <a:t> 4 media freedom &amp; Human </a:t>
            </a:r>
            <a:r>
              <a:rPr lang="en-US" sz="1200" dirty="0" err="1"/>
              <a:t>Rights.Twts</a:t>
            </a:r>
            <a:r>
              <a:rPr lang="en-US" sz="1200" dirty="0"/>
              <a:t> R personal	189	319	The Cloud! :-)</a:t>
            </a:r>
          </a:p>
          <a:p>
            <a:r>
              <a:rPr lang="en-US" sz="1200" dirty="0"/>
              <a:t>Follow	</a:t>
            </a:r>
            <a:r>
              <a:rPr lang="en-US" sz="1200" dirty="0" err="1"/>
              <a:t>pesinasiller</a:t>
            </a:r>
            <a:endParaRPr lang="en-US" sz="1200" dirty="0"/>
          </a:p>
          <a:p>
            <a:endParaRPr lang="en-US" sz="1200" dirty="0"/>
          </a:p>
          <a:p>
            <a:r>
              <a:rPr lang="en-US" sz="1200" dirty="0" err="1"/>
              <a:t>pesinasiller</a:t>
            </a:r>
            <a:endParaRPr lang="en-US" sz="1200" dirty="0"/>
          </a:p>
          <a:p>
            <a:r>
              <a:rPr lang="en-US" sz="1200" dirty="0"/>
              <a:t>	</a:t>
            </a:r>
            <a:r>
              <a:rPr lang="en-US" sz="1200" dirty="0" err="1"/>
              <a:t>pepepe</a:t>
            </a:r>
            <a:r>
              <a:rPr lang="en-US" sz="1200" dirty="0"/>
              <a:t>	</a:t>
            </a:r>
            <a:r>
              <a:rPr lang="en-US" sz="1200" dirty="0" err="1"/>
              <a:t>www.pesinasiller.tk</a:t>
            </a:r>
            <a:r>
              <a:rPr lang="en-US" sz="1200" dirty="0"/>
              <a:t>	192	307	Mexico</a:t>
            </a:r>
          </a:p>
          <a:p>
            <a:r>
              <a:rPr lang="en-US" sz="1200" dirty="0"/>
              <a:t>scroll to top</a:t>
            </a:r>
          </a:p>
          <a:p>
            <a:r>
              <a:rPr lang="en-US" sz="1200" dirty="0"/>
              <a:t>Follow	</a:t>
            </a:r>
            <a:r>
              <a:rPr lang="en-US" sz="1200" dirty="0" err="1"/>
              <a:t>johanlouwers</a:t>
            </a:r>
            <a:endParaRPr lang="en-US" sz="1200" dirty="0"/>
          </a:p>
          <a:p>
            <a:endParaRPr lang="en-US" sz="1200" dirty="0"/>
          </a:p>
          <a:p>
            <a:r>
              <a:rPr lang="en-US" sz="1200" dirty="0" err="1"/>
              <a:t>johanlouwers</a:t>
            </a:r>
            <a:endParaRPr lang="en-US" sz="1200" dirty="0"/>
          </a:p>
          <a:p>
            <a:r>
              <a:rPr lang="en-US" sz="1200" dirty="0"/>
              <a:t>	Johan </a:t>
            </a:r>
            <a:r>
              <a:rPr lang="en-US" sz="1200" dirty="0" err="1"/>
              <a:t>Louwers</a:t>
            </a:r>
            <a:r>
              <a:rPr lang="en-US" sz="1200" dirty="0"/>
              <a:t>	Working on all kind of stuff in the IT world. ;-)	194	299	iPhone: 52.073103, 5.093673</a:t>
            </a:r>
          </a:p>
          <a:p>
            <a:r>
              <a:rPr lang="en-US" sz="1200" dirty="0"/>
              <a:t>Follow	</a:t>
            </a:r>
            <a:r>
              <a:rPr lang="en-US" sz="1200" dirty="0" err="1"/>
              <a:t>mariocampolargo</a:t>
            </a:r>
            <a:endParaRPr lang="en-US" sz="1200" dirty="0"/>
          </a:p>
          <a:p>
            <a:endParaRPr lang="en-US" sz="1200" dirty="0"/>
          </a:p>
          <a:p>
            <a:r>
              <a:rPr lang="en-US" sz="1200" dirty="0" err="1"/>
              <a:t>mariocampolargo</a:t>
            </a:r>
            <a:endParaRPr lang="en-US" sz="1200" dirty="0"/>
          </a:p>
          <a:p>
            <a:r>
              <a:rPr lang="en-US" sz="1200" dirty="0"/>
              <a:t>	Mario </a:t>
            </a:r>
            <a:r>
              <a:rPr lang="en-US" sz="1200" dirty="0" err="1"/>
              <a:t>Campolargo</a:t>
            </a:r>
            <a:r>
              <a:rPr lang="en-US" sz="1200" dirty="0"/>
              <a:t>	Director of the Net Futures Department, EC. Future Internet, Cloud, Web </a:t>
            </a:r>
            <a:r>
              <a:rPr lang="en-US" sz="1200" dirty="0" err="1"/>
              <a:t>enterpreneurs</a:t>
            </a:r>
            <a:r>
              <a:rPr lang="en-US" sz="1200" dirty="0"/>
              <a:t>, Future Networks 	126	295	</a:t>
            </a:r>
          </a:p>
          <a:p>
            <a:r>
              <a:rPr lang="en-US" sz="1200" dirty="0"/>
              <a:t>Follow	</a:t>
            </a:r>
            <a:r>
              <a:rPr lang="en-US" sz="1200" dirty="0" err="1"/>
              <a:t>EuroAfrica_ICT</a:t>
            </a:r>
            <a:endParaRPr lang="en-US" sz="1200" dirty="0"/>
          </a:p>
          <a:p>
            <a:endParaRPr lang="en-US" sz="1200" dirty="0"/>
          </a:p>
          <a:p>
            <a:r>
              <a:rPr lang="en-US" sz="1200" dirty="0" err="1"/>
              <a:t>EuroAfrica_ICT</a:t>
            </a:r>
            <a:endParaRPr lang="en-US" sz="1200" dirty="0"/>
          </a:p>
          <a:p>
            <a:r>
              <a:rPr lang="en-US" sz="1200" dirty="0"/>
              <a:t>	Euro Africa-ICT 	Strengthening ICT research and policy links under the 8th Strategic Partnership	101	236	</a:t>
            </a:r>
          </a:p>
          <a:p>
            <a:r>
              <a:rPr lang="en-US" sz="1200" dirty="0"/>
              <a:t>Follow	</a:t>
            </a:r>
            <a:r>
              <a:rPr lang="en-US" sz="1200" dirty="0" err="1"/>
              <a:t>RUCompSci</a:t>
            </a:r>
            <a:endParaRPr lang="en-US" sz="1200" dirty="0"/>
          </a:p>
          <a:p>
            <a:endParaRPr lang="en-US" sz="1200" dirty="0"/>
          </a:p>
          <a:p>
            <a:r>
              <a:rPr lang="en-US" sz="1200" dirty="0" err="1"/>
              <a:t>RUCompSci</a:t>
            </a:r>
            <a:endParaRPr lang="en-US" sz="1200" dirty="0"/>
          </a:p>
          <a:p>
            <a:r>
              <a:rPr lang="en-US" sz="1200" dirty="0"/>
              <a:t>	RU Computer Science	Headlines from the School of Computer Science at Reykjavik University.	133	227	Reykjavík, Iceland</a:t>
            </a:r>
          </a:p>
          <a:p>
            <a:r>
              <a:rPr lang="en-US" sz="1200" dirty="0"/>
              <a:t>Follow	</a:t>
            </a:r>
            <a:r>
              <a:rPr lang="en-US" sz="1200" dirty="0" err="1"/>
              <a:t>BeSTGRID</a:t>
            </a:r>
            <a:endParaRPr lang="en-US" sz="1200" dirty="0"/>
          </a:p>
          <a:p>
            <a:endParaRPr lang="en-US" sz="1200" dirty="0"/>
          </a:p>
          <a:p>
            <a:r>
              <a:rPr lang="en-US" sz="1200" dirty="0" err="1"/>
              <a:t>BeSTGRID</a:t>
            </a:r>
            <a:endParaRPr lang="en-US" sz="1200" dirty="0"/>
          </a:p>
          <a:p>
            <a:r>
              <a:rPr lang="en-US" sz="1200" dirty="0"/>
              <a:t>	Be STGRID	New Zealand national </a:t>
            </a:r>
            <a:r>
              <a:rPr lang="en-US" sz="1200" dirty="0" err="1"/>
              <a:t>eresearch</a:t>
            </a:r>
            <a:r>
              <a:rPr lang="en-US" sz="1200" dirty="0"/>
              <a:t> infrastructure development. Grid Computing, HPC, Middleware, Federated Identity &amp; Access Management, Data. Science and </a:t>
            </a:r>
            <a:r>
              <a:rPr lang="en-US" sz="1200" dirty="0" err="1"/>
              <a:t>Resear</a:t>
            </a:r>
            <a:r>
              <a:rPr lang="en-US" sz="1200" dirty="0"/>
              <a:t>	72	212	New Zealand</a:t>
            </a:r>
          </a:p>
          <a:p>
            <a:r>
              <a:rPr lang="en-US" sz="1200" dirty="0"/>
              <a:t>Follow	</a:t>
            </a:r>
            <a:r>
              <a:rPr lang="en-US" sz="1200" dirty="0" err="1"/>
              <a:t>billyzero</a:t>
            </a:r>
            <a:endParaRPr lang="en-US" sz="1200" dirty="0"/>
          </a:p>
          <a:p>
            <a:endParaRPr lang="en-US" sz="1200" dirty="0"/>
          </a:p>
          <a:p>
            <a:r>
              <a:rPr lang="en-US" sz="1200" dirty="0" err="1"/>
              <a:t>billyzero</a:t>
            </a:r>
            <a:endParaRPr lang="en-US" sz="1200" dirty="0"/>
          </a:p>
          <a:p>
            <a:r>
              <a:rPr lang="en-US" sz="1200" dirty="0"/>
              <a:t>	</a:t>
            </a:r>
            <a:r>
              <a:rPr lang="en-US" sz="1200" dirty="0" err="1"/>
              <a:t>billy</a:t>
            </a:r>
            <a:r>
              <a:rPr lang="en-US" sz="1200" dirty="0"/>
              <a:t> zero		47	185	Washington, DC</a:t>
            </a:r>
          </a:p>
          <a:p>
            <a:r>
              <a:rPr lang="en-US" sz="1200" dirty="0"/>
              <a:t>Follow	</a:t>
            </a:r>
            <a:r>
              <a:rPr lang="en-US" sz="1200" dirty="0" err="1"/>
              <a:t>SoftwareSaved</a:t>
            </a:r>
            <a:endParaRPr lang="en-US" sz="1200" dirty="0"/>
          </a:p>
          <a:p>
            <a:endParaRPr lang="en-US" sz="1200" dirty="0"/>
          </a:p>
          <a:p>
            <a:r>
              <a:rPr lang="en-US" sz="1200" dirty="0" err="1"/>
              <a:t>SoftwareSaved</a:t>
            </a:r>
            <a:endParaRPr lang="en-US" sz="1200" dirty="0"/>
          </a:p>
          <a:p>
            <a:r>
              <a:rPr lang="en-US" sz="1200" dirty="0"/>
              <a:t>	SSI - </a:t>
            </a:r>
            <a:r>
              <a:rPr lang="en-US" sz="1200" dirty="0" err="1"/>
              <a:t>software.ac.uk</a:t>
            </a:r>
            <a:r>
              <a:rPr lang="en-US" sz="1200" dirty="0"/>
              <a:t>	Working with you to ensure a future for research software.	88	178	</a:t>
            </a:r>
          </a:p>
          <a:p>
            <a:r>
              <a:rPr lang="en-US" sz="1200" dirty="0"/>
              <a:t>Follow	</a:t>
            </a:r>
            <a:r>
              <a:rPr lang="en-US" sz="1200" dirty="0" err="1"/>
              <a:t>bigodines</a:t>
            </a:r>
            <a:endParaRPr lang="en-US" sz="1200" dirty="0"/>
          </a:p>
          <a:p>
            <a:endParaRPr lang="en-US" sz="1200" dirty="0"/>
          </a:p>
          <a:p>
            <a:r>
              <a:rPr lang="en-US" sz="1200" dirty="0" err="1"/>
              <a:t>bigodines</a:t>
            </a:r>
            <a:endParaRPr lang="en-US" sz="1200" dirty="0"/>
          </a:p>
          <a:p>
            <a:r>
              <a:rPr lang="en-US" sz="1200" dirty="0"/>
              <a:t>	</a:t>
            </a:r>
            <a:r>
              <a:rPr lang="en-US" sz="1200" dirty="0" err="1"/>
              <a:t>Matheus</a:t>
            </a:r>
            <a:r>
              <a:rPr lang="en-US" sz="1200" dirty="0"/>
              <a:t> Mendes	</a:t>
            </a:r>
            <a:r>
              <a:rPr lang="en-US" sz="1200" dirty="0" err="1"/>
              <a:t>i</a:t>
            </a:r>
            <a:r>
              <a:rPr lang="en-US" sz="1200" dirty="0"/>
              <a:t> like to code. period.	52	170	</a:t>
            </a:r>
            <a:r>
              <a:rPr lang="en-US" sz="1200" dirty="0" err="1"/>
              <a:t>Floripa</a:t>
            </a:r>
            <a:endParaRPr lang="en-US" sz="1200" dirty="0"/>
          </a:p>
          <a:p>
            <a:r>
              <a:rPr lang="en-US" sz="1200" dirty="0"/>
              <a:t>Follow	</a:t>
            </a:r>
            <a:r>
              <a:rPr lang="en-US" sz="1200" dirty="0" err="1"/>
              <a:t>Rechenkraft_net</a:t>
            </a:r>
            <a:endParaRPr lang="en-US" sz="1200" dirty="0"/>
          </a:p>
          <a:p>
            <a:endParaRPr lang="en-US" sz="1200" dirty="0"/>
          </a:p>
          <a:p>
            <a:r>
              <a:rPr lang="en-US" sz="1200" dirty="0" err="1"/>
              <a:t>Rechenkraft_net</a:t>
            </a:r>
            <a:endParaRPr lang="en-US" sz="1200" dirty="0"/>
          </a:p>
          <a:p>
            <a:r>
              <a:rPr lang="en-US" sz="1200" dirty="0"/>
              <a:t>	</a:t>
            </a:r>
            <a:r>
              <a:rPr lang="en-US" sz="1200" dirty="0" err="1"/>
              <a:t>Rechenkraft.net</a:t>
            </a:r>
            <a:r>
              <a:rPr lang="en-US" sz="1200" dirty="0"/>
              <a:t>	</a:t>
            </a:r>
            <a:r>
              <a:rPr lang="en-US" sz="1200" dirty="0" err="1"/>
              <a:t>Boinc</a:t>
            </a:r>
            <a:r>
              <a:rPr lang="en-US" sz="1200" dirty="0"/>
              <a:t> distributed computing </a:t>
            </a:r>
            <a:r>
              <a:rPr lang="en-US" sz="1200" dirty="0" err="1"/>
              <a:t>verteiltes</a:t>
            </a:r>
            <a:r>
              <a:rPr lang="en-US" sz="1200" dirty="0"/>
              <a:t> </a:t>
            </a:r>
            <a:r>
              <a:rPr lang="en-US" sz="1200" dirty="0" err="1"/>
              <a:t>rechnen</a:t>
            </a:r>
            <a:r>
              <a:rPr lang="en-US" sz="1200" dirty="0"/>
              <a:t> computer science charity </a:t>
            </a:r>
            <a:r>
              <a:rPr lang="en-US" sz="1200" dirty="0" err="1"/>
              <a:t>Verein</a:t>
            </a:r>
            <a:r>
              <a:rPr lang="en-US" sz="1200" dirty="0"/>
              <a:t>	55	167	Germany</a:t>
            </a:r>
          </a:p>
          <a:p>
            <a:r>
              <a:rPr lang="en-US" sz="1200" dirty="0"/>
              <a:t>Follow	</a:t>
            </a:r>
            <a:r>
              <a:rPr lang="en-US" sz="1200" dirty="0" err="1"/>
              <a:t>ToshioMatsuda</a:t>
            </a:r>
            <a:endParaRPr lang="en-US" sz="1200" dirty="0"/>
          </a:p>
          <a:p>
            <a:endParaRPr lang="en-US" sz="1200" dirty="0"/>
          </a:p>
          <a:p>
            <a:r>
              <a:rPr lang="en-US" sz="1200" dirty="0" err="1"/>
              <a:t>ToshioMatsuda</a:t>
            </a:r>
            <a:endParaRPr lang="en-US" sz="1200" dirty="0"/>
          </a:p>
          <a:p>
            <a:r>
              <a:rPr lang="en-US" sz="1200" dirty="0"/>
              <a:t>	松田利夫	</a:t>
            </a:r>
            <a:r>
              <a:rPr lang="en-US" sz="1200" dirty="0" err="1"/>
              <a:t>SaaSパートナーズ協会専務理事／株式会社きっとエイエスピー代表取締役社長／山梨学院大学経営情報学部教授</a:t>
            </a:r>
            <a:r>
              <a:rPr lang="en-US" sz="1200" dirty="0"/>
              <a:t>	30	154	東京都新宿区</a:t>
            </a:r>
          </a:p>
          <a:p>
            <a:r>
              <a:rPr lang="en-US" sz="1200" dirty="0"/>
              <a:t>scroll to top</a:t>
            </a:r>
          </a:p>
          <a:p>
            <a:r>
              <a:rPr lang="en-US" sz="1200" dirty="0"/>
              <a:t>Follow	</a:t>
            </a:r>
            <a:r>
              <a:rPr lang="en-US" sz="1200" dirty="0" err="1"/>
              <a:t>UbuntuNet</a:t>
            </a:r>
            <a:endParaRPr lang="en-US" sz="1200" dirty="0"/>
          </a:p>
          <a:p>
            <a:endParaRPr lang="en-US" sz="1200" dirty="0"/>
          </a:p>
          <a:p>
            <a:r>
              <a:rPr lang="en-US" sz="1200" dirty="0" err="1"/>
              <a:t>UbuntuNet</a:t>
            </a:r>
            <a:endParaRPr lang="en-US" sz="1200" dirty="0"/>
          </a:p>
          <a:p>
            <a:r>
              <a:rPr lang="en-US" sz="1200" dirty="0"/>
              <a:t>	Ubuntu Net Alliance	The regional research and education network for east and southern Africa. Enabling global collaboration in research and education over world class networks 	82	144	Lilongwe, Malawi</a:t>
            </a:r>
          </a:p>
          <a:p>
            <a:r>
              <a:rPr lang="en-US" sz="1200" dirty="0"/>
              <a:t>Follow	</a:t>
            </a:r>
            <a:r>
              <a:rPr lang="en-US" sz="1200" dirty="0" err="1"/>
              <a:t>StratusLab</a:t>
            </a:r>
            <a:endParaRPr lang="en-US" sz="1200" dirty="0"/>
          </a:p>
          <a:p>
            <a:endParaRPr lang="en-US" sz="1200" dirty="0"/>
          </a:p>
          <a:p>
            <a:r>
              <a:rPr lang="en-US" sz="1200" dirty="0" err="1"/>
              <a:t>StratusLab</a:t>
            </a:r>
            <a:endParaRPr lang="en-US" sz="1200" dirty="0"/>
          </a:p>
          <a:p>
            <a:r>
              <a:rPr lang="en-US" sz="1200" dirty="0"/>
              <a:t>	Stratus Lab	Enhancing Grid Infrastructures with Virtualization and Cloud Technologies	49	133	</a:t>
            </a:r>
          </a:p>
          <a:p>
            <a:r>
              <a:rPr lang="en-US" sz="1200" dirty="0"/>
              <a:t>Follow	</a:t>
            </a:r>
            <a:r>
              <a:rPr lang="en-US" sz="1200" dirty="0" err="1"/>
              <a:t>yoyo_rkn</a:t>
            </a:r>
            <a:endParaRPr lang="en-US" sz="1200" dirty="0"/>
          </a:p>
          <a:p>
            <a:endParaRPr lang="en-US" sz="1200" dirty="0"/>
          </a:p>
          <a:p>
            <a:r>
              <a:rPr lang="en-US" sz="1200" dirty="0" err="1"/>
              <a:t>yoyo_rkn</a:t>
            </a:r>
            <a:endParaRPr lang="en-US" sz="1200" dirty="0"/>
          </a:p>
          <a:p>
            <a:r>
              <a:rPr lang="en-US" sz="1200" dirty="0"/>
              <a:t>	</a:t>
            </a:r>
            <a:r>
              <a:rPr lang="en-US" sz="1200" dirty="0" err="1"/>
              <a:t>yoyo@home</a:t>
            </a:r>
            <a:r>
              <a:rPr lang="en-US" sz="1200" dirty="0"/>
              <a:t>		29	89	Berlin</a:t>
            </a:r>
          </a:p>
          <a:p>
            <a:r>
              <a:rPr lang="en-US" sz="1200" dirty="0"/>
              <a:t>Follow	</a:t>
            </a:r>
            <a:r>
              <a:rPr lang="en-US" sz="1200" dirty="0" err="1"/>
              <a:t>CloudyGrids</a:t>
            </a:r>
            <a:endParaRPr lang="en-US" sz="1200" dirty="0"/>
          </a:p>
          <a:p>
            <a:endParaRPr lang="en-US" sz="1200" dirty="0"/>
          </a:p>
          <a:p>
            <a:r>
              <a:rPr lang="en-US" sz="1200" dirty="0" err="1"/>
              <a:t>CloudyGrids</a:t>
            </a:r>
            <a:endParaRPr lang="en-US" sz="1200" dirty="0"/>
          </a:p>
          <a:p>
            <a:r>
              <a:rPr lang="en-US" sz="1200" dirty="0"/>
              <a:t>	Will </a:t>
            </a:r>
            <a:r>
              <a:rPr lang="en-US" sz="1200" dirty="0" err="1"/>
              <a:t>Venters</a:t>
            </a:r>
            <a:r>
              <a:rPr lang="en-US" sz="1200" dirty="0"/>
              <a:t>	Lecturer in Information Systems, LSE. See http://</a:t>
            </a:r>
            <a:r>
              <a:rPr lang="en-US" sz="1200" dirty="0" err="1"/>
              <a:t>personal.lse.ac.uk</a:t>
            </a:r>
            <a:r>
              <a:rPr lang="en-US" sz="1200" dirty="0"/>
              <a:t>/</a:t>
            </a:r>
            <a:r>
              <a:rPr lang="en-US" sz="1200" dirty="0" err="1"/>
              <a:t>venters</a:t>
            </a:r>
            <a:r>
              <a:rPr lang="en-US" sz="1200" dirty="0"/>
              <a:t> 	55	85	London</a:t>
            </a:r>
          </a:p>
          <a:p>
            <a:r>
              <a:rPr lang="en-US" sz="1200" dirty="0"/>
              <a:t>Follow	</a:t>
            </a:r>
            <a:r>
              <a:rPr lang="en-US" sz="1200" dirty="0" err="1"/>
              <a:t>planet_gridpp</a:t>
            </a:r>
            <a:endParaRPr lang="en-US" sz="1200" dirty="0"/>
          </a:p>
          <a:p>
            <a:endParaRPr lang="en-US" sz="1200" dirty="0"/>
          </a:p>
          <a:p>
            <a:r>
              <a:rPr lang="en-US" sz="1200" dirty="0" err="1"/>
              <a:t>planet_gridpp</a:t>
            </a:r>
            <a:endParaRPr lang="en-US" sz="1200" dirty="0"/>
          </a:p>
          <a:p>
            <a:r>
              <a:rPr lang="en-US" sz="1200" dirty="0"/>
              <a:t>	Planet Grid PP	RSS feed from </a:t>
            </a:r>
            <a:r>
              <a:rPr lang="en-US" sz="1200" dirty="0" err="1"/>
              <a:t>planet.gridpp.ac.uk</a:t>
            </a:r>
            <a:r>
              <a:rPr lang="en-US" sz="1200" dirty="0"/>
              <a:t>	18	80	UK</a:t>
            </a:r>
          </a:p>
          <a:p>
            <a:r>
              <a:rPr lang="en-US" sz="1200" dirty="0"/>
              <a:t>Follow	</a:t>
            </a:r>
            <a:r>
              <a:rPr lang="en-US" sz="1200" dirty="0" err="1"/>
              <a:t>rohanmittal</a:t>
            </a:r>
            <a:endParaRPr lang="en-US" sz="1200" dirty="0"/>
          </a:p>
          <a:p>
            <a:endParaRPr lang="en-US" sz="1200" dirty="0"/>
          </a:p>
          <a:p>
            <a:r>
              <a:rPr lang="en-US" sz="1200" dirty="0" err="1"/>
              <a:t>rohanmittal</a:t>
            </a:r>
            <a:endParaRPr lang="en-US" sz="1200" dirty="0"/>
          </a:p>
          <a:p>
            <a:r>
              <a:rPr lang="en-US" sz="1200" dirty="0"/>
              <a:t>	</a:t>
            </a:r>
            <a:r>
              <a:rPr lang="en-US" sz="1200" dirty="0" err="1"/>
              <a:t>Rohan</a:t>
            </a:r>
            <a:r>
              <a:rPr lang="en-US" sz="1200" dirty="0"/>
              <a:t> Mittal	Curious, :-)	48	78	India</a:t>
            </a:r>
          </a:p>
          <a:p>
            <a:r>
              <a:rPr lang="en-US" sz="1200" dirty="0"/>
              <a:t>Follow	</a:t>
            </a:r>
            <a:r>
              <a:rPr lang="en-US" sz="1200" dirty="0" err="1"/>
              <a:t>igeproject_eu</a:t>
            </a:r>
            <a:endParaRPr lang="en-US" sz="1200" dirty="0"/>
          </a:p>
          <a:p>
            <a:endParaRPr lang="en-US" sz="1200" dirty="0"/>
          </a:p>
          <a:p>
            <a:r>
              <a:rPr lang="en-US" sz="1200" dirty="0" err="1"/>
              <a:t>igeproject_eu</a:t>
            </a:r>
            <a:endParaRPr lang="en-US" sz="1200" dirty="0"/>
          </a:p>
          <a:p>
            <a:r>
              <a:rPr lang="en-US" sz="1200" dirty="0"/>
              <a:t>	IGE	Initiative for Globus in Europe - Bringing Globus Toolkit to the European Research Area (FP7-INFRA-2010-1.2.1.3, Grant #261560)	4	67	</a:t>
            </a:r>
          </a:p>
          <a:p>
            <a:r>
              <a:rPr lang="en-US" sz="1200" dirty="0"/>
              <a:t>Follow	</a:t>
            </a:r>
            <a:r>
              <a:rPr lang="en-US" sz="1200" dirty="0" err="1"/>
              <a:t>metropoledigi</a:t>
            </a:r>
            <a:endParaRPr lang="en-US" sz="1200" dirty="0"/>
          </a:p>
          <a:p>
            <a:endParaRPr lang="en-US" sz="1200" dirty="0"/>
          </a:p>
          <a:p>
            <a:r>
              <a:rPr lang="en-US" sz="1200" dirty="0" err="1"/>
              <a:t>metropoledigi</a:t>
            </a:r>
            <a:endParaRPr lang="en-US" sz="1200" dirty="0"/>
          </a:p>
          <a:p>
            <a:r>
              <a:rPr lang="en-US" sz="1200" dirty="0"/>
              <a:t>	</a:t>
            </a:r>
            <a:r>
              <a:rPr lang="en-US" sz="1200" dirty="0" err="1"/>
              <a:t>Metrópole</a:t>
            </a:r>
            <a:r>
              <a:rPr lang="en-US" sz="1200" dirty="0"/>
              <a:t> Digital		1	67	Natal/RN/</a:t>
            </a:r>
            <a:r>
              <a:rPr lang="en-US" sz="1200" dirty="0" err="1"/>
              <a:t>Brasil</a:t>
            </a:r>
            <a:endParaRPr lang="en-US" sz="1200" dirty="0"/>
          </a:p>
          <a:p>
            <a:r>
              <a:rPr lang="en-US" sz="1200" dirty="0"/>
              <a:t>Follow	</a:t>
            </a:r>
            <a:r>
              <a:rPr lang="en-US" sz="1200" dirty="0" err="1"/>
              <a:t>ibnkureshi</a:t>
            </a:r>
            <a:endParaRPr lang="en-US" sz="1200" dirty="0"/>
          </a:p>
          <a:p>
            <a:endParaRPr lang="en-US" sz="1200" dirty="0"/>
          </a:p>
          <a:p>
            <a:r>
              <a:rPr lang="en-US" sz="1200" dirty="0" err="1"/>
              <a:t>ibnkureshi</a:t>
            </a:r>
            <a:endParaRPr lang="en-US" sz="1200" dirty="0"/>
          </a:p>
          <a:p>
            <a:r>
              <a:rPr lang="en-US" sz="1200" dirty="0"/>
              <a:t>	</a:t>
            </a:r>
            <a:r>
              <a:rPr lang="en-US" sz="1200" dirty="0" err="1"/>
              <a:t>Ibad</a:t>
            </a:r>
            <a:r>
              <a:rPr lang="en-US" sz="1200" dirty="0"/>
              <a:t> </a:t>
            </a:r>
            <a:r>
              <a:rPr lang="en-US" sz="1200" dirty="0" err="1"/>
              <a:t>Kureshi</a:t>
            </a:r>
            <a:r>
              <a:rPr lang="en-US" sz="1200" dirty="0"/>
              <a:t>	I am a simple guy who likes to keep his options open... current dilemma... </a:t>
            </a:r>
            <a:r>
              <a:rPr lang="en-US" sz="1200" dirty="0" err="1"/>
              <a:t>phd</a:t>
            </a:r>
            <a:r>
              <a:rPr lang="en-US" sz="1200" dirty="0"/>
              <a:t> in cluster computing or ma in filmmaking... what gets me the yacht first	24	66	</a:t>
            </a:r>
            <a:r>
              <a:rPr lang="en-US" sz="1200" dirty="0" err="1"/>
              <a:t>Huddersfield</a:t>
            </a:r>
            <a:endParaRPr lang="en-US" sz="1200" dirty="0"/>
          </a:p>
          <a:p>
            <a:r>
              <a:rPr lang="en-US" sz="1200" dirty="0"/>
              <a:t>Follow	eela_na3</a:t>
            </a:r>
          </a:p>
          <a:p>
            <a:endParaRPr lang="en-US" sz="1200" dirty="0"/>
          </a:p>
          <a:p>
            <a:r>
              <a:rPr lang="en-US" sz="1200" dirty="0"/>
              <a:t>eela_na3</a:t>
            </a:r>
          </a:p>
          <a:p>
            <a:r>
              <a:rPr lang="en-US" sz="1200" dirty="0"/>
              <a:t>	EELA / NA3	Twitter written by Leandro Neumann </a:t>
            </a:r>
            <a:r>
              <a:rPr lang="en-US" sz="1200" dirty="0" err="1"/>
              <a:t>Ciuffo</a:t>
            </a:r>
            <a:r>
              <a:rPr lang="en-US" sz="1200" dirty="0"/>
              <a:t>, in charge of the NA3 activity (Application Support) of the EELA-2 project.	13	56	Catania, Italy</a:t>
            </a:r>
          </a:p>
          <a:p>
            <a:r>
              <a:rPr lang="en-US" sz="1200" dirty="0"/>
              <a:t>scroll to top</a:t>
            </a:r>
          </a:p>
          <a:p>
            <a:r>
              <a:rPr lang="en-US" sz="1200" dirty="0"/>
              <a:t>Follow	</a:t>
            </a:r>
            <a:r>
              <a:rPr lang="en-US" sz="1200" dirty="0" err="1"/>
              <a:t>gravitazeroeu</a:t>
            </a:r>
            <a:endParaRPr lang="en-US" sz="1200" dirty="0"/>
          </a:p>
          <a:p>
            <a:endParaRPr lang="en-US" sz="1200" dirty="0"/>
          </a:p>
          <a:p>
            <a:r>
              <a:rPr lang="en-US" sz="1200" dirty="0" err="1"/>
              <a:t>gravitazeroeu</a:t>
            </a:r>
            <a:endParaRPr lang="en-US" sz="1200" dirty="0"/>
          </a:p>
          <a:p>
            <a:r>
              <a:rPr lang="en-US" sz="1200" dirty="0"/>
              <a:t>	</a:t>
            </a:r>
            <a:r>
              <a:rPr lang="en-US" sz="1200" dirty="0" err="1"/>
              <a:t>Gravità</a:t>
            </a:r>
            <a:r>
              <a:rPr lang="en-US" sz="1200" dirty="0"/>
              <a:t> Zero	Blog di </a:t>
            </a:r>
            <a:r>
              <a:rPr lang="en-US" sz="1200" dirty="0" err="1"/>
              <a:t>Divulgazione</a:t>
            </a:r>
            <a:r>
              <a:rPr lang="en-US" sz="1200" dirty="0"/>
              <a:t> </a:t>
            </a:r>
            <a:r>
              <a:rPr lang="en-US" sz="1200" dirty="0" err="1"/>
              <a:t>Scientifica</a:t>
            </a:r>
            <a:r>
              <a:rPr lang="en-US" sz="1200" dirty="0"/>
              <a:t> 	33	54	Torino</a:t>
            </a:r>
          </a:p>
          <a:p>
            <a:r>
              <a:rPr lang="en-US" sz="1200" dirty="0"/>
              <a:t>Follow	GRDI2020</a:t>
            </a:r>
          </a:p>
          <a:p>
            <a:endParaRPr lang="en-US" sz="1200" dirty="0"/>
          </a:p>
          <a:p>
            <a:r>
              <a:rPr lang="en-US" sz="1200" dirty="0"/>
              <a:t>GRDI2020</a:t>
            </a:r>
          </a:p>
          <a:p>
            <a:r>
              <a:rPr lang="en-US" sz="1200" dirty="0"/>
              <a:t>	GRDI2020		33	53	</a:t>
            </a:r>
          </a:p>
          <a:p>
            <a:r>
              <a:rPr lang="en-US" sz="1200" dirty="0"/>
              <a:t>Follow	</a:t>
            </a:r>
            <a:r>
              <a:rPr lang="en-US" sz="1200" dirty="0" err="1"/>
              <a:t>eresearchnz</a:t>
            </a:r>
            <a:endParaRPr lang="en-US" sz="1200" dirty="0"/>
          </a:p>
          <a:p>
            <a:endParaRPr lang="en-US" sz="1200" dirty="0"/>
          </a:p>
          <a:p>
            <a:r>
              <a:rPr lang="en-US" sz="1200" dirty="0" err="1"/>
              <a:t>eresearchnz</a:t>
            </a:r>
            <a:endParaRPr lang="en-US" sz="1200" dirty="0"/>
          </a:p>
          <a:p>
            <a:r>
              <a:rPr lang="en-US" sz="1200" dirty="0"/>
              <a:t>	e Research NZ	Promoting NZ </a:t>
            </a:r>
            <a:r>
              <a:rPr lang="en-US" sz="1200" dirty="0" err="1"/>
              <a:t>eResearch</a:t>
            </a:r>
            <a:r>
              <a:rPr lang="en-US" sz="1200" dirty="0"/>
              <a:t> communities	16	50	New Zealand</a:t>
            </a:r>
          </a:p>
          <a:p>
            <a:r>
              <a:rPr lang="en-US" sz="1200" dirty="0"/>
              <a:t>Follow	</a:t>
            </a:r>
            <a:r>
              <a:rPr lang="en-US" sz="1200" dirty="0" err="1"/>
              <a:t>Jregazzi</a:t>
            </a:r>
            <a:endParaRPr lang="en-US" sz="1200" dirty="0"/>
          </a:p>
          <a:p>
            <a:endParaRPr lang="en-US" sz="1200" dirty="0"/>
          </a:p>
          <a:p>
            <a:r>
              <a:rPr lang="en-US" sz="1200" dirty="0" err="1"/>
              <a:t>Jregazzi</a:t>
            </a:r>
            <a:endParaRPr lang="en-US" sz="1200" dirty="0"/>
          </a:p>
          <a:p>
            <a:r>
              <a:rPr lang="en-US" sz="1200" dirty="0"/>
              <a:t>	John </a:t>
            </a:r>
            <a:r>
              <a:rPr lang="en-US" sz="1200" dirty="0" err="1"/>
              <a:t>Regazzi</a:t>
            </a:r>
            <a:r>
              <a:rPr lang="en-US" sz="1200" dirty="0"/>
              <a:t>		23	40	</a:t>
            </a:r>
          </a:p>
          <a:p>
            <a:r>
              <a:rPr lang="en-US" sz="1200" dirty="0"/>
              <a:t>Follow	</a:t>
            </a:r>
            <a:r>
              <a:rPr lang="en-US" sz="1200" dirty="0" err="1"/>
              <a:t>oancan</a:t>
            </a:r>
            <a:endParaRPr lang="en-US" sz="1200" dirty="0"/>
          </a:p>
          <a:p>
            <a:endParaRPr lang="en-US" sz="1200" dirty="0"/>
          </a:p>
          <a:p>
            <a:r>
              <a:rPr lang="en-US" sz="1200" dirty="0" err="1"/>
              <a:t>oancan</a:t>
            </a:r>
            <a:endParaRPr lang="en-US" sz="1200" dirty="0"/>
          </a:p>
          <a:p>
            <a:r>
              <a:rPr lang="en-US" sz="1200" dirty="0"/>
              <a:t>	Oscar	</a:t>
            </a:r>
            <a:r>
              <a:rPr lang="en-US" sz="1200" dirty="0" err="1"/>
              <a:t>Ingeniero</a:t>
            </a:r>
            <a:r>
              <a:rPr lang="en-US" sz="1200" dirty="0"/>
              <a:t>, </a:t>
            </a:r>
            <a:r>
              <a:rPr lang="en-US" sz="1200" dirty="0" err="1"/>
              <a:t>Sureño</a:t>
            </a:r>
            <a:r>
              <a:rPr lang="en-US" sz="1200" dirty="0"/>
              <a:t>, </a:t>
            </a:r>
            <a:r>
              <a:rPr lang="en-US" sz="1200" dirty="0" err="1"/>
              <a:t>amante</a:t>
            </a:r>
            <a:r>
              <a:rPr lang="en-US" sz="1200" dirty="0"/>
              <a:t> de </a:t>
            </a:r>
            <a:r>
              <a:rPr lang="en-US" sz="1200" dirty="0" err="1"/>
              <a:t>las</a:t>
            </a:r>
            <a:r>
              <a:rPr lang="en-US" sz="1200" dirty="0"/>
              <a:t> TICs y la </a:t>
            </a:r>
            <a:r>
              <a:rPr lang="en-US" sz="1200" dirty="0" err="1"/>
              <a:t>emancipación</a:t>
            </a:r>
            <a:r>
              <a:rPr lang="en-US" sz="1200" dirty="0"/>
              <a:t> social	17	30	Sur </a:t>
            </a:r>
            <a:r>
              <a:rPr lang="en-US" sz="1200" dirty="0" err="1"/>
              <a:t>Eterno</a:t>
            </a:r>
            <a:endParaRPr lang="en-US" sz="1200" dirty="0"/>
          </a:p>
          <a:p>
            <a:r>
              <a:rPr lang="en-US" sz="1200" dirty="0"/>
              <a:t>Follow	</a:t>
            </a:r>
            <a:r>
              <a:rPr lang="en-US" sz="1200" dirty="0" err="1"/>
              <a:t>horizonfuelcel</a:t>
            </a:r>
            <a:endParaRPr lang="en-US" sz="1200" dirty="0"/>
          </a:p>
          <a:p>
            <a:endParaRPr lang="en-US" sz="1200" dirty="0"/>
          </a:p>
          <a:p>
            <a:r>
              <a:rPr lang="en-US" sz="1200" dirty="0" err="1"/>
              <a:t>horizonfuelcel</a:t>
            </a:r>
            <a:endParaRPr lang="en-US" sz="1200" dirty="0"/>
          </a:p>
          <a:p>
            <a:r>
              <a:rPr lang="en-US" sz="1200" dirty="0"/>
              <a:t>	</a:t>
            </a:r>
            <a:r>
              <a:rPr lang="en-US" sz="1200" dirty="0" err="1"/>
              <a:t>Taras</a:t>
            </a:r>
            <a:r>
              <a:rPr lang="en-US" sz="1200" dirty="0"/>
              <a:t> </a:t>
            </a:r>
            <a:r>
              <a:rPr lang="en-US" sz="1200" dirty="0" err="1"/>
              <a:t>Wankewycz</a:t>
            </a:r>
            <a:r>
              <a:rPr lang="en-US" sz="1200" dirty="0"/>
              <a:t>		4	27	</a:t>
            </a:r>
          </a:p>
          <a:p>
            <a:r>
              <a:rPr lang="en-US" sz="1200" dirty="0"/>
              <a:t>Follow	</a:t>
            </a:r>
            <a:r>
              <a:rPr lang="en-US" sz="1200" dirty="0" err="1"/>
              <a:t>Gorekasa</a:t>
            </a:r>
            <a:endParaRPr lang="en-US" sz="1200" dirty="0"/>
          </a:p>
          <a:p>
            <a:endParaRPr lang="en-US" sz="1200" dirty="0"/>
          </a:p>
          <a:p>
            <a:r>
              <a:rPr lang="en-US" sz="1200" dirty="0" err="1"/>
              <a:t>Gorekasa</a:t>
            </a:r>
            <a:endParaRPr lang="en-US" sz="1200" dirty="0"/>
          </a:p>
          <a:p>
            <a:r>
              <a:rPr lang="en-US" sz="1200" dirty="0"/>
              <a:t>	Ryan Kelly	</a:t>
            </a:r>
            <a:r>
              <a:rPr lang="en-US" sz="1200" dirty="0" err="1"/>
              <a:t>WoW</a:t>
            </a:r>
            <a:r>
              <a:rPr lang="en-US" sz="1200" dirty="0"/>
              <a:t> </a:t>
            </a:r>
            <a:r>
              <a:rPr lang="en-US" sz="1200" dirty="0" err="1"/>
              <a:t>luver</a:t>
            </a:r>
            <a:r>
              <a:rPr lang="en-US" sz="1200" dirty="0"/>
              <a:t> and gaming freak also </a:t>
            </a:r>
            <a:r>
              <a:rPr lang="en-US" sz="1200" dirty="0" err="1"/>
              <a:t>i</a:t>
            </a:r>
            <a:r>
              <a:rPr lang="en-US" sz="1200" dirty="0"/>
              <a:t> love football	14	25	</a:t>
            </a:r>
          </a:p>
          <a:p>
            <a:r>
              <a:rPr lang="en-US" sz="1200" dirty="0"/>
              <a:t>Follow	nano86</a:t>
            </a:r>
          </a:p>
          <a:p>
            <a:endParaRPr lang="en-US" sz="1200" dirty="0"/>
          </a:p>
          <a:p>
            <a:r>
              <a:rPr lang="en-US" sz="1200" dirty="0"/>
              <a:t>nano86</a:t>
            </a:r>
          </a:p>
          <a:p>
            <a:r>
              <a:rPr lang="en-US" sz="1200" dirty="0"/>
              <a:t>	nano86		1	24	</a:t>
            </a:r>
          </a:p>
          <a:p>
            <a:r>
              <a:rPr lang="en-US" sz="1200" dirty="0"/>
              <a:t>Follow	auzzie22314</a:t>
            </a:r>
          </a:p>
          <a:p>
            <a:endParaRPr lang="en-US" sz="1200" dirty="0"/>
          </a:p>
          <a:p>
            <a:r>
              <a:rPr lang="en-US" sz="1200" dirty="0"/>
              <a:t>auzzie22314</a:t>
            </a:r>
          </a:p>
          <a:p>
            <a:r>
              <a:rPr lang="en-US" sz="1200" dirty="0"/>
              <a:t>	Terry Hill	</a:t>
            </a:r>
            <a:r>
              <a:rPr lang="en-US" sz="1200" dirty="0" err="1"/>
              <a:t>Passivhaus</a:t>
            </a:r>
            <a:r>
              <a:rPr lang="en-US" sz="1200" dirty="0"/>
              <a:t> </a:t>
            </a:r>
            <a:r>
              <a:rPr lang="en-US" sz="1200" dirty="0" err="1"/>
              <a:t>promotor</a:t>
            </a:r>
            <a:r>
              <a:rPr lang="en-US" sz="1200" dirty="0"/>
              <a:t>	6	23	Virginia</a:t>
            </a:r>
          </a:p>
          <a:p>
            <a:r>
              <a:rPr lang="en-US" sz="1200" dirty="0"/>
              <a:t>Follow	mit09</a:t>
            </a:r>
          </a:p>
          <a:p>
            <a:endParaRPr lang="en-US" sz="1200" dirty="0"/>
          </a:p>
          <a:p>
            <a:r>
              <a:rPr lang="en-US" sz="1200" dirty="0"/>
              <a:t>mit09</a:t>
            </a:r>
          </a:p>
          <a:p>
            <a:r>
              <a:rPr lang="en-US" sz="1200" dirty="0"/>
              <a:t>	</a:t>
            </a:r>
            <a:r>
              <a:rPr lang="en-US" sz="1200" dirty="0" err="1"/>
              <a:t>mit</a:t>
            </a:r>
            <a:r>
              <a:rPr lang="en-US" sz="1200" dirty="0"/>
              <a:t>		7	18	</a:t>
            </a:r>
          </a:p>
          <a:p>
            <a:r>
              <a:rPr lang="en-US" sz="1200" dirty="0"/>
              <a:t>Refresh results</a:t>
            </a:r>
          </a:p>
          <a:p>
            <a:r>
              <a:rPr lang="en-US" sz="1200" dirty="0"/>
              <a:t>Tools http://</a:t>
            </a:r>
            <a:r>
              <a:rPr lang="en-US" sz="1200" dirty="0" err="1"/>
              <a:t>bit.ly</a:t>
            </a:r>
            <a:r>
              <a:rPr lang="en-US" sz="1200" dirty="0"/>
              <a:t>/yZct94 - Copy</a:t>
            </a:r>
          </a:p>
          <a:p>
            <a:r>
              <a:rPr lang="en-US" sz="1200" dirty="0"/>
              <a:t>Copy link to this search page</a:t>
            </a:r>
          </a:p>
          <a:p>
            <a:endParaRPr lang="en-US" sz="1200" dirty="0"/>
          </a:p>
          <a:p>
            <a:r>
              <a:rPr lang="en-US" sz="1200" dirty="0"/>
              <a:t>http://</a:t>
            </a:r>
            <a:r>
              <a:rPr lang="en-US" sz="1200" dirty="0" err="1"/>
              <a:t>bit.ly</a:t>
            </a:r>
            <a:r>
              <a:rPr lang="en-US" sz="1200" dirty="0"/>
              <a:t>/yZct94</a:t>
            </a:r>
          </a:p>
          <a:p>
            <a:r>
              <a:rPr lang="en-US" sz="1200" dirty="0"/>
              <a:t>Enjoy.</a:t>
            </a:r>
          </a:p>
          <a:p>
            <a:r>
              <a:rPr lang="en-US" sz="1200" dirty="0"/>
              <a:t>Export list of names.</a:t>
            </a:r>
          </a:p>
          <a:p>
            <a:r>
              <a:rPr lang="en-US" sz="1200" dirty="0"/>
              <a:t>Search results</a:t>
            </a:r>
          </a:p>
          <a:p>
            <a:endParaRPr lang="en-US" sz="1200" dirty="0"/>
          </a:p>
          <a:p>
            <a:r>
              <a:rPr lang="en-US" sz="1200" dirty="0"/>
              <a:t>CERN, ​</a:t>
            </a:r>
            <a:r>
              <a:rPr lang="en-US" sz="1200" dirty="0" err="1"/>
              <a:t>guardianscience</a:t>
            </a:r>
            <a:r>
              <a:rPr lang="en-US" sz="1200" dirty="0"/>
              <a:t>,​</a:t>
            </a:r>
            <a:r>
              <a:rPr lang="en-US" sz="1200" dirty="0" err="1"/>
              <a:t>sciencemuseum</a:t>
            </a:r>
            <a:r>
              <a:rPr lang="en-US" sz="1200" dirty="0"/>
              <a:t>,​</a:t>
            </a:r>
            <a:r>
              <a:rPr lang="en-US" sz="1200" dirty="0" err="1"/>
              <a:t>ChemistryWorld</a:t>
            </a:r>
            <a:r>
              <a:rPr lang="en-US" sz="1200" dirty="0"/>
              <a:t>,​</a:t>
            </a:r>
            <a:r>
              <a:rPr lang="en-US" sz="1200" dirty="0" err="1"/>
              <a:t>seedmag</a:t>
            </a:r>
            <a:r>
              <a:rPr lang="en-US" sz="1200" dirty="0"/>
              <a:t>,​</a:t>
            </a:r>
            <a:r>
              <a:rPr lang="en-US" sz="1200" dirty="0" err="1"/>
              <a:t>IdeasGate</a:t>
            </a:r>
            <a:r>
              <a:rPr lang="en-US" sz="1200" dirty="0"/>
              <a:t>,​ </a:t>
            </a:r>
            <a:r>
              <a:rPr lang="en-US" sz="1200" dirty="0" err="1"/>
              <a:t>psael</a:t>
            </a:r>
            <a:r>
              <a:rPr lang="en-US" sz="1200" dirty="0"/>
              <a:t>,​</a:t>
            </a:r>
            <a:r>
              <a:rPr lang="en-US" sz="1200" dirty="0" err="1"/>
              <a:t>TheComedyStore</a:t>
            </a:r>
            <a:r>
              <a:rPr lang="en-US" sz="1200" dirty="0"/>
              <a:t>,​</a:t>
            </a:r>
            <a:r>
              <a:rPr lang="en-US" sz="1200" dirty="0" err="1"/>
              <a:t>mediamuseum</a:t>
            </a:r>
            <a:r>
              <a:rPr lang="en-US" sz="1200" dirty="0"/>
              <a:t>,​</a:t>
            </a:r>
            <a:r>
              <a:rPr lang="en-US" sz="1200" dirty="0" err="1"/>
              <a:t>astroparticle</a:t>
            </a:r>
            <a:r>
              <a:rPr lang="en-US" sz="1200" dirty="0"/>
              <a:t>,​</a:t>
            </a:r>
            <a:r>
              <a:rPr lang="en-US" sz="1200" dirty="0" err="1"/>
              <a:t>symmetrymag</a:t>
            </a:r>
            <a:r>
              <a:rPr lang="en-US" sz="1200" dirty="0"/>
              <a:t>,​ </a:t>
            </a:r>
            <a:r>
              <a:rPr lang="en-US" sz="1200" dirty="0" err="1"/>
              <a:t>womenintech</a:t>
            </a:r>
            <a:r>
              <a:rPr lang="en-US" sz="1200" dirty="0"/>
              <a:t>,​</a:t>
            </a:r>
            <a:r>
              <a:rPr lang="en-US" sz="1200" dirty="0" err="1"/>
              <a:t>cheltfestivals</a:t>
            </a:r>
            <a:r>
              <a:rPr lang="en-US" sz="1200" dirty="0"/>
              <a:t>,​</a:t>
            </a:r>
            <a:r>
              <a:rPr lang="en-US" sz="1200" dirty="0" err="1"/>
              <a:t>junespringtech</a:t>
            </a:r>
            <a:r>
              <a:rPr lang="en-US" sz="1200" dirty="0"/>
              <a:t>,​</a:t>
            </a:r>
            <a:r>
              <a:rPr lang="en-US" sz="1200" dirty="0" err="1"/>
              <a:t>ENGINEERINGcom</a:t>
            </a:r>
            <a:r>
              <a:rPr lang="en-US" sz="1200" dirty="0"/>
              <a:t>,​ </a:t>
            </a:r>
            <a:r>
              <a:rPr lang="en-US" sz="1200" dirty="0" err="1"/>
              <a:t>TheCloudNetwork</a:t>
            </a:r>
            <a:r>
              <a:rPr lang="en-US" sz="1200" dirty="0"/>
              <a:t>,​</a:t>
            </a:r>
            <a:r>
              <a:rPr lang="en-US" sz="1200" dirty="0" err="1"/>
              <a:t>endthedisease</a:t>
            </a:r>
            <a:r>
              <a:rPr lang="en-US" sz="1200" dirty="0"/>
              <a:t>,​</a:t>
            </a:r>
            <a:r>
              <a:rPr lang="en-US" sz="1200" dirty="0" err="1"/>
              <a:t>cloudbook</a:t>
            </a:r>
            <a:r>
              <a:rPr lang="en-US" sz="1200" dirty="0"/>
              <a:t>,​</a:t>
            </a:r>
            <a:r>
              <a:rPr lang="en-US" sz="1200" dirty="0" err="1"/>
              <a:t>ALICEexperiment</a:t>
            </a:r>
            <a:r>
              <a:rPr lang="en-US" sz="1200" dirty="0"/>
              <a:t>,​ </a:t>
            </a:r>
            <a:r>
              <a:rPr lang="en-US" sz="1200" dirty="0" err="1"/>
              <a:t>cloud_connect</a:t>
            </a:r>
            <a:r>
              <a:rPr lang="en-US" sz="1200" dirty="0"/>
              <a:t>,​QMUL,​</a:t>
            </a:r>
            <a:r>
              <a:rPr lang="en-US" sz="1200" dirty="0" err="1"/>
              <a:t>DigitalAgendaEU</a:t>
            </a:r>
            <a:r>
              <a:rPr lang="en-US" sz="1200" dirty="0"/>
              <a:t>,​</a:t>
            </a:r>
            <a:r>
              <a:rPr lang="en-US" sz="1200" dirty="0" err="1"/>
              <a:t>Michael_GR</a:t>
            </a:r>
            <a:r>
              <a:rPr lang="en-US" sz="1200" dirty="0"/>
              <a:t>,​</a:t>
            </a:r>
            <a:r>
              <a:rPr lang="en-US" sz="1200" dirty="0" err="1"/>
              <a:t>momentofscience</a:t>
            </a:r>
            <a:r>
              <a:rPr lang="en-US" sz="1200" dirty="0"/>
              <a:t>,​FMWF, ​USLHC,​</a:t>
            </a:r>
            <a:r>
              <a:rPr lang="en-US" sz="1200" dirty="0" err="1"/>
              <a:t>particlenews</a:t>
            </a:r>
            <a:r>
              <a:rPr lang="en-US" sz="1200" dirty="0"/>
              <a:t>,​</a:t>
            </a:r>
            <a:r>
              <a:rPr lang="en-US" sz="1200" dirty="0" err="1"/>
              <a:t>milenio_ciencia</a:t>
            </a:r>
            <a:r>
              <a:rPr lang="en-US" sz="1200" dirty="0"/>
              <a:t>,​</a:t>
            </a:r>
            <a:r>
              <a:rPr lang="en-US" sz="1200" dirty="0" err="1"/>
              <a:t>NancyProctor</a:t>
            </a:r>
            <a:r>
              <a:rPr lang="en-US" sz="1200" dirty="0"/>
              <a:t>,​</a:t>
            </a:r>
            <a:r>
              <a:rPr lang="en-US" sz="1200" dirty="0" err="1"/>
              <a:t>DoTryThisAtHome</a:t>
            </a:r>
            <a:r>
              <a:rPr lang="en-US" sz="1200" dirty="0"/>
              <a:t>,​ </a:t>
            </a:r>
            <a:r>
              <a:rPr lang="en-US" sz="1200" dirty="0" err="1"/>
              <a:t>cloudtweaks</a:t>
            </a:r>
            <a:r>
              <a:rPr lang="en-US" sz="1200" dirty="0"/>
              <a:t>,​</a:t>
            </a:r>
            <a:r>
              <a:rPr lang="en-US" sz="1200" dirty="0" err="1"/>
              <a:t>HPCwire</a:t>
            </a:r>
            <a:r>
              <a:rPr lang="en-US" sz="1200" dirty="0"/>
              <a:t>,​</a:t>
            </a:r>
            <a:r>
              <a:rPr lang="en-US" sz="1200" dirty="0" err="1"/>
              <a:t>EPRINews</a:t>
            </a:r>
            <a:r>
              <a:rPr lang="en-US" sz="1200" dirty="0"/>
              <a:t>,​</a:t>
            </a:r>
            <a:r>
              <a:rPr lang="en-US" sz="1200" dirty="0" err="1"/>
              <a:t>CloudWSeries</a:t>
            </a:r>
            <a:r>
              <a:rPr lang="en-US" sz="1200" dirty="0"/>
              <a:t>,​</a:t>
            </a:r>
            <a:r>
              <a:rPr lang="en-US" sz="1200" dirty="0" err="1"/>
              <a:t>dmascia</a:t>
            </a:r>
            <a:r>
              <a:rPr lang="en-US" sz="1200" dirty="0"/>
              <a:t>,​</a:t>
            </a:r>
            <a:r>
              <a:rPr lang="en-US" sz="1200" dirty="0" err="1"/>
              <a:t>BritishSciFest</a:t>
            </a:r>
            <a:r>
              <a:rPr lang="en-US" sz="1200" dirty="0"/>
              <a:t>,​ </a:t>
            </a:r>
            <a:r>
              <a:rPr lang="en-US" sz="1200" dirty="0" err="1"/>
              <a:t>EnergeticFutura</a:t>
            </a:r>
            <a:r>
              <a:rPr lang="en-US" sz="1200" dirty="0"/>
              <a:t>,​</a:t>
            </a:r>
            <a:r>
              <a:rPr lang="en-US" sz="1200" dirty="0" err="1"/>
              <a:t>illuminantceo</a:t>
            </a:r>
            <a:r>
              <a:rPr lang="en-US" sz="1200" dirty="0"/>
              <a:t>,​</a:t>
            </a:r>
            <a:r>
              <a:rPr lang="en-US" sz="1200" dirty="0" err="1"/>
              <a:t>ChemHeritage</a:t>
            </a:r>
            <a:r>
              <a:rPr lang="en-US" sz="1200" dirty="0"/>
              <a:t>,​</a:t>
            </a:r>
            <a:r>
              <a:rPr lang="en-US" sz="1200" dirty="0" err="1"/>
              <a:t>geopense</a:t>
            </a:r>
            <a:r>
              <a:rPr lang="en-US" sz="1200" dirty="0"/>
              <a:t>,​</a:t>
            </a:r>
            <a:r>
              <a:rPr lang="en-US" sz="1200" dirty="0" err="1"/>
              <a:t>AmateurPhilosop</a:t>
            </a:r>
            <a:r>
              <a:rPr lang="en-US" sz="1200" dirty="0"/>
              <a:t>, ​dubscience2012,​</a:t>
            </a:r>
            <a:r>
              <a:rPr lang="en-US" sz="1200" dirty="0" err="1"/>
              <a:t>NVIDIATesla</a:t>
            </a:r>
            <a:r>
              <a:rPr lang="en-US" sz="1200" dirty="0"/>
              <a:t>,​</a:t>
            </a:r>
            <a:r>
              <a:rPr lang="en-US" sz="1200" dirty="0" err="1"/>
              <a:t>JoBrodie</a:t>
            </a:r>
            <a:r>
              <a:rPr lang="en-US" sz="1200" dirty="0"/>
              <a:t>,​</a:t>
            </a:r>
            <a:r>
              <a:rPr lang="en-US" sz="1200" dirty="0" err="1"/>
              <a:t>geekpop</a:t>
            </a:r>
            <a:r>
              <a:rPr lang="en-US" sz="1200" dirty="0"/>
              <a:t>,​IN2P3_CNRS,​ </a:t>
            </a:r>
            <a:r>
              <a:rPr lang="en-US" sz="1200" dirty="0" err="1"/>
              <a:t>CristyBurne</a:t>
            </a:r>
            <a:r>
              <a:rPr lang="en-US" sz="1200" dirty="0"/>
              <a:t>,​</a:t>
            </a:r>
            <a:r>
              <a:rPr lang="en-US" sz="1200" dirty="0" err="1"/>
              <a:t>Leigh_Phillips</a:t>
            </a:r>
            <a:r>
              <a:rPr lang="en-US" sz="1200" dirty="0"/>
              <a:t>,​</a:t>
            </a:r>
            <a:r>
              <a:rPr lang="en-US" sz="1200" dirty="0" err="1"/>
              <a:t>swissnexSF</a:t>
            </a:r>
            <a:r>
              <a:rPr lang="en-US" sz="1200" dirty="0"/>
              <a:t>,​</a:t>
            </a:r>
            <a:r>
              <a:rPr lang="en-US" sz="1200" dirty="0" err="1"/>
              <a:t>gridpp</a:t>
            </a:r>
            <a:r>
              <a:rPr lang="en-US" sz="1200" dirty="0"/>
              <a:t>,​</a:t>
            </a:r>
            <a:r>
              <a:rPr lang="en-US" sz="1200" dirty="0" err="1"/>
              <a:t>fusionenergy</a:t>
            </a:r>
            <a:r>
              <a:rPr lang="en-US" sz="1200" dirty="0"/>
              <a:t>,​ </a:t>
            </a:r>
            <a:r>
              <a:rPr lang="en-US" sz="1200" dirty="0" err="1"/>
              <a:t>EnablingGrids</a:t>
            </a:r>
            <a:r>
              <a:rPr lang="en-US" sz="1200" dirty="0"/>
              <a:t>,​</a:t>
            </a:r>
            <a:r>
              <a:rPr lang="en-US" sz="1200" dirty="0" err="1"/>
              <a:t>timClicks</a:t>
            </a:r>
            <a:r>
              <a:rPr lang="en-US" sz="1200" dirty="0"/>
              <a:t>,​</a:t>
            </a:r>
            <a:r>
              <a:rPr lang="en-US" sz="1200" dirty="0" err="1"/>
              <a:t>isgtw</a:t>
            </a:r>
            <a:r>
              <a:rPr lang="en-US" sz="1200" dirty="0"/>
              <a:t>,​</a:t>
            </a:r>
            <a:r>
              <a:rPr lang="en-US" sz="1200" dirty="0" err="1"/>
              <a:t>datanami</a:t>
            </a:r>
            <a:r>
              <a:rPr lang="en-US" sz="1200" dirty="0"/>
              <a:t>,​</a:t>
            </a:r>
            <a:r>
              <a:rPr lang="en-US" sz="1200" dirty="0" err="1"/>
              <a:t>benstill</a:t>
            </a:r>
            <a:r>
              <a:rPr lang="en-US" sz="1200" dirty="0"/>
              <a:t>,​</a:t>
            </a:r>
            <a:r>
              <a:rPr lang="en-US" sz="1200" dirty="0" err="1"/>
              <a:t>LBNLcs</a:t>
            </a:r>
            <a:r>
              <a:rPr lang="en-US" sz="1200" dirty="0"/>
              <a:t>,​</a:t>
            </a:r>
            <a:r>
              <a:rPr lang="en-US" sz="1200" dirty="0" err="1"/>
              <a:t>busuab</a:t>
            </a:r>
            <a:r>
              <a:rPr lang="en-US" sz="1200" dirty="0"/>
              <a:t>,​ _Chemistry_,​</a:t>
            </a:r>
            <a:r>
              <a:rPr lang="en-US" sz="1200" dirty="0" err="1"/>
              <a:t>giorgiawired</a:t>
            </a:r>
            <a:r>
              <a:rPr lang="en-US" sz="1200" dirty="0"/>
              <a:t>,​OMG4Science,​</a:t>
            </a:r>
            <a:r>
              <a:rPr lang="en-US" sz="1200" dirty="0" err="1"/>
              <a:t>TheSISTeam</a:t>
            </a:r>
            <a:r>
              <a:rPr lang="en-US" sz="1200" dirty="0"/>
              <a:t>,​</a:t>
            </a:r>
            <a:r>
              <a:rPr lang="en-US" sz="1200" dirty="0" err="1"/>
              <a:t>DrQz</a:t>
            </a:r>
            <a:r>
              <a:rPr lang="en-US" sz="1200" dirty="0"/>
              <a:t>,​</a:t>
            </a:r>
            <a:r>
              <a:rPr lang="en-US" sz="1200" dirty="0" err="1"/>
              <a:t>hartem</a:t>
            </a:r>
            <a:r>
              <a:rPr lang="en-US" sz="1200" dirty="0"/>
              <a:t>,​ </a:t>
            </a:r>
            <a:r>
              <a:rPr lang="en-US" sz="1200" dirty="0" err="1"/>
              <a:t>ScalableComp</a:t>
            </a:r>
            <a:r>
              <a:rPr lang="en-US" sz="1200" dirty="0"/>
              <a:t>,​</a:t>
            </a:r>
            <a:r>
              <a:rPr lang="en-US" sz="1200" dirty="0" err="1"/>
              <a:t>CyberSciCentre</a:t>
            </a:r>
            <a:r>
              <a:rPr lang="en-US" sz="1200" dirty="0"/>
              <a:t>,​</a:t>
            </a:r>
            <a:r>
              <a:rPr lang="en-US" sz="1200" dirty="0" err="1"/>
              <a:t>GEANTnews</a:t>
            </a:r>
            <a:r>
              <a:rPr lang="en-US" sz="1200" dirty="0"/>
              <a:t>,​</a:t>
            </a:r>
            <a:r>
              <a:rPr lang="en-US" sz="1200" dirty="0" err="1"/>
              <a:t>PhysicsatQM</a:t>
            </a:r>
            <a:r>
              <a:rPr lang="en-US" sz="1200" dirty="0"/>
              <a:t>,​</a:t>
            </a:r>
            <a:r>
              <a:rPr lang="en-US" sz="1200" dirty="0" err="1"/>
              <a:t>geekeconomist</a:t>
            </a:r>
            <a:r>
              <a:rPr lang="en-US" sz="1200" dirty="0"/>
              <a:t>,​ </a:t>
            </a:r>
            <a:r>
              <a:rPr lang="en-US" sz="1200" dirty="0" err="1"/>
              <a:t>pesinasiller</a:t>
            </a:r>
            <a:r>
              <a:rPr lang="en-US" sz="1200" dirty="0"/>
              <a:t>,​</a:t>
            </a:r>
            <a:r>
              <a:rPr lang="en-US" sz="1200" dirty="0" err="1"/>
              <a:t>johanlouwers</a:t>
            </a:r>
            <a:r>
              <a:rPr lang="en-US" sz="1200" dirty="0"/>
              <a:t>,​</a:t>
            </a:r>
            <a:r>
              <a:rPr lang="en-US" sz="1200" dirty="0" err="1"/>
              <a:t>mariocampolargo</a:t>
            </a:r>
            <a:r>
              <a:rPr lang="en-US" sz="1200" dirty="0"/>
              <a:t>,​</a:t>
            </a:r>
            <a:r>
              <a:rPr lang="en-US" sz="1200" dirty="0" err="1"/>
              <a:t>EuroAfrica_ICT</a:t>
            </a:r>
            <a:r>
              <a:rPr lang="en-US" sz="1200" dirty="0"/>
              <a:t>,​</a:t>
            </a:r>
            <a:r>
              <a:rPr lang="en-US" sz="1200" dirty="0" err="1"/>
              <a:t>RUCompSci</a:t>
            </a:r>
            <a:r>
              <a:rPr lang="en-US" sz="1200" dirty="0"/>
              <a:t>,​ </a:t>
            </a:r>
            <a:r>
              <a:rPr lang="en-US" sz="1200" dirty="0" err="1"/>
              <a:t>BeSTGRID</a:t>
            </a:r>
            <a:r>
              <a:rPr lang="en-US" sz="1200" dirty="0"/>
              <a:t>,​</a:t>
            </a:r>
            <a:r>
              <a:rPr lang="en-US" sz="1200" dirty="0" err="1"/>
              <a:t>billyzero</a:t>
            </a:r>
            <a:r>
              <a:rPr lang="en-US" sz="1200" dirty="0"/>
              <a:t>,​</a:t>
            </a:r>
            <a:r>
              <a:rPr lang="en-US" sz="1200" dirty="0" err="1"/>
              <a:t>SoftwareSaved</a:t>
            </a:r>
            <a:r>
              <a:rPr lang="en-US" sz="1200" dirty="0"/>
              <a:t>,​</a:t>
            </a:r>
            <a:r>
              <a:rPr lang="en-US" sz="1200" dirty="0" err="1"/>
              <a:t>bigodines</a:t>
            </a:r>
            <a:r>
              <a:rPr lang="en-US" sz="1200" dirty="0"/>
              <a:t>,​</a:t>
            </a:r>
            <a:r>
              <a:rPr lang="en-US" sz="1200" dirty="0" err="1"/>
              <a:t>Rechenkraft_net</a:t>
            </a:r>
            <a:r>
              <a:rPr lang="en-US" sz="1200" dirty="0"/>
              <a:t>,​ </a:t>
            </a:r>
            <a:r>
              <a:rPr lang="en-US" sz="1200" dirty="0" err="1"/>
              <a:t>ToshioMatsuda</a:t>
            </a:r>
            <a:r>
              <a:rPr lang="en-US" sz="1200" dirty="0"/>
              <a:t>,​</a:t>
            </a:r>
            <a:r>
              <a:rPr lang="en-US" sz="1200" dirty="0" err="1"/>
              <a:t>UbuntuNet</a:t>
            </a:r>
            <a:r>
              <a:rPr lang="en-US" sz="1200" dirty="0"/>
              <a:t>,​</a:t>
            </a:r>
            <a:r>
              <a:rPr lang="en-US" sz="1200" dirty="0" err="1"/>
              <a:t>StratusLab</a:t>
            </a:r>
            <a:r>
              <a:rPr lang="en-US" sz="1200" dirty="0"/>
              <a:t>,​</a:t>
            </a:r>
            <a:r>
              <a:rPr lang="en-US" sz="1200" dirty="0" err="1"/>
              <a:t>yoyo_rkn</a:t>
            </a:r>
            <a:r>
              <a:rPr lang="en-US" sz="1200" dirty="0"/>
              <a:t>,​</a:t>
            </a:r>
            <a:r>
              <a:rPr lang="en-US" sz="1200" dirty="0" err="1"/>
              <a:t>CloudyGrids</a:t>
            </a:r>
            <a:r>
              <a:rPr lang="en-US" sz="1200" dirty="0"/>
              <a:t>,​ </a:t>
            </a:r>
            <a:r>
              <a:rPr lang="en-US" sz="1200" dirty="0" err="1"/>
              <a:t>planet_gridpp</a:t>
            </a:r>
            <a:r>
              <a:rPr lang="en-US" sz="1200" dirty="0"/>
              <a:t>,​</a:t>
            </a:r>
            <a:r>
              <a:rPr lang="en-US" sz="1200" dirty="0" err="1"/>
              <a:t>rohanmittal</a:t>
            </a:r>
            <a:r>
              <a:rPr lang="en-US" sz="1200" dirty="0"/>
              <a:t>,​</a:t>
            </a:r>
            <a:r>
              <a:rPr lang="en-US" sz="1200" dirty="0" err="1"/>
              <a:t>igeproject_eu</a:t>
            </a:r>
            <a:r>
              <a:rPr lang="en-US" sz="1200" dirty="0"/>
              <a:t>,​</a:t>
            </a:r>
            <a:r>
              <a:rPr lang="en-US" sz="1200" dirty="0" err="1"/>
              <a:t>metropoledigi</a:t>
            </a:r>
            <a:r>
              <a:rPr lang="en-US" sz="1200" dirty="0"/>
              <a:t>,​</a:t>
            </a:r>
            <a:r>
              <a:rPr lang="en-US" sz="1200" dirty="0" err="1"/>
              <a:t>ibnkureshi</a:t>
            </a:r>
            <a:r>
              <a:rPr lang="en-US" sz="1200" dirty="0"/>
              <a:t>,​ eela_na3,​</a:t>
            </a:r>
            <a:r>
              <a:rPr lang="en-US" sz="1200" dirty="0" err="1"/>
              <a:t>gravitazeroeu</a:t>
            </a:r>
            <a:r>
              <a:rPr lang="en-US" sz="1200" dirty="0"/>
              <a:t>,​GRDI2020,​</a:t>
            </a:r>
            <a:r>
              <a:rPr lang="en-US" sz="1200" dirty="0" err="1"/>
              <a:t>eresearchnz</a:t>
            </a:r>
            <a:r>
              <a:rPr lang="en-US" sz="1200" dirty="0"/>
              <a:t>,​</a:t>
            </a:r>
            <a:r>
              <a:rPr lang="en-US" sz="1200" dirty="0" err="1"/>
              <a:t>Jregazzi</a:t>
            </a:r>
            <a:r>
              <a:rPr lang="en-US" sz="1200" dirty="0"/>
              <a:t>,​</a:t>
            </a:r>
            <a:r>
              <a:rPr lang="en-US" sz="1200" dirty="0" err="1"/>
              <a:t>oancan</a:t>
            </a:r>
            <a:r>
              <a:rPr lang="en-US" sz="1200" dirty="0"/>
              <a:t>,​ </a:t>
            </a:r>
            <a:r>
              <a:rPr lang="en-US" sz="1200" dirty="0" err="1"/>
              <a:t>horizonfuelcel</a:t>
            </a:r>
            <a:r>
              <a:rPr lang="en-US" sz="1200" dirty="0"/>
              <a:t>,​</a:t>
            </a:r>
            <a:r>
              <a:rPr lang="en-US" sz="1200" dirty="0" err="1"/>
              <a:t>Gorekasa</a:t>
            </a:r>
            <a:r>
              <a:rPr lang="en-US" sz="1200" dirty="0"/>
              <a:t>,​nano86,​auzzie22314,​mit09</a:t>
            </a:r>
          </a:p>
          <a:p>
            <a:r>
              <a:rPr lang="en-US" sz="1200" dirty="0"/>
              <a:t>Enjoy.</a:t>
            </a:r>
          </a:p>
          <a:p>
            <a:r>
              <a:rPr lang="en-US" sz="1200" dirty="0"/>
              <a:t>Create twitter list from results. Tweet it!</a:t>
            </a:r>
          </a:p>
          <a:p>
            <a:r>
              <a:rPr lang="en-US" sz="1200" dirty="0"/>
              <a:t>Sign in with Twitter</a:t>
            </a:r>
          </a:p>
          <a:p>
            <a:endParaRPr lang="en-US" sz="1200" dirty="0"/>
          </a:p>
          <a:p>
            <a:r>
              <a:rPr lang="en-US" sz="1200" dirty="0"/>
              <a:t>    * Sign in with Twitter to make it easier to follow people, to filter out people you already know or to watch for cool new people your friends are following.</a:t>
            </a:r>
          </a:p>
          <a:p>
            <a:r>
              <a:rPr lang="en-US" sz="1200" dirty="0"/>
              <a:t>    * We will never post to Twitter without your explicit permission first.</a:t>
            </a:r>
          </a:p>
          <a:p>
            <a:r>
              <a:rPr lang="en-US" sz="1200" dirty="0"/>
              <a:t>    * You can revoke </a:t>
            </a:r>
            <a:r>
              <a:rPr lang="en-US" sz="1200" dirty="0" err="1"/>
              <a:t>Twiangulate's</a:t>
            </a:r>
            <a:r>
              <a:rPr lang="en-US" sz="1200" dirty="0"/>
              <a:t> access to your Twitter account at any time by changing your Connections settings on Twitter (link).</a:t>
            </a:r>
          </a:p>
          <a:p>
            <a:r>
              <a:rPr lang="en-US" sz="1200" dirty="0"/>
              <a:t>    * You confirm that you accept our Terms of Service.</a:t>
            </a:r>
          </a:p>
          <a:p>
            <a:endParaRPr lang="en-US" sz="1200" dirty="0"/>
          </a:p>
          <a:p>
            <a:r>
              <a:rPr lang="en-US" sz="1200" dirty="0"/>
              <a:t>Cancel Sign in with Twitter</a:t>
            </a:r>
          </a:p>
          <a:p>
            <a:r>
              <a:rPr lang="en-US" sz="1200" dirty="0"/>
              <a:t>Sign in with Twitter?</a:t>
            </a:r>
          </a:p>
          <a:p>
            <a:endParaRPr lang="en-US" sz="1200" dirty="0"/>
          </a:p>
          <a:p>
            <a:r>
              <a:rPr lang="en-US" sz="1200" dirty="0"/>
              <a:t>To see newly found users you should be signed in with Twitter.</a:t>
            </a:r>
          </a:p>
          <a:p>
            <a:r>
              <a:rPr lang="en-US" sz="1200" dirty="0"/>
              <a:t>Cancel Sign in with Twitter</a:t>
            </a:r>
          </a:p>
          <a:p>
            <a:endParaRPr lang="en-US" sz="1200" dirty="0"/>
          </a:p>
          <a:p>
            <a:r>
              <a:rPr lang="en-US" sz="1200" dirty="0"/>
              <a:t> </a:t>
            </a:r>
          </a:p>
          <a:p>
            <a:r>
              <a:rPr lang="en-US" sz="1200" dirty="0"/>
              <a:t> </a:t>
            </a:r>
          </a:p>
          <a:p>
            <a:endParaRPr lang="en-US" sz="1200" dirty="0"/>
          </a:p>
          <a:p>
            <a:r>
              <a:rPr lang="en-US" sz="1200" dirty="0"/>
              <a:t>    *</a:t>
            </a:r>
          </a:p>
          <a:p>
            <a:endParaRPr lang="en-US" sz="1200" dirty="0"/>
          </a:p>
          <a:p>
            <a:r>
              <a:rPr lang="en-US" sz="1200" dirty="0"/>
              <a:t>      "</a:t>
            </a:r>
            <a:r>
              <a:rPr lang="en-US" sz="1200" dirty="0" err="1"/>
              <a:t>Twiangulate</a:t>
            </a:r>
            <a:r>
              <a:rPr lang="en-US" sz="1200" dirty="0"/>
              <a:t> can tell me who the people I listen to are, in turn, listening to"</a:t>
            </a:r>
          </a:p>
          <a:p>
            <a:r>
              <a:rPr lang="en-US" sz="1200" dirty="0"/>
              <a:t>    *</a:t>
            </a:r>
          </a:p>
          <a:p>
            <a:endParaRPr lang="en-US" sz="1200" dirty="0"/>
          </a:p>
          <a:p>
            <a:r>
              <a:rPr lang="en-US" sz="1200" dirty="0"/>
              <a:t>      "That's pretty hot stuff"</a:t>
            </a:r>
          </a:p>
          <a:p>
            <a:r>
              <a:rPr lang="en-US" sz="1200" dirty="0"/>
              <a:t>    *</a:t>
            </a:r>
          </a:p>
          <a:p>
            <a:endParaRPr lang="en-US" sz="1200" dirty="0"/>
          </a:p>
          <a:p>
            <a:r>
              <a:rPr lang="en-US" sz="1200" dirty="0"/>
              <a:t>      "Find connections you</a:t>
            </a:r>
          </a:p>
          <a:p>
            <a:r>
              <a:rPr lang="en-US" sz="1200" dirty="0"/>
              <a:t>      might have in common"</a:t>
            </a:r>
          </a:p>
          <a:p>
            <a:r>
              <a:rPr lang="en-US" sz="1200" dirty="0"/>
              <a:t>    *</a:t>
            </a:r>
          </a:p>
          <a:p>
            <a:endParaRPr lang="en-US" sz="1200" dirty="0"/>
          </a:p>
          <a:p>
            <a:r>
              <a:rPr lang="en-US" sz="1200" dirty="0"/>
              <a:t>      "A good virtual parlor game"</a:t>
            </a:r>
          </a:p>
          <a:p>
            <a:r>
              <a:rPr lang="en-US" sz="1200" dirty="0"/>
              <a:t>    *</a:t>
            </a:r>
          </a:p>
          <a:p>
            <a:endParaRPr lang="en-US" sz="1200" dirty="0"/>
          </a:p>
          <a:p>
            <a:r>
              <a:rPr lang="en-US" sz="1200" dirty="0"/>
              <a:t>      "Discover the common followers of your three biggest competitors on Twitter"</a:t>
            </a:r>
          </a:p>
          <a:p>
            <a:r>
              <a:rPr lang="en-US" sz="1200" dirty="0"/>
              <a:t>    *</a:t>
            </a:r>
          </a:p>
          <a:p>
            <a:endParaRPr lang="en-US" sz="1200" dirty="0"/>
          </a:p>
          <a:p>
            <a:r>
              <a:rPr lang="en-US" sz="1200" dirty="0"/>
              <a:t>      "</a:t>
            </a:r>
            <a:r>
              <a:rPr lang="en-US" sz="1200" dirty="0" err="1"/>
              <a:t>Twiangulate</a:t>
            </a:r>
            <a:r>
              <a:rPr lang="en-US" sz="1200" dirty="0"/>
              <a:t> is one of the coolest online tools that I've found"</a:t>
            </a:r>
          </a:p>
          <a:p>
            <a:r>
              <a:rPr lang="en-US" sz="1200" dirty="0"/>
              <a:t>    *</a:t>
            </a:r>
          </a:p>
          <a:p>
            <a:endParaRPr lang="en-US" sz="1200" dirty="0"/>
          </a:p>
          <a:p>
            <a:r>
              <a:rPr lang="en-US" sz="1200" dirty="0"/>
              <a:t>      "Wow @</a:t>
            </a:r>
            <a:r>
              <a:rPr lang="en-US" sz="1200" dirty="0" err="1"/>
              <a:t>twiangulate</a:t>
            </a:r>
            <a:r>
              <a:rPr lang="en-US" sz="1200" dirty="0"/>
              <a:t>... is very cool Twitter follower analysis tool"</a:t>
            </a:r>
          </a:p>
          <a:p>
            <a:r>
              <a:rPr lang="en-US" sz="1200" dirty="0"/>
              <a:t>    *</a:t>
            </a:r>
          </a:p>
          <a:p>
            <a:endParaRPr lang="en-US" sz="1200" dirty="0"/>
          </a:p>
          <a:p>
            <a:r>
              <a:rPr lang="en-US" sz="1200" dirty="0"/>
              <a:t>      "</a:t>
            </a:r>
            <a:r>
              <a:rPr lang="en-US" sz="1200" dirty="0" err="1"/>
              <a:t>Twiangulate</a:t>
            </a:r>
            <a:r>
              <a:rPr lang="en-US" sz="1200" dirty="0"/>
              <a:t> makes Twitter start to look a little like LinkedIn, revealing a network of interests, not just strategic friends"</a:t>
            </a:r>
          </a:p>
          <a:p>
            <a:endParaRPr lang="en-US" sz="1200" dirty="0"/>
          </a:p>
          <a:p>
            <a:r>
              <a:rPr lang="en-US" sz="1200" dirty="0"/>
              <a:t>Like this? Please share: | |</a:t>
            </a:r>
          </a:p>
          <a:p>
            <a:r>
              <a:rPr lang="en-US" sz="1200" dirty="0"/>
              <a:t>Follow on Twitter Add to </a:t>
            </a:r>
            <a:r>
              <a:rPr lang="en-US" sz="1200" dirty="0" err="1"/>
              <a:t>del.icio.us</a:t>
            </a:r>
            <a:r>
              <a:rPr lang="en-US" sz="1200" dirty="0"/>
              <a:t> Submit to </a:t>
            </a:r>
            <a:r>
              <a:rPr lang="en-US" sz="1200" dirty="0" err="1"/>
              <a:t>digg</a:t>
            </a:r>
            <a:r>
              <a:rPr lang="en-US" sz="1200" dirty="0"/>
              <a:t> Submit to </a:t>
            </a:r>
            <a:r>
              <a:rPr lang="en-US" sz="1200" dirty="0" err="1"/>
              <a:t>Reddit</a:t>
            </a:r>
            <a:r>
              <a:rPr lang="en-US" sz="1200" dirty="0"/>
              <a:t> Submit to </a:t>
            </a:r>
            <a:r>
              <a:rPr lang="en-US" sz="1200" dirty="0" err="1"/>
              <a:t>StumbleUpon</a:t>
            </a:r>
            <a:r>
              <a:rPr lang="en-US" sz="1200" dirty="0"/>
              <a:t> Submit to Facebook</a:t>
            </a:r>
          </a:p>
          <a:p>
            <a:r>
              <a:rPr lang="en-US" sz="1200" dirty="0"/>
              <a:t>Build a map | Public maps | Home | Blog | FAQs | Terms | Contact</a:t>
            </a:r>
          </a:p>
          <a:p>
            <a:r>
              <a:rPr lang="en-US" sz="1200" dirty="0"/>
              <a:t>Brought to you by the team behind </a:t>
            </a:r>
            <a:r>
              <a:rPr lang="en-US" sz="1200" dirty="0" err="1"/>
              <a:t>Blogads.com</a:t>
            </a:r>
            <a:r>
              <a:rPr lang="en-US" sz="1200" dirty="0"/>
              <a:t> including these </a:t>
            </a:r>
            <a:r>
              <a:rPr lang="en-US" sz="1200" dirty="0" err="1"/>
              <a:t>tweeps</a:t>
            </a:r>
            <a:r>
              <a:rPr lang="en-US" sz="1200" dirty="0"/>
              <a:t>.</a:t>
            </a:r>
          </a:p>
          <a:p>
            <a:r>
              <a:rPr lang="en-US" sz="1200" dirty="0"/>
              <a:t>© 2009-2011 </a:t>
            </a:r>
            <a:r>
              <a:rPr lang="en-US" sz="1200" dirty="0" err="1"/>
              <a:t>Pressflex</a:t>
            </a:r>
            <a:r>
              <a:rPr lang="en-US" sz="1200" dirty="0"/>
              <a:t> LLC</a:t>
            </a:r>
          </a:p>
          <a:p>
            <a:r>
              <a:rPr lang="en-US" sz="1200" dirty="0"/>
              <a:t>Glad you're having fun!</a:t>
            </a:r>
          </a:p>
          <a:p>
            <a:endParaRPr lang="en-US" sz="1200" dirty="0"/>
          </a:p>
          <a:p>
            <a:r>
              <a:rPr lang="en-US" sz="1200" dirty="0"/>
              <a:t>Just sign in with Twitter, and you can keep right on </a:t>
            </a:r>
            <a:r>
              <a:rPr lang="en-US" sz="1200" dirty="0" err="1"/>
              <a:t>twiangulating</a:t>
            </a:r>
            <a:r>
              <a:rPr lang="en-US" sz="1200" dirty="0"/>
              <a:t>!</a:t>
            </a:r>
          </a:p>
          <a:p>
            <a:r>
              <a:rPr lang="en-US" sz="1200" dirty="0"/>
              <a:t>Email: (no sales or spam, cool tips only) Tweet this: 140 I'm at http://</a:t>
            </a:r>
            <a:r>
              <a:rPr lang="en-US" sz="1200" dirty="0" err="1"/>
              <a:t>twiangulate.com</a:t>
            </a:r>
            <a:r>
              <a:rPr lang="en-US" sz="1200" dirty="0"/>
              <a:t> where you can analyze your followers, search Twitter bios and uncover hidden connections. Follow @</a:t>
            </a:r>
            <a:r>
              <a:rPr lang="en-US" sz="1200" dirty="0" err="1"/>
              <a:t>twiangulate</a:t>
            </a:r>
            <a:r>
              <a:rPr lang="en-US" sz="1200" dirty="0"/>
              <a:t> Sign in with Twitter By clicking "Sign in with Twitter", you agree to our terms.</a:t>
            </a:r>
          </a:p>
          <a:p>
            <a:r>
              <a:rPr lang="en-US" sz="1200" dirty="0"/>
              <a:t>Cancel</a:t>
            </a:r>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2800" dirty="0" smtClean="0">
                <a:solidFill>
                  <a:srgbClr val="6666FF"/>
                </a:solidFill>
                <a:latin typeface="Arial Bold" charset="0"/>
                <a:ea typeface="ＭＳ Ｐゴシック" charset="0"/>
                <a:cs typeface="Arial Bold" charset="0"/>
                <a:sym typeface="Arial Bold" charset="0"/>
              </a:rPr>
              <a:t>9</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22–23 September 2011, Lyon</a:t>
            </a:r>
            <a:endParaRPr lang="en-US" sz="2800" dirty="0">
              <a:solidFill>
                <a:srgbClr val="6666FF"/>
              </a:solidFill>
              <a:latin typeface="Arial Bold" charset="0"/>
              <a:ea typeface="ＭＳ Ｐゴシック" charset="0"/>
              <a:cs typeface="Arial Bold" charset="0"/>
              <a:sym typeface="Arial Bold" charset="0"/>
            </a:endParaRPr>
          </a:p>
        </p:txBody>
      </p:sp>
      <p:pic>
        <p:nvPicPr>
          <p:cNvPr id="4" name="Picture 3"/>
          <p:cNvPicPr>
            <a:picLocks noChangeAspect="1"/>
          </p:cNvPicPr>
          <p:nvPr/>
        </p:nvPicPr>
        <p:blipFill>
          <a:blip r:embed="rId5"/>
          <a:stretch>
            <a:fillRect/>
          </a:stretch>
        </p:blipFill>
        <p:spPr>
          <a:xfrm>
            <a:off x="251520" y="1844824"/>
            <a:ext cx="4032448" cy="1232626"/>
          </a:xfrm>
          <a:prstGeom prst="rect">
            <a:avLst/>
          </a:prstGeom>
        </p:spPr>
      </p:pic>
      <p:sp>
        <p:nvSpPr>
          <p:cNvPr id="7" name="TextBox 6"/>
          <p:cNvSpPr txBox="1"/>
          <p:nvPr/>
        </p:nvSpPr>
        <p:spPr>
          <a:xfrm>
            <a:off x="323528" y="3356992"/>
            <a:ext cx="8172400" cy="1569660"/>
          </a:xfrm>
          <a:prstGeom prst="rect">
            <a:avLst/>
          </a:prstGeom>
          <a:noFill/>
        </p:spPr>
        <p:txBody>
          <a:bodyPr wrap="square" rtlCol="0">
            <a:spAutoFit/>
          </a:bodyPr>
          <a:lstStyle/>
          <a:p>
            <a:pPr marL="342900" indent="-342900" algn="l">
              <a:buFont typeface="Arial"/>
              <a:buChar char="•"/>
            </a:pPr>
            <a:r>
              <a:rPr lang="en-US" sz="2400" dirty="0" smtClean="0">
                <a:latin typeface="+mn-lt"/>
              </a:rPr>
              <a:t>150 attendees (8</a:t>
            </a:r>
            <a:r>
              <a:rPr lang="en-US" sz="2400" baseline="30000" dirty="0" smtClean="0">
                <a:latin typeface="+mn-lt"/>
              </a:rPr>
              <a:t>th</a:t>
            </a:r>
            <a:r>
              <a:rPr lang="en-US" sz="2400" dirty="0" smtClean="0">
                <a:latin typeface="+mn-lt"/>
              </a:rPr>
              <a:t> e-Concertation:110)</a:t>
            </a:r>
          </a:p>
          <a:p>
            <a:pPr marL="342900" indent="-342900" algn="l">
              <a:buFont typeface="Arial"/>
              <a:buChar char="•"/>
            </a:pPr>
            <a:r>
              <a:rPr lang="en-US" sz="2400" dirty="0" smtClean="0">
                <a:latin typeface="+mn-lt"/>
              </a:rPr>
              <a:t>Live web streaming: 825 page views from 36 countries on day 1; 403 visits from 21 countries on day 2 </a:t>
            </a:r>
          </a:p>
          <a:p>
            <a:pPr marL="342900" indent="-342900" algn="l">
              <a:buFont typeface="Arial"/>
              <a:buChar char="•"/>
            </a:pPr>
            <a:r>
              <a:rPr lang="en-US" sz="2400" dirty="0" err="1" smtClean="0">
                <a:latin typeface="+mn-lt"/>
              </a:rPr>
              <a:t>Gridcast</a:t>
            </a:r>
            <a:r>
              <a:rPr lang="en-US" sz="2400" dirty="0" smtClean="0">
                <a:latin typeface="+mn-lt"/>
              </a:rPr>
              <a:t>: 249 visits, 36 countries</a:t>
            </a:r>
            <a:endParaRPr lang="en-US" sz="2400" dirty="0">
              <a:latin typeface="+mn-lt"/>
            </a:endParaRPr>
          </a:p>
        </p:txBody>
      </p:sp>
    </p:spTree>
    <p:extLst>
      <p:ext uri="{BB962C8B-B14F-4D97-AF65-F5344CB8AC3E}">
        <p14:creationId xmlns:p14="http://schemas.microsoft.com/office/powerpoint/2010/main" val="1323693925"/>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29</a:t>
            </a:fld>
            <a:endParaRPr lang="en-US"/>
          </a:p>
        </p:txBody>
      </p:sp>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6"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
        <p:nvSpPr>
          <p:cNvPr id="2" name="Rectangle 1"/>
          <p:cNvSpPr/>
          <p:nvPr/>
        </p:nvSpPr>
        <p:spPr>
          <a:xfrm>
            <a:off x="2286000" y="-530154348"/>
            <a:ext cx="4572000" cy="147825745"/>
          </a:xfrm>
          <a:prstGeom prst="rect">
            <a:avLst/>
          </a:prstGeom>
        </p:spPr>
        <p:txBody>
          <a:bodyPr>
            <a:spAutoFit/>
          </a:bodyPr>
          <a:lstStyle/>
          <a:p>
            <a:r>
              <a:rPr lang="en-US" sz="1200" dirty="0"/>
              <a:t>Hide Panel</a:t>
            </a:r>
          </a:p>
          <a:p>
            <a:r>
              <a:rPr lang="en-US" sz="1200" dirty="0" err="1"/>
              <a:t>Twiangulate</a:t>
            </a:r>
            <a:r>
              <a:rPr lang="en-US" sz="1200" dirty="0"/>
              <a:t> making connections</a:t>
            </a:r>
          </a:p>
          <a:p>
            <a:r>
              <a:rPr lang="en-US" sz="1200" dirty="0"/>
              <a:t>Hello !</a:t>
            </a:r>
          </a:p>
          <a:p>
            <a:r>
              <a:rPr lang="en-US" sz="1200" dirty="0"/>
              <a:t>Hi | Home | Blog | Log out Access extra features</a:t>
            </a:r>
          </a:p>
          <a:p>
            <a:r>
              <a:rPr lang="en-US" sz="1200" dirty="0"/>
              <a:t>Build a map | Public maps</a:t>
            </a:r>
          </a:p>
          <a:p>
            <a:r>
              <a:rPr lang="en-US" sz="1200" dirty="0" err="1"/>
              <a:t>Influentials</a:t>
            </a:r>
            <a:r>
              <a:rPr lang="en-US" sz="1200" dirty="0"/>
              <a:t> | Stat | Graph parameters</a:t>
            </a:r>
          </a:p>
          <a:p>
            <a:r>
              <a:rPr lang="en-US" sz="1200" dirty="0"/>
              <a:t>Login or Join </a:t>
            </a:r>
            <a:r>
              <a:rPr lang="en-US" sz="1200" dirty="0" err="1"/>
              <a:t>Twiangulate</a:t>
            </a:r>
            <a:r>
              <a:rPr lang="en-US" sz="1200" dirty="0"/>
              <a:t> to:</a:t>
            </a:r>
          </a:p>
          <a:p>
            <a:endParaRPr lang="en-US" sz="1200" dirty="0"/>
          </a:p>
          <a:p>
            <a:r>
              <a:rPr lang="en-US" sz="1200" dirty="0"/>
              <a:t>* Hide people you follow</a:t>
            </a:r>
          </a:p>
          <a:p>
            <a:endParaRPr lang="en-US" sz="1200" dirty="0"/>
          </a:p>
          <a:p>
            <a:r>
              <a:rPr lang="en-US" sz="1200" dirty="0"/>
              <a:t>* Easy follow</a:t>
            </a:r>
          </a:p>
          <a:p>
            <a:endParaRPr lang="en-US" sz="1200" dirty="0"/>
          </a:p>
          <a:p>
            <a:r>
              <a:rPr lang="en-US" sz="1200" dirty="0"/>
              <a:t>* </a:t>
            </a:r>
            <a:r>
              <a:rPr lang="en-US" sz="1200" dirty="0" err="1"/>
              <a:t>Autofill</a:t>
            </a:r>
            <a:r>
              <a:rPr lang="en-US" sz="1200" dirty="0"/>
              <a:t> search</a:t>
            </a:r>
          </a:p>
          <a:p>
            <a:endParaRPr lang="en-US" sz="1200" dirty="0"/>
          </a:p>
          <a:p>
            <a:r>
              <a:rPr lang="en-US" sz="1200" dirty="0"/>
              <a:t>* Watch searches</a:t>
            </a:r>
          </a:p>
          <a:p>
            <a:endParaRPr lang="en-US" sz="1200" dirty="0"/>
          </a:p>
          <a:p>
            <a:r>
              <a:rPr lang="en-US" sz="1200" dirty="0"/>
              <a:t>* Search recommendations</a:t>
            </a:r>
          </a:p>
          <a:p>
            <a:r>
              <a:rPr lang="en-US" sz="1200" dirty="0"/>
              <a:t>Follow </a:t>
            </a:r>
            <a:r>
              <a:rPr lang="en-US" sz="1200" dirty="0" err="1"/>
              <a:t>Twiangulate</a:t>
            </a:r>
            <a:r>
              <a:rPr lang="en-US" sz="1200" dirty="0"/>
              <a:t> or Review us!</a:t>
            </a:r>
          </a:p>
          <a:p>
            <a:endParaRPr lang="en-US" sz="1200" dirty="0"/>
          </a:p>
          <a:p>
            <a:r>
              <a:rPr lang="en-US" sz="1200" dirty="0"/>
              <a:t>    * Reach</a:t>
            </a:r>
          </a:p>
          <a:p>
            <a:r>
              <a:rPr lang="en-US" sz="1200" dirty="0"/>
              <a:t>    * Mutual followers</a:t>
            </a:r>
          </a:p>
          <a:p>
            <a:r>
              <a:rPr lang="en-US" sz="1200" dirty="0"/>
              <a:t>    * Mutual friends</a:t>
            </a:r>
          </a:p>
          <a:p>
            <a:r>
              <a:rPr lang="en-US" sz="1200" dirty="0"/>
              <a:t>    * Compare lists</a:t>
            </a:r>
          </a:p>
          <a:p>
            <a:r>
              <a:rPr lang="en-US" sz="1200" dirty="0"/>
              <a:t>    * Inner circle</a:t>
            </a:r>
          </a:p>
          <a:p>
            <a:r>
              <a:rPr lang="en-US" sz="1200" dirty="0"/>
              <a:t>    * Keywords</a:t>
            </a:r>
          </a:p>
          <a:p>
            <a:endParaRPr lang="en-US" sz="1200" dirty="0"/>
          </a:p>
          <a:p>
            <a:r>
              <a:rPr lang="en-US" sz="1200" dirty="0"/>
              <a:t>Table - Map</a:t>
            </a:r>
          </a:p>
          <a:p>
            <a:r>
              <a:rPr lang="en-US" sz="1200" dirty="0"/>
              <a:t>nickname - name - photo</a:t>
            </a:r>
          </a:p>
          <a:p>
            <a:r>
              <a:rPr lang="en-US" sz="1200" dirty="0"/>
              <a:t>&lt;-&gt; - &gt;</a:t>
            </a:r>
          </a:p>
          <a:p>
            <a:endParaRPr lang="en-US" sz="1200" dirty="0"/>
          </a:p>
          <a:p>
            <a:r>
              <a:rPr lang="en-US" sz="1200" dirty="0"/>
              <a:t>AND</a:t>
            </a:r>
          </a:p>
          <a:p>
            <a:r>
              <a:rPr lang="en-US" sz="1200" dirty="0"/>
              <a:t>    hot &amp; dog </a:t>
            </a:r>
          </a:p>
          <a:p>
            <a:r>
              <a:rPr lang="en-US" sz="1200" dirty="0"/>
              <a:t>OR</a:t>
            </a:r>
          </a:p>
          <a:p>
            <a:r>
              <a:rPr lang="en-US" sz="1200" dirty="0"/>
              <a:t>    hot | dog </a:t>
            </a:r>
          </a:p>
          <a:p>
            <a:r>
              <a:rPr lang="en-US" sz="1200" dirty="0"/>
              <a:t>NOT</a:t>
            </a:r>
          </a:p>
          <a:p>
            <a:r>
              <a:rPr lang="en-US" sz="1200" dirty="0"/>
              <a:t>    hot !dog </a:t>
            </a:r>
          </a:p>
          <a:p>
            <a:r>
              <a:rPr lang="en-US" sz="1200" dirty="0"/>
              <a:t>exact</a:t>
            </a:r>
          </a:p>
          <a:p>
            <a:r>
              <a:rPr lang="en-US" sz="1200" dirty="0"/>
              <a:t>    "hot dog" </a:t>
            </a:r>
          </a:p>
          <a:p>
            <a:endParaRPr lang="en-US" sz="1200" dirty="0"/>
          </a:p>
          <a:p>
            <a:r>
              <a:rPr lang="en-US" sz="1200" dirty="0"/>
              <a:t>Biggest - smallest</a:t>
            </a:r>
          </a:p>
          <a:p>
            <a:r>
              <a:rPr lang="en-US" sz="1200" dirty="0"/>
              <a:t>among friends of</a:t>
            </a:r>
          </a:p>
          <a:p>
            <a:r>
              <a:rPr lang="en-US" sz="1200" dirty="0"/>
              <a:t>@</a:t>
            </a:r>
          </a:p>
          <a:p>
            <a:r>
              <a:rPr lang="en-US" sz="1200" dirty="0" err="1"/>
              <a:t>e_scitalk</a:t>
            </a:r>
            <a:endParaRPr lang="en-US" sz="1200" dirty="0"/>
          </a:p>
          <a:p>
            <a:r>
              <a:rPr lang="en-US" sz="1200" dirty="0" err="1"/>
              <a:t>e_scitalk</a:t>
            </a:r>
            <a:endParaRPr lang="en-US" sz="1200" dirty="0"/>
          </a:p>
          <a:p>
            <a:r>
              <a:rPr lang="en-US" sz="1200" dirty="0"/>
              <a:t>(e-Science Talk)</a:t>
            </a:r>
          </a:p>
          <a:p>
            <a:r>
              <a:rPr lang="en-US" sz="1200" dirty="0"/>
              <a:t>1,998 followers,</a:t>
            </a:r>
          </a:p>
          <a:p>
            <a:r>
              <a:rPr lang="en-US" sz="1200" dirty="0"/>
              <a:t>246 friends</a:t>
            </a:r>
          </a:p>
          <a:p>
            <a:r>
              <a:rPr lang="en-US" sz="1200" dirty="0"/>
              <a:t>+</a:t>
            </a:r>
          </a:p>
          <a:p>
            <a:r>
              <a:rPr lang="en-US" sz="1200" dirty="0"/>
              <a:t>@</a:t>
            </a:r>
          </a:p>
          <a:p>
            <a:r>
              <a:rPr lang="en-US" sz="1200" dirty="0"/>
              <a:t>+</a:t>
            </a:r>
          </a:p>
          <a:p>
            <a:r>
              <a:rPr lang="en-US" sz="1200" dirty="0"/>
              <a:t>@</a:t>
            </a:r>
          </a:p>
          <a:p>
            <a:r>
              <a:rPr lang="en-US" sz="1200" dirty="0"/>
              <a:t>Retrieve</a:t>
            </a:r>
          </a:p>
          <a:p>
            <a:r>
              <a:rPr lang="en-US" sz="1200" dirty="0"/>
              <a:t>Include people I follow in results</a:t>
            </a:r>
          </a:p>
          <a:p>
            <a:r>
              <a:rPr lang="en-US" sz="1200" dirty="0"/>
              <a:t>example: Mitt Romney + Newt Gingrich</a:t>
            </a:r>
          </a:p>
          <a:p>
            <a:r>
              <a:rPr lang="en-US" sz="1200" dirty="0"/>
              <a:t>A d v a n c e d</a:t>
            </a:r>
          </a:p>
          <a:p>
            <a:r>
              <a:rPr lang="en-US" sz="1200" dirty="0"/>
              <a:t>People displayed: Hide </a:t>
            </a:r>
            <a:r>
              <a:rPr lang="en-US" sz="1200" dirty="0" err="1"/>
              <a:t>tweeps</a:t>
            </a:r>
            <a:r>
              <a:rPr lang="en-US" sz="1200" dirty="0"/>
              <a:t> followed by more than </a:t>
            </a:r>
            <a:r>
              <a:rPr lang="en-US" sz="1200" dirty="0" err="1"/>
              <a:t>tweeps</a:t>
            </a:r>
            <a:r>
              <a:rPr lang="en-US" sz="1200" dirty="0"/>
              <a:t>. Hide people following more than </a:t>
            </a:r>
            <a:r>
              <a:rPr lang="en-US" sz="1200" dirty="0" err="1"/>
              <a:t>tweeps</a:t>
            </a:r>
            <a:r>
              <a:rPr lang="en-US" sz="1200" dirty="0"/>
              <a:t>.</a:t>
            </a:r>
          </a:p>
          <a:p>
            <a:r>
              <a:rPr lang="en-US" sz="1200" dirty="0"/>
              <a:t>Copy search URL from here:</a:t>
            </a:r>
          </a:p>
          <a:p>
            <a:endParaRPr lang="en-US" sz="1200" dirty="0"/>
          </a:p>
          <a:p>
            <a:r>
              <a:rPr lang="en-US" sz="1200" dirty="0"/>
              <a:t>Close</a:t>
            </a:r>
          </a:p>
          <a:p>
            <a:r>
              <a:rPr lang="en-US" sz="1200" dirty="0"/>
              <a:t>What's </a:t>
            </a:r>
            <a:r>
              <a:rPr lang="en-US" sz="1200" dirty="0" err="1"/>
              <a:t>Twiangulate</a:t>
            </a:r>
            <a:r>
              <a:rPr lang="en-US" sz="1200" dirty="0"/>
              <a:t> good for? You tell us. Help us grow by explaining what you're doing.</a:t>
            </a:r>
          </a:p>
          <a:p>
            <a:r>
              <a:rPr lang="en-US" sz="1200" dirty="0"/>
              <a:t>58</a:t>
            </a:r>
          </a:p>
          <a:p>
            <a:r>
              <a:rPr lang="en-US" sz="1200" dirty="0"/>
              <a:t>Twitter</a:t>
            </a:r>
          </a:p>
          <a:p>
            <a:r>
              <a:rPr lang="en-US" sz="1200" dirty="0"/>
              <a:t>Tweet</a:t>
            </a:r>
          </a:p>
          <a:p>
            <a:r>
              <a:rPr lang="en-US" sz="1200" dirty="0"/>
              <a:t>close</a:t>
            </a:r>
          </a:p>
          <a:p>
            <a:r>
              <a:rPr lang="en-US" sz="1200" dirty="0"/>
              <a:t>x Close</a:t>
            </a:r>
          </a:p>
          <a:p>
            <a:r>
              <a:rPr lang="en-US" sz="1200" dirty="0"/>
              <a:t>intro</a:t>
            </a:r>
          </a:p>
          <a:p>
            <a:r>
              <a:rPr lang="en-US" sz="1200" dirty="0"/>
              <a:t>Visiting for the first time? Enter one name above, and we'll get you started. To find fascinating new </a:t>
            </a:r>
            <a:r>
              <a:rPr lang="en-US" sz="1200" dirty="0" err="1"/>
              <a:t>tweeps</a:t>
            </a:r>
            <a:r>
              <a:rPr lang="en-US" sz="1200" dirty="0"/>
              <a:t>, enter one to three peers, friends or rivals, then </a:t>
            </a:r>
            <a:r>
              <a:rPr lang="en-US" sz="1200" dirty="0" err="1"/>
              <a:t>Twiangulate</a:t>
            </a:r>
            <a:r>
              <a:rPr lang="en-US" sz="1200" dirty="0"/>
              <a:t>. Authenticate here to enjoy ID auto-fill, results sorting and easy-follow.</a:t>
            </a:r>
          </a:p>
          <a:p>
            <a:endParaRPr lang="en-US" sz="1200" dirty="0"/>
          </a:p>
          <a:p>
            <a:r>
              <a:rPr lang="en-US" sz="1200" dirty="0"/>
              <a:t>Got performance anxiety? Try warming up with these: </a:t>
            </a:r>
            <a:r>
              <a:rPr lang="en-US" sz="1200" dirty="0" err="1"/>
              <a:t>dsearls</a:t>
            </a:r>
            <a:r>
              <a:rPr lang="en-US" sz="1200" dirty="0"/>
              <a:t> + </a:t>
            </a:r>
            <a:r>
              <a:rPr lang="en-US" sz="1200" dirty="0" err="1"/>
              <a:t>dweinberger</a:t>
            </a:r>
            <a:r>
              <a:rPr lang="en-US" sz="1200" dirty="0"/>
              <a:t> + </a:t>
            </a:r>
            <a:r>
              <a:rPr lang="en-US" sz="1200" dirty="0" err="1"/>
              <a:t>davewiner</a:t>
            </a:r>
            <a:r>
              <a:rPr lang="en-US" sz="1200" dirty="0"/>
              <a:t>, carr2n + </a:t>
            </a:r>
            <a:r>
              <a:rPr lang="en-US" sz="1200" dirty="0" err="1"/>
              <a:t>jayrosen_nyu</a:t>
            </a:r>
            <a:r>
              <a:rPr lang="en-US" sz="1200" dirty="0"/>
              <a:t> + </a:t>
            </a:r>
            <a:r>
              <a:rPr lang="en-US" sz="1200" dirty="0" err="1"/>
              <a:t>jeffjarvis</a:t>
            </a:r>
            <a:r>
              <a:rPr lang="en-US" sz="1200" dirty="0"/>
              <a:t>, </a:t>
            </a:r>
            <a:r>
              <a:rPr lang="en-US" sz="1200" dirty="0" err="1"/>
              <a:t>PerezHilton</a:t>
            </a:r>
            <a:r>
              <a:rPr lang="en-US" sz="1200" dirty="0"/>
              <a:t> + </a:t>
            </a:r>
            <a:r>
              <a:rPr lang="en-US" sz="1200" dirty="0" err="1"/>
              <a:t>ParisHilton</a:t>
            </a:r>
            <a:r>
              <a:rPr lang="en-US" sz="1200" dirty="0"/>
              <a:t> + </a:t>
            </a:r>
            <a:r>
              <a:rPr lang="en-US" sz="1200" dirty="0" err="1"/>
              <a:t>iamdiddy</a:t>
            </a:r>
            <a:r>
              <a:rPr lang="en-US" sz="1200" dirty="0"/>
              <a:t>, </a:t>
            </a:r>
            <a:r>
              <a:rPr lang="en-US" sz="1200" dirty="0" err="1"/>
              <a:t>markos</a:t>
            </a:r>
            <a:r>
              <a:rPr lang="en-US" sz="1200" dirty="0"/>
              <a:t> + </a:t>
            </a:r>
            <a:r>
              <a:rPr lang="en-US" sz="1200" dirty="0" err="1"/>
              <a:t>maddow</a:t>
            </a:r>
            <a:r>
              <a:rPr lang="en-US" sz="1200" dirty="0"/>
              <a:t> + </a:t>
            </a:r>
            <a:r>
              <a:rPr lang="en-US" sz="1200" dirty="0" err="1"/>
              <a:t>michellemalkin</a:t>
            </a:r>
            <a:r>
              <a:rPr lang="en-US" sz="1200" dirty="0"/>
              <a:t>, </a:t>
            </a:r>
            <a:r>
              <a:rPr lang="en-US" sz="1200" dirty="0" err="1"/>
              <a:t>TEDchris</a:t>
            </a:r>
            <a:r>
              <a:rPr lang="en-US" sz="1200" dirty="0"/>
              <a:t> + </a:t>
            </a:r>
            <a:r>
              <a:rPr lang="en-US" sz="1200" dirty="0" err="1"/>
              <a:t>SteveCase</a:t>
            </a:r>
            <a:r>
              <a:rPr lang="en-US" sz="1200" dirty="0"/>
              <a:t> + </a:t>
            </a:r>
            <a:r>
              <a:rPr lang="en-US" sz="1200" dirty="0" err="1"/>
              <a:t>pierre</a:t>
            </a:r>
            <a:r>
              <a:rPr lang="en-US" sz="1200" dirty="0"/>
              <a:t>, </a:t>
            </a:r>
            <a:r>
              <a:rPr lang="en-US" sz="1200" dirty="0" err="1"/>
              <a:t>robcorddry</a:t>
            </a:r>
            <a:r>
              <a:rPr lang="en-US" sz="1200" dirty="0"/>
              <a:t> + </a:t>
            </a:r>
            <a:r>
              <a:rPr lang="en-US" sz="1200" dirty="0" err="1"/>
              <a:t>rainnwilson</a:t>
            </a:r>
            <a:r>
              <a:rPr lang="en-US" sz="1200" dirty="0"/>
              <a:t> + </a:t>
            </a:r>
            <a:r>
              <a:rPr lang="en-US" sz="1200" dirty="0" err="1"/>
              <a:t>SarahKSilverman</a:t>
            </a:r>
            <a:r>
              <a:rPr lang="en-US" sz="1200" dirty="0"/>
              <a:t>, </a:t>
            </a:r>
            <a:r>
              <a:rPr lang="en-US" sz="1200" dirty="0" err="1"/>
              <a:t>hc</a:t>
            </a:r>
            <a:r>
              <a:rPr lang="en-US" sz="1200" dirty="0"/>
              <a:t> + Jason + </a:t>
            </a:r>
            <a:r>
              <a:rPr lang="en-US" sz="1200" dirty="0" err="1"/>
              <a:t>nicknotned</a:t>
            </a:r>
            <a:r>
              <a:rPr lang="en-US" sz="1200" dirty="0"/>
              <a:t> or </a:t>
            </a:r>
            <a:r>
              <a:rPr lang="en-US" sz="1200" dirty="0" err="1"/>
              <a:t>jimmy_wales</a:t>
            </a:r>
            <a:r>
              <a:rPr lang="en-US" sz="1200" dirty="0"/>
              <a:t> + </a:t>
            </a:r>
            <a:r>
              <a:rPr lang="en-US" sz="1200" dirty="0" err="1"/>
              <a:t>kevinrose</a:t>
            </a:r>
            <a:r>
              <a:rPr lang="en-US" sz="1200" dirty="0"/>
              <a:t> + </a:t>
            </a:r>
            <a:r>
              <a:rPr lang="en-US" sz="1200" dirty="0" err="1"/>
              <a:t>Caterina</a:t>
            </a:r>
            <a:r>
              <a:rPr lang="en-US" sz="1200" dirty="0"/>
              <a:t>.</a:t>
            </a:r>
          </a:p>
          <a:p>
            <a:r>
              <a:rPr lang="en-US" sz="1200" dirty="0"/>
              <a:t>To highlight meaningful Tweeters, we've ignored all </a:t>
            </a:r>
            <a:r>
              <a:rPr lang="en-US" sz="1200" dirty="0" err="1"/>
              <a:t>tweeps</a:t>
            </a:r>
            <a:r>
              <a:rPr lang="en-US" sz="1200" dirty="0"/>
              <a:t> following more than 11k people or with a follower/friend ratio less than 1.5.</a:t>
            </a:r>
          </a:p>
          <a:p>
            <a:r>
              <a:rPr lang="en-US" sz="1200" dirty="0"/>
              <a:t>@</a:t>
            </a:r>
            <a:r>
              <a:rPr lang="en-US" sz="1200" dirty="0" err="1"/>
              <a:t>e_scitalk’s</a:t>
            </a:r>
            <a:r>
              <a:rPr lang="en-US" sz="1200" dirty="0"/>
              <a:t> 100 biggest followers? have a combined reach? of 1,681,309</a:t>
            </a:r>
          </a:p>
          <a:p>
            <a:r>
              <a:rPr lang="en-US" sz="1200" dirty="0"/>
              <a:t>1</a:t>
            </a:r>
          </a:p>
          <a:p>
            <a:r>
              <a:rPr lang="en-US" sz="1200" dirty="0"/>
              <a:t>	</a:t>
            </a:r>
          </a:p>
          <a:p>
            <a:r>
              <a:rPr lang="en-US" sz="1200" dirty="0"/>
              <a:t>	People 	Name 	Bio 	Following 	Followers 	Location</a:t>
            </a:r>
          </a:p>
          <a:p>
            <a:r>
              <a:rPr lang="en-US" sz="1200" dirty="0"/>
              <a:t>	</a:t>
            </a:r>
            <a:r>
              <a:rPr lang="en-US" sz="1200" dirty="0" err="1"/>
              <a:t>Tweep</a:t>
            </a:r>
            <a:endParaRPr lang="en-US" sz="1200" dirty="0"/>
          </a:p>
          <a:p>
            <a:r>
              <a:rPr lang="en-US" sz="1200" dirty="0"/>
              <a:t>	Website</a:t>
            </a:r>
          </a:p>
          <a:p>
            <a:r>
              <a:rPr lang="en-US" sz="1200" dirty="0"/>
              <a:t>	Bio 	Following</a:t>
            </a:r>
          </a:p>
          <a:p>
            <a:r>
              <a:rPr lang="en-US" sz="1200" dirty="0"/>
              <a:t>	Followers</a:t>
            </a:r>
          </a:p>
          <a:p>
            <a:r>
              <a:rPr lang="en-US" sz="1200" dirty="0"/>
              <a:t>	Location</a:t>
            </a:r>
          </a:p>
          <a:p>
            <a:r>
              <a:rPr lang="en-US" sz="1200" dirty="0"/>
              <a:t>Follow	CERN</a:t>
            </a:r>
          </a:p>
          <a:p>
            <a:endParaRPr lang="en-US" sz="1200" dirty="0"/>
          </a:p>
          <a:p>
            <a:r>
              <a:rPr lang="en-US" sz="1200" dirty="0"/>
              <a:t>CERN</a:t>
            </a:r>
          </a:p>
          <a:p>
            <a:r>
              <a:rPr lang="en-US" sz="1200" dirty="0"/>
              <a:t>	CERN	CERN, the European Organization for Nuclear Research, is the biggest particle physics laboratory in the world.	225	661,198	Geneva</a:t>
            </a:r>
          </a:p>
          <a:p>
            <a:r>
              <a:rPr lang="en-US" sz="1200" dirty="0"/>
              <a:t>Follow	</a:t>
            </a:r>
            <a:r>
              <a:rPr lang="en-US" sz="1200" dirty="0" err="1"/>
              <a:t>guardianscience</a:t>
            </a:r>
            <a:endParaRPr lang="en-US" sz="1200" dirty="0"/>
          </a:p>
          <a:p>
            <a:endParaRPr lang="en-US" sz="1200" dirty="0"/>
          </a:p>
          <a:p>
            <a:r>
              <a:rPr lang="en-US" sz="1200" dirty="0" err="1"/>
              <a:t>guardianscience</a:t>
            </a:r>
            <a:endParaRPr lang="en-US" sz="1200" dirty="0"/>
          </a:p>
          <a:p>
            <a:r>
              <a:rPr lang="en-US" sz="1200" dirty="0"/>
              <a:t>	Guardian Science	News, comment, all that stuff from the Guardian's science, health and environment team	1,391	279,299	London</a:t>
            </a:r>
          </a:p>
          <a:p>
            <a:r>
              <a:rPr lang="en-US" sz="1200" dirty="0"/>
              <a:t>Follow	</a:t>
            </a:r>
            <a:r>
              <a:rPr lang="en-US" sz="1200" dirty="0" err="1"/>
              <a:t>sciencemuseum</a:t>
            </a:r>
            <a:endParaRPr lang="en-US" sz="1200" dirty="0"/>
          </a:p>
          <a:p>
            <a:endParaRPr lang="en-US" sz="1200" dirty="0"/>
          </a:p>
          <a:p>
            <a:r>
              <a:rPr lang="en-US" sz="1200" dirty="0" err="1"/>
              <a:t>sciencemuseum</a:t>
            </a:r>
            <a:endParaRPr lang="en-US" sz="1200" dirty="0"/>
          </a:p>
          <a:p>
            <a:r>
              <a:rPr lang="en-US" sz="1200" dirty="0"/>
              <a:t>	Science Museum	Welcome to the Science Museum account! We tweet exhibitions, what we're working on &amp; the latest science news. Look for #</a:t>
            </a:r>
            <a:r>
              <a:rPr lang="en-US" sz="1200" dirty="0" err="1"/>
              <a:t>smnews</a:t>
            </a:r>
            <a:r>
              <a:rPr lang="en-US" sz="1200" dirty="0"/>
              <a:t> from our news team, Antenna	7,542	188,619	Exhibition Road, London</a:t>
            </a:r>
          </a:p>
          <a:p>
            <a:r>
              <a:rPr lang="en-US" sz="1200" dirty="0"/>
              <a:t>Follow	</a:t>
            </a:r>
            <a:r>
              <a:rPr lang="en-US" sz="1200" dirty="0" err="1"/>
              <a:t>ChemistryWorld</a:t>
            </a:r>
            <a:endParaRPr lang="en-US" sz="1200" dirty="0"/>
          </a:p>
          <a:p>
            <a:endParaRPr lang="en-US" sz="1200" dirty="0"/>
          </a:p>
          <a:p>
            <a:r>
              <a:rPr lang="en-US" sz="1200" dirty="0" err="1"/>
              <a:t>ChemistryWorld</a:t>
            </a:r>
            <a:endParaRPr lang="en-US" sz="1200" dirty="0"/>
          </a:p>
          <a:p>
            <a:r>
              <a:rPr lang="en-US" sz="1200" dirty="0"/>
              <a:t>	Chemistry World	Chemistry magazine bringing you the latest chemistry news and research every day. Published by the RSC.	949	162,923	Cambridge</a:t>
            </a:r>
          </a:p>
          <a:p>
            <a:r>
              <a:rPr lang="en-US" sz="1200" dirty="0"/>
              <a:t>Follow	</a:t>
            </a:r>
            <a:r>
              <a:rPr lang="en-US" sz="1200" dirty="0" err="1"/>
              <a:t>seedmag</a:t>
            </a:r>
            <a:endParaRPr lang="en-US" sz="1200" dirty="0"/>
          </a:p>
          <a:p>
            <a:endParaRPr lang="en-US" sz="1200" dirty="0"/>
          </a:p>
          <a:p>
            <a:r>
              <a:rPr lang="en-US" sz="1200" dirty="0" err="1"/>
              <a:t>seedmag</a:t>
            </a:r>
            <a:endParaRPr lang="en-US" sz="1200" dirty="0"/>
          </a:p>
          <a:p>
            <a:r>
              <a:rPr lang="en-US" sz="1200" dirty="0"/>
              <a:t>	Seed Magazine	Science is Culture	2,176	24,901	</a:t>
            </a:r>
          </a:p>
          <a:p>
            <a:r>
              <a:rPr lang="en-US" sz="1200" dirty="0"/>
              <a:t>Follow	</a:t>
            </a:r>
            <a:r>
              <a:rPr lang="en-US" sz="1200" dirty="0" err="1"/>
              <a:t>IdeasGate</a:t>
            </a:r>
            <a:endParaRPr lang="en-US" sz="1200" dirty="0"/>
          </a:p>
          <a:p>
            <a:endParaRPr lang="en-US" sz="1200" dirty="0"/>
          </a:p>
          <a:p>
            <a:r>
              <a:rPr lang="en-US" sz="1200" dirty="0" err="1"/>
              <a:t>IdeasGate</a:t>
            </a:r>
            <a:endParaRPr lang="en-US" sz="1200" dirty="0"/>
          </a:p>
          <a:p>
            <a:r>
              <a:rPr lang="en-US" sz="1200" dirty="0"/>
              <a:t>	Ideas Gate	We worked hardly to innovate the creative ideas globally and made our print very clear in our products. 	7,125	22,493	Sarasota, FL</a:t>
            </a:r>
          </a:p>
          <a:p>
            <a:r>
              <a:rPr lang="en-US" sz="1200" dirty="0"/>
              <a:t>Follow	</a:t>
            </a:r>
            <a:r>
              <a:rPr lang="en-US" sz="1200" dirty="0" err="1"/>
              <a:t>psael</a:t>
            </a:r>
            <a:endParaRPr lang="en-US" sz="1200" dirty="0"/>
          </a:p>
          <a:p>
            <a:endParaRPr lang="en-US" sz="1200" dirty="0"/>
          </a:p>
          <a:p>
            <a:r>
              <a:rPr lang="en-US" sz="1200" dirty="0" err="1"/>
              <a:t>psael</a:t>
            </a:r>
            <a:endParaRPr lang="en-US" sz="1200" dirty="0"/>
          </a:p>
          <a:p>
            <a:r>
              <a:rPr lang="en-US" sz="1200" dirty="0"/>
              <a:t>	Paulo </a:t>
            </a:r>
            <a:r>
              <a:rPr lang="en-US" sz="1200" dirty="0" err="1"/>
              <a:t>Sá</a:t>
            </a:r>
            <a:r>
              <a:rPr lang="en-US" sz="1200" dirty="0"/>
              <a:t> Elias	IT/Computer &amp; Aviation Nerd, Professor of Law, Writer &amp; Lawyer. There's nothing like writing to force you to think &amp; get your thoughts straight. (W. Buffett)	6,846	21,818	Brazil</a:t>
            </a:r>
          </a:p>
          <a:p>
            <a:r>
              <a:rPr lang="en-US" sz="1200" dirty="0"/>
              <a:t>Follow	</a:t>
            </a:r>
            <a:r>
              <a:rPr lang="en-US" sz="1200" dirty="0" err="1"/>
              <a:t>TheComedyStore</a:t>
            </a:r>
            <a:endParaRPr lang="en-US" sz="1200" dirty="0"/>
          </a:p>
          <a:p>
            <a:endParaRPr lang="en-US" sz="1200" dirty="0"/>
          </a:p>
          <a:p>
            <a:r>
              <a:rPr lang="en-US" sz="1200" dirty="0" err="1"/>
              <a:t>TheComedyStore</a:t>
            </a:r>
            <a:endParaRPr lang="en-US" sz="1200" dirty="0"/>
          </a:p>
          <a:p>
            <a:r>
              <a:rPr lang="en-US" sz="1200" dirty="0"/>
              <a:t>	The Comedy Store	The Greatest Comedy Club in the World	428	21,653	8433 Sunset Boulevard</a:t>
            </a:r>
          </a:p>
          <a:p>
            <a:r>
              <a:rPr lang="en-US" sz="1200" dirty="0"/>
              <a:t>Follow	</a:t>
            </a:r>
            <a:r>
              <a:rPr lang="en-US" sz="1200" dirty="0" err="1"/>
              <a:t>mediamuseum</a:t>
            </a:r>
            <a:endParaRPr lang="en-US" sz="1200" dirty="0"/>
          </a:p>
          <a:p>
            <a:endParaRPr lang="en-US" sz="1200" dirty="0"/>
          </a:p>
          <a:p>
            <a:r>
              <a:rPr lang="en-US" sz="1200" dirty="0" err="1"/>
              <a:t>mediamuseum</a:t>
            </a:r>
            <a:endParaRPr lang="en-US" sz="1200" dirty="0"/>
          </a:p>
          <a:p>
            <a:r>
              <a:rPr lang="en-US" sz="1200" dirty="0"/>
              <a:t>	Nat. Media Museum	The National Media Museum, Bradford, the world's 1st UNESCO City of Film is devoted to film, photography, TV &amp; the web. 0844 856 3797 Tweets by Sophie &amp; Emma. 	2,647	16,042	Bradford, West Yorkshire, UK</a:t>
            </a:r>
          </a:p>
          <a:p>
            <a:r>
              <a:rPr lang="en-US" sz="1200" dirty="0"/>
              <a:t>Follow	</a:t>
            </a:r>
            <a:r>
              <a:rPr lang="en-US" sz="1200" dirty="0" err="1"/>
              <a:t>astroparticle</a:t>
            </a:r>
            <a:endParaRPr lang="en-US" sz="1200" dirty="0"/>
          </a:p>
          <a:p>
            <a:endParaRPr lang="en-US" sz="1200" dirty="0"/>
          </a:p>
          <a:p>
            <a:r>
              <a:rPr lang="en-US" sz="1200" dirty="0" err="1"/>
              <a:t>astroparticle</a:t>
            </a:r>
            <a:endParaRPr lang="en-US" sz="1200" dirty="0"/>
          </a:p>
          <a:p>
            <a:r>
              <a:rPr lang="en-US" sz="1200" dirty="0"/>
              <a:t>	</a:t>
            </a:r>
            <a:r>
              <a:rPr lang="en-US" sz="1200" dirty="0" err="1"/>
              <a:t>astroparticle</a:t>
            </a:r>
            <a:r>
              <a:rPr lang="en-US" sz="1200" dirty="0"/>
              <a:t>	Find here exciting </a:t>
            </a:r>
            <a:r>
              <a:rPr lang="en-US" sz="1200" dirty="0" err="1"/>
              <a:t>astroparticle</a:t>
            </a:r>
            <a:r>
              <a:rPr lang="en-US" sz="1200" dirty="0"/>
              <a:t> physics news!	1,056	13,896	Geneva</a:t>
            </a:r>
          </a:p>
          <a:p>
            <a:r>
              <a:rPr lang="en-US" sz="1200" dirty="0"/>
              <a:t>scroll to top</a:t>
            </a:r>
          </a:p>
          <a:p>
            <a:r>
              <a:rPr lang="en-US" sz="1200" dirty="0"/>
              <a:t>Follow	</a:t>
            </a:r>
            <a:r>
              <a:rPr lang="en-US" sz="1200" dirty="0" err="1"/>
              <a:t>symmetrymag</a:t>
            </a:r>
            <a:endParaRPr lang="en-US" sz="1200" dirty="0"/>
          </a:p>
          <a:p>
            <a:endParaRPr lang="en-US" sz="1200" dirty="0"/>
          </a:p>
          <a:p>
            <a:r>
              <a:rPr lang="en-US" sz="1200" dirty="0" err="1"/>
              <a:t>symmetrymag</a:t>
            </a:r>
            <a:endParaRPr lang="en-US" sz="1200" dirty="0"/>
          </a:p>
          <a:p>
            <a:r>
              <a:rPr lang="en-US" sz="1200" dirty="0"/>
              <a:t>	symmetry magazine	Dimensions of particle physics	512	12,575	United States</a:t>
            </a:r>
          </a:p>
          <a:p>
            <a:r>
              <a:rPr lang="en-US" sz="1200" dirty="0"/>
              <a:t>Follow	</a:t>
            </a:r>
            <a:r>
              <a:rPr lang="en-US" sz="1200" dirty="0" err="1"/>
              <a:t>womenintech</a:t>
            </a:r>
            <a:endParaRPr lang="en-US" sz="1200" dirty="0"/>
          </a:p>
          <a:p>
            <a:endParaRPr lang="en-US" sz="1200" dirty="0"/>
          </a:p>
          <a:p>
            <a:r>
              <a:rPr lang="en-US" sz="1200" dirty="0" err="1"/>
              <a:t>womenintech</a:t>
            </a:r>
            <a:endParaRPr lang="en-US" sz="1200" dirty="0"/>
          </a:p>
          <a:p>
            <a:r>
              <a:rPr lang="en-US" sz="1200" dirty="0"/>
              <a:t>	Women in Technology	IT Jobs - Careers Advice - IT Recruitment - Events - Training - Networking - News. Maggie Berry - MD. Follow us on Facebook http://</a:t>
            </a:r>
            <a:r>
              <a:rPr lang="en-US" sz="1200" dirty="0" err="1"/>
              <a:t>ow.ly</a:t>
            </a:r>
            <a:r>
              <a:rPr lang="en-US" sz="1200" dirty="0"/>
              <a:t>/5jqv0 	2,339	12,196	London</a:t>
            </a:r>
          </a:p>
          <a:p>
            <a:r>
              <a:rPr lang="en-US" sz="1200" dirty="0"/>
              <a:t>Follow	</a:t>
            </a:r>
            <a:r>
              <a:rPr lang="en-US" sz="1200" dirty="0" err="1"/>
              <a:t>cheltfestivals</a:t>
            </a:r>
            <a:endParaRPr lang="en-US" sz="1200" dirty="0"/>
          </a:p>
          <a:p>
            <a:endParaRPr lang="en-US" sz="1200" dirty="0"/>
          </a:p>
          <a:p>
            <a:r>
              <a:rPr lang="en-US" sz="1200" dirty="0" err="1"/>
              <a:t>cheltfestivals</a:t>
            </a:r>
            <a:endParaRPr lang="en-US" sz="1200" dirty="0"/>
          </a:p>
          <a:p>
            <a:r>
              <a:rPr lang="en-US" sz="1200" dirty="0"/>
              <a:t>	Cheltenham Festivals	World class Jazz, Science, Music and Literature Festivals in Cheltenham, UK. Tweets from Marketing Coordinator </a:t>
            </a:r>
            <a:r>
              <a:rPr lang="en-US" sz="1200" dirty="0" err="1"/>
              <a:t>Fenner</a:t>
            </a:r>
            <a:r>
              <a:rPr lang="en-US" sz="1200" dirty="0"/>
              <a:t> Curtis.	2,624	11,845	Cheltenham, UK</a:t>
            </a:r>
          </a:p>
          <a:p>
            <a:r>
              <a:rPr lang="en-US" sz="1200" dirty="0"/>
              <a:t>Follow	</a:t>
            </a:r>
            <a:r>
              <a:rPr lang="en-US" sz="1200" dirty="0" err="1"/>
              <a:t>junespringtech</a:t>
            </a:r>
            <a:endParaRPr lang="en-US" sz="1200" dirty="0"/>
          </a:p>
          <a:p>
            <a:endParaRPr lang="en-US" sz="1200" dirty="0"/>
          </a:p>
          <a:p>
            <a:r>
              <a:rPr lang="en-US" sz="1200" dirty="0" err="1"/>
              <a:t>junespringtech</a:t>
            </a:r>
            <a:endParaRPr lang="en-US" sz="1200" dirty="0"/>
          </a:p>
          <a:p>
            <a:r>
              <a:rPr lang="en-US" sz="1200" dirty="0"/>
              <a:t>	June Spring Tech	June Spring Technologies is a leading software development company. A web and mobile application development services division of June Spring Group.	2,612	11,290	USA</a:t>
            </a:r>
          </a:p>
          <a:p>
            <a:r>
              <a:rPr lang="en-US" sz="1200" dirty="0"/>
              <a:t>Follow	</a:t>
            </a:r>
            <a:r>
              <a:rPr lang="en-US" sz="1200" dirty="0" err="1"/>
              <a:t>ENGINEERINGcom</a:t>
            </a:r>
            <a:endParaRPr lang="en-US" sz="1200" dirty="0"/>
          </a:p>
          <a:p>
            <a:endParaRPr lang="en-US" sz="1200" dirty="0"/>
          </a:p>
          <a:p>
            <a:r>
              <a:rPr lang="en-US" sz="1200" dirty="0" err="1"/>
              <a:t>ENGINEERINGcom</a:t>
            </a:r>
            <a:endParaRPr lang="en-US" sz="1200" dirty="0"/>
          </a:p>
          <a:p>
            <a:r>
              <a:rPr lang="en-US" sz="1200" dirty="0"/>
              <a:t>	</a:t>
            </a:r>
            <a:r>
              <a:rPr lang="en-US" sz="1200" dirty="0" err="1"/>
              <a:t>ENGINEERINGcom</a:t>
            </a:r>
            <a:r>
              <a:rPr lang="en-US" sz="1200" dirty="0"/>
              <a:t>	</a:t>
            </a:r>
            <a:r>
              <a:rPr lang="en-US" sz="1200" dirty="0" err="1"/>
              <a:t>ENGINEERING.com</a:t>
            </a:r>
            <a:r>
              <a:rPr lang="en-US" sz="1200" dirty="0"/>
              <a:t> is the premier online destination for engineers of all disciplines.	2,077	11,068	</a:t>
            </a:r>
          </a:p>
          <a:p>
            <a:r>
              <a:rPr lang="en-US" sz="1200" dirty="0"/>
              <a:t>Follow	</a:t>
            </a:r>
            <a:r>
              <a:rPr lang="en-US" sz="1200" dirty="0" err="1"/>
              <a:t>TheCloudNetwork</a:t>
            </a:r>
            <a:endParaRPr lang="en-US" sz="1200" dirty="0"/>
          </a:p>
          <a:p>
            <a:endParaRPr lang="en-US" sz="1200" dirty="0"/>
          </a:p>
          <a:p>
            <a:r>
              <a:rPr lang="en-US" sz="1200" dirty="0" err="1"/>
              <a:t>TheCloudNetwork</a:t>
            </a:r>
            <a:endParaRPr lang="en-US" sz="1200" dirty="0"/>
          </a:p>
          <a:p>
            <a:r>
              <a:rPr lang="en-US" sz="1200" dirty="0"/>
              <a:t>	The Cloud Network 	Facebook: http://</a:t>
            </a:r>
            <a:r>
              <a:rPr lang="en-US" sz="1200" dirty="0" err="1"/>
              <a:t>facebook.com</a:t>
            </a:r>
            <a:r>
              <a:rPr lang="en-US" sz="1200" dirty="0"/>
              <a:t>/</a:t>
            </a:r>
            <a:r>
              <a:rPr lang="en-US" sz="1200" dirty="0" err="1"/>
              <a:t>cloudcomputingarchitect</a:t>
            </a:r>
            <a:r>
              <a:rPr lang="en-US" sz="1200" dirty="0"/>
              <a:t> </a:t>
            </a:r>
            <a:r>
              <a:rPr lang="en-US" sz="1200" dirty="0" err="1"/>
              <a:t>Linkedin</a:t>
            </a:r>
            <a:r>
              <a:rPr lang="en-US" sz="1200" dirty="0"/>
              <a:t>: http://</a:t>
            </a:r>
            <a:r>
              <a:rPr lang="en-US" sz="1200" dirty="0" err="1"/>
              <a:t>www.linkedin.com</a:t>
            </a:r>
            <a:r>
              <a:rPr lang="en-US" sz="1200" dirty="0"/>
              <a:t>/in/</a:t>
            </a:r>
            <a:r>
              <a:rPr lang="en-US" sz="1200" dirty="0" err="1"/>
              <a:t>cloudcomputingarchitect</a:t>
            </a:r>
            <a:r>
              <a:rPr lang="en-US" sz="1200" dirty="0"/>
              <a:t> email: </a:t>
            </a:r>
            <a:r>
              <a:rPr lang="en-US" sz="1200" dirty="0" err="1"/>
              <a:t>cloudarchitect@me.com</a:t>
            </a:r>
            <a:r>
              <a:rPr lang="en-US" sz="1200" dirty="0"/>
              <a:t>	6,519	10,962	@</a:t>
            </a:r>
            <a:r>
              <a:rPr lang="en-US" sz="1200" dirty="0" err="1"/>
              <a:t>TheCloudNetwork</a:t>
            </a:r>
            <a:r>
              <a:rPr lang="en-US" sz="1200" dirty="0"/>
              <a:t> #TCN</a:t>
            </a:r>
          </a:p>
          <a:p>
            <a:r>
              <a:rPr lang="en-US" sz="1200" dirty="0"/>
              <a:t>Follow	</a:t>
            </a:r>
            <a:r>
              <a:rPr lang="en-US" sz="1200" dirty="0" err="1"/>
              <a:t>endthedisease</a:t>
            </a:r>
            <a:endParaRPr lang="en-US" sz="1200" dirty="0"/>
          </a:p>
          <a:p>
            <a:endParaRPr lang="en-US" sz="1200" dirty="0"/>
          </a:p>
          <a:p>
            <a:r>
              <a:rPr lang="en-US" sz="1200" dirty="0" err="1"/>
              <a:t>endthedisease</a:t>
            </a:r>
            <a:endParaRPr lang="en-US" sz="1200" dirty="0"/>
          </a:p>
          <a:p>
            <a:r>
              <a:rPr lang="en-US" sz="1200" dirty="0"/>
              <a:t>	Mike Smith	Help Defeat Cancer With World Community Grid And F@H While Winning Prizes http://</a:t>
            </a:r>
            <a:r>
              <a:rPr lang="en-US" sz="1200" dirty="0" err="1"/>
              <a:t>www.facebook.com</a:t>
            </a:r>
            <a:r>
              <a:rPr lang="en-US" sz="1200" dirty="0"/>
              <a:t>/</a:t>
            </a:r>
            <a:r>
              <a:rPr lang="en-US" sz="1200" dirty="0" err="1"/>
              <a:t>EndTheDisease</a:t>
            </a:r>
            <a:r>
              <a:rPr lang="en-US" sz="1200" dirty="0"/>
              <a:t>	3,570	10,868	</a:t>
            </a:r>
          </a:p>
          <a:p>
            <a:r>
              <a:rPr lang="en-US" sz="1200" dirty="0"/>
              <a:t>Follow	</a:t>
            </a:r>
            <a:r>
              <a:rPr lang="en-US" sz="1200" dirty="0" err="1"/>
              <a:t>cloudbook</a:t>
            </a:r>
            <a:endParaRPr lang="en-US" sz="1200" dirty="0"/>
          </a:p>
          <a:p>
            <a:endParaRPr lang="en-US" sz="1200" dirty="0"/>
          </a:p>
          <a:p>
            <a:r>
              <a:rPr lang="en-US" sz="1200" dirty="0" err="1"/>
              <a:t>cloudbook</a:t>
            </a:r>
            <a:endParaRPr lang="en-US" sz="1200" dirty="0"/>
          </a:p>
          <a:p>
            <a:r>
              <a:rPr lang="en-US" sz="1200" dirty="0"/>
              <a:t>	</a:t>
            </a:r>
            <a:r>
              <a:rPr lang="en-US" sz="1200" dirty="0" err="1"/>
              <a:t>cloudbook</a:t>
            </a:r>
            <a:r>
              <a:rPr lang="en-US" sz="1200" dirty="0"/>
              <a:t>	Telling The Cloud Computing Story	6,187	10,536	</a:t>
            </a:r>
          </a:p>
          <a:p>
            <a:r>
              <a:rPr lang="en-US" sz="1200" dirty="0"/>
              <a:t>Follow	</a:t>
            </a:r>
            <a:r>
              <a:rPr lang="en-US" sz="1200" dirty="0" err="1"/>
              <a:t>ALICEexperiment</a:t>
            </a:r>
            <a:endParaRPr lang="en-US" sz="1200" dirty="0"/>
          </a:p>
          <a:p>
            <a:endParaRPr lang="en-US" sz="1200" dirty="0"/>
          </a:p>
          <a:p>
            <a:r>
              <a:rPr lang="en-US" sz="1200" dirty="0" err="1"/>
              <a:t>ALICEexperiment</a:t>
            </a:r>
            <a:endParaRPr lang="en-US" sz="1200" dirty="0"/>
          </a:p>
          <a:p>
            <a:r>
              <a:rPr lang="en-US" sz="1200" dirty="0"/>
              <a:t>	ALICE at LHC	A Large Ion Collider Experiment is one of the largest experiments in the world devoted to research in the physics of matter at an infinitely small scale.	2,436	10,376	CERN, Geneva, Switzerland</a:t>
            </a:r>
          </a:p>
          <a:p>
            <a:r>
              <a:rPr lang="en-US" sz="1200" dirty="0"/>
              <a:t>Follow	</a:t>
            </a:r>
            <a:r>
              <a:rPr lang="en-US" sz="1200" dirty="0" err="1"/>
              <a:t>cloud_connect</a:t>
            </a:r>
            <a:endParaRPr lang="en-US" sz="1200" dirty="0"/>
          </a:p>
          <a:p>
            <a:endParaRPr lang="en-US" sz="1200" dirty="0"/>
          </a:p>
          <a:p>
            <a:r>
              <a:rPr lang="en-US" sz="1200" dirty="0" err="1"/>
              <a:t>cloud_connect</a:t>
            </a:r>
            <a:endParaRPr lang="en-US" sz="1200" dirty="0"/>
          </a:p>
          <a:p>
            <a:r>
              <a:rPr lang="en-US" sz="1200" dirty="0"/>
              <a:t>	Cloud Connect	The defining #cloud conference &amp; expo for IT professionals, developers &amp; leading cloud providers. Events in Silicon Valley &amp; Chicago. #</a:t>
            </a:r>
            <a:r>
              <a:rPr lang="en-US" sz="1200" dirty="0" err="1"/>
              <a:t>bigdata</a:t>
            </a:r>
            <a:r>
              <a:rPr lang="en-US" sz="1200" dirty="0"/>
              <a:t> #analytics 	2,941	9,644	Santa Clara, CA</a:t>
            </a:r>
          </a:p>
          <a:p>
            <a:r>
              <a:rPr lang="en-US" sz="1200" dirty="0"/>
              <a:t>scroll to top</a:t>
            </a:r>
          </a:p>
          <a:p>
            <a:r>
              <a:rPr lang="en-US" sz="1200" dirty="0"/>
              <a:t>Follow	QMUL</a:t>
            </a:r>
          </a:p>
          <a:p>
            <a:endParaRPr lang="en-US" sz="1200" dirty="0"/>
          </a:p>
          <a:p>
            <a:r>
              <a:rPr lang="en-US" sz="1200" dirty="0"/>
              <a:t>QMUL</a:t>
            </a:r>
          </a:p>
          <a:p>
            <a:r>
              <a:rPr lang="en-US" sz="1200" dirty="0"/>
              <a:t>	Queen Mary </a:t>
            </a:r>
            <a:r>
              <a:rPr lang="en-US" sz="1200" dirty="0" err="1"/>
              <a:t>Uni</a:t>
            </a:r>
            <a:r>
              <a:rPr lang="en-US" sz="1200" dirty="0"/>
              <a:t> </a:t>
            </a:r>
            <a:r>
              <a:rPr lang="en-US" sz="1200" dirty="0" err="1"/>
              <a:t>Londn</a:t>
            </a:r>
            <a:r>
              <a:rPr lang="en-US" sz="1200" dirty="0"/>
              <a:t>	News and events and some other musings from Queen Mary, University of London. http://</a:t>
            </a:r>
            <a:r>
              <a:rPr lang="en-US" sz="1200" dirty="0" err="1"/>
              <a:t>www.facebook.com</a:t>
            </a:r>
            <a:r>
              <a:rPr lang="en-US" sz="1200" dirty="0"/>
              <a:t>/</a:t>
            </a:r>
            <a:r>
              <a:rPr lang="en-US" sz="1200" dirty="0" err="1"/>
              <a:t>OfficialQMUL</a:t>
            </a:r>
            <a:r>
              <a:rPr lang="en-US" sz="1200" dirty="0"/>
              <a:t>	4,769	9,137	London, UK</a:t>
            </a:r>
          </a:p>
          <a:p>
            <a:r>
              <a:rPr lang="en-US" sz="1200" dirty="0"/>
              <a:t>Follow	</a:t>
            </a:r>
            <a:r>
              <a:rPr lang="en-US" sz="1200" dirty="0" err="1"/>
              <a:t>DigitalAgendaEU</a:t>
            </a:r>
            <a:endParaRPr lang="en-US" sz="1200" dirty="0"/>
          </a:p>
          <a:p>
            <a:endParaRPr lang="en-US" sz="1200" dirty="0"/>
          </a:p>
          <a:p>
            <a:r>
              <a:rPr lang="en-US" sz="1200" dirty="0" err="1"/>
              <a:t>DigitalAgendaEU</a:t>
            </a:r>
            <a:endParaRPr lang="en-US" sz="1200" dirty="0"/>
          </a:p>
          <a:p>
            <a:r>
              <a:rPr lang="en-US" sz="1200" dirty="0"/>
              <a:t>	Digital Agenda 	Official account of the EU's #</a:t>
            </a:r>
            <a:r>
              <a:rPr lang="en-US" sz="1200" dirty="0" err="1"/>
              <a:t>DigitalAgenda</a:t>
            </a:r>
            <a:r>
              <a:rPr lang="en-US" sz="1200" dirty="0"/>
              <a:t> policy flagship led by @</a:t>
            </a:r>
            <a:r>
              <a:rPr lang="en-US" sz="1200" dirty="0" err="1"/>
              <a:t>NeelieKroesEU</a:t>
            </a:r>
            <a:r>
              <a:rPr lang="en-US" sz="1200" dirty="0"/>
              <a:t>. Connecting with you to </a:t>
            </a:r>
            <a:r>
              <a:rPr lang="en-US" sz="1200" dirty="0" err="1"/>
              <a:t>maximise</a:t>
            </a:r>
            <a:r>
              <a:rPr lang="en-US" sz="1200" dirty="0"/>
              <a:t> the potential of #ICT in Europe is our goal. 	2,060	8,680	Europe</a:t>
            </a:r>
          </a:p>
          <a:p>
            <a:r>
              <a:rPr lang="en-US" sz="1200" dirty="0"/>
              <a:t>Follow	</a:t>
            </a:r>
            <a:r>
              <a:rPr lang="en-US" sz="1200" dirty="0" err="1"/>
              <a:t>Michael_GR</a:t>
            </a:r>
            <a:endParaRPr lang="en-US" sz="1200" dirty="0"/>
          </a:p>
          <a:p>
            <a:endParaRPr lang="en-US" sz="1200" dirty="0"/>
          </a:p>
          <a:p>
            <a:r>
              <a:rPr lang="en-US" sz="1200" dirty="0" err="1"/>
              <a:t>Michael_GR</a:t>
            </a:r>
            <a:endParaRPr lang="en-US" sz="1200" dirty="0"/>
          </a:p>
          <a:p>
            <a:r>
              <a:rPr lang="en-US" sz="1200" dirty="0"/>
              <a:t>	Michael G.R.	I work for the Discovery Channel as a Science/Tech/Transportation writer for </a:t>
            </a:r>
            <a:r>
              <a:rPr lang="en-US" sz="1200" dirty="0" err="1"/>
              <a:t>TreeHugger</a:t>
            </a:r>
            <a:r>
              <a:rPr lang="en-US" sz="1200" dirty="0"/>
              <a:t> and Planet Green.	4,607	8,142	Ottawa, Canada</a:t>
            </a:r>
          </a:p>
          <a:p>
            <a:r>
              <a:rPr lang="en-US" sz="1200" dirty="0"/>
              <a:t>Follow	</a:t>
            </a:r>
            <a:r>
              <a:rPr lang="en-US" sz="1200" dirty="0" err="1"/>
              <a:t>momentofscience</a:t>
            </a:r>
            <a:endParaRPr lang="en-US" sz="1200" dirty="0"/>
          </a:p>
          <a:p>
            <a:endParaRPr lang="en-US" sz="1200" dirty="0"/>
          </a:p>
          <a:p>
            <a:r>
              <a:rPr lang="en-US" sz="1200" dirty="0" err="1"/>
              <a:t>momentofscience</a:t>
            </a:r>
            <a:endParaRPr lang="en-US" sz="1200" dirty="0"/>
          </a:p>
          <a:p>
            <a:r>
              <a:rPr lang="en-US" sz="1200" dirty="0"/>
              <a:t>	A Moment of Science	A Moment of Science answers thousands of common questions about the world we live in through radio programs and audio and video podcasts - A production of @</a:t>
            </a:r>
            <a:r>
              <a:rPr lang="en-US" sz="1200" dirty="0" err="1"/>
              <a:t>wfiu</a:t>
            </a:r>
            <a:r>
              <a:rPr lang="en-US" sz="1200" dirty="0"/>
              <a:t>	4,023	7,943	Bloomington, Indiana</a:t>
            </a:r>
          </a:p>
          <a:p>
            <a:r>
              <a:rPr lang="en-US" sz="1200" dirty="0"/>
              <a:t>Follow	FMWF</a:t>
            </a:r>
          </a:p>
          <a:p>
            <a:endParaRPr lang="en-US" sz="1200" dirty="0"/>
          </a:p>
          <a:p>
            <a:r>
              <a:rPr lang="en-US" sz="1200" dirty="0"/>
              <a:t>FMWF</a:t>
            </a:r>
          </a:p>
          <a:p>
            <a:r>
              <a:rPr lang="en-US" sz="1200" dirty="0"/>
              <a:t>	Women in Business	Part of the Mail on Sunday we want to help women reach the very highest ranks in British business from #SMEs to #</a:t>
            </a:r>
            <a:r>
              <a:rPr lang="en-US" sz="1200" dirty="0" err="1"/>
              <a:t>womenonboards</a:t>
            </a:r>
            <a:r>
              <a:rPr lang="en-US" sz="1200" dirty="0"/>
              <a:t> Email: </a:t>
            </a:r>
            <a:r>
              <a:rPr lang="en-US" sz="1200" dirty="0" err="1"/>
              <a:t>women@financialmail.co.uk</a:t>
            </a:r>
            <a:r>
              <a:rPr lang="en-US" sz="1200" dirty="0"/>
              <a:t>	2,887	7,258	UK</a:t>
            </a:r>
          </a:p>
          <a:p>
            <a:r>
              <a:rPr lang="en-US" sz="1200" dirty="0"/>
              <a:t>Follow	USLHC</a:t>
            </a:r>
          </a:p>
          <a:p>
            <a:endParaRPr lang="en-US" sz="1200" dirty="0"/>
          </a:p>
          <a:p>
            <a:r>
              <a:rPr lang="en-US" sz="1200" dirty="0"/>
              <a:t>USLHC</a:t>
            </a:r>
          </a:p>
          <a:p>
            <a:r>
              <a:rPr lang="en-US" sz="1200" dirty="0"/>
              <a:t>	US LHC	News from the U.S. community participating in the Large Hadron Collider project	112	6,976	32 U.S. states and Puerto Rico</a:t>
            </a:r>
          </a:p>
          <a:p>
            <a:r>
              <a:rPr lang="en-US" sz="1200" dirty="0"/>
              <a:t>Follow	</a:t>
            </a:r>
            <a:r>
              <a:rPr lang="en-US" sz="1200" dirty="0" err="1"/>
              <a:t>particlenews</a:t>
            </a:r>
            <a:endParaRPr lang="en-US" sz="1200" dirty="0"/>
          </a:p>
          <a:p>
            <a:endParaRPr lang="en-US" sz="1200" dirty="0"/>
          </a:p>
          <a:p>
            <a:r>
              <a:rPr lang="en-US" sz="1200" dirty="0" err="1"/>
              <a:t>particlenews</a:t>
            </a:r>
            <a:endParaRPr lang="en-US" sz="1200" dirty="0"/>
          </a:p>
          <a:p>
            <a:r>
              <a:rPr lang="en-US" sz="1200" dirty="0"/>
              <a:t>	</a:t>
            </a:r>
            <a:r>
              <a:rPr lang="en-US" sz="1200" dirty="0" err="1"/>
              <a:t>Interactions.org</a:t>
            </a:r>
            <a:r>
              <a:rPr lang="en-US" sz="1200" dirty="0"/>
              <a:t>	News from the world's particle physics laboratories.	120	6,669	</a:t>
            </a:r>
          </a:p>
          <a:p>
            <a:r>
              <a:rPr lang="en-US" sz="1200" dirty="0"/>
              <a:t>Follow	</a:t>
            </a:r>
            <a:r>
              <a:rPr lang="en-US" sz="1200" dirty="0" err="1"/>
              <a:t>milenio_ciencia</a:t>
            </a:r>
            <a:endParaRPr lang="en-US" sz="1200" dirty="0"/>
          </a:p>
          <a:p>
            <a:endParaRPr lang="en-US" sz="1200" dirty="0"/>
          </a:p>
          <a:p>
            <a:r>
              <a:rPr lang="en-US" sz="1200" dirty="0" err="1"/>
              <a:t>milenio_ciencia</a:t>
            </a:r>
            <a:endParaRPr lang="en-US" sz="1200" dirty="0"/>
          </a:p>
          <a:p>
            <a:r>
              <a:rPr lang="en-US" sz="1200" dirty="0"/>
              <a:t>	</a:t>
            </a:r>
            <a:r>
              <a:rPr lang="en-US" sz="1200" dirty="0" err="1"/>
              <a:t>Milenio</a:t>
            </a:r>
            <a:r>
              <a:rPr lang="en-US" sz="1200" dirty="0"/>
              <a:t> </a:t>
            </a:r>
            <a:r>
              <a:rPr lang="en-US" sz="1200" dirty="0" err="1"/>
              <a:t>Ciencia</a:t>
            </a:r>
            <a:r>
              <a:rPr lang="en-US" sz="1200" dirty="0"/>
              <a:t>	</a:t>
            </a:r>
            <a:r>
              <a:rPr lang="en-US" sz="1200" dirty="0" err="1"/>
              <a:t>Sección</a:t>
            </a:r>
            <a:r>
              <a:rPr lang="en-US" sz="1200" dirty="0"/>
              <a:t> de MILENIO </a:t>
            </a:r>
            <a:r>
              <a:rPr lang="en-US" sz="1200" dirty="0" err="1"/>
              <a:t>dedicada</a:t>
            </a:r>
            <a:r>
              <a:rPr lang="en-US" sz="1200" dirty="0"/>
              <a:t> a la </a:t>
            </a:r>
            <a:r>
              <a:rPr lang="en-US" sz="1200" dirty="0" err="1"/>
              <a:t>Divulgación</a:t>
            </a:r>
            <a:r>
              <a:rPr lang="en-US" sz="1200" dirty="0"/>
              <a:t> de la CIENCIA. 	877	6,588	</a:t>
            </a:r>
          </a:p>
          <a:p>
            <a:r>
              <a:rPr lang="en-US" sz="1200" dirty="0"/>
              <a:t>Follow	</a:t>
            </a:r>
            <a:r>
              <a:rPr lang="en-US" sz="1200" dirty="0" err="1"/>
              <a:t>NancyProctor</a:t>
            </a:r>
            <a:endParaRPr lang="en-US" sz="1200" dirty="0"/>
          </a:p>
          <a:p>
            <a:endParaRPr lang="en-US" sz="1200" dirty="0"/>
          </a:p>
          <a:p>
            <a:r>
              <a:rPr lang="en-US" sz="1200" dirty="0" err="1"/>
              <a:t>NancyProctor</a:t>
            </a:r>
            <a:endParaRPr lang="en-US" sz="1200" dirty="0"/>
          </a:p>
          <a:p>
            <a:r>
              <a:rPr lang="en-US" sz="1200" dirty="0"/>
              <a:t>	Nancy Proctor	Mobile geek working with museums; loves art, history, languages, travel, feminist theory, good food and nice people. Views expressed here are my own.	3,037	6,521	Washington DC</a:t>
            </a:r>
          </a:p>
          <a:p>
            <a:r>
              <a:rPr lang="en-US" sz="1200" dirty="0"/>
              <a:t>Follow	</a:t>
            </a:r>
            <a:r>
              <a:rPr lang="en-US" sz="1200" dirty="0" err="1"/>
              <a:t>DoTryThisAtHome</a:t>
            </a:r>
            <a:endParaRPr lang="en-US" sz="1200" dirty="0"/>
          </a:p>
          <a:p>
            <a:endParaRPr lang="en-US" sz="1200" dirty="0"/>
          </a:p>
          <a:p>
            <a:r>
              <a:rPr lang="en-US" sz="1200" dirty="0" err="1"/>
              <a:t>DoTryThisAtHome</a:t>
            </a:r>
            <a:endParaRPr lang="en-US" sz="1200" dirty="0"/>
          </a:p>
          <a:p>
            <a:r>
              <a:rPr lang="en-US" sz="1200" dirty="0"/>
              <a:t>	Henry, </a:t>
            </a:r>
            <a:r>
              <a:rPr lang="en-US" sz="1200" dirty="0" err="1"/>
              <a:t>physics.org</a:t>
            </a:r>
            <a:r>
              <a:rPr lang="en-US" sz="1200" dirty="0"/>
              <a:t>	The voice behind </a:t>
            </a:r>
            <a:r>
              <a:rPr lang="en-US" sz="1200" dirty="0" err="1"/>
              <a:t>physics.org</a:t>
            </a:r>
            <a:r>
              <a:rPr lang="en-US" sz="1200" dirty="0"/>
              <a:t>, sharing the best physics on the web. 	479	6,095	London</a:t>
            </a:r>
          </a:p>
          <a:p>
            <a:r>
              <a:rPr lang="en-US" sz="1200" dirty="0"/>
              <a:t>scroll to top</a:t>
            </a:r>
          </a:p>
          <a:p>
            <a:r>
              <a:rPr lang="en-US" sz="1200" dirty="0"/>
              <a:t>Follow	</a:t>
            </a:r>
            <a:r>
              <a:rPr lang="en-US" sz="1200" dirty="0" err="1"/>
              <a:t>cloudtweaks</a:t>
            </a:r>
            <a:endParaRPr lang="en-US" sz="1200" dirty="0"/>
          </a:p>
          <a:p>
            <a:endParaRPr lang="en-US" sz="1200" dirty="0"/>
          </a:p>
          <a:p>
            <a:r>
              <a:rPr lang="en-US" sz="1200" dirty="0" err="1"/>
              <a:t>cloudtweaks</a:t>
            </a:r>
            <a:endParaRPr lang="en-US" sz="1200" dirty="0"/>
          </a:p>
          <a:p>
            <a:r>
              <a:rPr lang="en-US" sz="1200" dirty="0"/>
              <a:t>	Cloud Tweaks	The Cloud Computing Authority. News &amp; Analysis from some of the best cloud computing industry </a:t>
            </a:r>
            <a:r>
              <a:rPr lang="en-US" sz="1200" dirty="0" err="1"/>
              <a:t>experts..#cloud</a:t>
            </a:r>
            <a:r>
              <a:rPr lang="en-US" sz="1200" dirty="0"/>
              <a:t> 	1,442	6,061	International</a:t>
            </a:r>
          </a:p>
          <a:p>
            <a:r>
              <a:rPr lang="en-US" sz="1200" dirty="0"/>
              <a:t>Follow	</a:t>
            </a:r>
            <a:r>
              <a:rPr lang="en-US" sz="1200" dirty="0" err="1"/>
              <a:t>HPCwire</a:t>
            </a:r>
            <a:endParaRPr lang="en-US" sz="1200" dirty="0"/>
          </a:p>
          <a:p>
            <a:endParaRPr lang="en-US" sz="1200" dirty="0"/>
          </a:p>
          <a:p>
            <a:r>
              <a:rPr lang="en-US" sz="1200" dirty="0" err="1"/>
              <a:t>HPCwire</a:t>
            </a:r>
            <a:endParaRPr lang="en-US" sz="1200" dirty="0"/>
          </a:p>
          <a:p>
            <a:r>
              <a:rPr lang="en-US" sz="1200" dirty="0"/>
              <a:t>	</a:t>
            </a:r>
            <a:r>
              <a:rPr lang="en-US" sz="1200" dirty="0" err="1"/>
              <a:t>HPCwire</a:t>
            </a:r>
            <a:r>
              <a:rPr lang="en-US" sz="1200" dirty="0"/>
              <a:t> / HPC wire	HPC, supercomputing, technology, science, engineering, financial, modeling, virtual reality, databases, computers, processors, memory, applications, networks	533	4,898	San Diego, CA</a:t>
            </a:r>
          </a:p>
          <a:p>
            <a:r>
              <a:rPr lang="en-US" sz="1200" dirty="0"/>
              <a:t>Follow	</a:t>
            </a:r>
            <a:r>
              <a:rPr lang="en-US" sz="1200" dirty="0" err="1"/>
              <a:t>EPRINews</a:t>
            </a:r>
            <a:endParaRPr lang="en-US" sz="1200" dirty="0"/>
          </a:p>
          <a:p>
            <a:endParaRPr lang="en-US" sz="1200" dirty="0"/>
          </a:p>
          <a:p>
            <a:r>
              <a:rPr lang="en-US" sz="1200" dirty="0" err="1"/>
              <a:t>EPRINews</a:t>
            </a:r>
            <a:endParaRPr lang="en-US" sz="1200" dirty="0"/>
          </a:p>
          <a:p>
            <a:r>
              <a:rPr lang="en-US" sz="1200" dirty="0"/>
              <a:t>	EPRI News	EPRI is an independent, non-profit company performing research, development and demonstration in the electricity sector for the benefit of the public.	1,500	4,858	Palo Alto, California</a:t>
            </a:r>
          </a:p>
          <a:p>
            <a:r>
              <a:rPr lang="en-US" sz="1200" dirty="0"/>
              <a:t>Follow	</a:t>
            </a:r>
            <a:r>
              <a:rPr lang="en-US" sz="1200" dirty="0" err="1"/>
              <a:t>CloudWSeries</a:t>
            </a:r>
            <a:endParaRPr lang="en-US" sz="1200" dirty="0"/>
          </a:p>
          <a:p>
            <a:endParaRPr lang="en-US" sz="1200" dirty="0"/>
          </a:p>
          <a:p>
            <a:r>
              <a:rPr lang="en-US" sz="1200" dirty="0" err="1"/>
              <a:t>CloudWSeries</a:t>
            </a:r>
            <a:endParaRPr lang="en-US" sz="1200" dirty="0"/>
          </a:p>
          <a:p>
            <a:r>
              <a:rPr lang="en-US" sz="1200" dirty="0"/>
              <a:t>	Cloud World Series	</a:t>
            </a:r>
            <a:r>
              <a:rPr lang="en-US" sz="1200" dirty="0" err="1"/>
              <a:t>Organisers</a:t>
            </a:r>
            <a:r>
              <a:rPr lang="en-US" sz="1200" dirty="0"/>
              <a:t> of the Cloud World Series, including the Cloud World Forum, 18-19 June 2013 at Olympia, London. Register for free at </a:t>
            </a:r>
            <a:r>
              <a:rPr lang="en-US" sz="1200" dirty="0" err="1"/>
              <a:t>cloudwf.com</a:t>
            </a:r>
            <a:r>
              <a:rPr lang="en-US" sz="1200" dirty="0"/>
              <a:t>	866	4,357	UK | Global Series</a:t>
            </a:r>
          </a:p>
          <a:p>
            <a:r>
              <a:rPr lang="en-US" sz="1200" dirty="0"/>
              <a:t>Follow	</a:t>
            </a:r>
            <a:r>
              <a:rPr lang="en-US" sz="1200" dirty="0" err="1"/>
              <a:t>dmascia</a:t>
            </a:r>
            <a:endParaRPr lang="en-US" sz="1200" dirty="0"/>
          </a:p>
          <a:p>
            <a:endParaRPr lang="en-US" sz="1200" dirty="0"/>
          </a:p>
          <a:p>
            <a:r>
              <a:rPr lang="en-US" sz="1200" dirty="0" err="1"/>
              <a:t>dmascia</a:t>
            </a:r>
            <a:endParaRPr lang="en-US" sz="1200" dirty="0"/>
          </a:p>
          <a:p>
            <a:r>
              <a:rPr lang="en-US" sz="1200" dirty="0"/>
              <a:t>	David </a:t>
            </a:r>
            <a:r>
              <a:rPr lang="en-US" sz="1200" dirty="0" err="1"/>
              <a:t>Mascia</a:t>
            </a:r>
            <a:r>
              <a:rPr lang="en-US" sz="1200" dirty="0"/>
              <a:t>	Entrepreneur. President of @</a:t>
            </a:r>
            <a:r>
              <a:rPr lang="en-US" sz="1200" dirty="0" err="1"/>
              <a:t>VoltageDesign</a:t>
            </a:r>
            <a:r>
              <a:rPr lang="en-US" sz="1200" dirty="0"/>
              <a:t> and @</a:t>
            </a:r>
            <a:r>
              <a:rPr lang="en-US" sz="1200" dirty="0" err="1"/>
              <a:t>iSmartTech</a:t>
            </a:r>
            <a:r>
              <a:rPr lang="en-US" sz="1200" dirty="0"/>
              <a:t>. Co-Owner of @</a:t>
            </a:r>
            <a:r>
              <a:rPr lang="en-US" sz="1200" dirty="0" err="1"/>
              <a:t>MasciaGroup</a:t>
            </a:r>
            <a:r>
              <a:rPr lang="en-US" sz="1200" dirty="0"/>
              <a:t>. 	1,760	4,293	New Jersey</a:t>
            </a:r>
          </a:p>
          <a:p>
            <a:r>
              <a:rPr lang="en-US" sz="1200" dirty="0"/>
              <a:t>Follow	</a:t>
            </a:r>
            <a:r>
              <a:rPr lang="en-US" sz="1200" dirty="0" err="1"/>
              <a:t>BritishSciFest</a:t>
            </a:r>
            <a:endParaRPr lang="en-US" sz="1200" dirty="0"/>
          </a:p>
          <a:p>
            <a:endParaRPr lang="en-US" sz="1200" dirty="0"/>
          </a:p>
          <a:p>
            <a:r>
              <a:rPr lang="en-US" sz="1200" dirty="0" err="1"/>
              <a:t>BritishSciFest</a:t>
            </a:r>
            <a:endParaRPr lang="en-US" sz="1200" dirty="0"/>
          </a:p>
          <a:p>
            <a:r>
              <a:rPr lang="en-US" sz="1200" dirty="0"/>
              <a:t>	British Science Fest	British Science Festival: Aberdeen 4 - 9 Sep 2012 	707	3,666	United Kingdom</a:t>
            </a:r>
          </a:p>
          <a:p>
            <a:r>
              <a:rPr lang="en-US" sz="1200" dirty="0"/>
              <a:t>Follow	</a:t>
            </a:r>
            <a:r>
              <a:rPr lang="en-US" sz="1200" dirty="0" err="1"/>
              <a:t>EnergeticFutura</a:t>
            </a:r>
            <a:endParaRPr lang="en-US" sz="1200" dirty="0"/>
          </a:p>
          <a:p>
            <a:endParaRPr lang="en-US" sz="1200" dirty="0"/>
          </a:p>
          <a:p>
            <a:r>
              <a:rPr lang="en-US" sz="1200" dirty="0" err="1"/>
              <a:t>EnergeticFutura</a:t>
            </a:r>
            <a:endParaRPr lang="en-US" sz="1200" dirty="0"/>
          </a:p>
          <a:p>
            <a:r>
              <a:rPr lang="en-US" sz="1200" dirty="0"/>
              <a:t>	</a:t>
            </a:r>
            <a:r>
              <a:rPr lang="en-US" sz="1200" dirty="0" err="1"/>
              <a:t>Energética</a:t>
            </a:r>
            <a:r>
              <a:rPr lang="en-US" sz="1200" dirty="0"/>
              <a:t> </a:t>
            </a:r>
            <a:r>
              <a:rPr lang="en-US" sz="1200" dirty="0" err="1"/>
              <a:t>Futura</a:t>
            </a:r>
            <a:r>
              <a:rPr lang="en-US" sz="1200" dirty="0"/>
              <a:t>	Blog/</a:t>
            </a:r>
            <a:r>
              <a:rPr lang="en-US" sz="1200" dirty="0" err="1"/>
              <a:t>Tienda</a:t>
            </a:r>
            <a:r>
              <a:rPr lang="en-US" sz="1200" dirty="0"/>
              <a:t> de AUTOCONSUMO ENERGÉTICO. </a:t>
            </a:r>
            <a:r>
              <a:rPr lang="en-US" sz="1200" dirty="0" err="1"/>
              <a:t>Información</a:t>
            </a:r>
            <a:r>
              <a:rPr lang="en-US" sz="1200" dirty="0"/>
              <a:t> de los </a:t>
            </a:r>
            <a:r>
              <a:rPr lang="en-US" sz="1200" dirty="0" err="1"/>
              <a:t>últimos</a:t>
            </a:r>
            <a:r>
              <a:rPr lang="en-US" sz="1200" dirty="0"/>
              <a:t> </a:t>
            </a:r>
            <a:r>
              <a:rPr lang="en-US" sz="1200" dirty="0" err="1"/>
              <a:t>avances</a:t>
            </a:r>
            <a:r>
              <a:rPr lang="en-US" sz="1200" dirty="0"/>
              <a:t> en </a:t>
            </a:r>
            <a:r>
              <a:rPr lang="en-US" sz="1200" dirty="0" err="1"/>
              <a:t>materia</a:t>
            </a:r>
            <a:r>
              <a:rPr lang="en-US" sz="1200" dirty="0"/>
              <a:t> de </a:t>
            </a:r>
            <a:r>
              <a:rPr lang="en-US" sz="1200" dirty="0" err="1"/>
              <a:t>energías</a:t>
            </a:r>
            <a:r>
              <a:rPr lang="en-US" sz="1200" dirty="0"/>
              <a:t> </a:t>
            </a:r>
            <a:r>
              <a:rPr lang="en-US" sz="1200" dirty="0" err="1"/>
              <a:t>eenovables</a:t>
            </a:r>
            <a:r>
              <a:rPr lang="en-US" sz="1200" dirty="0"/>
              <a:t>, </a:t>
            </a:r>
            <a:r>
              <a:rPr lang="en-US" sz="1200" dirty="0" err="1"/>
              <a:t>tecnologías</a:t>
            </a:r>
            <a:r>
              <a:rPr lang="en-US" sz="1200" dirty="0"/>
              <a:t> </a:t>
            </a:r>
            <a:r>
              <a:rPr lang="en-US" sz="1200" dirty="0" err="1"/>
              <a:t>energéticas</a:t>
            </a:r>
            <a:r>
              <a:rPr lang="en-US" sz="1200" dirty="0"/>
              <a:t> </a:t>
            </a:r>
            <a:r>
              <a:rPr lang="en-US" sz="1200" dirty="0" err="1"/>
              <a:t>alternativas</a:t>
            </a:r>
            <a:r>
              <a:rPr lang="en-US" sz="1200" dirty="0"/>
              <a:t> y </a:t>
            </a:r>
            <a:r>
              <a:rPr lang="en-US" sz="1200" dirty="0" err="1"/>
              <a:t>eficientes</a:t>
            </a:r>
            <a:r>
              <a:rPr lang="en-US" sz="1200" dirty="0"/>
              <a:t>.	1,193	3,528	</a:t>
            </a:r>
            <a:r>
              <a:rPr lang="en-US" sz="1200" dirty="0" err="1"/>
              <a:t>Málaga</a:t>
            </a:r>
            <a:r>
              <a:rPr lang="en-US" sz="1200" dirty="0"/>
              <a:t> (Spain)</a:t>
            </a:r>
          </a:p>
          <a:p>
            <a:r>
              <a:rPr lang="en-US" sz="1200" dirty="0"/>
              <a:t>Follow	</a:t>
            </a:r>
            <a:r>
              <a:rPr lang="en-US" sz="1200" dirty="0" err="1"/>
              <a:t>illuminantceo</a:t>
            </a:r>
            <a:endParaRPr lang="en-US" sz="1200" dirty="0"/>
          </a:p>
          <a:p>
            <a:endParaRPr lang="en-US" sz="1200" dirty="0"/>
          </a:p>
          <a:p>
            <a:r>
              <a:rPr lang="en-US" sz="1200" dirty="0" err="1"/>
              <a:t>illuminantceo</a:t>
            </a:r>
            <a:endParaRPr lang="en-US" sz="1200" dirty="0"/>
          </a:p>
          <a:p>
            <a:r>
              <a:rPr lang="en-US" sz="1200" dirty="0"/>
              <a:t>	Simon @ Illuminant	Founder and top banana of Illuminant, an award-winning PR and strategic communications agency in China, Hong Kong, Sydney and New York City.	1,800	3,520	NYC-PEK-HKG-SYD</a:t>
            </a:r>
          </a:p>
          <a:p>
            <a:r>
              <a:rPr lang="en-US" sz="1200" dirty="0"/>
              <a:t>Follow	</a:t>
            </a:r>
            <a:r>
              <a:rPr lang="en-US" sz="1200" dirty="0" err="1"/>
              <a:t>ChemHeritage</a:t>
            </a:r>
            <a:endParaRPr lang="en-US" sz="1200" dirty="0"/>
          </a:p>
          <a:p>
            <a:endParaRPr lang="en-US" sz="1200" dirty="0"/>
          </a:p>
          <a:p>
            <a:r>
              <a:rPr lang="en-US" sz="1200" dirty="0" err="1"/>
              <a:t>ChemHeritage</a:t>
            </a:r>
            <a:endParaRPr lang="en-US" sz="1200" dirty="0"/>
          </a:p>
          <a:p>
            <a:r>
              <a:rPr lang="en-US" sz="1200" dirty="0"/>
              <a:t>	</a:t>
            </a:r>
            <a:r>
              <a:rPr lang="en-US" sz="1200" dirty="0" err="1"/>
              <a:t>chemheritage</a:t>
            </a:r>
            <a:r>
              <a:rPr lang="en-US" sz="1200" dirty="0"/>
              <a:t>	The Chemical Heritage Foundation Library, Museum, and Center for Scholars: We tell the story of chemistry.	1,796	3,225	Philadelphia, PA</a:t>
            </a:r>
          </a:p>
          <a:p>
            <a:r>
              <a:rPr lang="en-US" sz="1200" dirty="0"/>
              <a:t>Follow	</a:t>
            </a:r>
            <a:r>
              <a:rPr lang="en-US" sz="1200" dirty="0" err="1"/>
              <a:t>geopense</a:t>
            </a:r>
            <a:endParaRPr lang="en-US" sz="1200" dirty="0"/>
          </a:p>
          <a:p>
            <a:endParaRPr lang="en-US" sz="1200" dirty="0"/>
          </a:p>
          <a:p>
            <a:r>
              <a:rPr lang="en-US" sz="1200" dirty="0" err="1"/>
              <a:t>geopense</a:t>
            </a:r>
            <a:endParaRPr lang="en-US" sz="1200" dirty="0"/>
          </a:p>
          <a:p>
            <a:r>
              <a:rPr lang="en-US" sz="1200" dirty="0"/>
              <a:t>	</a:t>
            </a:r>
            <a:r>
              <a:rPr lang="en-US" sz="1200" dirty="0" err="1"/>
              <a:t>géopense</a:t>
            </a:r>
            <a:r>
              <a:rPr lang="en-US" sz="1200" dirty="0"/>
              <a:t>	Tell me and I forget. Teach me and I remember. Involve me and I learn. - Benjamin Franklin	1,717	3,192	International</a:t>
            </a:r>
          </a:p>
          <a:p>
            <a:r>
              <a:rPr lang="en-US" sz="1200" dirty="0"/>
              <a:t>scroll to top</a:t>
            </a:r>
          </a:p>
          <a:p>
            <a:r>
              <a:rPr lang="en-US" sz="1200" dirty="0"/>
              <a:t>Follow	</a:t>
            </a:r>
            <a:r>
              <a:rPr lang="en-US" sz="1200" dirty="0" err="1"/>
              <a:t>AmateurPhilosop</a:t>
            </a:r>
            <a:endParaRPr lang="en-US" sz="1200" dirty="0"/>
          </a:p>
          <a:p>
            <a:endParaRPr lang="en-US" sz="1200" dirty="0"/>
          </a:p>
          <a:p>
            <a:r>
              <a:rPr lang="en-US" sz="1200" dirty="0" err="1"/>
              <a:t>AmateurPhilosop</a:t>
            </a:r>
            <a:endParaRPr lang="en-US" sz="1200" dirty="0"/>
          </a:p>
          <a:p>
            <a:r>
              <a:rPr lang="en-US" sz="1200" dirty="0"/>
              <a:t>	Amateur Philosopher		497	3,124	</a:t>
            </a:r>
          </a:p>
          <a:p>
            <a:r>
              <a:rPr lang="en-US" sz="1200" dirty="0"/>
              <a:t>Follow	dubscience2012</a:t>
            </a:r>
          </a:p>
          <a:p>
            <a:endParaRPr lang="en-US" sz="1200" dirty="0"/>
          </a:p>
          <a:p>
            <a:r>
              <a:rPr lang="en-US" sz="1200" dirty="0"/>
              <a:t>dubscience2012</a:t>
            </a:r>
          </a:p>
          <a:p>
            <a:r>
              <a:rPr lang="en-US" sz="1200" dirty="0"/>
              <a:t>	City of Science 2012	Dublin City of Science: A year long </a:t>
            </a:r>
            <a:r>
              <a:rPr lang="en-US" sz="1200" dirty="0" err="1"/>
              <a:t>programme</a:t>
            </a:r>
            <a:r>
              <a:rPr lang="en-US" sz="1200" dirty="0"/>
              <a:t> of science themed events to celebrate @ESOF2012 (</a:t>
            </a:r>
            <a:r>
              <a:rPr lang="en-US" sz="1200" dirty="0" err="1"/>
              <a:t>Euroscience</a:t>
            </a:r>
            <a:r>
              <a:rPr lang="en-US" sz="1200" dirty="0"/>
              <a:t> Open Forum, 2012) coming to town #dub2012 #esof2012 	1,111	2,782	Dublin</a:t>
            </a:r>
          </a:p>
          <a:p>
            <a:r>
              <a:rPr lang="en-US" sz="1200" dirty="0"/>
              <a:t>Follow	</a:t>
            </a:r>
            <a:r>
              <a:rPr lang="en-US" sz="1200" dirty="0" err="1"/>
              <a:t>NVIDIATesla</a:t>
            </a:r>
            <a:endParaRPr lang="en-US" sz="1200" dirty="0"/>
          </a:p>
          <a:p>
            <a:endParaRPr lang="en-US" sz="1200" dirty="0"/>
          </a:p>
          <a:p>
            <a:r>
              <a:rPr lang="en-US" sz="1200" dirty="0" err="1"/>
              <a:t>NVIDIATesla</a:t>
            </a:r>
            <a:endParaRPr lang="en-US" sz="1200" dirty="0"/>
          </a:p>
          <a:p>
            <a:r>
              <a:rPr lang="en-US" sz="1200" dirty="0"/>
              <a:t>	NVIDIA Tesla	Official channel for GPU-accelerated High Performance Computing (HPC), computational science and supercomputing using NVIDIA Tesla GPUs. 	795	2,612	Santa Clara, CA</a:t>
            </a:r>
          </a:p>
          <a:p>
            <a:r>
              <a:rPr lang="en-US" sz="1200" dirty="0"/>
              <a:t>Follow	</a:t>
            </a:r>
            <a:r>
              <a:rPr lang="en-US" sz="1200" dirty="0" err="1"/>
              <a:t>JoBrodie</a:t>
            </a:r>
            <a:endParaRPr lang="en-US" sz="1200" dirty="0"/>
          </a:p>
          <a:p>
            <a:endParaRPr lang="en-US" sz="1200" dirty="0"/>
          </a:p>
          <a:p>
            <a:r>
              <a:rPr lang="en-US" sz="1200" dirty="0" err="1"/>
              <a:t>JoBrodie</a:t>
            </a:r>
            <a:endParaRPr lang="en-US" sz="1200" dirty="0"/>
          </a:p>
          <a:p>
            <a:r>
              <a:rPr lang="en-US" sz="1200" dirty="0"/>
              <a:t>	Jo </a:t>
            </a:r>
            <a:r>
              <a:rPr lang="en-US" sz="1200" dirty="0" err="1"/>
              <a:t>Brodie</a:t>
            </a:r>
            <a:r>
              <a:rPr lang="en-US" sz="1200" dirty="0"/>
              <a:t>	Public Engagement Co-</a:t>
            </a:r>
            <a:r>
              <a:rPr lang="en-US" sz="1200" dirty="0" err="1"/>
              <a:t>ordinator</a:t>
            </a:r>
            <a:r>
              <a:rPr lang="en-US" sz="1200" dirty="0"/>
              <a:t>, @CHI_MED, EECS, QMUL http://</a:t>
            </a:r>
            <a:r>
              <a:rPr lang="en-US" sz="1200" dirty="0" err="1"/>
              <a:t>www.chi-med.ac.uk</a:t>
            </a:r>
            <a:r>
              <a:rPr lang="en-US" sz="1200" dirty="0"/>
              <a:t>. Views are my own etc. etc. :) Formerly Science Information Officer, Diabetes UK.	1,240	2,482	London, UK</a:t>
            </a:r>
          </a:p>
          <a:p>
            <a:r>
              <a:rPr lang="en-US" sz="1200" dirty="0"/>
              <a:t>Follow	</a:t>
            </a:r>
            <a:r>
              <a:rPr lang="en-US" sz="1200" dirty="0" err="1"/>
              <a:t>geekpop</a:t>
            </a:r>
            <a:endParaRPr lang="en-US" sz="1200" dirty="0"/>
          </a:p>
          <a:p>
            <a:endParaRPr lang="en-US" sz="1200" dirty="0"/>
          </a:p>
          <a:p>
            <a:r>
              <a:rPr lang="en-US" sz="1200" dirty="0" err="1"/>
              <a:t>geekpop</a:t>
            </a:r>
            <a:endParaRPr lang="en-US" sz="1200" dirty="0"/>
          </a:p>
          <a:p>
            <a:r>
              <a:rPr lang="en-US" sz="1200" dirty="0"/>
              <a:t>	</a:t>
            </a:r>
            <a:r>
              <a:rPr lang="en-US" sz="1200" dirty="0" err="1"/>
              <a:t>geekpop</a:t>
            </a:r>
            <a:r>
              <a:rPr lang="en-US" sz="1200" dirty="0"/>
              <a:t>	Commissioning and curating songs about science since 2008. Free downloads, live events, monthly podcasts. Tweets by @</a:t>
            </a:r>
            <a:r>
              <a:rPr lang="en-US" sz="1200" dirty="0" err="1"/>
              <a:t>gingerbreadlady</a:t>
            </a:r>
            <a:r>
              <a:rPr lang="en-US" sz="1200" dirty="0"/>
              <a:t> &amp; @</a:t>
            </a:r>
            <a:r>
              <a:rPr lang="en-US" sz="1200" dirty="0" err="1"/>
              <a:t>jimothybell</a:t>
            </a:r>
            <a:r>
              <a:rPr lang="en-US" sz="1200" dirty="0"/>
              <a:t>	970	1,892	Bristol</a:t>
            </a:r>
          </a:p>
          <a:p>
            <a:r>
              <a:rPr lang="en-US" sz="1200" dirty="0"/>
              <a:t>Follow	IN2P3_CNRS</a:t>
            </a:r>
          </a:p>
          <a:p>
            <a:endParaRPr lang="en-US" sz="1200" dirty="0"/>
          </a:p>
          <a:p>
            <a:r>
              <a:rPr lang="en-US" sz="1200" dirty="0"/>
              <a:t>IN2P3_CNRS</a:t>
            </a:r>
          </a:p>
          <a:p>
            <a:r>
              <a:rPr lang="en-US" sz="1200" dirty="0"/>
              <a:t>	IN2P3 Les 2 </a:t>
            </a:r>
            <a:r>
              <a:rPr lang="en-US" sz="1200" dirty="0" err="1"/>
              <a:t>infinis</a:t>
            </a:r>
            <a:r>
              <a:rPr lang="en-US" sz="1200" dirty="0"/>
              <a:t>	</a:t>
            </a:r>
            <a:r>
              <a:rPr lang="en-US" sz="1200" dirty="0" err="1"/>
              <a:t>Institut</a:t>
            </a:r>
            <a:r>
              <a:rPr lang="en-US" sz="1200" dirty="0"/>
              <a:t> national de physique </a:t>
            </a:r>
            <a:r>
              <a:rPr lang="en-US" sz="1200" dirty="0" err="1"/>
              <a:t>nucléaire</a:t>
            </a:r>
            <a:r>
              <a:rPr lang="en-US" sz="1200" dirty="0"/>
              <a:t> et de physique des </a:t>
            </a:r>
            <a:r>
              <a:rPr lang="en-US" sz="1200" dirty="0" err="1"/>
              <a:t>particules</a:t>
            </a:r>
            <a:r>
              <a:rPr lang="en-US" sz="1200" dirty="0"/>
              <a:t> - CNRS	586	1,865	PARIS</a:t>
            </a:r>
          </a:p>
          <a:p>
            <a:r>
              <a:rPr lang="en-US" sz="1200" dirty="0"/>
              <a:t>Follow	</a:t>
            </a:r>
            <a:r>
              <a:rPr lang="en-US" sz="1200" dirty="0" err="1"/>
              <a:t>CristyBurne</a:t>
            </a:r>
            <a:endParaRPr lang="en-US" sz="1200" dirty="0"/>
          </a:p>
          <a:p>
            <a:endParaRPr lang="en-US" sz="1200" dirty="0"/>
          </a:p>
          <a:p>
            <a:r>
              <a:rPr lang="en-US" sz="1200" dirty="0" err="1"/>
              <a:t>CristyBurne</a:t>
            </a:r>
            <a:endParaRPr lang="en-US" sz="1200" dirty="0"/>
          </a:p>
          <a:p>
            <a:r>
              <a:rPr lang="en-US" sz="1200" dirty="0"/>
              <a:t>	Children's author	Mum, science writer, author of the TAKESHITA DEMONS series of adventures in Japanese mythology for middle grade readers.	1,049	1,776	Australia</a:t>
            </a:r>
          </a:p>
          <a:p>
            <a:r>
              <a:rPr lang="en-US" sz="1200" dirty="0"/>
              <a:t>Follow	</a:t>
            </a:r>
            <a:r>
              <a:rPr lang="en-US" sz="1200" dirty="0" err="1"/>
              <a:t>Leigh_Phillips</a:t>
            </a:r>
            <a:endParaRPr lang="en-US" sz="1200" dirty="0"/>
          </a:p>
          <a:p>
            <a:endParaRPr lang="en-US" sz="1200" dirty="0"/>
          </a:p>
          <a:p>
            <a:r>
              <a:rPr lang="en-US" sz="1200" dirty="0" err="1"/>
              <a:t>Leigh_Phillips</a:t>
            </a:r>
            <a:endParaRPr lang="en-US" sz="1200" dirty="0"/>
          </a:p>
          <a:p>
            <a:r>
              <a:rPr lang="en-US" sz="1200" dirty="0"/>
              <a:t>	Leigh Phillips	Reporter for the </a:t>
            </a:r>
            <a:r>
              <a:rPr lang="en-US" sz="1200" dirty="0" err="1"/>
              <a:t>EUobserver</a:t>
            </a:r>
            <a:r>
              <a:rPr lang="en-US" sz="1200" dirty="0"/>
              <a:t> in Brussels. Europe correspondent for Red Pepper &amp; Embassy Magazine.	665	1,701	Brussels</a:t>
            </a:r>
          </a:p>
          <a:p>
            <a:r>
              <a:rPr lang="en-US" sz="1200" dirty="0"/>
              <a:t>Follow	</a:t>
            </a:r>
            <a:r>
              <a:rPr lang="en-US" sz="1200" dirty="0" err="1"/>
              <a:t>swissnexSF</a:t>
            </a:r>
            <a:endParaRPr lang="en-US" sz="1200" dirty="0"/>
          </a:p>
          <a:p>
            <a:endParaRPr lang="en-US" sz="1200" dirty="0"/>
          </a:p>
          <a:p>
            <a:r>
              <a:rPr lang="en-US" sz="1200" dirty="0" err="1"/>
              <a:t>swissnexSF</a:t>
            </a:r>
            <a:endParaRPr lang="en-US" sz="1200" dirty="0"/>
          </a:p>
          <a:p>
            <a:r>
              <a:rPr lang="en-US" sz="1200" dirty="0"/>
              <a:t>	</a:t>
            </a:r>
            <a:r>
              <a:rPr lang="en-US" sz="1200" dirty="0" err="1"/>
              <a:t>swissnex</a:t>
            </a:r>
            <a:r>
              <a:rPr lang="en-US" sz="1200" dirty="0"/>
              <a:t> S Francisco	Connecting the dots between Switzerland and North America in science, education, art and innovation. </a:t>
            </a:r>
            <a:r>
              <a:rPr lang="en-US" sz="1200" dirty="0" err="1"/>
              <a:t>Florencia</a:t>
            </a:r>
            <a:r>
              <a:rPr lang="en-US" sz="1200" dirty="0"/>
              <a:t> Prada tweets for </a:t>
            </a:r>
            <a:r>
              <a:rPr lang="en-US" sz="1200" dirty="0" err="1"/>
              <a:t>swissnex</a:t>
            </a:r>
            <a:r>
              <a:rPr lang="en-US" sz="1200" dirty="0"/>
              <a:t> San Francisco.	1,088	1,700	San Francisco, CA</a:t>
            </a:r>
          </a:p>
          <a:p>
            <a:r>
              <a:rPr lang="en-US" sz="1200" dirty="0"/>
              <a:t>Follow	</a:t>
            </a:r>
            <a:r>
              <a:rPr lang="en-US" sz="1200" dirty="0" err="1"/>
              <a:t>gridpp</a:t>
            </a:r>
            <a:endParaRPr lang="en-US" sz="1200" dirty="0"/>
          </a:p>
          <a:p>
            <a:endParaRPr lang="en-US" sz="1200" dirty="0"/>
          </a:p>
          <a:p>
            <a:r>
              <a:rPr lang="en-US" sz="1200" dirty="0" err="1"/>
              <a:t>gridpp</a:t>
            </a:r>
            <a:endParaRPr lang="en-US" sz="1200" dirty="0"/>
          </a:p>
          <a:p>
            <a:r>
              <a:rPr lang="en-US" sz="1200" dirty="0"/>
              <a:t>	Grid PP	News from the </a:t>
            </a:r>
            <a:r>
              <a:rPr lang="en-US" sz="1200" dirty="0" err="1"/>
              <a:t>GridPP</a:t>
            </a:r>
            <a:r>
              <a:rPr lang="en-US" sz="1200" dirty="0"/>
              <a:t> website	244	1,610	UK</a:t>
            </a:r>
          </a:p>
          <a:p>
            <a:r>
              <a:rPr lang="en-US" sz="1200" dirty="0"/>
              <a:t>scroll to top</a:t>
            </a:r>
          </a:p>
          <a:p>
            <a:r>
              <a:rPr lang="en-US" sz="1200" dirty="0"/>
              <a:t>Follow	</a:t>
            </a:r>
            <a:r>
              <a:rPr lang="en-US" sz="1200" dirty="0" err="1"/>
              <a:t>fusionenergy</a:t>
            </a:r>
            <a:endParaRPr lang="en-US" sz="1200" dirty="0"/>
          </a:p>
          <a:p>
            <a:endParaRPr lang="en-US" sz="1200" dirty="0"/>
          </a:p>
          <a:p>
            <a:r>
              <a:rPr lang="en-US" sz="1200" dirty="0" err="1"/>
              <a:t>fusionenergy</a:t>
            </a:r>
            <a:endParaRPr lang="en-US" sz="1200" dirty="0"/>
          </a:p>
          <a:p>
            <a:r>
              <a:rPr lang="en-US" sz="1200" dirty="0"/>
              <a:t>	</a:t>
            </a:r>
            <a:r>
              <a:rPr lang="en-US" sz="1200" dirty="0" err="1"/>
              <a:t>fusionenergy</a:t>
            </a:r>
            <a:r>
              <a:rPr lang="en-US" sz="1200" dirty="0"/>
              <a:t>	CCFE wants to spread the word about what's happening on fusion research - to bring you a new form of energy!	498	1,521	</a:t>
            </a:r>
            <a:r>
              <a:rPr lang="en-US" sz="1200" dirty="0" err="1"/>
              <a:t>Oxfordshire</a:t>
            </a:r>
            <a:endParaRPr lang="en-US" sz="1200" dirty="0"/>
          </a:p>
          <a:p>
            <a:r>
              <a:rPr lang="en-US" sz="1200" dirty="0"/>
              <a:t>Follow	</a:t>
            </a:r>
            <a:r>
              <a:rPr lang="en-US" sz="1200" dirty="0" err="1"/>
              <a:t>EnablingGrids</a:t>
            </a:r>
            <a:endParaRPr lang="en-US" sz="1200" dirty="0"/>
          </a:p>
          <a:p>
            <a:endParaRPr lang="en-US" sz="1200" dirty="0"/>
          </a:p>
          <a:p>
            <a:r>
              <a:rPr lang="en-US" sz="1200" dirty="0" err="1"/>
              <a:t>EnablingGrids</a:t>
            </a:r>
            <a:endParaRPr lang="en-US" sz="1200" dirty="0"/>
          </a:p>
          <a:p>
            <a:r>
              <a:rPr lang="en-US" sz="1200" dirty="0"/>
              <a:t>	EGEE	Enabling Grids for E-</a:t>
            </a:r>
            <a:r>
              <a:rPr lang="en-US" sz="1200" dirty="0" err="1"/>
              <a:t>sciencE</a:t>
            </a:r>
            <a:r>
              <a:rPr lang="en-US" sz="1200" dirty="0"/>
              <a:t> (EGEE) is the largest multi-disciplinary grid infrastructure in the world	174	1,400	Switzerland</a:t>
            </a:r>
          </a:p>
          <a:p>
            <a:r>
              <a:rPr lang="en-US" sz="1200" dirty="0"/>
              <a:t>Follow	</a:t>
            </a:r>
            <a:r>
              <a:rPr lang="en-US" sz="1200" dirty="0" err="1"/>
              <a:t>timClicks</a:t>
            </a:r>
            <a:endParaRPr lang="en-US" sz="1200" dirty="0"/>
          </a:p>
          <a:p>
            <a:endParaRPr lang="en-US" sz="1200" dirty="0"/>
          </a:p>
          <a:p>
            <a:r>
              <a:rPr lang="en-US" sz="1200" dirty="0" err="1"/>
              <a:t>timClicks</a:t>
            </a:r>
            <a:endParaRPr lang="en-US" sz="1200" dirty="0"/>
          </a:p>
          <a:p>
            <a:r>
              <a:rPr lang="en-US" sz="1200" dirty="0"/>
              <a:t>	Tim </a:t>
            </a:r>
            <a:r>
              <a:rPr lang="en-US" sz="1200" dirty="0" err="1"/>
              <a:t>Mc</a:t>
            </a:r>
            <a:r>
              <a:rPr lang="en-US" sz="1200" dirty="0"/>
              <a:t> </a:t>
            </a:r>
            <a:r>
              <a:rPr lang="en-US" sz="1200" dirty="0" err="1"/>
              <a:t>Namara</a:t>
            </a:r>
            <a:r>
              <a:rPr lang="en-US" sz="1200" dirty="0"/>
              <a:t>	connecting researchers with supercomputers at @</a:t>
            </a:r>
            <a:r>
              <a:rPr lang="en-US" sz="1200" dirty="0" err="1"/>
              <a:t>NeSI_NZ</a:t>
            </a:r>
            <a:r>
              <a:rPr lang="en-US" sz="1200" dirty="0"/>
              <a:t>. Interests include: #</a:t>
            </a:r>
            <a:r>
              <a:rPr lang="en-US" sz="1200" dirty="0" err="1"/>
              <a:t>linkeddata</a:t>
            </a:r>
            <a:r>
              <a:rPr lang="en-US" sz="1200" dirty="0"/>
              <a:t> #</a:t>
            </a:r>
            <a:r>
              <a:rPr lang="en-US" sz="1200" dirty="0" err="1"/>
              <a:t>opendata</a:t>
            </a:r>
            <a:r>
              <a:rPr lang="en-US" sz="1200" dirty="0"/>
              <a:t> #</a:t>
            </a:r>
            <a:r>
              <a:rPr lang="en-US" sz="1200" dirty="0" err="1"/>
              <a:t>hfoss</a:t>
            </a:r>
            <a:r>
              <a:rPr lang="en-US" sz="1200" dirty="0"/>
              <a:t> #</a:t>
            </a:r>
            <a:r>
              <a:rPr lang="en-US" sz="1200" dirty="0" err="1"/>
              <a:t>ai</a:t>
            </a:r>
            <a:r>
              <a:rPr lang="en-US" sz="1200" dirty="0"/>
              <a:t> #ml #</a:t>
            </a:r>
            <a:r>
              <a:rPr lang="en-US" sz="1200" dirty="0" err="1"/>
              <a:t>nlproc</a:t>
            </a:r>
            <a:r>
              <a:rPr lang="en-US" sz="1200" dirty="0"/>
              <a:t>	728	1,304	Wellington, New Zealand</a:t>
            </a:r>
          </a:p>
          <a:p>
            <a:r>
              <a:rPr lang="en-US" sz="1200" dirty="0"/>
              <a:t>Follow	</a:t>
            </a:r>
            <a:r>
              <a:rPr lang="en-US" sz="1200" dirty="0" err="1"/>
              <a:t>isgtw</a:t>
            </a:r>
            <a:endParaRPr lang="en-US" sz="1200" dirty="0"/>
          </a:p>
          <a:p>
            <a:endParaRPr lang="en-US" sz="1200" dirty="0"/>
          </a:p>
          <a:p>
            <a:r>
              <a:rPr lang="en-US" sz="1200" dirty="0" err="1"/>
              <a:t>isgtw</a:t>
            </a:r>
            <a:endParaRPr lang="en-US" sz="1200" dirty="0"/>
          </a:p>
          <a:p>
            <a:r>
              <a:rPr lang="en-US" sz="1200" dirty="0"/>
              <a:t>	</a:t>
            </a:r>
            <a:r>
              <a:rPr lang="en-US" sz="1200" dirty="0" err="1"/>
              <a:t>i</a:t>
            </a:r>
            <a:r>
              <a:rPr lang="en-US" sz="1200" dirty="0"/>
              <a:t> SGTW	We cover distributed computing and the science it enables. 	783	1,301	CERN, </a:t>
            </a:r>
            <a:r>
              <a:rPr lang="en-US" sz="1200" dirty="0" err="1"/>
              <a:t>Fermilab</a:t>
            </a:r>
            <a:r>
              <a:rPr lang="en-US" sz="1200" dirty="0"/>
              <a:t> &amp; ASGC</a:t>
            </a:r>
          </a:p>
          <a:p>
            <a:r>
              <a:rPr lang="en-US" sz="1200" dirty="0"/>
              <a:t>Follow	</a:t>
            </a:r>
            <a:r>
              <a:rPr lang="en-US" sz="1200" dirty="0" err="1"/>
              <a:t>datanami</a:t>
            </a:r>
            <a:endParaRPr lang="en-US" sz="1200" dirty="0"/>
          </a:p>
          <a:p>
            <a:endParaRPr lang="en-US" sz="1200" dirty="0"/>
          </a:p>
          <a:p>
            <a:r>
              <a:rPr lang="en-US" sz="1200" dirty="0" err="1"/>
              <a:t>datanami</a:t>
            </a:r>
            <a:endParaRPr lang="en-US" sz="1200" dirty="0"/>
          </a:p>
          <a:p>
            <a:r>
              <a:rPr lang="en-US" sz="1200" dirty="0"/>
              <a:t>	</a:t>
            </a:r>
            <a:r>
              <a:rPr lang="en-US" sz="1200" dirty="0" err="1"/>
              <a:t>Datanami</a:t>
            </a:r>
            <a:r>
              <a:rPr lang="en-US" sz="1200" dirty="0"/>
              <a:t>	New portal from the publishers of </a:t>
            </a:r>
            <a:r>
              <a:rPr lang="en-US" sz="1200" dirty="0" err="1"/>
              <a:t>HPCwire</a:t>
            </a:r>
            <a:r>
              <a:rPr lang="en-US" sz="1200" dirty="0"/>
              <a:t>; Real-time lens into big data, analytics at the massive scale, and the hardware/software backbone supporting these.	290	1,280	</a:t>
            </a:r>
          </a:p>
          <a:p>
            <a:r>
              <a:rPr lang="en-US" sz="1200" dirty="0"/>
              <a:t>Follow	</a:t>
            </a:r>
            <a:r>
              <a:rPr lang="en-US" sz="1200" dirty="0" err="1"/>
              <a:t>benstill</a:t>
            </a:r>
            <a:endParaRPr lang="en-US" sz="1200" dirty="0"/>
          </a:p>
          <a:p>
            <a:endParaRPr lang="en-US" sz="1200" dirty="0"/>
          </a:p>
          <a:p>
            <a:r>
              <a:rPr lang="en-US" sz="1200" dirty="0" err="1"/>
              <a:t>benstill</a:t>
            </a:r>
            <a:endParaRPr lang="en-US" sz="1200" dirty="0"/>
          </a:p>
          <a:p>
            <a:r>
              <a:rPr lang="en-US" sz="1200" dirty="0"/>
              <a:t>	</a:t>
            </a:r>
            <a:r>
              <a:rPr lang="en-US" sz="1200" dirty="0" err="1"/>
              <a:t>Dr</a:t>
            </a:r>
            <a:r>
              <a:rPr lang="en-US" sz="1200" dirty="0"/>
              <a:t> Ben Still	Using the smallest building blocks of nature to answer some of the biggest questions in the Universe. Member #T2K neutrino experiment. Chair of @</a:t>
            </a:r>
            <a:r>
              <a:rPr lang="en-US" sz="1200" dirty="0" err="1"/>
              <a:t>ScienceLondon</a:t>
            </a:r>
            <a:r>
              <a:rPr lang="en-US" sz="1200" dirty="0"/>
              <a:t>	681	1,274	London and 東海</a:t>
            </a:r>
          </a:p>
          <a:p>
            <a:r>
              <a:rPr lang="en-US" sz="1200" dirty="0"/>
              <a:t>Follow	</a:t>
            </a:r>
            <a:r>
              <a:rPr lang="en-US" sz="1200" dirty="0" err="1"/>
              <a:t>LBNLcs</a:t>
            </a:r>
            <a:endParaRPr lang="en-US" sz="1200" dirty="0"/>
          </a:p>
          <a:p>
            <a:endParaRPr lang="en-US" sz="1200" dirty="0"/>
          </a:p>
          <a:p>
            <a:r>
              <a:rPr lang="en-US" sz="1200" dirty="0" err="1"/>
              <a:t>LBNLcs</a:t>
            </a:r>
            <a:endParaRPr lang="en-US" sz="1200" dirty="0"/>
          </a:p>
          <a:p>
            <a:r>
              <a:rPr lang="en-US" sz="1200" dirty="0"/>
              <a:t>	Berkeley Lab CS	Berkeley Lab Computing Sciences computer hardware and software, applied math and networking experts help deliver science solutions to the the world. 	222	1,132	Berkeley, </a:t>
            </a:r>
            <a:r>
              <a:rPr lang="en-US" sz="1200" dirty="0" err="1"/>
              <a:t>Ca</a:t>
            </a:r>
            <a:endParaRPr lang="en-US" sz="1200" dirty="0"/>
          </a:p>
          <a:p>
            <a:r>
              <a:rPr lang="en-US" sz="1200" dirty="0"/>
              <a:t>Follow	</a:t>
            </a:r>
            <a:r>
              <a:rPr lang="en-US" sz="1200" dirty="0" err="1"/>
              <a:t>busuab</a:t>
            </a:r>
            <a:endParaRPr lang="en-US" sz="1200" dirty="0"/>
          </a:p>
          <a:p>
            <a:endParaRPr lang="en-US" sz="1200" dirty="0"/>
          </a:p>
          <a:p>
            <a:r>
              <a:rPr lang="en-US" sz="1200" dirty="0" err="1"/>
              <a:t>busuab</a:t>
            </a:r>
            <a:endParaRPr lang="en-US" sz="1200" dirty="0"/>
          </a:p>
          <a:p>
            <a:r>
              <a:rPr lang="en-US" sz="1200" dirty="0"/>
              <a:t>	</a:t>
            </a:r>
            <a:r>
              <a:rPr lang="en-US" sz="1200" dirty="0" err="1"/>
              <a:t>Biblioteca</a:t>
            </a:r>
            <a:r>
              <a:rPr lang="en-US" sz="1200" dirty="0"/>
              <a:t> UAB Sab.	</a:t>
            </a:r>
            <a:r>
              <a:rPr lang="en-US" sz="1200" dirty="0" err="1"/>
              <a:t>Biblioteca</a:t>
            </a:r>
            <a:r>
              <a:rPr lang="en-US" sz="1200" dirty="0"/>
              <a:t> </a:t>
            </a:r>
            <a:r>
              <a:rPr lang="en-US" sz="1200" dirty="0" err="1"/>
              <a:t>Universitària</a:t>
            </a:r>
            <a:r>
              <a:rPr lang="en-US" sz="1200" dirty="0"/>
              <a:t> de Sabadell UAB - </a:t>
            </a:r>
            <a:r>
              <a:rPr lang="en-US" sz="1200" dirty="0" err="1"/>
              <a:t>Emprius</a:t>
            </a:r>
            <a:r>
              <a:rPr lang="en-US" sz="1200" dirty="0"/>
              <a:t>, 2	304	1,053	Sabadell</a:t>
            </a:r>
          </a:p>
          <a:p>
            <a:r>
              <a:rPr lang="en-US" sz="1200" dirty="0"/>
              <a:t>Follow	_Chemistry_</a:t>
            </a:r>
          </a:p>
          <a:p>
            <a:endParaRPr lang="en-US" sz="1200" dirty="0"/>
          </a:p>
          <a:p>
            <a:r>
              <a:rPr lang="en-US" sz="1200" dirty="0"/>
              <a:t>_Chemistry_</a:t>
            </a:r>
          </a:p>
          <a:p>
            <a:r>
              <a:rPr lang="en-US" sz="1200" dirty="0"/>
              <a:t>	Chemistry		425	895	</a:t>
            </a:r>
          </a:p>
          <a:p>
            <a:r>
              <a:rPr lang="en-US" sz="1200" dirty="0"/>
              <a:t>Follow	</a:t>
            </a:r>
            <a:r>
              <a:rPr lang="en-US" sz="1200" dirty="0" err="1"/>
              <a:t>giorgiawired</a:t>
            </a:r>
            <a:endParaRPr lang="en-US" sz="1200" dirty="0"/>
          </a:p>
          <a:p>
            <a:endParaRPr lang="en-US" sz="1200" dirty="0"/>
          </a:p>
          <a:p>
            <a:r>
              <a:rPr lang="en-US" sz="1200" dirty="0" err="1"/>
              <a:t>giorgiawired</a:t>
            </a:r>
            <a:endParaRPr lang="en-US" sz="1200" dirty="0"/>
          </a:p>
          <a:p>
            <a:r>
              <a:rPr lang="en-US" sz="1200" dirty="0"/>
              <a:t>	</a:t>
            </a:r>
            <a:r>
              <a:rPr lang="en-US" sz="1200" dirty="0" err="1"/>
              <a:t>Giorgia</a:t>
            </a:r>
            <a:r>
              <a:rPr lang="en-US" sz="1200" dirty="0"/>
              <a:t> </a:t>
            </a:r>
            <a:r>
              <a:rPr lang="en-US" sz="1200" dirty="0" err="1"/>
              <a:t>Scaturro</a:t>
            </a:r>
            <a:r>
              <a:rPr lang="en-US" sz="1200" dirty="0"/>
              <a:t>		460	874	London, UK</a:t>
            </a:r>
          </a:p>
          <a:p>
            <a:r>
              <a:rPr lang="en-US" sz="1200" dirty="0"/>
              <a:t>scroll to top</a:t>
            </a:r>
          </a:p>
          <a:p>
            <a:r>
              <a:rPr lang="en-US" sz="1200" dirty="0"/>
              <a:t>Follow	OMG4Science</a:t>
            </a:r>
          </a:p>
          <a:p>
            <a:endParaRPr lang="en-US" sz="1200" dirty="0"/>
          </a:p>
          <a:p>
            <a:r>
              <a:rPr lang="en-US" sz="1200" dirty="0"/>
              <a:t>OMG4Science</a:t>
            </a:r>
          </a:p>
          <a:p>
            <a:r>
              <a:rPr lang="en-US" sz="1200" dirty="0"/>
              <a:t>	OMG Science	The Online Media Group for Science are producing a series of case studies exploring how different people use online media to communicate science. 	268	685	UK</a:t>
            </a:r>
          </a:p>
          <a:p>
            <a:r>
              <a:rPr lang="en-US" sz="1200" dirty="0"/>
              <a:t>Follow	</a:t>
            </a:r>
            <a:r>
              <a:rPr lang="en-US" sz="1200" dirty="0" err="1"/>
              <a:t>TheSISTeam</a:t>
            </a:r>
            <a:endParaRPr lang="en-US" sz="1200" dirty="0"/>
          </a:p>
          <a:p>
            <a:endParaRPr lang="en-US" sz="1200" dirty="0"/>
          </a:p>
          <a:p>
            <a:r>
              <a:rPr lang="en-US" sz="1200" dirty="0" err="1"/>
              <a:t>TheSISTeam</a:t>
            </a:r>
            <a:endParaRPr lang="en-US" sz="1200" dirty="0"/>
          </a:p>
          <a:p>
            <a:r>
              <a:rPr lang="en-US" sz="1200" dirty="0"/>
              <a:t>	Science in Society	The team that brings you the Science Communication Conference, the x-change and the British Science Association Media Fellowships - We are Science in Society!	386	633	London</a:t>
            </a:r>
          </a:p>
          <a:p>
            <a:r>
              <a:rPr lang="en-US" sz="1200" dirty="0"/>
              <a:t>Follow	</a:t>
            </a:r>
            <a:r>
              <a:rPr lang="en-US" sz="1200" dirty="0" err="1"/>
              <a:t>DrQz</a:t>
            </a:r>
            <a:endParaRPr lang="en-US" sz="1200" dirty="0"/>
          </a:p>
          <a:p>
            <a:endParaRPr lang="en-US" sz="1200" dirty="0"/>
          </a:p>
          <a:p>
            <a:r>
              <a:rPr lang="en-US" sz="1200" dirty="0" err="1"/>
              <a:t>DrQz</a:t>
            </a:r>
            <a:endParaRPr lang="en-US" sz="1200" dirty="0"/>
          </a:p>
          <a:p>
            <a:r>
              <a:rPr lang="en-US" sz="1200" dirty="0"/>
              <a:t>	Neil Gunther	Computer scientist, performance analyst and theoretical physicist: the nexus being information (and ♬), in every particular order	287	624	The Other Hills, California</a:t>
            </a:r>
          </a:p>
          <a:p>
            <a:r>
              <a:rPr lang="en-US" sz="1200" dirty="0"/>
              <a:t>Follow	</a:t>
            </a:r>
            <a:r>
              <a:rPr lang="en-US" sz="1200" dirty="0" err="1"/>
              <a:t>hartem</a:t>
            </a:r>
            <a:endParaRPr lang="en-US" sz="1200" dirty="0"/>
          </a:p>
          <a:p>
            <a:endParaRPr lang="en-US" sz="1200" dirty="0"/>
          </a:p>
          <a:p>
            <a:r>
              <a:rPr lang="en-US" sz="1200" dirty="0" err="1"/>
              <a:t>hartem</a:t>
            </a:r>
            <a:endParaRPr lang="en-US" sz="1200" dirty="0"/>
          </a:p>
          <a:p>
            <a:r>
              <a:rPr lang="en-US" sz="1200" dirty="0"/>
              <a:t>	</a:t>
            </a:r>
            <a:r>
              <a:rPr lang="en-US" sz="1200" dirty="0" err="1"/>
              <a:t>Artem</a:t>
            </a:r>
            <a:r>
              <a:rPr lang="en-US" sz="1200" dirty="0"/>
              <a:t> </a:t>
            </a:r>
            <a:r>
              <a:rPr lang="en-US" sz="1200" dirty="0" err="1"/>
              <a:t>Harutyunyan</a:t>
            </a:r>
            <a:r>
              <a:rPr lang="en-US" sz="1200" dirty="0"/>
              <a:t>		226	463	/</a:t>
            </a:r>
            <a:r>
              <a:rPr lang="en-US" sz="1200" dirty="0" err="1"/>
              <a:t>proc</a:t>
            </a:r>
            <a:r>
              <a:rPr lang="en-US" sz="1200" dirty="0"/>
              <a:t>/1</a:t>
            </a:r>
          </a:p>
          <a:p>
            <a:r>
              <a:rPr lang="en-US" sz="1200" dirty="0"/>
              <a:t>Follow	</a:t>
            </a:r>
            <a:r>
              <a:rPr lang="en-US" sz="1200" dirty="0" err="1"/>
              <a:t>ScalableComp</a:t>
            </a:r>
            <a:endParaRPr lang="en-US" sz="1200" dirty="0"/>
          </a:p>
          <a:p>
            <a:endParaRPr lang="en-US" sz="1200" dirty="0"/>
          </a:p>
          <a:p>
            <a:r>
              <a:rPr lang="en-US" sz="1200" dirty="0" err="1"/>
              <a:t>ScalableComp</a:t>
            </a:r>
            <a:endParaRPr lang="en-US" sz="1200" dirty="0"/>
          </a:p>
          <a:p>
            <a:r>
              <a:rPr lang="en-US" sz="1200" dirty="0"/>
              <a:t>	Scalable Computing	Scalable Computing, part of the ICT KTN	91	442	London</a:t>
            </a:r>
          </a:p>
          <a:p>
            <a:r>
              <a:rPr lang="en-US" sz="1200" dirty="0"/>
              <a:t>Follow	</a:t>
            </a:r>
            <a:r>
              <a:rPr lang="en-US" sz="1200" dirty="0" err="1"/>
              <a:t>CyberSciCentre</a:t>
            </a:r>
            <a:endParaRPr lang="en-US" sz="1200" dirty="0"/>
          </a:p>
          <a:p>
            <a:endParaRPr lang="en-US" sz="1200" dirty="0"/>
          </a:p>
          <a:p>
            <a:r>
              <a:rPr lang="en-US" sz="1200" dirty="0" err="1"/>
              <a:t>CyberSciCentre</a:t>
            </a:r>
            <a:endParaRPr lang="en-US" sz="1200" dirty="0"/>
          </a:p>
          <a:p>
            <a:r>
              <a:rPr lang="en-US" sz="1200" dirty="0"/>
              <a:t>	Citizen Cyberscience	Helping people and their computers contribute towards our biggest scientific challenges	69	407	CERN</a:t>
            </a:r>
          </a:p>
          <a:p>
            <a:r>
              <a:rPr lang="en-US" sz="1200" dirty="0"/>
              <a:t>Follow	</a:t>
            </a:r>
            <a:r>
              <a:rPr lang="en-US" sz="1200" dirty="0" err="1"/>
              <a:t>GEANTnews</a:t>
            </a:r>
            <a:endParaRPr lang="en-US" sz="1200" dirty="0"/>
          </a:p>
          <a:p>
            <a:endParaRPr lang="en-US" sz="1200" dirty="0"/>
          </a:p>
          <a:p>
            <a:r>
              <a:rPr lang="en-US" sz="1200" dirty="0" err="1"/>
              <a:t>GEANTnews</a:t>
            </a:r>
            <a:endParaRPr lang="en-US" sz="1200" dirty="0"/>
          </a:p>
          <a:p>
            <a:r>
              <a:rPr lang="en-US" sz="1200" dirty="0"/>
              <a:t>	GÉANT NEWS	THE pan-European data network, used by 40 million research and education users. Built and operated on behalf of Europe's NRENs by DANTE. Global connectivity. 	152	369	Cambridge, UK</a:t>
            </a:r>
          </a:p>
          <a:p>
            <a:r>
              <a:rPr lang="en-US" sz="1200" dirty="0"/>
              <a:t>Follow	</a:t>
            </a:r>
            <a:r>
              <a:rPr lang="en-US" sz="1200" dirty="0" err="1"/>
              <a:t>PhysicsatQM</a:t>
            </a:r>
            <a:endParaRPr lang="en-US" sz="1200" dirty="0"/>
          </a:p>
          <a:p>
            <a:endParaRPr lang="en-US" sz="1200" dirty="0"/>
          </a:p>
          <a:p>
            <a:r>
              <a:rPr lang="en-US" sz="1200" dirty="0" err="1"/>
              <a:t>PhysicsatQM</a:t>
            </a:r>
            <a:endParaRPr lang="en-US" sz="1200" dirty="0"/>
          </a:p>
          <a:p>
            <a:r>
              <a:rPr lang="en-US" sz="1200" dirty="0"/>
              <a:t>	Queen Mary Physics	Welcome to the Queen Mary School of Physics &amp; Astronomy's Twitter page: find updates on research and other activities.	161	341	London</a:t>
            </a:r>
          </a:p>
          <a:p>
            <a:r>
              <a:rPr lang="en-US" sz="1200" dirty="0"/>
              <a:t>Follow	</a:t>
            </a:r>
            <a:r>
              <a:rPr lang="en-US" sz="1200" dirty="0" err="1"/>
              <a:t>geekeconomist</a:t>
            </a:r>
            <a:endParaRPr lang="en-US" sz="1200" dirty="0"/>
          </a:p>
          <a:p>
            <a:endParaRPr lang="en-US" sz="1200" dirty="0"/>
          </a:p>
          <a:p>
            <a:r>
              <a:rPr lang="en-US" sz="1200" dirty="0" err="1"/>
              <a:t>geekeconomist</a:t>
            </a:r>
            <a:endParaRPr lang="en-US" sz="1200" dirty="0"/>
          </a:p>
          <a:p>
            <a:r>
              <a:rPr lang="en-US" sz="1200" dirty="0"/>
              <a:t>	Carmela </a:t>
            </a:r>
            <a:r>
              <a:rPr lang="en-US" sz="1200" dirty="0" err="1"/>
              <a:t>Asero</a:t>
            </a:r>
            <a:r>
              <a:rPr lang="en-US" sz="1200" dirty="0"/>
              <a:t>	Cloud Policy Strategist @ </a:t>
            </a:r>
            <a:r>
              <a:rPr lang="en-US" sz="1200" dirty="0" err="1"/>
              <a:t>EGi.eu.Former</a:t>
            </a:r>
            <a:r>
              <a:rPr lang="en-US" sz="1200" dirty="0"/>
              <a:t> EC Project </a:t>
            </a:r>
            <a:r>
              <a:rPr lang="en-US" sz="1200" dirty="0" err="1"/>
              <a:t>Officer.Citzen</a:t>
            </a:r>
            <a:r>
              <a:rPr lang="en-US" sz="1200" dirty="0"/>
              <a:t> </a:t>
            </a:r>
            <a:r>
              <a:rPr lang="en-US" sz="1200" dirty="0" err="1"/>
              <a:t>diplomat.Passionate</a:t>
            </a:r>
            <a:r>
              <a:rPr lang="en-US" sz="1200" dirty="0"/>
              <a:t> </a:t>
            </a:r>
            <a:r>
              <a:rPr lang="en-US" sz="1200" dirty="0" err="1"/>
              <a:t>abt</a:t>
            </a:r>
            <a:r>
              <a:rPr lang="en-US" sz="1200" dirty="0"/>
              <a:t> </a:t>
            </a:r>
            <a:r>
              <a:rPr lang="en-US" sz="1200" dirty="0" err="1"/>
              <a:t>Space,Comms</a:t>
            </a:r>
            <a:r>
              <a:rPr lang="en-US" sz="1200" dirty="0"/>
              <a:t>, </a:t>
            </a:r>
            <a:r>
              <a:rPr lang="en-US" sz="1200" dirty="0" err="1"/>
              <a:t>RTD.Knight</a:t>
            </a:r>
            <a:r>
              <a:rPr lang="en-US" sz="1200" dirty="0"/>
              <a:t> 4 media freedom &amp; Human </a:t>
            </a:r>
            <a:r>
              <a:rPr lang="en-US" sz="1200" dirty="0" err="1"/>
              <a:t>Rights.Twts</a:t>
            </a:r>
            <a:r>
              <a:rPr lang="en-US" sz="1200" dirty="0"/>
              <a:t> R personal	189	319	The Cloud! :-)</a:t>
            </a:r>
          </a:p>
          <a:p>
            <a:r>
              <a:rPr lang="en-US" sz="1200" dirty="0"/>
              <a:t>Follow	</a:t>
            </a:r>
            <a:r>
              <a:rPr lang="en-US" sz="1200" dirty="0" err="1"/>
              <a:t>pesinasiller</a:t>
            </a:r>
            <a:endParaRPr lang="en-US" sz="1200" dirty="0"/>
          </a:p>
          <a:p>
            <a:endParaRPr lang="en-US" sz="1200" dirty="0"/>
          </a:p>
          <a:p>
            <a:r>
              <a:rPr lang="en-US" sz="1200" dirty="0" err="1"/>
              <a:t>pesinasiller</a:t>
            </a:r>
            <a:endParaRPr lang="en-US" sz="1200" dirty="0"/>
          </a:p>
          <a:p>
            <a:r>
              <a:rPr lang="en-US" sz="1200" dirty="0"/>
              <a:t>	</a:t>
            </a:r>
            <a:r>
              <a:rPr lang="en-US" sz="1200" dirty="0" err="1"/>
              <a:t>pepepe</a:t>
            </a:r>
            <a:r>
              <a:rPr lang="en-US" sz="1200" dirty="0"/>
              <a:t>	</a:t>
            </a:r>
            <a:r>
              <a:rPr lang="en-US" sz="1200" dirty="0" err="1"/>
              <a:t>www.pesinasiller.tk</a:t>
            </a:r>
            <a:r>
              <a:rPr lang="en-US" sz="1200" dirty="0"/>
              <a:t>	192	307	Mexico</a:t>
            </a:r>
          </a:p>
          <a:p>
            <a:r>
              <a:rPr lang="en-US" sz="1200" dirty="0"/>
              <a:t>scroll to top</a:t>
            </a:r>
          </a:p>
          <a:p>
            <a:r>
              <a:rPr lang="en-US" sz="1200" dirty="0"/>
              <a:t>Follow	</a:t>
            </a:r>
            <a:r>
              <a:rPr lang="en-US" sz="1200" dirty="0" err="1"/>
              <a:t>johanlouwers</a:t>
            </a:r>
            <a:endParaRPr lang="en-US" sz="1200" dirty="0"/>
          </a:p>
          <a:p>
            <a:endParaRPr lang="en-US" sz="1200" dirty="0"/>
          </a:p>
          <a:p>
            <a:r>
              <a:rPr lang="en-US" sz="1200" dirty="0" err="1"/>
              <a:t>johanlouwers</a:t>
            </a:r>
            <a:endParaRPr lang="en-US" sz="1200" dirty="0"/>
          </a:p>
          <a:p>
            <a:r>
              <a:rPr lang="en-US" sz="1200" dirty="0"/>
              <a:t>	Johan </a:t>
            </a:r>
            <a:r>
              <a:rPr lang="en-US" sz="1200" dirty="0" err="1"/>
              <a:t>Louwers</a:t>
            </a:r>
            <a:r>
              <a:rPr lang="en-US" sz="1200" dirty="0"/>
              <a:t>	Working on all kind of stuff in the IT world. ;-)	194	299	iPhone: 52.073103, 5.093673</a:t>
            </a:r>
          </a:p>
          <a:p>
            <a:r>
              <a:rPr lang="en-US" sz="1200" dirty="0"/>
              <a:t>Follow	</a:t>
            </a:r>
            <a:r>
              <a:rPr lang="en-US" sz="1200" dirty="0" err="1"/>
              <a:t>mariocampolargo</a:t>
            </a:r>
            <a:endParaRPr lang="en-US" sz="1200" dirty="0"/>
          </a:p>
          <a:p>
            <a:endParaRPr lang="en-US" sz="1200" dirty="0"/>
          </a:p>
          <a:p>
            <a:r>
              <a:rPr lang="en-US" sz="1200" dirty="0" err="1"/>
              <a:t>mariocampolargo</a:t>
            </a:r>
            <a:endParaRPr lang="en-US" sz="1200" dirty="0"/>
          </a:p>
          <a:p>
            <a:r>
              <a:rPr lang="en-US" sz="1200" dirty="0"/>
              <a:t>	Mario </a:t>
            </a:r>
            <a:r>
              <a:rPr lang="en-US" sz="1200" dirty="0" err="1"/>
              <a:t>Campolargo</a:t>
            </a:r>
            <a:r>
              <a:rPr lang="en-US" sz="1200" dirty="0"/>
              <a:t>	Director of the Net Futures Department, EC. Future Internet, Cloud, Web </a:t>
            </a:r>
            <a:r>
              <a:rPr lang="en-US" sz="1200" dirty="0" err="1"/>
              <a:t>enterpreneurs</a:t>
            </a:r>
            <a:r>
              <a:rPr lang="en-US" sz="1200" dirty="0"/>
              <a:t>, Future Networks 	126	295	</a:t>
            </a:r>
          </a:p>
          <a:p>
            <a:r>
              <a:rPr lang="en-US" sz="1200" dirty="0"/>
              <a:t>Follow	</a:t>
            </a:r>
            <a:r>
              <a:rPr lang="en-US" sz="1200" dirty="0" err="1"/>
              <a:t>EuroAfrica_ICT</a:t>
            </a:r>
            <a:endParaRPr lang="en-US" sz="1200" dirty="0"/>
          </a:p>
          <a:p>
            <a:endParaRPr lang="en-US" sz="1200" dirty="0"/>
          </a:p>
          <a:p>
            <a:r>
              <a:rPr lang="en-US" sz="1200" dirty="0" err="1"/>
              <a:t>EuroAfrica_ICT</a:t>
            </a:r>
            <a:endParaRPr lang="en-US" sz="1200" dirty="0"/>
          </a:p>
          <a:p>
            <a:r>
              <a:rPr lang="en-US" sz="1200" dirty="0"/>
              <a:t>	Euro Africa-ICT 	Strengthening ICT research and policy links under the 8th Strategic Partnership	101	236	</a:t>
            </a:r>
          </a:p>
          <a:p>
            <a:r>
              <a:rPr lang="en-US" sz="1200" dirty="0"/>
              <a:t>Follow	</a:t>
            </a:r>
            <a:r>
              <a:rPr lang="en-US" sz="1200" dirty="0" err="1"/>
              <a:t>RUCompSci</a:t>
            </a:r>
            <a:endParaRPr lang="en-US" sz="1200" dirty="0"/>
          </a:p>
          <a:p>
            <a:endParaRPr lang="en-US" sz="1200" dirty="0"/>
          </a:p>
          <a:p>
            <a:r>
              <a:rPr lang="en-US" sz="1200" dirty="0" err="1"/>
              <a:t>RUCompSci</a:t>
            </a:r>
            <a:endParaRPr lang="en-US" sz="1200" dirty="0"/>
          </a:p>
          <a:p>
            <a:r>
              <a:rPr lang="en-US" sz="1200" dirty="0"/>
              <a:t>	RU Computer Science	Headlines from the School of Computer Science at Reykjavik University.	133	227	Reykjavík, Iceland</a:t>
            </a:r>
          </a:p>
          <a:p>
            <a:r>
              <a:rPr lang="en-US" sz="1200" dirty="0"/>
              <a:t>Follow	</a:t>
            </a:r>
            <a:r>
              <a:rPr lang="en-US" sz="1200" dirty="0" err="1"/>
              <a:t>BeSTGRID</a:t>
            </a:r>
            <a:endParaRPr lang="en-US" sz="1200" dirty="0"/>
          </a:p>
          <a:p>
            <a:endParaRPr lang="en-US" sz="1200" dirty="0"/>
          </a:p>
          <a:p>
            <a:r>
              <a:rPr lang="en-US" sz="1200" dirty="0" err="1"/>
              <a:t>BeSTGRID</a:t>
            </a:r>
            <a:endParaRPr lang="en-US" sz="1200" dirty="0"/>
          </a:p>
          <a:p>
            <a:r>
              <a:rPr lang="en-US" sz="1200" dirty="0"/>
              <a:t>	Be STGRID	New Zealand national </a:t>
            </a:r>
            <a:r>
              <a:rPr lang="en-US" sz="1200" dirty="0" err="1"/>
              <a:t>eresearch</a:t>
            </a:r>
            <a:r>
              <a:rPr lang="en-US" sz="1200" dirty="0"/>
              <a:t> infrastructure development. Grid Computing, HPC, Middleware, Federated Identity &amp; Access Management, Data. Science and </a:t>
            </a:r>
            <a:r>
              <a:rPr lang="en-US" sz="1200" dirty="0" err="1"/>
              <a:t>Resear</a:t>
            </a:r>
            <a:r>
              <a:rPr lang="en-US" sz="1200" dirty="0"/>
              <a:t>	72	212	New Zealand</a:t>
            </a:r>
          </a:p>
          <a:p>
            <a:r>
              <a:rPr lang="en-US" sz="1200" dirty="0"/>
              <a:t>Follow	</a:t>
            </a:r>
            <a:r>
              <a:rPr lang="en-US" sz="1200" dirty="0" err="1"/>
              <a:t>billyzero</a:t>
            </a:r>
            <a:endParaRPr lang="en-US" sz="1200" dirty="0"/>
          </a:p>
          <a:p>
            <a:endParaRPr lang="en-US" sz="1200" dirty="0"/>
          </a:p>
          <a:p>
            <a:r>
              <a:rPr lang="en-US" sz="1200" dirty="0" err="1"/>
              <a:t>billyzero</a:t>
            </a:r>
            <a:endParaRPr lang="en-US" sz="1200" dirty="0"/>
          </a:p>
          <a:p>
            <a:r>
              <a:rPr lang="en-US" sz="1200" dirty="0"/>
              <a:t>	</a:t>
            </a:r>
            <a:r>
              <a:rPr lang="en-US" sz="1200" dirty="0" err="1"/>
              <a:t>billy</a:t>
            </a:r>
            <a:r>
              <a:rPr lang="en-US" sz="1200" dirty="0"/>
              <a:t> zero		47	185	Washington, DC</a:t>
            </a:r>
          </a:p>
          <a:p>
            <a:r>
              <a:rPr lang="en-US" sz="1200" dirty="0"/>
              <a:t>Follow	</a:t>
            </a:r>
            <a:r>
              <a:rPr lang="en-US" sz="1200" dirty="0" err="1"/>
              <a:t>SoftwareSaved</a:t>
            </a:r>
            <a:endParaRPr lang="en-US" sz="1200" dirty="0"/>
          </a:p>
          <a:p>
            <a:endParaRPr lang="en-US" sz="1200" dirty="0"/>
          </a:p>
          <a:p>
            <a:r>
              <a:rPr lang="en-US" sz="1200" dirty="0" err="1"/>
              <a:t>SoftwareSaved</a:t>
            </a:r>
            <a:endParaRPr lang="en-US" sz="1200" dirty="0"/>
          </a:p>
          <a:p>
            <a:r>
              <a:rPr lang="en-US" sz="1200" dirty="0"/>
              <a:t>	SSI - </a:t>
            </a:r>
            <a:r>
              <a:rPr lang="en-US" sz="1200" dirty="0" err="1"/>
              <a:t>software.ac.uk</a:t>
            </a:r>
            <a:r>
              <a:rPr lang="en-US" sz="1200" dirty="0"/>
              <a:t>	Working with you to ensure a future for research software.	88	178	</a:t>
            </a:r>
          </a:p>
          <a:p>
            <a:r>
              <a:rPr lang="en-US" sz="1200" dirty="0"/>
              <a:t>Follow	</a:t>
            </a:r>
            <a:r>
              <a:rPr lang="en-US" sz="1200" dirty="0" err="1"/>
              <a:t>bigodines</a:t>
            </a:r>
            <a:endParaRPr lang="en-US" sz="1200" dirty="0"/>
          </a:p>
          <a:p>
            <a:endParaRPr lang="en-US" sz="1200" dirty="0"/>
          </a:p>
          <a:p>
            <a:r>
              <a:rPr lang="en-US" sz="1200" dirty="0" err="1"/>
              <a:t>bigodines</a:t>
            </a:r>
            <a:endParaRPr lang="en-US" sz="1200" dirty="0"/>
          </a:p>
          <a:p>
            <a:r>
              <a:rPr lang="en-US" sz="1200" dirty="0"/>
              <a:t>	</a:t>
            </a:r>
            <a:r>
              <a:rPr lang="en-US" sz="1200" dirty="0" err="1"/>
              <a:t>Matheus</a:t>
            </a:r>
            <a:r>
              <a:rPr lang="en-US" sz="1200" dirty="0"/>
              <a:t> Mendes	</a:t>
            </a:r>
            <a:r>
              <a:rPr lang="en-US" sz="1200" dirty="0" err="1"/>
              <a:t>i</a:t>
            </a:r>
            <a:r>
              <a:rPr lang="en-US" sz="1200" dirty="0"/>
              <a:t> like to code. period.	52	170	</a:t>
            </a:r>
            <a:r>
              <a:rPr lang="en-US" sz="1200" dirty="0" err="1"/>
              <a:t>Floripa</a:t>
            </a:r>
            <a:endParaRPr lang="en-US" sz="1200" dirty="0"/>
          </a:p>
          <a:p>
            <a:r>
              <a:rPr lang="en-US" sz="1200" dirty="0"/>
              <a:t>Follow	</a:t>
            </a:r>
            <a:r>
              <a:rPr lang="en-US" sz="1200" dirty="0" err="1"/>
              <a:t>Rechenkraft_net</a:t>
            </a:r>
            <a:endParaRPr lang="en-US" sz="1200" dirty="0"/>
          </a:p>
          <a:p>
            <a:endParaRPr lang="en-US" sz="1200" dirty="0"/>
          </a:p>
          <a:p>
            <a:r>
              <a:rPr lang="en-US" sz="1200" dirty="0" err="1"/>
              <a:t>Rechenkraft_net</a:t>
            </a:r>
            <a:endParaRPr lang="en-US" sz="1200" dirty="0"/>
          </a:p>
          <a:p>
            <a:r>
              <a:rPr lang="en-US" sz="1200" dirty="0"/>
              <a:t>	</a:t>
            </a:r>
            <a:r>
              <a:rPr lang="en-US" sz="1200" dirty="0" err="1"/>
              <a:t>Rechenkraft.net</a:t>
            </a:r>
            <a:r>
              <a:rPr lang="en-US" sz="1200" dirty="0"/>
              <a:t>	</a:t>
            </a:r>
            <a:r>
              <a:rPr lang="en-US" sz="1200" dirty="0" err="1"/>
              <a:t>Boinc</a:t>
            </a:r>
            <a:r>
              <a:rPr lang="en-US" sz="1200" dirty="0"/>
              <a:t> distributed computing </a:t>
            </a:r>
            <a:r>
              <a:rPr lang="en-US" sz="1200" dirty="0" err="1"/>
              <a:t>verteiltes</a:t>
            </a:r>
            <a:r>
              <a:rPr lang="en-US" sz="1200" dirty="0"/>
              <a:t> </a:t>
            </a:r>
            <a:r>
              <a:rPr lang="en-US" sz="1200" dirty="0" err="1"/>
              <a:t>rechnen</a:t>
            </a:r>
            <a:r>
              <a:rPr lang="en-US" sz="1200" dirty="0"/>
              <a:t> computer science charity </a:t>
            </a:r>
            <a:r>
              <a:rPr lang="en-US" sz="1200" dirty="0" err="1"/>
              <a:t>Verein</a:t>
            </a:r>
            <a:r>
              <a:rPr lang="en-US" sz="1200" dirty="0"/>
              <a:t>	55	167	Germany</a:t>
            </a:r>
          </a:p>
          <a:p>
            <a:r>
              <a:rPr lang="en-US" sz="1200" dirty="0"/>
              <a:t>Follow	</a:t>
            </a:r>
            <a:r>
              <a:rPr lang="en-US" sz="1200" dirty="0" err="1"/>
              <a:t>ToshioMatsuda</a:t>
            </a:r>
            <a:endParaRPr lang="en-US" sz="1200" dirty="0"/>
          </a:p>
          <a:p>
            <a:endParaRPr lang="en-US" sz="1200" dirty="0"/>
          </a:p>
          <a:p>
            <a:r>
              <a:rPr lang="en-US" sz="1200" dirty="0" err="1"/>
              <a:t>ToshioMatsuda</a:t>
            </a:r>
            <a:endParaRPr lang="en-US" sz="1200" dirty="0"/>
          </a:p>
          <a:p>
            <a:r>
              <a:rPr lang="en-US" sz="1200" dirty="0"/>
              <a:t>	松田利夫	</a:t>
            </a:r>
            <a:r>
              <a:rPr lang="en-US" sz="1200" dirty="0" err="1"/>
              <a:t>SaaSパートナーズ協会専務理事／株式会社きっとエイエスピー代表取締役社長／山梨学院大学経営情報学部教授</a:t>
            </a:r>
            <a:r>
              <a:rPr lang="en-US" sz="1200" dirty="0"/>
              <a:t>	30	154	東京都新宿区</a:t>
            </a:r>
          </a:p>
          <a:p>
            <a:r>
              <a:rPr lang="en-US" sz="1200" dirty="0"/>
              <a:t>scroll to top</a:t>
            </a:r>
          </a:p>
          <a:p>
            <a:r>
              <a:rPr lang="en-US" sz="1200" dirty="0"/>
              <a:t>Follow	</a:t>
            </a:r>
            <a:r>
              <a:rPr lang="en-US" sz="1200" dirty="0" err="1"/>
              <a:t>UbuntuNet</a:t>
            </a:r>
            <a:endParaRPr lang="en-US" sz="1200" dirty="0"/>
          </a:p>
          <a:p>
            <a:endParaRPr lang="en-US" sz="1200" dirty="0"/>
          </a:p>
          <a:p>
            <a:r>
              <a:rPr lang="en-US" sz="1200" dirty="0" err="1"/>
              <a:t>UbuntuNet</a:t>
            </a:r>
            <a:endParaRPr lang="en-US" sz="1200" dirty="0"/>
          </a:p>
          <a:p>
            <a:r>
              <a:rPr lang="en-US" sz="1200" dirty="0"/>
              <a:t>	Ubuntu Net Alliance	The regional research and education network for east and southern Africa. Enabling global collaboration in research and education over world class networks 	82	144	Lilongwe, Malawi</a:t>
            </a:r>
          </a:p>
          <a:p>
            <a:r>
              <a:rPr lang="en-US" sz="1200" dirty="0"/>
              <a:t>Follow	</a:t>
            </a:r>
            <a:r>
              <a:rPr lang="en-US" sz="1200" dirty="0" err="1"/>
              <a:t>StratusLab</a:t>
            </a:r>
            <a:endParaRPr lang="en-US" sz="1200" dirty="0"/>
          </a:p>
          <a:p>
            <a:endParaRPr lang="en-US" sz="1200" dirty="0"/>
          </a:p>
          <a:p>
            <a:r>
              <a:rPr lang="en-US" sz="1200" dirty="0" err="1"/>
              <a:t>StratusLab</a:t>
            </a:r>
            <a:endParaRPr lang="en-US" sz="1200" dirty="0"/>
          </a:p>
          <a:p>
            <a:r>
              <a:rPr lang="en-US" sz="1200" dirty="0"/>
              <a:t>	Stratus Lab	Enhancing Grid Infrastructures with Virtualization and Cloud Technologies	49	133	</a:t>
            </a:r>
          </a:p>
          <a:p>
            <a:r>
              <a:rPr lang="en-US" sz="1200" dirty="0"/>
              <a:t>Follow	</a:t>
            </a:r>
            <a:r>
              <a:rPr lang="en-US" sz="1200" dirty="0" err="1"/>
              <a:t>yoyo_rkn</a:t>
            </a:r>
            <a:endParaRPr lang="en-US" sz="1200" dirty="0"/>
          </a:p>
          <a:p>
            <a:endParaRPr lang="en-US" sz="1200" dirty="0"/>
          </a:p>
          <a:p>
            <a:r>
              <a:rPr lang="en-US" sz="1200" dirty="0" err="1"/>
              <a:t>yoyo_rkn</a:t>
            </a:r>
            <a:endParaRPr lang="en-US" sz="1200" dirty="0"/>
          </a:p>
          <a:p>
            <a:r>
              <a:rPr lang="en-US" sz="1200" dirty="0"/>
              <a:t>	</a:t>
            </a:r>
            <a:r>
              <a:rPr lang="en-US" sz="1200" dirty="0" err="1"/>
              <a:t>yoyo@home</a:t>
            </a:r>
            <a:r>
              <a:rPr lang="en-US" sz="1200" dirty="0"/>
              <a:t>		29	89	Berlin</a:t>
            </a:r>
          </a:p>
          <a:p>
            <a:r>
              <a:rPr lang="en-US" sz="1200" dirty="0"/>
              <a:t>Follow	</a:t>
            </a:r>
            <a:r>
              <a:rPr lang="en-US" sz="1200" dirty="0" err="1"/>
              <a:t>CloudyGrids</a:t>
            </a:r>
            <a:endParaRPr lang="en-US" sz="1200" dirty="0"/>
          </a:p>
          <a:p>
            <a:endParaRPr lang="en-US" sz="1200" dirty="0"/>
          </a:p>
          <a:p>
            <a:r>
              <a:rPr lang="en-US" sz="1200" dirty="0" err="1"/>
              <a:t>CloudyGrids</a:t>
            </a:r>
            <a:endParaRPr lang="en-US" sz="1200" dirty="0"/>
          </a:p>
          <a:p>
            <a:r>
              <a:rPr lang="en-US" sz="1200" dirty="0"/>
              <a:t>	Will </a:t>
            </a:r>
            <a:r>
              <a:rPr lang="en-US" sz="1200" dirty="0" err="1"/>
              <a:t>Venters</a:t>
            </a:r>
            <a:r>
              <a:rPr lang="en-US" sz="1200" dirty="0"/>
              <a:t>	Lecturer in Information Systems, LSE. See http://</a:t>
            </a:r>
            <a:r>
              <a:rPr lang="en-US" sz="1200" dirty="0" err="1"/>
              <a:t>personal.lse.ac.uk</a:t>
            </a:r>
            <a:r>
              <a:rPr lang="en-US" sz="1200" dirty="0"/>
              <a:t>/</a:t>
            </a:r>
            <a:r>
              <a:rPr lang="en-US" sz="1200" dirty="0" err="1"/>
              <a:t>venters</a:t>
            </a:r>
            <a:r>
              <a:rPr lang="en-US" sz="1200" dirty="0"/>
              <a:t> 	55	85	London</a:t>
            </a:r>
          </a:p>
          <a:p>
            <a:r>
              <a:rPr lang="en-US" sz="1200" dirty="0"/>
              <a:t>Follow	</a:t>
            </a:r>
            <a:r>
              <a:rPr lang="en-US" sz="1200" dirty="0" err="1"/>
              <a:t>planet_gridpp</a:t>
            </a:r>
            <a:endParaRPr lang="en-US" sz="1200" dirty="0"/>
          </a:p>
          <a:p>
            <a:endParaRPr lang="en-US" sz="1200" dirty="0"/>
          </a:p>
          <a:p>
            <a:r>
              <a:rPr lang="en-US" sz="1200" dirty="0" err="1"/>
              <a:t>planet_gridpp</a:t>
            </a:r>
            <a:endParaRPr lang="en-US" sz="1200" dirty="0"/>
          </a:p>
          <a:p>
            <a:r>
              <a:rPr lang="en-US" sz="1200" dirty="0"/>
              <a:t>	Planet Grid PP	RSS feed from </a:t>
            </a:r>
            <a:r>
              <a:rPr lang="en-US" sz="1200" dirty="0" err="1"/>
              <a:t>planet.gridpp.ac.uk</a:t>
            </a:r>
            <a:r>
              <a:rPr lang="en-US" sz="1200" dirty="0"/>
              <a:t>	18	80	UK</a:t>
            </a:r>
          </a:p>
          <a:p>
            <a:r>
              <a:rPr lang="en-US" sz="1200" dirty="0"/>
              <a:t>Follow	</a:t>
            </a:r>
            <a:r>
              <a:rPr lang="en-US" sz="1200" dirty="0" err="1"/>
              <a:t>rohanmittal</a:t>
            </a:r>
            <a:endParaRPr lang="en-US" sz="1200" dirty="0"/>
          </a:p>
          <a:p>
            <a:endParaRPr lang="en-US" sz="1200" dirty="0"/>
          </a:p>
          <a:p>
            <a:r>
              <a:rPr lang="en-US" sz="1200" dirty="0" err="1"/>
              <a:t>rohanmittal</a:t>
            </a:r>
            <a:endParaRPr lang="en-US" sz="1200" dirty="0"/>
          </a:p>
          <a:p>
            <a:r>
              <a:rPr lang="en-US" sz="1200" dirty="0"/>
              <a:t>	</a:t>
            </a:r>
            <a:r>
              <a:rPr lang="en-US" sz="1200" dirty="0" err="1"/>
              <a:t>Rohan</a:t>
            </a:r>
            <a:r>
              <a:rPr lang="en-US" sz="1200" dirty="0"/>
              <a:t> Mittal	Curious, :-)	48	78	India</a:t>
            </a:r>
          </a:p>
          <a:p>
            <a:r>
              <a:rPr lang="en-US" sz="1200" dirty="0"/>
              <a:t>Follow	</a:t>
            </a:r>
            <a:r>
              <a:rPr lang="en-US" sz="1200" dirty="0" err="1"/>
              <a:t>igeproject_eu</a:t>
            </a:r>
            <a:endParaRPr lang="en-US" sz="1200" dirty="0"/>
          </a:p>
          <a:p>
            <a:endParaRPr lang="en-US" sz="1200" dirty="0"/>
          </a:p>
          <a:p>
            <a:r>
              <a:rPr lang="en-US" sz="1200" dirty="0" err="1"/>
              <a:t>igeproject_eu</a:t>
            </a:r>
            <a:endParaRPr lang="en-US" sz="1200" dirty="0"/>
          </a:p>
          <a:p>
            <a:r>
              <a:rPr lang="en-US" sz="1200" dirty="0"/>
              <a:t>	IGE	Initiative for Globus in Europe - Bringing Globus Toolkit to the European Research Area (FP7-INFRA-2010-1.2.1.3, Grant #261560)	4	67	</a:t>
            </a:r>
          </a:p>
          <a:p>
            <a:r>
              <a:rPr lang="en-US" sz="1200" dirty="0"/>
              <a:t>Follow	</a:t>
            </a:r>
            <a:r>
              <a:rPr lang="en-US" sz="1200" dirty="0" err="1"/>
              <a:t>metropoledigi</a:t>
            </a:r>
            <a:endParaRPr lang="en-US" sz="1200" dirty="0"/>
          </a:p>
          <a:p>
            <a:endParaRPr lang="en-US" sz="1200" dirty="0"/>
          </a:p>
          <a:p>
            <a:r>
              <a:rPr lang="en-US" sz="1200" dirty="0" err="1"/>
              <a:t>metropoledigi</a:t>
            </a:r>
            <a:endParaRPr lang="en-US" sz="1200" dirty="0"/>
          </a:p>
          <a:p>
            <a:r>
              <a:rPr lang="en-US" sz="1200" dirty="0"/>
              <a:t>	</a:t>
            </a:r>
            <a:r>
              <a:rPr lang="en-US" sz="1200" dirty="0" err="1"/>
              <a:t>Metrópole</a:t>
            </a:r>
            <a:r>
              <a:rPr lang="en-US" sz="1200" dirty="0"/>
              <a:t> Digital		1	67	Natal/RN/</a:t>
            </a:r>
            <a:r>
              <a:rPr lang="en-US" sz="1200" dirty="0" err="1"/>
              <a:t>Brasil</a:t>
            </a:r>
            <a:endParaRPr lang="en-US" sz="1200" dirty="0"/>
          </a:p>
          <a:p>
            <a:r>
              <a:rPr lang="en-US" sz="1200" dirty="0"/>
              <a:t>Follow	</a:t>
            </a:r>
            <a:r>
              <a:rPr lang="en-US" sz="1200" dirty="0" err="1"/>
              <a:t>ibnkureshi</a:t>
            </a:r>
            <a:endParaRPr lang="en-US" sz="1200" dirty="0"/>
          </a:p>
          <a:p>
            <a:endParaRPr lang="en-US" sz="1200" dirty="0"/>
          </a:p>
          <a:p>
            <a:r>
              <a:rPr lang="en-US" sz="1200" dirty="0" err="1"/>
              <a:t>ibnkureshi</a:t>
            </a:r>
            <a:endParaRPr lang="en-US" sz="1200" dirty="0"/>
          </a:p>
          <a:p>
            <a:r>
              <a:rPr lang="en-US" sz="1200" dirty="0"/>
              <a:t>	</a:t>
            </a:r>
            <a:r>
              <a:rPr lang="en-US" sz="1200" dirty="0" err="1"/>
              <a:t>Ibad</a:t>
            </a:r>
            <a:r>
              <a:rPr lang="en-US" sz="1200" dirty="0"/>
              <a:t> </a:t>
            </a:r>
            <a:r>
              <a:rPr lang="en-US" sz="1200" dirty="0" err="1"/>
              <a:t>Kureshi</a:t>
            </a:r>
            <a:r>
              <a:rPr lang="en-US" sz="1200" dirty="0"/>
              <a:t>	I am a simple guy who likes to keep his options open... current dilemma... </a:t>
            </a:r>
            <a:r>
              <a:rPr lang="en-US" sz="1200" dirty="0" err="1"/>
              <a:t>phd</a:t>
            </a:r>
            <a:r>
              <a:rPr lang="en-US" sz="1200" dirty="0"/>
              <a:t> in cluster computing or ma in filmmaking... what gets me the yacht first	24	66	</a:t>
            </a:r>
            <a:r>
              <a:rPr lang="en-US" sz="1200" dirty="0" err="1"/>
              <a:t>Huddersfield</a:t>
            </a:r>
            <a:endParaRPr lang="en-US" sz="1200" dirty="0"/>
          </a:p>
          <a:p>
            <a:r>
              <a:rPr lang="en-US" sz="1200" dirty="0"/>
              <a:t>Follow	eela_na3</a:t>
            </a:r>
          </a:p>
          <a:p>
            <a:endParaRPr lang="en-US" sz="1200" dirty="0"/>
          </a:p>
          <a:p>
            <a:r>
              <a:rPr lang="en-US" sz="1200" dirty="0"/>
              <a:t>eela_na3</a:t>
            </a:r>
          </a:p>
          <a:p>
            <a:r>
              <a:rPr lang="en-US" sz="1200" dirty="0"/>
              <a:t>	EELA / NA3	Twitter written by Leandro Neumann </a:t>
            </a:r>
            <a:r>
              <a:rPr lang="en-US" sz="1200" dirty="0" err="1"/>
              <a:t>Ciuffo</a:t>
            </a:r>
            <a:r>
              <a:rPr lang="en-US" sz="1200" dirty="0"/>
              <a:t>, in charge of the NA3 activity (Application Support) of the EELA-2 project.	13	56	Catania, Italy</a:t>
            </a:r>
          </a:p>
          <a:p>
            <a:r>
              <a:rPr lang="en-US" sz="1200" dirty="0"/>
              <a:t>scroll to top</a:t>
            </a:r>
          </a:p>
          <a:p>
            <a:r>
              <a:rPr lang="en-US" sz="1200" dirty="0"/>
              <a:t>Follow	</a:t>
            </a:r>
            <a:r>
              <a:rPr lang="en-US" sz="1200" dirty="0" err="1"/>
              <a:t>gravitazeroeu</a:t>
            </a:r>
            <a:endParaRPr lang="en-US" sz="1200" dirty="0"/>
          </a:p>
          <a:p>
            <a:endParaRPr lang="en-US" sz="1200" dirty="0"/>
          </a:p>
          <a:p>
            <a:r>
              <a:rPr lang="en-US" sz="1200" dirty="0" err="1"/>
              <a:t>gravitazeroeu</a:t>
            </a:r>
            <a:endParaRPr lang="en-US" sz="1200" dirty="0"/>
          </a:p>
          <a:p>
            <a:r>
              <a:rPr lang="en-US" sz="1200" dirty="0"/>
              <a:t>	</a:t>
            </a:r>
            <a:r>
              <a:rPr lang="en-US" sz="1200" dirty="0" err="1"/>
              <a:t>Gravità</a:t>
            </a:r>
            <a:r>
              <a:rPr lang="en-US" sz="1200" dirty="0"/>
              <a:t> Zero	Blog di </a:t>
            </a:r>
            <a:r>
              <a:rPr lang="en-US" sz="1200" dirty="0" err="1"/>
              <a:t>Divulgazione</a:t>
            </a:r>
            <a:r>
              <a:rPr lang="en-US" sz="1200" dirty="0"/>
              <a:t> </a:t>
            </a:r>
            <a:r>
              <a:rPr lang="en-US" sz="1200" dirty="0" err="1"/>
              <a:t>Scientifica</a:t>
            </a:r>
            <a:r>
              <a:rPr lang="en-US" sz="1200" dirty="0"/>
              <a:t> 	33	54	Torino</a:t>
            </a:r>
          </a:p>
          <a:p>
            <a:r>
              <a:rPr lang="en-US" sz="1200" dirty="0"/>
              <a:t>Follow	GRDI2020</a:t>
            </a:r>
          </a:p>
          <a:p>
            <a:endParaRPr lang="en-US" sz="1200" dirty="0"/>
          </a:p>
          <a:p>
            <a:r>
              <a:rPr lang="en-US" sz="1200" dirty="0"/>
              <a:t>GRDI2020</a:t>
            </a:r>
          </a:p>
          <a:p>
            <a:r>
              <a:rPr lang="en-US" sz="1200" dirty="0"/>
              <a:t>	GRDI2020		33	53	</a:t>
            </a:r>
          </a:p>
          <a:p>
            <a:r>
              <a:rPr lang="en-US" sz="1200" dirty="0"/>
              <a:t>Follow	</a:t>
            </a:r>
            <a:r>
              <a:rPr lang="en-US" sz="1200" dirty="0" err="1"/>
              <a:t>eresearchnz</a:t>
            </a:r>
            <a:endParaRPr lang="en-US" sz="1200" dirty="0"/>
          </a:p>
          <a:p>
            <a:endParaRPr lang="en-US" sz="1200" dirty="0"/>
          </a:p>
          <a:p>
            <a:r>
              <a:rPr lang="en-US" sz="1200" dirty="0" err="1"/>
              <a:t>eresearchnz</a:t>
            </a:r>
            <a:endParaRPr lang="en-US" sz="1200" dirty="0"/>
          </a:p>
          <a:p>
            <a:r>
              <a:rPr lang="en-US" sz="1200" dirty="0"/>
              <a:t>	e Research NZ	Promoting NZ </a:t>
            </a:r>
            <a:r>
              <a:rPr lang="en-US" sz="1200" dirty="0" err="1"/>
              <a:t>eResearch</a:t>
            </a:r>
            <a:r>
              <a:rPr lang="en-US" sz="1200" dirty="0"/>
              <a:t> communities	16	50	New Zealand</a:t>
            </a:r>
          </a:p>
          <a:p>
            <a:r>
              <a:rPr lang="en-US" sz="1200" dirty="0"/>
              <a:t>Follow	</a:t>
            </a:r>
            <a:r>
              <a:rPr lang="en-US" sz="1200" dirty="0" err="1"/>
              <a:t>Jregazzi</a:t>
            </a:r>
            <a:endParaRPr lang="en-US" sz="1200" dirty="0"/>
          </a:p>
          <a:p>
            <a:endParaRPr lang="en-US" sz="1200" dirty="0"/>
          </a:p>
          <a:p>
            <a:r>
              <a:rPr lang="en-US" sz="1200" dirty="0" err="1"/>
              <a:t>Jregazzi</a:t>
            </a:r>
            <a:endParaRPr lang="en-US" sz="1200" dirty="0"/>
          </a:p>
          <a:p>
            <a:r>
              <a:rPr lang="en-US" sz="1200" dirty="0"/>
              <a:t>	John </a:t>
            </a:r>
            <a:r>
              <a:rPr lang="en-US" sz="1200" dirty="0" err="1"/>
              <a:t>Regazzi</a:t>
            </a:r>
            <a:r>
              <a:rPr lang="en-US" sz="1200" dirty="0"/>
              <a:t>		23	40	</a:t>
            </a:r>
          </a:p>
          <a:p>
            <a:r>
              <a:rPr lang="en-US" sz="1200" dirty="0"/>
              <a:t>Follow	</a:t>
            </a:r>
            <a:r>
              <a:rPr lang="en-US" sz="1200" dirty="0" err="1"/>
              <a:t>oancan</a:t>
            </a:r>
            <a:endParaRPr lang="en-US" sz="1200" dirty="0"/>
          </a:p>
          <a:p>
            <a:endParaRPr lang="en-US" sz="1200" dirty="0"/>
          </a:p>
          <a:p>
            <a:r>
              <a:rPr lang="en-US" sz="1200" dirty="0" err="1"/>
              <a:t>oancan</a:t>
            </a:r>
            <a:endParaRPr lang="en-US" sz="1200" dirty="0"/>
          </a:p>
          <a:p>
            <a:r>
              <a:rPr lang="en-US" sz="1200" dirty="0"/>
              <a:t>	Oscar	</a:t>
            </a:r>
            <a:r>
              <a:rPr lang="en-US" sz="1200" dirty="0" err="1"/>
              <a:t>Ingeniero</a:t>
            </a:r>
            <a:r>
              <a:rPr lang="en-US" sz="1200" dirty="0"/>
              <a:t>, </a:t>
            </a:r>
            <a:r>
              <a:rPr lang="en-US" sz="1200" dirty="0" err="1"/>
              <a:t>Sureño</a:t>
            </a:r>
            <a:r>
              <a:rPr lang="en-US" sz="1200" dirty="0"/>
              <a:t>, </a:t>
            </a:r>
            <a:r>
              <a:rPr lang="en-US" sz="1200" dirty="0" err="1"/>
              <a:t>amante</a:t>
            </a:r>
            <a:r>
              <a:rPr lang="en-US" sz="1200" dirty="0"/>
              <a:t> de </a:t>
            </a:r>
            <a:r>
              <a:rPr lang="en-US" sz="1200" dirty="0" err="1"/>
              <a:t>las</a:t>
            </a:r>
            <a:r>
              <a:rPr lang="en-US" sz="1200" dirty="0"/>
              <a:t> TICs y la </a:t>
            </a:r>
            <a:r>
              <a:rPr lang="en-US" sz="1200" dirty="0" err="1"/>
              <a:t>emancipación</a:t>
            </a:r>
            <a:r>
              <a:rPr lang="en-US" sz="1200" dirty="0"/>
              <a:t> social	17	30	Sur </a:t>
            </a:r>
            <a:r>
              <a:rPr lang="en-US" sz="1200" dirty="0" err="1"/>
              <a:t>Eterno</a:t>
            </a:r>
            <a:endParaRPr lang="en-US" sz="1200" dirty="0"/>
          </a:p>
          <a:p>
            <a:r>
              <a:rPr lang="en-US" sz="1200" dirty="0"/>
              <a:t>Follow	</a:t>
            </a:r>
            <a:r>
              <a:rPr lang="en-US" sz="1200" dirty="0" err="1"/>
              <a:t>horizonfuelcel</a:t>
            </a:r>
            <a:endParaRPr lang="en-US" sz="1200" dirty="0"/>
          </a:p>
          <a:p>
            <a:endParaRPr lang="en-US" sz="1200" dirty="0"/>
          </a:p>
          <a:p>
            <a:r>
              <a:rPr lang="en-US" sz="1200" dirty="0" err="1"/>
              <a:t>horizonfuelcel</a:t>
            </a:r>
            <a:endParaRPr lang="en-US" sz="1200" dirty="0"/>
          </a:p>
          <a:p>
            <a:r>
              <a:rPr lang="en-US" sz="1200" dirty="0"/>
              <a:t>	</a:t>
            </a:r>
            <a:r>
              <a:rPr lang="en-US" sz="1200" dirty="0" err="1"/>
              <a:t>Taras</a:t>
            </a:r>
            <a:r>
              <a:rPr lang="en-US" sz="1200" dirty="0"/>
              <a:t> </a:t>
            </a:r>
            <a:r>
              <a:rPr lang="en-US" sz="1200" dirty="0" err="1"/>
              <a:t>Wankewycz</a:t>
            </a:r>
            <a:r>
              <a:rPr lang="en-US" sz="1200" dirty="0"/>
              <a:t>		4	27	</a:t>
            </a:r>
          </a:p>
          <a:p>
            <a:r>
              <a:rPr lang="en-US" sz="1200" dirty="0"/>
              <a:t>Follow	</a:t>
            </a:r>
            <a:r>
              <a:rPr lang="en-US" sz="1200" dirty="0" err="1"/>
              <a:t>Gorekasa</a:t>
            </a:r>
            <a:endParaRPr lang="en-US" sz="1200" dirty="0"/>
          </a:p>
          <a:p>
            <a:endParaRPr lang="en-US" sz="1200" dirty="0"/>
          </a:p>
          <a:p>
            <a:r>
              <a:rPr lang="en-US" sz="1200" dirty="0" err="1"/>
              <a:t>Gorekasa</a:t>
            </a:r>
            <a:endParaRPr lang="en-US" sz="1200" dirty="0"/>
          </a:p>
          <a:p>
            <a:r>
              <a:rPr lang="en-US" sz="1200" dirty="0"/>
              <a:t>	Ryan Kelly	</a:t>
            </a:r>
            <a:r>
              <a:rPr lang="en-US" sz="1200" dirty="0" err="1"/>
              <a:t>WoW</a:t>
            </a:r>
            <a:r>
              <a:rPr lang="en-US" sz="1200" dirty="0"/>
              <a:t> </a:t>
            </a:r>
            <a:r>
              <a:rPr lang="en-US" sz="1200" dirty="0" err="1"/>
              <a:t>luver</a:t>
            </a:r>
            <a:r>
              <a:rPr lang="en-US" sz="1200" dirty="0"/>
              <a:t> and gaming freak also </a:t>
            </a:r>
            <a:r>
              <a:rPr lang="en-US" sz="1200" dirty="0" err="1"/>
              <a:t>i</a:t>
            </a:r>
            <a:r>
              <a:rPr lang="en-US" sz="1200" dirty="0"/>
              <a:t> love football	14	25	</a:t>
            </a:r>
          </a:p>
          <a:p>
            <a:r>
              <a:rPr lang="en-US" sz="1200" dirty="0"/>
              <a:t>Follow	nano86</a:t>
            </a:r>
          </a:p>
          <a:p>
            <a:endParaRPr lang="en-US" sz="1200" dirty="0"/>
          </a:p>
          <a:p>
            <a:r>
              <a:rPr lang="en-US" sz="1200" dirty="0"/>
              <a:t>nano86</a:t>
            </a:r>
          </a:p>
          <a:p>
            <a:r>
              <a:rPr lang="en-US" sz="1200" dirty="0"/>
              <a:t>	nano86		1	24	</a:t>
            </a:r>
          </a:p>
          <a:p>
            <a:r>
              <a:rPr lang="en-US" sz="1200" dirty="0"/>
              <a:t>Follow	auzzie22314</a:t>
            </a:r>
          </a:p>
          <a:p>
            <a:endParaRPr lang="en-US" sz="1200" dirty="0"/>
          </a:p>
          <a:p>
            <a:r>
              <a:rPr lang="en-US" sz="1200" dirty="0"/>
              <a:t>auzzie22314</a:t>
            </a:r>
          </a:p>
          <a:p>
            <a:r>
              <a:rPr lang="en-US" sz="1200" dirty="0"/>
              <a:t>	Terry Hill	</a:t>
            </a:r>
            <a:r>
              <a:rPr lang="en-US" sz="1200" dirty="0" err="1"/>
              <a:t>Passivhaus</a:t>
            </a:r>
            <a:r>
              <a:rPr lang="en-US" sz="1200" dirty="0"/>
              <a:t> </a:t>
            </a:r>
            <a:r>
              <a:rPr lang="en-US" sz="1200" dirty="0" err="1"/>
              <a:t>promotor</a:t>
            </a:r>
            <a:r>
              <a:rPr lang="en-US" sz="1200" dirty="0"/>
              <a:t>	6	23	Virginia</a:t>
            </a:r>
          </a:p>
          <a:p>
            <a:r>
              <a:rPr lang="en-US" sz="1200" dirty="0"/>
              <a:t>Follow	mit09</a:t>
            </a:r>
          </a:p>
          <a:p>
            <a:endParaRPr lang="en-US" sz="1200" dirty="0"/>
          </a:p>
          <a:p>
            <a:r>
              <a:rPr lang="en-US" sz="1200" dirty="0"/>
              <a:t>mit09</a:t>
            </a:r>
          </a:p>
          <a:p>
            <a:r>
              <a:rPr lang="en-US" sz="1200" dirty="0"/>
              <a:t>	</a:t>
            </a:r>
            <a:r>
              <a:rPr lang="en-US" sz="1200" dirty="0" err="1"/>
              <a:t>mit</a:t>
            </a:r>
            <a:r>
              <a:rPr lang="en-US" sz="1200" dirty="0"/>
              <a:t>		7	18	</a:t>
            </a:r>
          </a:p>
          <a:p>
            <a:r>
              <a:rPr lang="en-US" sz="1200" dirty="0"/>
              <a:t>Refresh results</a:t>
            </a:r>
          </a:p>
          <a:p>
            <a:r>
              <a:rPr lang="en-US" sz="1200" dirty="0"/>
              <a:t>Tools http://</a:t>
            </a:r>
            <a:r>
              <a:rPr lang="en-US" sz="1200" dirty="0" err="1"/>
              <a:t>bit.ly</a:t>
            </a:r>
            <a:r>
              <a:rPr lang="en-US" sz="1200" dirty="0"/>
              <a:t>/yZct94 - Copy</a:t>
            </a:r>
          </a:p>
          <a:p>
            <a:r>
              <a:rPr lang="en-US" sz="1200" dirty="0"/>
              <a:t>Copy link to this search page</a:t>
            </a:r>
          </a:p>
          <a:p>
            <a:endParaRPr lang="en-US" sz="1200" dirty="0"/>
          </a:p>
          <a:p>
            <a:r>
              <a:rPr lang="en-US" sz="1200" dirty="0"/>
              <a:t>http://</a:t>
            </a:r>
            <a:r>
              <a:rPr lang="en-US" sz="1200" dirty="0" err="1"/>
              <a:t>bit.ly</a:t>
            </a:r>
            <a:r>
              <a:rPr lang="en-US" sz="1200" dirty="0"/>
              <a:t>/yZct94</a:t>
            </a:r>
          </a:p>
          <a:p>
            <a:r>
              <a:rPr lang="en-US" sz="1200" dirty="0"/>
              <a:t>Enjoy.</a:t>
            </a:r>
          </a:p>
          <a:p>
            <a:r>
              <a:rPr lang="en-US" sz="1200" dirty="0"/>
              <a:t>Export list of names.</a:t>
            </a:r>
          </a:p>
          <a:p>
            <a:r>
              <a:rPr lang="en-US" sz="1200" dirty="0"/>
              <a:t>Search results</a:t>
            </a:r>
          </a:p>
          <a:p>
            <a:endParaRPr lang="en-US" sz="1200" dirty="0"/>
          </a:p>
          <a:p>
            <a:r>
              <a:rPr lang="en-US" sz="1200" dirty="0"/>
              <a:t>CERN, ​</a:t>
            </a:r>
            <a:r>
              <a:rPr lang="en-US" sz="1200" dirty="0" err="1"/>
              <a:t>guardianscience</a:t>
            </a:r>
            <a:r>
              <a:rPr lang="en-US" sz="1200" dirty="0"/>
              <a:t>,​</a:t>
            </a:r>
            <a:r>
              <a:rPr lang="en-US" sz="1200" dirty="0" err="1"/>
              <a:t>sciencemuseum</a:t>
            </a:r>
            <a:r>
              <a:rPr lang="en-US" sz="1200" dirty="0"/>
              <a:t>,​</a:t>
            </a:r>
            <a:r>
              <a:rPr lang="en-US" sz="1200" dirty="0" err="1"/>
              <a:t>ChemistryWorld</a:t>
            </a:r>
            <a:r>
              <a:rPr lang="en-US" sz="1200" dirty="0"/>
              <a:t>,​</a:t>
            </a:r>
            <a:r>
              <a:rPr lang="en-US" sz="1200" dirty="0" err="1"/>
              <a:t>seedmag</a:t>
            </a:r>
            <a:r>
              <a:rPr lang="en-US" sz="1200" dirty="0"/>
              <a:t>,​</a:t>
            </a:r>
            <a:r>
              <a:rPr lang="en-US" sz="1200" dirty="0" err="1"/>
              <a:t>IdeasGate</a:t>
            </a:r>
            <a:r>
              <a:rPr lang="en-US" sz="1200" dirty="0"/>
              <a:t>,​ </a:t>
            </a:r>
            <a:r>
              <a:rPr lang="en-US" sz="1200" dirty="0" err="1"/>
              <a:t>psael</a:t>
            </a:r>
            <a:r>
              <a:rPr lang="en-US" sz="1200" dirty="0"/>
              <a:t>,​</a:t>
            </a:r>
            <a:r>
              <a:rPr lang="en-US" sz="1200" dirty="0" err="1"/>
              <a:t>TheComedyStore</a:t>
            </a:r>
            <a:r>
              <a:rPr lang="en-US" sz="1200" dirty="0"/>
              <a:t>,​</a:t>
            </a:r>
            <a:r>
              <a:rPr lang="en-US" sz="1200" dirty="0" err="1"/>
              <a:t>mediamuseum</a:t>
            </a:r>
            <a:r>
              <a:rPr lang="en-US" sz="1200" dirty="0"/>
              <a:t>,​</a:t>
            </a:r>
            <a:r>
              <a:rPr lang="en-US" sz="1200" dirty="0" err="1"/>
              <a:t>astroparticle</a:t>
            </a:r>
            <a:r>
              <a:rPr lang="en-US" sz="1200" dirty="0"/>
              <a:t>,​</a:t>
            </a:r>
            <a:r>
              <a:rPr lang="en-US" sz="1200" dirty="0" err="1"/>
              <a:t>symmetrymag</a:t>
            </a:r>
            <a:r>
              <a:rPr lang="en-US" sz="1200" dirty="0"/>
              <a:t>,​ </a:t>
            </a:r>
            <a:r>
              <a:rPr lang="en-US" sz="1200" dirty="0" err="1"/>
              <a:t>womenintech</a:t>
            </a:r>
            <a:r>
              <a:rPr lang="en-US" sz="1200" dirty="0"/>
              <a:t>,​</a:t>
            </a:r>
            <a:r>
              <a:rPr lang="en-US" sz="1200" dirty="0" err="1"/>
              <a:t>cheltfestivals</a:t>
            </a:r>
            <a:r>
              <a:rPr lang="en-US" sz="1200" dirty="0"/>
              <a:t>,​</a:t>
            </a:r>
            <a:r>
              <a:rPr lang="en-US" sz="1200" dirty="0" err="1"/>
              <a:t>junespringtech</a:t>
            </a:r>
            <a:r>
              <a:rPr lang="en-US" sz="1200" dirty="0"/>
              <a:t>,​</a:t>
            </a:r>
            <a:r>
              <a:rPr lang="en-US" sz="1200" dirty="0" err="1"/>
              <a:t>ENGINEERINGcom</a:t>
            </a:r>
            <a:r>
              <a:rPr lang="en-US" sz="1200" dirty="0"/>
              <a:t>,​ </a:t>
            </a:r>
            <a:r>
              <a:rPr lang="en-US" sz="1200" dirty="0" err="1"/>
              <a:t>TheCloudNetwork</a:t>
            </a:r>
            <a:r>
              <a:rPr lang="en-US" sz="1200" dirty="0"/>
              <a:t>,​</a:t>
            </a:r>
            <a:r>
              <a:rPr lang="en-US" sz="1200" dirty="0" err="1"/>
              <a:t>endthedisease</a:t>
            </a:r>
            <a:r>
              <a:rPr lang="en-US" sz="1200" dirty="0"/>
              <a:t>,​</a:t>
            </a:r>
            <a:r>
              <a:rPr lang="en-US" sz="1200" dirty="0" err="1"/>
              <a:t>cloudbook</a:t>
            </a:r>
            <a:r>
              <a:rPr lang="en-US" sz="1200" dirty="0"/>
              <a:t>,​</a:t>
            </a:r>
            <a:r>
              <a:rPr lang="en-US" sz="1200" dirty="0" err="1"/>
              <a:t>ALICEexperiment</a:t>
            </a:r>
            <a:r>
              <a:rPr lang="en-US" sz="1200" dirty="0"/>
              <a:t>,​ </a:t>
            </a:r>
            <a:r>
              <a:rPr lang="en-US" sz="1200" dirty="0" err="1"/>
              <a:t>cloud_connect</a:t>
            </a:r>
            <a:r>
              <a:rPr lang="en-US" sz="1200" dirty="0"/>
              <a:t>,​QMUL,​</a:t>
            </a:r>
            <a:r>
              <a:rPr lang="en-US" sz="1200" dirty="0" err="1"/>
              <a:t>DigitalAgendaEU</a:t>
            </a:r>
            <a:r>
              <a:rPr lang="en-US" sz="1200" dirty="0"/>
              <a:t>,​</a:t>
            </a:r>
            <a:r>
              <a:rPr lang="en-US" sz="1200" dirty="0" err="1"/>
              <a:t>Michael_GR</a:t>
            </a:r>
            <a:r>
              <a:rPr lang="en-US" sz="1200" dirty="0"/>
              <a:t>,​</a:t>
            </a:r>
            <a:r>
              <a:rPr lang="en-US" sz="1200" dirty="0" err="1"/>
              <a:t>momentofscience</a:t>
            </a:r>
            <a:r>
              <a:rPr lang="en-US" sz="1200" dirty="0"/>
              <a:t>,​FMWF, ​USLHC,​</a:t>
            </a:r>
            <a:r>
              <a:rPr lang="en-US" sz="1200" dirty="0" err="1"/>
              <a:t>particlenews</a:t>
            </a:r>
            <a:r>
              <a:rPr lang="en-US" sz="1200" dirty="0"/>
              <a:t>,​</a:t>
            </a:r>
            <a:r>
              <a:rPr lang="en-US" sz="1200" dirty="0" err="1"/>
              <a:t>milenio_ciencia</a:t>
            </a:r>
            <a:r>
              <a:rPr lang="en-US" sz="1200" dirty="0"/>
              <a:t>,​</a:t>
            </a:r>
            <a:r>
              <a:rPr lang="en-US" sz="1200" dirty="0" err="1"/>
              <a:t>NancyProctor</a:t>
            </a:r>
            <a:r>
              <a:rPr lang="en-US" sz="1200" dirty="0"/>
              <a:t>,​</a:t>
            </a:r>
            <a:r>
              <a:rPr lang="en-US" sz="1200" dirty="0" err="1"/>
              <a:t>DoTryThisAtHome</a:t>
            </a:r>
            <a:r>
              <a:rPr lang="en-US" sz="1200" dirty="0"/>
              <a:t>,​ </a:t>
            </a:r>
            <a:r>
              <a:rPr lang="en-US" sz="1200" dirty="0" err="1"/>
              <a:t>cloudtweaks</a:t>
            </a:r>
            <a:r>
              <a:rPr lang="en-US" sz="1200" dirty="0"/>
              <a:t>,​</a:t>
            </a:r>
            <a:r>
              <a:rPr lang="en-US" sz="1200" dirty="0" err="1"/>
              <a:t>HPCwire</a:t>
            </a:r>
            <a:r>
              <a:rPr lang="en-US" sz="1200" dirty="0"/>
              <a:t>,​</a:t>
            </a:r>
            <a:r>
              <a:rPr lang="en-US" sz="1200" dirty="0" err="1"/>
              <a:t>EPRINews</a:t>
            </a:r>
            <a:r>
              <a:rPr lang="en-US" sz="1200" dirty="0"/>
              <a:t>,​</a:t>
            </a:r>
            <a:r>
              <a:rPr lang="en-US" sz="1200" dirty="0" err="1"/>
              <a:t>CloudWSeries</a:t>
            </a:r>
            <a:r>
              <a:rPr lang="en-US" sz="1200" dirty="0"/>
              <a:t>,​</a:t>
            </a:r>
            <a:r>
              <a:rPr lang="en-US" sz="1200" dirty="0" err="1"/>
              <a:t>dmascia</a:t>
            </a:r>
            <a:r>
              <a:rPr lang="en-US" sz="1200" dirty="0"/>
              <a:t>,​</a:t>
            </a:r>
            <a:r>
              <a:rPr lang="en-US" sz="1200" dirty="0" err="1"/>
              <a:t>BritishSciFest</a:t>
            </a:r>
            <a:r>
              <a:rPr lang="en-US" sz="1200" dirty="0"/>
              <a:t>,​ </a:t>
            </a:r>
            <a:r>
              <a:rPr lang="en-US" sz="1200" dirty="0" err="1"/>
              <a:t>EnergeticFutura</a:t>
            </a:r>
            <a:r>
              <a:rPr lang="en-US" sz="1200" dirty="0"/>
              <a:t>,​</a:t>
            </a:r>
            <a:r>
              <a:rPr lang="en-US" sz="1200" dirty="0" err="1"/>
              <a:t>illuminantceo</a:t>
            </a:r>
            <a:r>
              <a:rPr lang="en-US" sz="1200" dirty="0"/>
              <a:t>,​</a:t>
            </a:r>
            <a:r>
              <a:rPr lang="en-US" sz="1200" dirty="0" err="1"/>
              <a:t>ChemHeritage</a:t>
            </a:r>
            <a:r>
              <a:rPr lang="en-US" sz="1200" dirty="0"/>
              <a:t>,​</a:t>
            </a:r>
            <a:r>
              <a:rPr lang="en-US" sz="1200" dirty="0" err="1"/>
              <a:t>geopense</a:t>
            </a:r>
            <a:r>
              <a:rPr lang="en-US" sz="1200" dirty="0"/>
              <a:t>,​</a:t>
            </a:r>
            <a:r>
              <a:rPr lang="en-US" sz="1200" dirty="0" err="1"/>
              <a:t>AmateurPhilosop</a:t>
            </a:r>
            <a:r>
              <a:rPr lang="en-US" sz="1200" dirty="0"/>
              <a:t>, ​dubscience2012,​</a:t>
            </a:r>
            <a:r>
              <a:rPr lang="en-US" sz="1200" dirty="0" err="1"/>
              <a:t>NVIDIATesla</a:t>
            </a:r>
            <a:r>
              <a:rPr lang="en-US" sz="1200" dirty="0"/>
              <a:t>,​</a:t>
            </a:r>
            <a:r>
              <a:rPr lang="en-US" sz="1200" dirty="0" err="1"/>
              <a:t>JoBrodie</a:t>
            </a:r>
            <a:r>
              <a:rPr lang="en-US" sz="1200" dirty="0"/>
              <a:t>,​</a:t>
            </a:r>
            <a:r>
              <a:rPr lang="en-US" sz="1200" dirty="0" err="1"/>
              <a:t>geekpop</a:t>
            </a:r>
            <a:r>
              <a:rPr lang="en-US" sz="1200" dirty="0"/>
              <a:t>,​IN2P3_CNRS,​ </a:t>
            </a:r>
            <a:r>
              <a:rPr lang="en-US" sz="1200" dirty="0" err="1"/>
              <a:t>CristyBurne</a:t>
            </a:r>
            <a:r>
              <a:rPr lang="en-US" sz="1200" dirty="0"/>
              <a:t>,​</a:t>
            </a:r>
            <a:r>
              <a:rPr lang="en-US" sz="1200" dirty="0" err="1"/>
              <a:t>Leigh_Phillips</a:t>
            </a:r>
            <a:r>
              <a:rPr lang="en-US" sz="1200" dirty="0"/>
              <a:t>,​</a:t>
            </a:r>
            <a:r>
              <a:rPr lang="en-US" sz="1200" dirty="0" err="1"/>
              <a:t>swissnexSF</a:t>
            </a:r>
            <a:r>
              <a:rPr lang="en-US" sz="1200" dirty="0"/>
              <a:t>,​</a:t>
            </a:r>
            <a:r>
              <a:rPr lang="en-US" sz="1200" dirty="0" err="1"/>
              <a:t>gridpp</a:t>
            </a:r>
            <a:r>
              <a:rPr lang="en-US" sz="1200" dirty="0"/>
              <a:t>,​</a:t>
            </a:r>
            <a:r>
              <a:rPr lang="en-US" sz="1200" dirty="0" err="1"/>
              <a:t>fusionenergy</a:t>
            </a:r>
            <a:r>
              <a:rPr lang="en-US" sz="1200" dirty="0"/>
              <a:t>,​ </a:t>
            </a:r>
            <a:r>
              <a:rPr lang="en-US" sz="1200" dirty="0" err="1"/>
              <a:t>EnablingGrids</a:t>
            </a:r>
            <a:r>
              <a:rPr lang="en-US" sz="1200" dirty="0"/>
              <a:t>,​</a:t>
            </a:r>
            <a:r>
              <a:rPr lang="en-US" sz="1200" dirty="0" err="1"/>
              <a:t>timClicks</a:t>
            </a:r>
            <a:r>
              <a:rPr lang="en-US" sz="1200" dirty="0"/>
              <a:t>,​</a:t>
            </a:r>
            <a:r>
              <a:rPr lang="en-US" sz="1200" dirty="0" err="1"/>
              <a:t>isgtw</a:t>
            </a:r>
            <a:r>
              <a:rPr lang="en-US" sz="1200" dirty="0"/>
              <a:t>,​</a:t>
            </a:r>
            <a:r>
              <a:rPr lang="en-US" sz="1200" dirty="0" err="1"/>
              <a:t>datanami</a:t>
            </a:r>
            <a:r>
              <a:rPr lang="en-US" sz="1200" dirty="0"/>
              <a:t>,​</a:t>
            </a:r>
            <a:r>
              <a:rPr lang="en-US" sz="1200" dirty="0" err="1"/>
              <a:t>benstill</a:t>
            </a:r>
            <a:r>
              <a:rPr lang="en-US" sz="1200" dirty="0"/>
              <a:t>,​</a:t>
            </a:r>
            <a:r>
              <a:rPr lang="en-US" sz="1200" dirty="0" err="1"/>
              <a:t>LBNLcs</a:t>
            </a:r>
            <a:r>
              <a:rPr lang="en-US" sz="1200" dirty="0"/>
              <a:t>,​</a:t>
            </a:r>
            <a:r>
              <a:rPr lang="en-US" sz="1200" dirty="0" err="1"/>
              <a:t>busuab</a:t>
            </a:r>
            <a:r>
              <a:rPr lang="en-US" sz="1200" dirty="0"/>
              <a:t>,​ _Chemistry_,​</a:t>
            </a:r>
            <a:r>
              <a:rPr lang="en-US" sz="1200" dirty="0" err="1"/>
              <a:t>giorgiawired</a:t>
            </a:r>
            <a:r>
              <a:rPr lang="en-US" sz="1200" dirty="0"/>
              <a:t>,​OMG4Science,​</a:t>
            </a:r>
            <a:r>
              <a:rPr lang="en-US" sz="1200" dirty="0" err="1"/>
              <a:t>TheSISTeam</a:t>
            </a:r>
            <a:r>
              <a:rPr lang="en-US" sz="1200" dirty="0"/>
              <a:t>,​</a:t>
            </a:r>
            <a:r>
              <a:rPr lang="en-US" sz="1200" dirty="0" err="1"/>
              <a:t>DrQz</a:t>
            </a:r>
            <a:r>
              <a:rPr lang="en-US" sz="1200" dirty="0"/>
              <a:t>,​</a:t>
            </a:r>
            <a:r>
              <a:rPr lang="en-US" sz="1200" dirty="0" err="1"/>
              <a:t>hartem</a:t>
            </a:r>
            <a:r>
              <a:rPr lang="en-US" sz="1200" dirty="0"/>
              <a:t>,​ </a:t>
            </a:r>
            <a:r>
              <a:rPr lang="en-US" sz="1200" dirty="0" err="1"/>
              <a:t>ScalableComp</a:t>
            </a:r>
            <a:r>
              <a:rPr lang="en-US" sz="1200" dirty="0"/>
              <a:t>,​</a:t>
            </a:r>
            <a:r>
              <a:rPr lang="en-US" sz="1200" dirty="0" err="1"/>
              <a:t>CyberSciCentre</a:t>
            </a:r>
            <a:r>
              <a:rPr lang="en-US" sz="1200" dirty="0"/>
              <a:t>,​</a:t>
            </a:r>
            <a:r>
              <a:rPr lang="en-US" sz="1200" dirty="0" err="1"/>
              <a:t>GEANTnews</a:t>
            </a:r>
            <a:r>
              <a:rPr lang="en-US" sz="1200" dirty="0"/>
              <a:t>,​</a:t>
            </a:r>
            <a:r>
              <a:rPr lang="en-US" sz="1200" dirty="0" err="1"/>
              <a:t>PhysicsatQM</a:t>
            </a:r>
            <a:r>
              <a:rPr lang="en-US" sz="1200" dirty="0"/>
              <a:t>,​</a:t>
            </a:r>
            <a:r>
              <a:rPr lang="en-US" sz="1200" dirty="0" err="1"/>
              <a:t>geekeconomist</a:t>
            </a:r>
            <a:r>
              <a:rPr lang="en-US" sz="1200" dirty="0"/>
              <a:t>,​ </a:t>
            </a:r>
            <a:r>
              <a:rPr lang="en-US" sz="1200" dirty="0" err="1"/>
              <a:t>pesinasiller</a:t>
            </a:r>
            <a:r>
              <a:rPr lang="en-US" sz="1200" dirty="0"/>
              <a:t>,​</a:t>
            </a:r>
            <a:r>
              <a:rPr lang="en-US" sz="1200" dirty="0" err="1"/>
              <a:t>johanlouwers</a:t>
            </a:r>
            <a:r>
              <a:rPr lang="en-US" sz="1200" dirty="0"/>
              <a:t>,​</a:t>
            </a:r>
            <a:r>
              <a:rPr lang="en-US" sz="1200" dirty="0" err="1"/>
              <a:t>mariocampolargo</a:t>
            </a:r>
            <a:r>
              <a:rPr lang="en-US" sz="1200" dirty="0"/>
              <a:t>,​</a:t>
            </a:r>
            <a:r>
              <a:rPr lang="en-US" sz="1200" dirty="0" err="1"/>
              <a:t>EuroAfrica_ICT</a:t>
            </a:r>
            <a:r>
              <a:rPr lang="en-US" sz="1200" dirty="0"/>
              <a:t>,​</a:t>
            </a:r>
            <a:r>
              <a:rPr lang="en-US" sz="1200" dirty="0" err="1"/>
              <a:t>RUCompSci</a:t>
            </a:r>
            <a:r>
              <a:rPr lang="en-US" sz="1200" dirty="0"/>
              <a:t>,​ </a:t>
            </a:r>
            <a:r>
              <a:rPr lang="en-US" sz="1200" dirty="0" err="1"/>
              <a:t>BeSTGRID</a:t>
            </a:r>
            <a:r>
              <a:rPr lang="en-US" sz="1200" dirty="0"/>
              <a:t>,​</a:t>
            </a:r>
            <a:r>
              <a:rPr lang="en-US" sz="1200" dirty="0" err="1"/>
              <a:t>billyzero</a:t>
            </a:r>
            <a:r>
              <a:rPr lang="en-US" sz="1200" dirty="0"/>
              <a:t>,​</a:t>
            </a:r>
            <a:r>
              <a:rPr lang="en-US" sz="1200" dirty="0" err="1"/>
              <a:t>SoftwareSaved</a:t>
            </a:r>
            <a:r>
              <a:rPr lang="en-US" sz="1200" dirty="0"/>
              <a:t>,​</a:t>
            </a:r>
            <a:r>
              <a:rPr lang="en-US" sz="1200" dirty="0" err="1"/>
              <a:t>bigodines</a:t>
            </a:r>
            <a:r>
              <a:rPr lang="en-US" sz="1200" dirty="0"/>
              <a:t>,​</a:t>
            </a:r>
            <a:r>
              <a:rPr lang="en-US" sz="1200" dirty="0" err="1"/>
              <a:t>Rechenkraft_net</a:t>
            </a:r>
            <a:r>
              <a:rPr lang="en-US" sz="1200" dirty="0"/>
              <a:t>,​ </a:t>
            </a:r>
            <a:r>
              <a:rPr lang="en-US" sz="1200" dirty="0" err="1"/>
              <a:t>ToshioMatsuda</a:t>
            </a:r>
            <a:r>
              <a:rPr lang="en-US" sz="1200" dirty="0"/>
              <a:t>,​</a:t>
            </a:r>
            <a:r>
              <a:rPr lang="en-US" sz="1200" dirty="0" err="1"/>
              <a:t>UbuntuNet</a:t>
            </a:r>
            <a:r>
              <a:rPr lang="en-US" sz="1200" dirty="0"/>
              <a:t>,​</a:t>
            </a:r>
            <a:r>
              <a:rPr lang="en-US" sz="1200" dirty="0" err="1"/>
              <a:t>StratusLab</a:t>
            </a:r>
            <a:r>
              <a:rPr lang="en-US" sz="1200" dirty="0"/>
              <a:t>,​</a:t>
            </a:r>
            <a:r>
              <a:rPr lang="en-US" sz="1200" dirty="0" err="1"/>
              <a:t>yoyo_rkn</a:t>
            </a:r>
            <a:r>
              <a:rPr lang="en-US" sz="1200" dirty="0"/>
              <a:t>,​</a:t>
            </a:r>
            <a:r>
              <a:rPr lang="en-US" sz="1200" dirty="0" err="1"/>
              <a:t>CloudyGrids</a:t>
            </a:r>
            <a:r>
              <a:rPr lang="en-US" sz="1200" dirty="0"/>
              <a:t>,​ </a:t>
            </a:r>
            <a:r>
              <a:rPr lang="en-US" sz="1200" dirty="0" err="1"/>
              <a:t>planet_gridpp</a:t>
            </a:r>
            <a:r>
              <a:rPr lang="en-US" sz="1200" dirty="0"/>
              <a:t>,​</a:t>
            </a:r>
            <a:r>
              <a:rPr lang="en-US" sz="1200" dirty="0" err="1"/>
              <a:t>rohanmittal</a:t>
            </a:r>
            <a:r>
              <a:rPr lang="en-US" sz="1200" dirty="0"/>
              <a:t>,​</a:t>
            </a:r>
            <a:r>
              <a:rPr lang="en-US" sz="1200" dirty="0" err="1"/>
              <a:t>igeproject_eu</a:t>
            </a:r>
            <a:r>
              <a:rPr lang="en-US" sz="1200" dirty="0"/>
              <a:t>,​</a:t>
            </a:r>
            <a:r>
              <a:rPr lang="en-US" sz="1200" dirty="0" err="1"/>
              <a:t>metropoledigi</a:t>
            </a:r>
            <a:r>
              <a:rPr lang="en-US" sz="1200" dirty="0"/>
              <a:t>,​</a:t>
            </a:r>
            <a:r>
              <a:rPr lang="en-US" sz="1200" dirty="0" err="1"/>
              <a:t>ibnkureshi</a:t>
            </a:r>
            <a:r>
              <a:rPr lang="en-US" sz="1200" dirty="0"/>
              <a:t>,​ eela_na3,​</a:t>
            </a:r>
            <a:r>
              <a:rPr lang="en-US" sz="1200" dirty="0" err="1"/>
              <a:t>gravitazeroeu</a:t>
            </a:r>
            <a:r>
              <a:rPr lang="en-US" sz="1200" dirty="0"/>
              <a:t>,​GRDI2020,​</a:t>
            </a:r>
            <a:r>
              <a:rPr lang="en-US" sz="1200" dirty="0" err="1"/>
              <a:t>eresearchnz</a:t>
            </a:r>
            <a:r>
              <a:rPr lang="en-US" sz="1200" dirty="0"/>
              <a:t>,​</a:t>
            </a:r>
            <a:r>
              <a:rPr lang="en-US" sz="1200" dirty="0" err="1"/>
              <a:t>Jregazzi</a:t>
            </a:r>
            <a:r>
              <a:rPr lang="en-US" sz="1200" dirty="0"/>
              <a:t>,​</a:t>
            </a:r>
            <a:r>
              <a:rPr lang="en-US" sz="1200" dirty="0" err="1"/>
              <a:t>oancan</a:t>
            </a:r>
            <a:r>
              <a:rPr lang="en-US" sz="1200" dirty="0"/>
              <a:t>,​ </a:t>
            </a:r>
            <a:r>
              <a:rPr lang="en-US" sz="1200" dirty="0" err="1"/>
              <a:t>horizonfuelcel</a:t>
            </a:r>
            <a:r>
              <a:rPr lang="en-US" sz="1200" dirty="0"/>
              <a:t>,​</a:t>
            </a:r>
            <a:r>
              <a:rPr lang="en-US" sz="1200" dirty="0" err="1"/>
              <a:t>Gorekasa</a:t>
            </a:r>
            <a:r>
              <a:rPr lang="en-US" sz="1200" dirty="0"/>
              <a:t>,​nano86,​auzzie22314,​mit09</a:t>
            </a:r>
          </a:p>
          <a:p>
            <a:r>
              <a:rPr lang="en-US" sz="1200" dirty="0"/>
              <a:t>Enjoy.</a:t>
            </a:r>
          </a:p>
          <a:p>
            <a:r>
              <a:rPr lang="en-US" sz="1200" dirty="0"/>
              <a:t>Create twitter list from results. Tweet it!</a:t>
            </a:r>
          </a:p>
          <a:p>
            <a:r>
              <a:rPr lang="en-US" sz="1200" dirty="0"/>
              <a:t>Sign in with Twitter</a:t>
            </a:r>
          </a:p>
          <a:p>
            <a:endParaRPr lang="en-US" sz="1200" dirty="0"/>
          </a:p>
          <a:p>
            <a:r>
              <a:rPr lang="en-US" sz="1200" dirty="0"/>
              <a:t>    * Sign in with Twitter to make it easier to follow people, to filter out people you already know or to watch for cool new people your friends are following.</a:t>
            </a:r>
          </a:p>
          <a:p>
            <a:r>
              <a:rPr lang="en-US" sz="1200" dirty="0"/>
              <a:t>    * We will never post to Twitter without your explicit permission first.</a:t>
            </a:r>
          </a:p>
          <a:p>
            <a:r>
              <a:rPr lang="en-US" sz="1200" dirty="0"/>
              <a:t>    * You can revoke </a:t>
            </a:r>
            <a:r>
              <a:rPr lang="en-US" sz="1200" dirty="0" err="1"/>
              <a:t>Twiangulate's</a:t>
            </a:r>
            <a:r>
              <a:rPr lang="en-US" sz="1200" dirty="0"/>
              <a:t> access to your Twitter account at any time by changing your Connections settings on Twitter (link).</a:t>
            </a:r>
          </a:p>
          <a:p>
            <a:r>
              <a:rPr lang="en-US" sz="1200" dirty="0"/>
              <a:t>    * You confirm that you accept our Terms of Service.</a:t>
            </a:r>
          </a:p>
          <a:p>
            <a:endParaRPr lang="en-US" sz="1200" dirty="0"/>
          </a:p>
          <a:p>
            <a:r>
              <a:rPr lang="en-US" sz="1200" dirty="0"/>
              <a:t>Cancel Sign in with Twitter</a:t>
            </a:r>
          </a:p>
          <a:p>
            <a:r>
              <a:rPr lang="en-US" sz="1200" dirty="0"/>
              <a:t>Sign in with Twitter?</a:t>
            </a:r>
          </a:p>
          <a:p>
            <a:endParaRPr lang="en-US" sz="1200" dirty="0"/>
          </a:p>
          <a:p>
            <a:r>
              <a:rPr lang="en-US" sz="1200" dirty="0"/>
              <a:t>To see newly found users you should be signed in with Twitter.</a:t>
            </a:r>
          </a:p>
          <a:p>
            <a:r>
              <a:rPr lang="en-US" sz="1200" dirty="0"/>
              <a:t>Cancel Sign in with Twitter</a:t>
            </a:r>
          </a:p>
          <a:p>
            <a:endParaRPr lang="en-US" sz="1200" dirty="0"/>
          </a:p>
          <a:p>
            <a:r>
              <a:rPr lang="en-US" sz="1200" dirty="0"/>
              <a:t> </a:t>
            </a:r>
          </a:p>
          <a:p>
            <a:r>
              <a:rPr lang="en-US" sz="1200" dirty="0"/>
              <a:t> </a:t>
            </a:r>
          </a:p>
          <a:p>
            <a:endParaRPr lang="en-US" sz="1200" dirty="0"/>
          </a:p>
          <a:p>
            <a:r>
              <a:rPr lang="en-US" sz="1200" dirty="0"/>
              <a:t>    *</a:t>
            </a:r>
          </a:p>
          <a:p>
            <a:endParaRPr lang="en-US" sz="1200" dirty="0"/>
          </a:p>
          <a:p>
            <a:r>
              <a:rPr lang="en-US" sz="1200" dirty="0"/>
              <a:t>      "</a:t>
            </a:r>
            <a:r>
              <a:rPr lang="en-US" sz="1200" dirty="0" err="1"/>
              <a:t>Twiangulate</a:t>
            </a:r>
            <a:r>
              <a:rPr lang="en-US" sz="1200" dirty="0"/>
              <a:t> can tell me who the people I listen to are, in turn, listening to"</a:t>
            </a:r>
          </a:p>
          <a:p>
            <a:r>
              <a:rPr lang="en-US" sz="1200" dirty="0"/>
              <a:t>    *</a:t>
            </a:r>
          </a:p>
          <a:p>
            <a:endParaRPr lang="en-US" sz="1200" dirty="0"/>
          </a:p>
          <a:p>
            <a:r>
              <a:rPr lang="en-US" sz="1200" dirty="0"/>
              <a:t>      "That's pretty hot stuff"</a:t>
            </a:r>
          </a:p>
          <a:p>
            <a:r>
              <a:rPr lang="en-US" sz="1200" dirty="0"/>
              <a:t>    *</a:t>
            </a:r>
          </a:p>
          <a:p>
            <a:endParaRPr lang="en-US" sz="1200" dirty="0"/>
          </a:p>
          <a:p>
            <a:r>
              <a:rPr lang="en-US" sz="1200" dirty="0"/>
              <a:t>      "Find connections you</a:t>
            </a:r>
          </a:p>
          <a:p>
            <a:r>
              <a:rPr lang="en-US" sz="1200" dirty="0"/>
              <a:t>      might have in common"</a:t>
            </a:r>
          </a:p>
          <a:p>
            <a:r>
              <a:rPr lang="en-US" sz="1200" dirty="0"/>
              <a:t>    *</a:t>
            </a:r>
          </a:p>
          <a:p>
            <a:endParaRPr lang="en-US" sz="1200" dirty="0"/>
          </a:p>
          <a:p>
            <a:r>
              <a:rPr lang="en-US" sz="1200" dirty="0"/>
              <a:t>      "A good virtual parlor game"</a:t>
            </a:r>
          </a:p>
          <a:p>
            <a:r>
              <a:rPr lang="en-US" sz="1200" dirty="0"/>
              <a:t>    *</a:t>
            </a:r>
          </a:p>
          <a:p>
            <a:endParaRPr lang="en-US" sz="1200" dirty="0"/>
          </a:p>
          <a:p>
            <a:r>
              <a:rPr lang="en-US" sz="1200" dirty="0"/>
              <a:t>      "Discover the common followers of your three biggest competitors on Twitter"</a:t>
            </a:r>
          </a:p>
          <a:p>
            <a:r>
              <a:rPr lang="en-US" sz="1200" dirty="0"/>
              <a:t>    *</a:t>
            </a:r>
          </a:p>
          <a:p>
            <a:endParaRPr lang="en-US" sz="1200" dirty="0"/>
          </a:p>
          <a:p>
            <a:r>
              <a:rPr lang="en-US" sz="1200" dirty="0"/>
              <a:t>      "</a:t>
            </a:r>
            <a:r>
              <a:rPr lang="en-US" sz="1200" dirty="0" err="1"/>
              <a:t>Twiangulate</a:t>
            </a:r>
            <a:r>
              <a:rPr lang="en-US" sz="1200" dirty="0"/>
              <a:t> is one of the coolest online tools that I've found"</a:t>
            </a:r>
          </a:p>
          <a:p>
            <a:r>
              <a:rPr lang="en-US" sz="1200" dirty="0"/>
              <a:t>    *</a:t>
            </a:r>
          </a:p>
          <a:p>
            <a:endParaRPr lang="en-US" sz="1200" dirty="0"/>
          </a:p>
          <a:p>
            <a:r>
              <a:rPr lang="en-US" sz="1200" dirty="0"/>
              <a:t>      "Wow @</a:t>
            </a:r>
            <a:r>
              <a:rPr lang="en-US" sz="1200" dirty="0" err="1"/>
              <a:t>twiangulate</a:t>
            </a:r>
            <a:r>
              <a:rPr lang="en-US" sz="1200" dirty="0"/>
              <a:t>... is very cool Twitter follower analysis tool"</a:t>
            </a:r>
          </a:p>
          <a:p>
            <a:r>
              <a:rPr lang="en-US" sz="1200" dirty="0"/>
              <a:t>    *</a:t>
            </a:r>
          </a:p>
          <a:p>
            <a:endParaRPr lang="en-US" sz="1200" dirty="0"/>
          </a:p>
          <a:p>
            <a:r>
              <a:rPr lang="en-US" sz="1200" dirty="0"/>
              <a:t>      "</a:t>
            </a:r>
            <a:r>
              <a:rPr lang="en-US" sz="1200" dirty="0" err="1"/>
              <a:t>Twiangulate</a:t>
            </a:r>
            <a:r>
              <a:rPr lang="en-US" sz="1200" dirty="0"/>
              <a:t> makes Twitter start to look a little like LinkedIn, revealing a network of interests, not just strategic friends"</a:t>
            </a:r>
          </a:p>
          <a:p>
            <a:endParaRPr lang="en-US" sz="1200" dirty="0"/>
          </a:p>
          <a:p>
            <a:r>
              <a:rPr lang="en-US" sz="1200" dirty="0"/>
              <a:t>Like this? Please share: | |</a:t>
            </a:r>
          </a:p>
          <a:p>
            <a:r>
              <a:rPr lang="en-US" sz="1200" dirty="0"/>
              <a:t>Follow on Twitter Add to </a:t>
            </a:r>
            <a:r>
              <a:rPr lang="en-US" sz="1200" dirty="0" err="1"/>
              <a:t>del.icio.us</a:t>
            </a:r>
            <a:r>
              <a:rPr lang="en-US" sz="1200" dirty="0"/>
              <a:t> Submit to </a:t>
            </a:r>
            <a:r>
              <a:rPr lang="en-US" sz="1200" dirty="0" err="1"/>
              <a:t>digg</a:t>
            </a:r>
            <a:r>
              <a:rPr lang="en-US" sz="1200" dirty="0"/>
              <a:t> Submit to </a:t>
            </a:r>
            <a:r>
              <a:rPr lang="en-US" sz="1200" dirty="0" err="1"/>
              <a:t>Reddit</a:t>
            </a:r>
            <a:r>
              <a:rPr lang="en-US" sz="1200" dirty="0"/>
              <a:t> Submit to </a:t>
            </a:r>
            <a:r>
              <a:rPr lang="en-US" sz="1200" dirty="0" err="1"/>
              <a:t>StumbleUpon</a:t>
            </a:r>
            <a:r>
              <a:rPr lang="en-US" sz="1200" dirty="0"/>
              <a:t> Submit to Facebook</a:t>
            </a:r>
          </a:p>
          <a:p>
            <a:r>
              <a:rPr lang="en-US" sz="1200" dirty="0"/>
              <a:t>Build a map | Public maps | Home | Blog | FAQs | Terms | Contact</a:t>
            </a:r>
          </a:p>
          <a:p>
            <a:r>
              <a:rPr lang="en-US" sz="1200" dirty="0"/>
              <a:t>Brought to you by the team behind </a:t>
            </a:r>
            <a:r>
              <a:rPr lang="en-US" sz="1200" dirty="0" err="1"/>
              <a:t>Blogads.com</a:t>
            </a:r>
            <a:r>
              <a:rPr lang="en-US" sz="1200" dirty="0"/>
              <a:t> including these </a:t>
            </a:r>
            <a:r>
              <a:rPr lang="en-US" sz="1200" dirty="0" err="1"/>
              <a:t>tweeps</a:t>
            </a:r>
            <a:r>
              <a:rPr lang="en-US" sz="1200" dirty="0"/>
              <a:t>.</a:t>
            </a:r>
          </a:p>
          <a:p>
            <a:r>
              <a:rPr lang="en-US" sz="1200" dirty="0"/>
              <a:t>© 2009-2011 </a:t>
            </a:r>
            <a:r>
              <a:rPr lang="en-US" sz="1200" dirty="0" err="1"/>
              <a:t>Pressflex</a:t>
            </a:r>
            <a:r>
              <a:rPr lang="en-US" sz="1200" dirty="0"/>
              <a:t> LLC</a:t>
            </a:r>
          </a:p>
          <a:p>
            <a:r>
              <a:rPr lang="en-US" sz="1200" dirty="0"/>
              <a:t>Glad you're having fun!</a:t>
            </a:r>
          </a:p>
          <a:p>
            <a:endParaRPr lang="en-US" sz="1200" dirty="0"/>
          </a:p>
          <a:p>
            <a:r>
              <a:rPr lang="en-US" sz="1200" dirty="0"/>
              <a:t>Just sign in with Twitter, and you can keep right on </a:t>
            </a:r>
            <a:r>
              <a:rPr lang="en-US" sz="1200" dirty="0" err="1"/>
              <a:t>twiangulating</a:t>
            </a:r>
            <a:r>
              <a:rPr lang="en-US" sz="1200" dirty="0"/>
              <a:t>!</a:t>
            </a:r>
          </a:p>
          <a:p>
            <a:r>
              <a:rPr lang="en-US" sz="1200" dirty="0"/>
              <a:t>Email: (no sales or spam, cool tips only) Tweet this: 140 I'm at http://</a:t>
            </a:r>
            <a:r>
              <a:rPr lang="en-US" sz="1200" dirty="0" err="1"/>
              <a:t>twiangulate.com</a:t>
            </a:r>
            <a:r>
              <a:rPr lang="en-US" sz="1200" dirty="0"/>
              <a:t> where you can analyze your followers, search Twitter bios and uncover hidden connections. Follow @</a:t>
            </a:r>
            <a:r>
              <a:rPr lang="en-US" sz="1200" dirty="0" err="1"/>
              <a:t>twiangulate</a:t>
            </a:r>
            <a:r>
              <a:rPr lang="en-US" sz="1200" dirty="0"/>
              <a:t> Sign in with Twitter By clicking "Sign in with Twitter", you agree to our terms.</a:t>
            </a:r>
          </a:p>
          <a:p>
            <a:r>
              <a:rPr lang="en-US" sz="1200" dirty="0"/>
              <a:t>Cancel</a:t>
            </a:r>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2800" dirty="0" smtClean="0">
                <a:solidFill>
                  <a:srgbClr val="6666FF"/>
                </a:solidFill>
                <a:latin typeface="Arial Bold" charset="0"/>
                <a:ea typeface="ＭＳ Ｐゴシック" charset="0"/>
                <a:cs typeface="Arial Bold" charset="0"/>
                <a:sym typeface="Arial Bold" charset="0"/>
              </a:rPr>
              <a:t>9</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22–23 September 2011, Lyon</a:t>
            </a:r>
            <a:endParaRPr lang="en-US" sz="2800" dirty="0">
              <a:solidFill>
                <a:srgbClr val="6666FF"/>
              </a:solidFill>
              <a:latin typeface="Arial Bold" charset="0"/>
              <a:ea typeface="ＭＳ Ｐゴシック" charset="0"/>
              <a:cs typeface="Arial Bold" charset="0"/>
              <a:sym typeface="Arial Bold" charset="0"/>
            </a:endParaRPr>
          </a:p>
        </p:txBody>
      </p:sp>
      <p:sp>
        <p:nvSpPr>
          <p:cNvPr id="7" name="TextBox 6"/>
          <p:cNvSpPr txBox="1"/>
          <p:nvPr/>
        </p:nvSpPr>
        <p:spPr>
          <a:xfrm>
            <a:off x="323528" y="1772816"/>
            <a:ext cx="8172400" cy="3785652"/>
          </a:xfrm>
          <a:prstGeom prst="rect">
            <a:avLst/>
          </a:prstGeom>
          <a:noFill/>
        </p:spPr>
        <p:txBody>
          <a:bodyPr wrap="square" rtlCol="0">
            <a:spAutoFit/>
          </a:bodyPr>
          <a:lstStyle/>
          <a:p>
            <a:pPr algn="l"/>
            <a:r>
              <a:rPr lang="en-US" sz="2400" b="1" dirty="0" err="1" smtClean="0">
                <a:latin typeface="+mn-lt"/>
              </a:rPr>
              <a:t>Programme</a:t>
            </a:r>
            <a:r>
              <a:rPr lang="en-US" sz="2400" dirty="0" smtClean="0">
                <a:latin typeface="+mn-lt"/>
              </a:rPr>
              <a:t> </a:t>
            </a:r>
            <a:r>
              <a:rPr lang="en-US" sz="2400" b="1" dirty="0" smtClean="0">
                <a:latin typeface="+mn-lt"/>
              </a:rPr>
              <a:t>Overview</a:t>
            </a:r>
          </a:p>
          <a:p>
            <a:pPr algn="l"/>
            <a:endParaRPr lang="en-US" sz="2400" dirty="0">
              <a:latin typeface="+mn-lt"/>
            </a:endParaRPr>
          </a:p>
          <a:p>
            <a:pPr marL="342900" indent="-342900" algn="l">
              <a:buFont typeface="Arial"/>
              <a:buChar char="•"/>
            </a:pPr>
            <a:r>
              <a:rPr lang="en-US" sz="2400" dirty="0" smtClean="0">
                <a:latin typeface="+mn-lt"/>
              </a:rPr>
              <a:t>Scientific Data: Digital Identifiers, interoperability</a:t>
            </a:r>
          </a:p>
          <a:p>
            <a:pPr marL="342900" indent="-342900" algn="l">
              <a:buFont typeface="Arial"/>
              <a:buChar char="•"/>
            </a:pPr>
            <a:r>
              <a:rPr lang="en-US" sz="2400" dirty="0" smtClean="0">
                <a:latin typeface="+mn-lt"/>
              </a:rPr>
              <a:t>e-Science Environments: User-oriented services, gateways, workflows</a:t>
            </a:r>
          </a:p>
          <a:p>
            <a:pPr marL="342900" indent="-342900" algn="l">
              <a:buFont typeface="Arial"/>
              <a:buChar char="•"/>
            </a:pPr>
            <a:r>
              <a:rPr lang="en-US" sz="2400" dirty="0" smtClean="0">
                <a:latin typeface="+mn-lt"/>
              </a:rPr>
              <a:t>e-HPC: Long-term perspectives of HPC in Europe, PRACE</a:t>
            </a:r>
          </a:p>
          <a:p>
            <a:pPr marL="342900" indent="-342900" algn="l">
              <a:buFont typeface="Arial"/>
              <a:buChar char="•"/>
            </a:pPr>
            <a:r>
              <a:rPr lang="en-US" sz="2400" dirty="0" smtClean="0">
                <a:latin typeface="+mn-lt"/>
              </a:rPr>
              <a:t>Infrastructure Futures (Horizon 2020): Research networks, Internet of Things, training</a:t>
            </a:r>
          </a:p>
          <a:p>
            <a:pPr marL="342900" indent="-342900" algn="l">
              <a:buFont typeface="Arial"/>
              <a:buChar char="•"/>
            </a:pPr>
            <a:endParaRPr lang="en-US" sz="2400" dirty="0" smtClean="0">
              <a:latin typeface="+mn-lt"/>
            </a:endParaRPr>
          </a:p>
        </p:txBody>
      </p:sp>
    </p:spTree>
    <p:extLst>
      <p:ext uri="{BB962C8B-B14F-4D97-AF65-F5344CB8AC3E}">
        <p14:creationId xmlns:p14="http://schemas.microsoft.com/office/powerpoint/2010/main" val="3972708552"/>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7" name="Rectangle 3"/>
          <p:cNvSpPr>
            <a:spLocks noGrp="1" noChangeArrowheads="1"/>
          </p:cNvSpPr>
          <p:nvPr>
            <p:ph type="title"/>
          </p:nvPr>
        </p:nvSpPr>
        <p:spPr>
          <a:xfrm>
            <a:off x="4381500" y="0"/>
            <a:ext cx="4254500" cy="838200"/>
          </a:xfrm>
          <a:ln/>
        </p:spPr>
        <p:txBody>
          <a:bodyPr/>
          <a:lstStyle/>
          <a:p>
            <a:pPr algn="r"/>
            <a:r>
              <a:rPr lang="en-US" i="1" dirty="0">
                <a:solidFill>
                  <a:srgbClr val="333333"/>
                </a:solidFill>
                <a:latin typeface="Arial Bold Italic" charset="0"/>
                <a:cs typeface="Arial Bold Italic" charset="0"/>
                <a:sym typeface="Arial Bold Italic" charset="0"/>
              </a:rPr>
              <a:t>WP1 </a:t>
            </a:r>
            <a:r>
              <a:rPr lang="en-US" i="1" dirty="0" smtClean="0">
                <a:solidFill>
                  <a:srgbClr val="333333"/>
                </a:solidFill>
                <a:latin typeface="Arial Bold Italic" charset="0"/>
                <a:cs typeface="Arial Bold Italic" charset="0"/>
                <a:sym typeface="Arial Bold Italic" charset="0"/>
              </a:rPr>
              <a:t>Overview</a:t>
            </a:r>
            <a:endParaRPr lang="en-US" i="1" dirty="0">
              <a:solidFill>
                <a:srgbClr val="333333"/>
              </a:solidFill>
              <a:latin typeface="Arial Bold Italic" charset="0"/>
              <a:sym typeface="Arial Bold Italic" charset="0"/>
            </a:endParaRPr>
          </a:p>
        </p:txBody>
      </p:sp>
      <p:sp>
        <p:nvSpPr>
          <p:cNvPr id="6148" name="Rectangle 4"/>
          <p:cNvSpPr>
            <a:spLocks/>
          </p:cNvSpPr>
          <p:nvPr/>
        </p:nvSpPr>
        <p:spPr bwMode="auto">
          <a:xfrm>
            <a:off x="673100" y="1447800"/>
            <a:ext cx="4254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800" b="1" dirty="0">
                <a:solidFill>
                  <a:schemeClr val="tx1"/>
                </a:solidFill>
                <a:latin typeface="Arial Bold" charset="0"/>
                <a:ea typeface="ＭＳ Ｐゴシック" charset="0"/>
                <a:cs typeface="Arial Bold" charset="0"/>
                <a:sym typeface="Arial Bold" charset="0"/>
              </a:rPr>
              <a:t>3 Beneficiaries</a:t>
            </a:r>
            <a:r>
              <a:rPr lang="en-US" sz="2800" b="1" dirty="0">
                <a:solidFill>
                  <a:schemeClr val="tx1"/>
                </a:solidFill>
                <a:latin typeface="Arial" charset="0"/>
                <a:ea typeface="ＭＳ Ｐゴシック" charset="0"/>
                <a:cs typeface="Arial" charset="0"/>
                <a:sym typeface="Arial" charset="0"/>
              </a:rPr>
              <a:t> </a:t>
            </a:r>
            <a:endParaRPr lang="en-US" sz="2800" b="1" dirty="0" smtClean="0">
              <a:solidFill>
                <a:schemeClr val="tx1"/>
              </a:solidFill>
              <a:latin typeface="Arial" charset="0"/>
              <a:ea typeface="ＭＳ Ｐゴシック" charset="0"/>
              <a:cs typeface="Arial" charset="0"/>
              <a:sym typeface="Arial" charset="0"/>
            </a:endParaRPr>
          </a:p>
          <a:p>
            <a:pPr algn="l"/>
            <a:r>
              <a:rPr lang="en-US" sz="1800" b="1" dirty="0" smtClean="0">
                <a:solidFill>
                  <a:schemeClr val="tx1"/>
                </a:solidFill>
                <a:latin typeface="Arial Bold" charset="0"/>
                <a:ea typeface="ＭＳ Ｐゴシック" charset="0"/>
                <a:cs typeface="Arial Bold" charset="0"/>
                <a:sym typeface="Arial Bold" charset="0"/>
              </a:rPr>
              <a:t>46 PMs</a:t>
            </a:r>
          </a:p>
          <a:p>
            <a:pPr algn="l"/>
            <a:r>
              <a:rPr lang="en-US" sz="1800" b="1" dirty="0" smtClean="0">
                <a:solidFill>
                  <a:schemeClr val="tx1"/>
                </a:solidFill>
                <a:latin typeface="Arial Bold" charset="0"/>
                <a:ea typeface="ＭＳ Ｐゴシック" charset="0"/>
                <a:cs typeface="Arial Bold" charset="0"/>
                <a:sym typeface="Arial Bold" charset="0"/>
              </a:rPr>
              <a:t>1.6 </a:t>
            </a:r>
            <a:r>
              <a:rPr lang="en-US" sz="1800" b="1" dirty="0">
                <a:solidFill>
                  <a:schemeClr val="tx1"/>
                </a:solidFill>
                <a:latin typeface="Arial Bold" charset="0"/>
                <a:ea typeface="ＭＳ Ｐゴシック" charset="0"/>
                <a:cs typeface="Arial Bold" charset="0"/>
                <a:sym typeface="Arial Bold" charset="0"/>
              </a:rPr>
              <a:t>FTEs</a:t>
            </a:r>
          </a:p>
        </p:txBody>
      </p:sp>
      <p:sp>
        <p:nvSpPr>
          <p:cNvPr id="6193" name="Rectangle 49"/>
          <p:cNvSpPr>
            <a:spLocks/>
          </p:cNvSpPr>
          <p:nvPr/>
        </p:nvSpPr>
        <p:spPr bwMode="auto">
          <a:xfrm>
            <a:off x="4499992" y="2996952"/>
            <a:ext cx="4176464"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600" dirty="0">
                <a:solidFill>
                  <a:schemeClr val="tx1"/>
                </a:solidFill>
                <a:latin typeface="Arial Bold" charset="0"/>
                <a:ea typeface="ＭＳ Ｐゴシック" charset="0"/>
                <a:cs typeface="Arial Bold" charset="0"/>
                <a:sym typeface="Arial Bold" charset="0"/>
              </a:rPr>
              <a:t>1.1 Production and distribution of e-science policy articles and reports</a:t>
            </a:r>
          </a:p>
          <a:p>
            <a:pPr algn="l"/>
            <a:r>
              <a:rPr lang="en-US" sz="1600" i="1" dirty="0" smtClean="0">
                <a:solidFill>
                  <a:schemeClr val="tx1"/>
                </a:solidFill>
                <a:latin typeface="Arial Italic" charset="0"/>
                <a:ea typeface="ＭＳ Ｐゴシック" charset="0"/>
                <a:cs typeface="Arial Italic" charset="0"/>
                <a:sym typeface="Arial Italic" charset="0"/>
              </a:rPr>
              <a:t>(</a:t>
            </a:r>
            <a:r>
              <a:rPr lang="en-US" sz="1600" i="1" dirty="0">
                <a:solidFill>
                  <a:schemeClr val="tx1"/>
                </a:solidFill>
                <a:latin typeface="Arial Italic" charset="0"/>
                <a:ea typeface="ＭＳ Ｐゴシック" charset="0"/>
                <a:cs typeface="Arial Italic" charset="0"/>
                <a:sym typeface="Arial Italic" charset="0"/>
              </a:rPr>
              <a:t>QMUL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1.2 Impact and sustainability</a:t>
            </a:r>
          </a:p>
          <a:p>
            <a:pPr algn="l"/>
            <a:r>
              <a:rPr lang="en-US" sz="1600" i="1" dirty="0">
                <a:solidFill>
                  <a:schemeClr val="tx1"/>
                </a:solidFill>
                <a:latin typeface="Arial Italic" charset="0"/>
                <a:ea typeface="ＭＳ Ｐゴシック" charset="0"/>
                <a:cs typeface="Arial Italic" charset="0"/>
                <a:sym typeface="Arial Italic" charset="0"/>
              </a:rPr>
              <a:t>(QMUL with </a:t>
            </a:r>
            <a:r>
              <a:rPr lang="en-US" sz="1600" i="1" dirty="0" smtClean="0">
                <a:solidFill>
                  <a:schemeClr val="tx1"/>
                </a:solidFill>
                <a:latin typeface="Arial Italic" charset="0"/>
                <a:ea typeface="ＭＳ Ｐゴシック" charset="0"/>
                <a:cs typeface="Arial Italic" charset="0"/>
                <a:sym typeface="Arial Italic" charset="0"/>
              </a:rPr>
              <a:t>CERN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1.3 Events attendance and media impact event </a:t>
            </a:r>
            <a:r>
              <a:rPr lang="en-US" sz="1600" dirty="0" err="1">
                <a:solidFill>
                  <a:schemeClr val="tx1"/>
                </a:solidFill>
                <a:latin typeface="Arial Bold" charset="0"/>
                <a:ea typeface="ＭＳ Ｐゴシック" charset="0"/>
                <a:cs typeface="Arial Bold" charset="0"/>
                <a:sym typeface="Arial Bold" charset="0"/>
              </a:rPr>
              <a:t>organisation</a:t>
            </a:r>
            <a:endParaRPr lang="en-US" sz="1600" dirty="0">
              <a:solidFill>
                <a:schemeClr val="tx1"/>
              </a:solidFill>
              <a:latin typeface="Arial Bold" charset="0"/>
              <a:ea typeface="ＭＳ Ｐゴシック" charset="0"/>
              <a:cs typeface="Arial Bold" charset="0"/>
              <a:sym typeface="Arial Bold" charset="0"/>
            </a:endParaRPr>
          </a:p>
          <a:p>
            <a:pPr algn="l"/>
            <a:r>
              <a:rPr lang="en-US" sz="1600" i="1" dirty="0">
                <a:solidFill>
                  <a:schemeClr val="tx1"/>
                </a:solidFill>
                <a:latin typeface="Arial Italic" charset="0"/>
                <a:ea typeface="ＭＳ Ｐゴシック" charset="0"/>
                <a:cs typeface="Arial Italic" charset="0"/>
                <a:sym typeface="Arial Italic" charset="0"/>
              </a:rPr>
              <a:t>(QMUL with CERN and APO)</a:t>
            </a:r>
          </a:p>
        </p:txBody>
      </p:sp>
      <p:pic>
        <p:nvPicPr>
          <p:cNvPr id="6194"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3327400"/>
            <a:ext cx="464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3" name="Table 52"/>
          <p:cNvGraphicFramePr>
            <a:graphicFrameLocks noGrp="1"/>
          </p:cNvGraphicFramePr>
          <p:nvPr>
            <p:extLst>
              <p:ext uri="{D42A27DB-BD31-4B8C-83A1-F6EECF244321}">
                <p14:modId xmlns:p14="http://schemas.microsoft.com/office/powerpoint/2010/main" val="505294134"/>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52" name="Slide Number Placeholder 3"/>
          <p:cNvSpPr>
            <a:spLocks noGrp="1"/>
          </p:cNvSpPr>
          <p:nvPr>
            <p:ph type="sldNum" sz="quarter" idx="10"/>
          </p:nvPr>
        </p:nvSpPr>
        <p:spPr>
          <a:xfrm>
            <a:off x="8885238" y="6597352"/>
            <a:ext cx="258762" cy="254000"/>
          </a:xfrm>
        </p:spPr>
        <p:txBody>
          <a:bodyPr/>
          <a:lstStyle/>
          <a:p>
            <a:fld id="{BF2BD1F7-67F0-4B4F-BDD4-5EA268CAFA5F}" type="slidenum">
              <a:rPr lang="en-US"/>
              <a:pPr/>
              <a:t>3</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30</a:t>
            </a:fld>
            <a:endParaRPr lang="en-US"/>
          </a:p>
        </p:txBody>
      </p:sp>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3796" name="Rectangle 4"/>
          <p:cNvSpPr>
            <a:spLocks/>
          </p:cNvSpPr>
          <p:nvPr/>
        </p:nvSpPr>
        <p:spPr bwMode="auto">
          <a:xfrm>
            <a:off x="2120900" y="0"/>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
        <p:nvSpPr>
          <p:cNvPr id="2" name="Rectangle 1"/>
          <p:cNvSpPr/>
          <p:nvPr/>
        </p:nvSpPr>
        <p:spPr>
          <a:xfrm>
            <a:off x="2286000" y="-530154348"/>
            <a:ext cx="4572000" cy="147825745"/>
          </a:xfrm>
          <a:prstGeom prst="rect">
            <a:avLst/>
          </a:prstGeom>
        </p:spPr>
        <p:txBody>
          <a:bodyPr>
            <a:spAutoFit/>
          </a:bodyPr>
          <a:lstStyle/>
          <a:p>
            <a:r>
              <a:rPr lang="en-US" sz="1200" dirty="0"/>
              <a:t>Hide Panel</a:t>
            </a:r>
          </a:p>
          <a:p>
            <a:r>
              <a:rPr lang="en-US" sz="1200" dirty="0" err="1"/>
              <a:t>Twiangulate</a:t>
            </a:r>
            <a:r>
              <a:rPr lang="en-US" sz="1200" dirty="0"/>
              <a:t> making connections</a:t>
            </a:r>
          </a:p>
          <a:p>
            <a:r>
              <a:rPr lang="en-US" sz="1200" dirty="0"/>
              <a:t>Hello !</a:t>
            </a:r>
          </a:p>
          <a:p>
            <a:r>
              <a:rPr lang="en-US" sz="1200" dirty="0"/>
              <a:t>Hi | Home | Blog | Log out Access extra features</a:t>
            </a:r>
          </a:p>
          <a:p>
            <a:r>
              <a:rPr lang="en-US" sz="1200" dirty="0"/>
              <a:t>Build a map | Public maps</a:t>
            </a:r>
          </a:p>
          <a:p>
            <a:r>
              <a:rPr lang="en-US" sz="1200" dirty="0" err="1"/>
              <a:t>Influentials</a:t>
            </a:r>
            <a:r>
              <a:rPr lang="en-US" sz="1200" dirty="0"/>
              <a:t> | Stat | Graph parameters</a:t>
            </a:r>
          </a:p>
          <a:p>
            <a:r>
              <a:rPr lang="en-US" sz="1200" dirty="0"/>
              <a:t>Login or Join </a:t>
            </a:r>
            <a:r>
              <a:rPr lang="en-US" sz="1200" dirty="0" err="1"/>
              <a:t>Twiangulate</a:t>
            </a:r>
            <a:r>
              <a:rPr lang="en-US" sz="1200" dirty="0"/>
              <a:t> to:</a:t>
            </a:r>
          </a:p>
          <a:p>
            <a:endParaRPr lang="en-US" sz="1200" dirty="0"/>
          </a:p>
          <a:p>
            <a:r>
              <a:rPr lang="en-US" sz="1200" dirty="0"/>
              <a:t>* Hide people you follow</a:t>
            </a:r>
          </a:p>
          <a:p>
            <a:endParaRPr lang="en-US" sz="1200" dirty="0"/>
          </a:p>
          <a:p>
            <a:r>
              <a:rPr lang="en-US" sz="1200" dirty="0"/>
              <a:t>* Easy follow</a:t>
            </a:r>
          </a:p>
          <a:p>
            <a:endParaRPr lang="en-US" sz="1200" dirty="0"/>
          </a:p>
          <a:p>
            <a:r>
              <a:rPr lang="en-US" sz="1200" dirty="0"/>
              <a:t>* </a:t>
            </a:r>
            <a:r>
              <a:rPr lang="en-US" sz="1200" dirty="0" err="1"/>
              <a:t>Autofill</a:t>
            </a:r>
            <a:r>
              <a:rPr lang="en-US" sz="1200" dirty="0"/>
              <a:t> search</a:t>
            </a:r>
          </a:p>
          <a:p>
            <a:endParaRPr lang="en-US" sz="1200" dirty="0"/>
          </a:p>
          <a:p>
            <a:r>
              <a:rPr lang="en-US" sz="1200" dirty="0"/>
              <a:t>* Watch searches</a:t>
            </a:r>
          </a:p>
          <a:p>
            <a:endParaRPr lang="en-US" sz="1200" dirty="0"/>
          </a:p>
          <a:p>
            <a:r>
              <a:rPr lang="en-US" sz="1200" dirty="0"/>
              <a:t>* Search recommendations</a:t>
            </a:r>
          </a:p>
          <a:p>
            <a:r>
              <a:rPr lang="en-US" sz="1200" dirty="0"/>
              <a:t>Follow </a:t>
            </a:r>
            <a:r>
              <a:rPr lang="en-US" sz="1200" dirty="0" err="1"/>
              <a:t>Twiangulate</a:t>
            </a:r>
            <a:r>
              <a:rPr lang="en-US" sz="1200" dirty="0"/>
              <a:t> or Review us!</a:t>
            </a:r>
          </a:p>
          <a:p>
            <a:endParaRPr lang="en-US" sz="1200" dirty="0"/>
          </a:p>
          <a:p>
            <a:r>
              <a:rPr lang="en-US" sz="1200" dirty="0"/>
              <a:t>    * Reach</a:t>
            </a:r>
          </a:p>
          <a:p>
            <a:r>
              <a:rPr lang="en-US" sz="1200" dirty="0"/>
              <a:t>    * Mutual followers</a:t>
            </a:r>
          </a:p>
          <a:p>
            <a:r>
              <a:rPr lang="en-US" sz="1200" dirty="0"/>
              <a:t>    * Mutual friends</a:t>
            </a:r>
          </a:p>
          <a:p>
            <a:r>
              <a:rPr lang="en-US" sz="1200" dirty="0"/>
              <a:t>    * Compare lists</a:t>
            </a:r>
          </a:p>
          <a:p>
            <a:r>
              <a:rPr lang="en-US" sz="1200" dirty="0"/>
              <a:t>    * Inner circle</a:t>
            </a:r>
          </a:p>
          <a:p>
            <a:r>
              <a:rPr lang="en-US" sz="1200" dirty="0"/>
              <a:t>    * Keywords</a:t>
            </a:r>
          </a:p>
          <a:p>
            <a:endParaRPr lang="en-US" sz="1200" dirty="0"/>
          </a:p>
          <a:p>
            <a:r>
              <a:rPr lang="en-US" sz="1200" dirty="0"/>
              <a:t>Table - Map</a:t>
            </a:r>
          </a:p>
          <a:p>
            <a:r>
              <a:rPr lang="en-US" sz="1200" dirty="0"/>
              <a:t>nickname - name - photo</a:t>
            </a:r>
          </a:p>
          <a:p>
            <a:r>
              <a:rPr lang="en-US" sz="1200" dirty="0"/>
              <a:t>&lt;-&gt; - &gt;</a:t>
            </a:r>
          </a:p>
          <a:p>
            <a:endParaRPr lang="en-US" sz="1200" dirty="0"/>
          </a:p>
          <a:p>
            <a:r>
              <a:rPr lang="en-US" sz="1200" dirty="0"/>
              <a:t>AND</a:t>
            </a:r>
          </a:p>
          <a:p>
            <a:r>
              <a:rPr lang="en-US" sz="1200" dirty="0"/>
              <a:t>    hot &amp; dog </a:t>
            </a:r>
          </a:p>
          <a:p>
            <a:r>
              <a:rPr lang="en-US" sz="1200" dirty="0"/>
              <a:t>OR</a:t>
            </a:r>
          </a:p>
          <a:p>
            <a:r>
              <a:rPr lang="en-US" sz="1200" dirty="0"/>
              <a:t>    hot | dog </a:t>
            </a:r>
          </a:p>
          <a:p>
            <a:r>
              <a:rPr lang="en-US" sz="1200" dirty="0"/>
              <a:t>NOT</a:t>
            </a:r>
          </a:p>
          <a:p>
            <a:r>
              <a:rPr lang="en-US" sz="1200" dirty="0"/>
              <a:t>    hot !dog </a:t>
            </a:r>
          </a:p>
          <a:p>
            <a:r>
              <a:rPr lang="en-US" sz="1200" dirty="0"/>
              <a:t>exact</a:t>
            </a:r>
          </a:p>
          <a:p>
            <a:r>
              <a:rPr lang="en-US" sz="1200" dirty="0"/>
              <a:t>    "hot dog" </a:t>
            </a:r>
          </a:p>
          <a:p>
            <a:endParaRPr lang="en-US" sz="1200" dirty="0"/>
          </a:p>
          <a:p>
            <a:r>
              <a:rPr lang="en-US" sz="1200" dirty="0"/>
              <a:t>Biggest - smallest</a:t>
            </a:r>
          </a:p>
          <a:p>
            <a:r>
              <a:rPr lang="en-US" sz="1200" dirty="0"/>
              <a:t>among friends of</a:t>
            </a:r>
          </a:p>
          <a:p>
            <a:r>
              <a:rPr lang="en-US" sz="1200" dirty="0"/>
              <a:t>@</a:t>
            </a:r>
          </a:p>
          <a:p>
            <a:r>
              <a:rPr lang="en-US" sz="1200" dirty="0" err="1"/>
              <a:t>e_scitalk</a:t>
            </a:r>
            <a:endParaRPr lang="en-US" sz="1200" dirty="0"/>
          </a:p>
          <a:p>
            <a:r>
              <a:rPr lang="en-US" sz="1200" dirty="0" err="1"/>
              <a:t>e_scitalk</a:t>
            </a:r>
            <a:endParaRPr lang="en-US" sz="1200" dirty="0"/>
          </a:p>
          <a:p>
            <a:r>
              <a:rPr lang="en-US" sz="1200" dirty="0"/>
              <a:t>(e-Science Talk)</a:t>
            </a:r>
          </a:p>
          <a:p>
            <a:r>
              <a:rPr lang="en-US" sz="1200" dirty="0"/>
              <a:t>1,998 followers,</a:t>
            </a:r>
          </a:p>
          <a:p>
            <a:r>
              <a:rPr lang="en-US" sz="1200" dirty="0"/>
              <a:t>246 friends</a:t>
            </a:r>
          </a:p>
          <a:p>
            <a:r>
              <a:rPr lang="en-US" sz="1200" dirty="0"/>
              <a:t>+</a:t>
            </a:r>
          </a:p>
          <a:p>
            <a:r>
              <a:rPr lang="en-US" sz="1200" dirty="0"/>
              <a:t>@</a:t>
            </a:r>
          </a:p>
          <a:p>
            <a:r>
              <a:rPr lang="en-US" sz="1200" dirty="0"/>
              <a:t>+</a:t>
            </a:r>
          </a:p>
          <a:p>
            <a:r>
              <a:rPr lang="en-US" sz="1200" dirty="0"/>
              <a:t>@</a:t>
            </a:r>
          </a:p>
          <a:p>
            <a:r>
              <a:rPr lang="en-US" sz="1200" dirty="0"/>
              <a:t>Retrieve</a:t>
            </a:r>
          </a:p>
          <a:p>
            <a:r>
              <a:rPr lang="en-US" sz="1200" dirty="0"/>
              <a:t>Include people I follow in results</a:t>
            </a:r>
          </a:p>
          <a:p>
            <a:r>
              <a:rPr lang="en-US" sz="1200" dirty="0"/>
              <a:t>example: Mitt Romney + Newt Gingrich</a:t>
            </a:r>
          </a:p>
          <a:p>
            <a:r>
              <a:rPr lang="en-US" sz="1200" dirty="0"/>
              <a:t>A d v a n c e d</a:t>
            </a:r>
          </a:p>
          <a:p>
            <a:r>
              <a:rPr lang="en-US" sz="1200" dirty="0"/>
              <a:t>People displayed: Hide </a:t>
            </a:r>
            <a:r>
              <a:rPr lang="en-US" sz="1200" dirty="0" err="1"/>
              <a:t>tweeps</a:t>
            </a:r>
            <a:r>
              <a:rPr lang="en-US" sz="1200" dirty="0"/>
              <a:t> followed by more than </a:t>
            </a:r>
            <a:r>
              <a:rPr lang="en-US" sz="1200" dirty="0" err="1"/>
              <a:t>tweeps</a:t>
            </a:r>
            <a:r>
              <a:rPr lang="en-US" sz="1200" dirty="0"/>
              <a:t>. Hide people following more than </a:t>
            </a:r>
            <a:r>
              <a:rPr lang="en-US" sz="1200" dirty="0" err="1"/>
              <a:t>tweeps</a:t>
            </a:r>
            <a:r>
              <a:rPr lang="en-US" sz="1200" dirty="0"/>
              <a:t>.</a:t>
            </a:r>
          </a:p>
          <a:p>
            <a:r>
              <a:rPr lang="en-US" sz="1200" dirty="0"/>
              <a:t>Copy search URL from here:</a:t>
            </a:r>
          </a:p>
          <a:p>
            <a:endParaRPr lang="en-US" sz="1200" dirty="0"/>
          </a:p>
          <a:p>
            <a:r>
              <a:rPr lang="en-US" sz="1200" dirty="0"/>
              <a:t>Close</a:t>
            </a:r>
          </a:p>
          <a:p>
            <a:r>
              <a:rPr lang="en-US" sz="1200" dirty="0"/>
              <a:t>What's </a:t>
            </a:r>
            <a:r>
              <a:rPr lang="en-US" sz="1200" dirty="0" err="1"/>
              <a:t>Twiangulate</a:t>
            </a:r>
            <a:r>
              <a:rPr lang="en-US" sz="1200" dirty="0"/>
              <a:t> good for? You tell us. Help us grow by explaining what you're doing.</a:t>
            </a:r>
          </a:p>
          <a:p>
            <a:r>
              <a:rPr lang="en-US" sz="1200" dirty="0"/>
              <a:t>58</a:t>
            </a:r>
          </a:p>
          <a:p>
            <a:r>
              <a:rPr lang="en-US" sz="1200" dirty="0"/>
              <a:t>Twitter</a:t>
            </a:r>
          </a:p>
          <a:p>
            <a:r>
              <a:rPr lang="en-US" sz="1200" dirty="0"/>
              <a:t>Tweet</a:t>
            </a:r>
          </a:p>
          <a:p>
            <a:r>
              <a:rPr lang="en-US" sz="1200" dirty="0"/>
              <a:t>close</a:t>
            </a:r>
          </a:p>
          <a:p>
            <a:r>
              <a:rPr lang="en-US" sz="1200" dirty="0"/>
              <a:t>x Close</a:t>
            </a:r>
          </a:p>
          <a:p>
            <a:r>
              <a:rPr lang="en-US" sz="1200" dirty="0"/>
              <a:t>intro</a:t>
            </a:r>
          </a:p>
          <a:p>
            <a:r>
              <a:rPr lang="en-US" sz="1200" dirty="0"/>
              <a:t>Visiting for the first time? Enter one name above, and we'll get you started. To find fascinating new </a:t>
            </a:r>
            <a:r>
              <a:rPr lang="en-US" sz="1200" dirty="0" err="1"/>
              <a:t>tweeps</a:t>
            </a:r>
            <a:r>
              <a:rPr lang="en-US" sz="1200" dirty="0"/>
              <a:t>, enter one to three peers, friends or rivals, then </a:t>
            </a:r>
            <a:r>
              <a:rPr lang="en-US" sz="1200" dirty="0" err="1"/>
              <a:t>Twiangulate</a:t>
            </a:r>
            <a:r>
              <a:rPr lang="en-US" sz="1200" dirty="0"/>
              <a:t>. Authenticate here to enjoy ID auto-fill, results sorting and easy-follow.</a:t>
            </a:r>
          </a:p>
          <a:p>
            <a:endParaRPr lang="en-US" sz="1200" dirty="0"/>
          </a:p>
          <a:p>
            <a:r>
              <a:rPr lang="en-US" sz="1200" dirty="0"/>
              <a:t>Got performance anxiety? Try warming up with these: </a:t>
            </a:r>
            <a:r>
              <a:rPr lang="en-US" sz="1200" dirty="0" err="1"/>
              <a:t>dsearls</a:t>
            </a:r>
            <a:r>
              <a:rPr lang="en-US" sz="1200" dirty="0"/>
              <a:t> + </a:t>
            </a:r>
            <a:r>
              <a:rPr lang="en-US" sz="1200" dirty="0" err="1"/>
              <a:t>dweinberger</a:t>
            </a:r>
            <a:r>
              <a:rPr lang="en-US" sz="1200" dirty="0"/>
              <a:t> + </a:t>
            </a:r>
            <a:r>
              <a:rPr lang="en-US" sz="1200" dirty="0" err="1"/>
              <a:t>davewiner</a:t>
            </a:r>
            <a:r>
              <a:rPr lang="en-US" sz="1200" dirty="0"/>
              <a:t>, carr2n + </a:t>
            </a:r>
            <a:r>
              <a:rPr lang="en-US" sz="1200" dirty="0" err="1"/>
              <a:t>jayrosen_nyu</a:t>
            </a:r>
            <a:r>
              <a:rPr lang="en-US" sz="1200" dirty="0"/>
              <a:t> + </a:t>
            </a:r>
            <a:r>
              <a:rPr lang="en-US" sz="1200" dirty="0" err="1"/>
              <a:t>jeffjarvis</a:t>
            </a:r>
            <a:r>
              <a:rPr lang="en-US" sz="1200" dirty="0"/>
              <a:t>, </a:t>
            </a:r>
            <a:r>
              <a:rPr lang="en-US" sz="1200" dirty="0" err="1"/>
              <a:t>PerezHilton</a:t>
            </a:r>
            <a:r>
              <a:rPr lang="en-US" sz="1200" dirty="0"/>
              <a:t> + </a:t>
            </a:r>
            <a:r>
              <a:rPr lang="en-US" sz="1200" dirty="0" err="1"/>
              <a:t>ParisHilton</a:t>
            </a:r>
            <a:r>
              <a:rPr lang="en-US" sz="1200" dirty="0"/>
              <a:t> + </a:t>
            </a:r>
            <a:r>
              <a:rPr lang="en-US" sz="1200" dirty="0" err="1"/>
              <a:t>iamdiddy</a:t>
            </a:r>
            <a:r>
              <a:rPr lang="en-US" sz="1200" dirty="0"/>
              <a:t>, </a:t>
            </a:r>
            <a:r>
              <a:rPr lang="en-US" sz="1200" dirty="0" err="1"/>
              <a:t>markos</a:t>
            </a:r>
            <a:r>
              <a:rPr lang="en-US" sz="1200" dirty="0"/>
              <a:t> + </a:t>
            </a:r>
            <a:r>
              <a:rPr lang="en-US" sz="1200" dirty="0" err="1"/>
              <a:t>maddow</a:t>
            </a:r>
            <a:r>
              <a:rPr lang="en-US" sz="1200" dirty="0"/>
              <a:t> + </a:t>
            </a:r>
            <a:r>
              <a:rPr lang="en-US" sz="1200" dirty="0" err="1"/>
              <a:t>michellemalkin</a:t>
            </a:r>
            <a:r>
              <a:rPr lang="en-US" sz="1200" dirty="0"/>
              <a:t>, </a:t>
            </a:r>
            <a:r>
              <a:rPr lang="en-US" sz="1200" dirty="0" err="1"/>
              <a:t>TEDchris</a:t>
            </a:r>
            <a:r>
              <a:rPr lang="en-US" sz="1200" dirty="0"/>
              <a:t> + </a:t>
            </a:r>
            <a:r>
              <a:rPr lang="en-US" sz="1200" dirty="0" err="1"/>
              <a:t>SteveCase</a:t>
            </a:r>
            <a:r>
              <a:rPr lang="en-US" sz="1200" dirty="0"/>
              <a:t> + </a:t>
            </a:r>
            <a:r>
              <a:rPr lang="en-US" sz="1200" dirty="0" err="1"/>
              <a:t>pierre</a:t>
            </a:r>
            <a:r>
              <a:rPr lang="en-US" sz="1200" dirty="0"/>
              <a:t>, </a:t>
            </a:r>
            <a:r>
              <a:rPr lang="en-US" sz="1200" dirty="0" err="1"/>
              <a:t>robcorddry</a:t>
            </a:r>
            <a:r>
              <a:rPr lang="en-US" sz="1200" dirty="0"/>
              <a:t> + </a:t>
            </a:r>
            <a:r>
              <a:rPr lang="en-US" sz="1200" dirty="0" err="1"/>
              <a:t>rainnwilson</a:t>
            </a:r>
            <a:r>
              <a:rPr lang="en-US" sz="1200" dirty="0"/>
              <a:t> + </a:t>
            </a:r>
            <a:r>
              <a:rPr lang="en-US" sz="1200" dirty="0" err="1"/>
              <a:t>SarahKSilverman</a:t>
            </a:r>
            <a:r>
              <a:rPr lang="en-US" sz="1200" dirty="0"/>
              <a:t>, </a:t>
            </a:r>
            <a:r>
              <a:rPr lang="en-US" sz="1200" dirty="0" err="1"/>
              <a:t>hc</a:t>
            </a:r>
            <a:r>
              <a:rPr lang="en-US" sz="1200" dirty="0"/>
              <a:t> + Jason + </a:t>
            </a:r>
            <a:r>
              <a:rPr lang="en-US" sz="1200" dirty="0" err="1"/>
              <a:t>nicknotned</a:t>
            </a:r>
            <a:r>
              <a:rPr lang="en-US" sz="1200" dirty="0"/>
              <a:t> or </a:t>
            </a:r>
            <a:r>
              <a:rPr lang="en-US" sz="1200" dirty="0" err="1"/>
              <a:t>jimmy_wales</a:t>
            </a:r>
            <a:r>
              <a:rPr lang="en-US" sz="1200" dirty="0"/>
              <a:t> + </a:t>
            </a:r>
            <a:r>
              <a:rPr lang="en-US" sz="1200" dirty="0" err="1"/>
              <a:t>kevinrose</a:t>
            </a:r>
            <a:r>
              <a:rPr lang="en-US" sz="1200" dirty="0"/>
              <a:t> + </a:t>
            </a:r>
            <a:r>
              <a:rPr lang="en-US" sz="1200" dirty="0" err="1"/>
              <a:t>Caterina</a:t>
            </a:r>
            <a:r>
              <a:rPr lang="en-US" sz="1200" dirty="0"/>
              <a:t>.</a:t>
            </a:r>
          </a:p>
          <a:p>
            <a:r>
              <a:rPr lang="en-US" sz="1200" dirty="0"/>
              <a:t>To highlight meaningful Tweeters, we've ignored all </a:t>
            </a:r>
            <a:r>
              <a:rPr lang="en-US" sz="1200" dirty="0" err="1"/>
              <a:t>tweeps</a:t>
            </a:r>
            <a:r>
              <a:rPr lang="en-US" sz="1200" dirty="0"/>
              <a:t> following more than 11k people or with a follower/friend ratio less than 1.5.</a:t>
            </a:r>
          </a:p>
          <a:p>
            <a:r>
              <a:rPr lang="en-US" sz="1200" dirty="0"/>
              <a:t>@</a:t>
            </a:r>
            <a:r>
              <a:rPr lang="en-US" sz="1200" dirty="0" err="1"/>
              <a:t>e_scitalk’s</a:t>
            </a:r>
            <a:r>
              <a:rPr lang="en-US" sz="1200" dirty="0"/>
              <a:t> 100 biggest followers? have a combined reach? of 1,681,309</a:t>
            </a:r>
          </a:p>
          <a:p>
            <a:r>
              <a:rPr lang="en-US" sz="1200" dirty="0"/>
              <a:t>1</a:t>
            </a:r>
          </a:p>
          <a:p>
            <a:r>
              <a:rPr lang="en-US" sz="1200" dirty="0"/>
              <a:t>	</a:t>
            </a:r>
          </a:p>
          <a:p>
            <a:r>
              <a:rPr lang="en-US" sz="1200" dirty="0"/>
              <a:t>	People 	Name 	Bio 	Following 	Followers 	Location</a:t>
            </a:r>
          </a:p>
          <a:p>
            <a:r>
              <a:rPr lang="en-US" sz="1200" dirty="0"/>
              <a:t>	</a:t>
            </a:r>
            <a:r>
              <a:rPr lang="en-US" sz="1200" dirty="0" err="1"/>
              <a:t>Tweep</a:t>
            </a:r>
            <a:endParaRPr lang="en-US" sz="1200" dirty="0"/>
          </a:p>
          <a:p>
            <a:r>
              <a:rPr lang="en-US" sz="1200" dirty="0"/>
              <a:t>	Website</a:t>
            </a:r>
          </a:p>
          <a:p>
            <a:r>
              <a:rPr lang="en-US" sz="1200" dirty="0"/>
              <a:t>	Bio 	Following</a:t>
            </a:r>
          </a:p>
          <a:p>
            <a:r>
              <a:rPr lang="en-US" sz="1200" dirty="0"/>
              <a:t>	Followers</a:t>
            </a:r>
          </a:p>
          <a:p>
            <a:r>
              <a:rPr lang="en-US" sz="1200" dirty="0"/>
              <a:t>	Location</a:t>
            </a:r>
          </a:p>
          <a:p>
            <a:r>
              <a:rPr lang="en-US" sz="1200" dirty="0"/>
              <a:t>Follow	CERN</a:t>
            </a:r>
          </a:p>
          <a:p>
            <a:endParaRPr lang="en-US" sz="1200" dirty="0"/>
          </a:p>
          <a:p>
            <a:r>
              <a:rPr lang="en-US" sz="1200" dirty="0"/>
              <a:t>CERN</a:t>
            </a:r>
          </a:p>
          <a:p>
            <a:r>
              <a:rPr lang="en-US" sz="1200" dirty="0"/>
              <a:t>	CERN	CERN, the European Organization for Nuclear Research, is the biggest particle physics laboratory in the world.	225	661,198	Geneva</a:t>
            </a:r>
          </a:p>
          <a:p>
            <a:r>
              <a:rPr lang="en-US" sz="1200" dirty="0"/>
              <a:t>Follow	</a:t>
            </a:r>
            <a:r>
              <a:rPr lang="en-US" sz="1200" dirty="0" err="1"/>
              <a:t>guardianscience</a:t>
            </a:r>
            <a:endParaRPr lang="en-US" sz="1200" dirty="0"/>
          </a:p>
          <a:p>
            <a:endParaRPr lang="en-US" sz="1200" dirty="0"/>
          </a:p>
          <a:p>
            <a:r>
              <a:rPr lang="en-US" sz="1200" dirty="0" err="1"/>
              <a:t>guardianscience</a:t>
            </a:r>
            <a:endParaRPr lang="en-US" sz="1200" dirty="0"/>
          </a:p>
          <a:p>
            <a:r>
              <a:rPr lang="en-US" sz="1200" dirty="0"/>
              <a:t>	Guardian Science	News, comment, all that stuff from the Guardian's science, health and environment team	1,391	279,299	London</a:t>
            </a:r>
          </a:p>
          <a:p>
            <a:r>
              <a:rPr lang="en-US" sz="1200" dirty="0"/>
              <a:t>Follow	</a:t>
            </a:r>
            <a:r>
              <a:rPr lang="en-US" sz="1200" dirty="0" err="1"/>
              <a:t>sciencemuseum</a:t>
            </a:r>
            <a:endParaRPr lang="en-US" sz="1200" dirty="0"/>
          </a:p>
          <a:p>
            <a:endParaRPr lang="en-US" sz="1200" dirty="0"/>
          </a:p>
          <a:p>
            <a:r>
              <a:rPr lang="en-US" sz="1200" dirty="0" err="1"/>
              <a:t>sciencemuseum</a:t>
            </a:r>
            <a:endParaRPr lang="en-US" sz="1200" dirty="0"/>
          </a:p>
          <a:p>
            <a:r>
              <a:rPr lang="en-US" sz="1200" dirty="0"/>
              <a:t>	Science Museum	Welcome to the Science Museum account! We tweet exhibitions, what we're working on &amp; the latest science news. Look for #</a:t>
            </a:r>
            <a:r>
              <a:rPr lang="en-US" sz="1200" dirty="0" err="1"/>
              <a:t>smnews</a:t>
            </a:r>
            <a:r>
              <a:rPr lang="en-US" sz="1200" dirty="0"/>
              <a:t> from our news team, Antenna	7,542	188,619	Exhibition Road, London</a:t>
            </a:r>
          </a:p>
          <a:p>
            <a:r>
              <a:rPr lang="en-US" sz="1200" dirty="0"/>
              <a:t>Follow	</a:t>
            </a:r>
            <a:r>
              <a:rPr lang="en-US" sz="1200" dirty="0" err="1"/>
              <a:t>ChemistryWorld</a:t>
            </a:r>
            <a:endParaRPr lang="en-US" sz="1200" dirty="0"/>
          </a:p>
          <a:p>
            <a:endParaRPr lang="en-US" sz="1200" dirty="0"/>
          </a:p>
          <a:p>
            <a:r>
              <a:rPr lang="en-US" sz="1200" dirty="0" err="1"/>
              <a:t>ChemistryWorld</a:t>
            </a:r>
            <a:endParaRPr lang="en-US" sz="1200" dirty="0"/>
          </a:p>
          <a:p>
            <a:r>
              <a:rPr lang="en-US" sz="1200" dirty="0"/>
              <a:t>	Chemistry World	Chemistry magazine bringing you the latest chemistry news and research every day. Published by the RSC.	949	162,923	Cambridge</a:t>
            </a:r>
          </a:p>
          <a:p>
            <a:r>
              <a:rPr lang="en-US" sz="1200" dirty="0"/>
              <a:t>Follow	</a:t>
            </a:r>
            <a:r>
              <a:rPr lang="en-US" sz="1200" dirty="0" err="1"/>
              <a:t>seedmag</a:t>
            </a:r>
            <a:endParaRPr lang="en-US" sz="1200" dirty="0"/>
          </a:p>
          <a:p>
            <a:endParaRPr lang="en-US" sz="1200" dirty="0"/>
          </a:p>
          <a:p>
            <a:r>
              <a:rPr lang="en-US" sz="1200" dirty="0" err="1"/>
              <a:t>seedmag</a:t>
            </a:r>
            <a:endParaRPr lang="en-US" sz="1200" dirty="0"/>
          </a:p>
          <a:p>
            <a:r>
              <a:rPr lang="en-US" sz="1200" dirty="0"/>
              <a:t>	Seed Magazine	Science is Culture	2,176	24,901	</a:t>
            </a:r>
          </a:p>
          <a:p>
            <a:r>
              <a:rPr lang="en-US" sz="1200" dirty="0"/>
              <a:t>Follow	</a:t>
            </a:r>
            <a:r>
              <a:rPr lang="en-US" sz="1200" dirty="0" err="1"/>
              <a:t>IdeasGate</a:t>
            </a:r>
            <a:endParaRPr lang="en-US" sz="1200" dirty="0"/>
          </a:p>
          <a:p>
            <a:endParaRPr lang="en-US" sz="1200" dirty="0"/>
          </a:p>
          <a:p>
            <a:r>
              <a:rPr lang="en-US" sz="1200" dirty="0" err="1"/>
              <a:t>IdeasGate</a:t>
            </a:r>
            <a:endParaRPr lang="en-US" sz="1200" dirty="0"/>
          </a:p>
          <a:p>
            <a:r>
              <a:rPr lang="en-US" sz="1200" dirty="0"/>
              <a:t>	Ideas Gate	We worked hardly to innovate the creative ideas globally and made our print very clear in our products. 	7,125	22,493	Sarasota, FL</a:t>
            </a:r>
          </a:p>
          <a:p>
            <a:r>
              <a:rPr lang="en-US" sz="1200" dirty="0"/>
              <a:t>Follow	</a:t>
            </a:r>
            <a:r>
              <a:rPr lang="en-US" sz="1200" dirty="0" err="1"/>
              <a:t>psael</a:t>
            </a:r>
            <a:endParaRPr lang="en-US" sz="1200" dirty="0"/>
          </a:p>
          <a:p>
            <a:endParaRPr lang="en-US" sz="1200" dirty="0"/>
          </a:p>
          <a:p>
            <a:r>
              <a:rPr lang="en-US" sz="1200" dirty="0" err="1"/>
              <a:t>psael</a:t>
            </a:r>
            <a:endParaRPr lang="en-US" sz="1200" dirty="0"/>
          </a:p>
          <a:p>
            <a:r>
              <a:rPr lang="en-US" sz="1200" dirty="0"/>
              <a:t>	Paulo </a:t>
            </a:r>
            <a:r>
              <a:rPr lang="en-US" sz="1200" dirty="0" err="1"/>
              <a:t>Sá</a:t>
            </a:r>
            <a:r>
              <a:rPr lang="en-US" sz="1200" dirty="0"/>
              <a:t> Elias	IT/Computer &amp; Aviation Nerd, Professor of Law, Writer &amp; Lawyer. There's nothing like writing to force you to think &amp; get your thoughts straight. (W. Buffett)	6,846	21,818	Brazil</a:t>
            </a:r>
          </a:p>
          <a:p>
            <a:r>
              <a:rPr lang="en-US" sz="1200" dirty="0"/>
              <a:t>Follow	</a:t>
            </a:r>
            <a:r>
              <a:rPr lang="en-US" sz="1200" dirty="0" err="1"/>
              <a:t>TheComedyStore</a:t>
            </a:r>
            <a:endParaRPr lang="en-US" sz="1200" dirty="0"/>
          </a:p>
          <a:p>
            <a:endParaRPr lang="en-US" sz="1200" dirty="0"/>
          </a:p>
          <a:p>
            <a:r>
              <a:rPr lang="en-US" sz="1200" dirty="0" err="1"/>
              <a:t>TheComedyStore</a:t>
            </a:r>
            <a:endParaRPr lang="en-US" sz="1200" dirty="0"/>
          </a:p>
          <a:p>
            <a:r>
              <a:rPr lang="en-US" sz="1200" dirty="0"/>
              <a:t>	The Comedy Store	The Greatest Comedy Club in the World	428	21,653	8433 Sunset Boulevard</a:t>
            </a:r>
          </a:p>
          <a:p>
            <a:r>
              <a:rPr lang="en-US" sz="1200" dirty="0"/>
              <a:t>Follow	</a:t>
            </a:r>
            <a:r>
              <a:rPr lang="en-US" sz="1200" dirty="0" err="1"/>
              <a:t>mediamuseum</a:t>
            </a:r>
            <a:endParaRPr lang="en-US" sz="1200" dirty="0"/>
          </a:p>
          <a:p>
            <a:endParaRPr lang="en-US" sz="1200" dirty="0"/>
          </a:p>
          <a:p>
            <a:r>
              <a:rPr lang="en-US" sz="1200" dirty="0" err="1"/>
              <a:t>mediamuseum</a:t>
            </a:r>
            <a:endParaRPr lang="en-US" sz="1200" dirty="0"/>
          </a:p>
          <a:p>
            <a:r>
              <a:rPr lang="en-US" sz="1200" dirty="0"/>
              <a:t>	Nat. Media Museum	The National Media Museum, Bradford, the world's 1st UNESCO City of Film is devoted to film, photography, TV &amp; the web. 0844 856 3797 Tweets by Sophie &amp; Emma. 	2,647	16,042	Bradford, West Yorkshire, UK</a:t>
            </a:r>
          </a:p>
          <a:p>
            <a:r>
              <a:rPr lang="en-US" sz="1200" dirty="0"/>
              <a:t>Follow	</a:t>
            </a:r>
            <a:r>
              <a:rPr lang="en-US" sz="1200" dirty="0" err="1"/>
              <a:t>astroparticle</a:t>
            </a:r>
            <a:endParaRPr lang="en-US" sz="1200" dirty="0"/>
          </a:p>
          <a:p>
            <a:endParaRPr lang="en-US" sz="1200" dirty="0"/>
          </a:p>
          <a:p>
            <a:r>
              <a:rPr lang="en-US" sz="1200" dirty="0" err="1"/>
              <a:t>astroparticle</a:t>
            </a:r>
            <a:endParaRPr lang="en-US" sz="1200" dirty="0"/>
          </a:p>
          <a:p>
            <a:r>
              <a:rPr lang="en-US" sz="1200" dirty="0"/>
              <a:t>	</a:t>
            </a:r>
            <a:r>
              <a:rPr lang="en-US" sz="1200" dirty="0" err="1"/>
              <a:t>astroparticle</a:t>
            </a:r>
            <a:r>
              <a:rPr lang="en-US" sz="1200" dirty="0"/>
              <a:t>	Find here exciting </a:t>
            </a:r>
            <a:r>
              <a:rPr lang="en-US" sz="1200" dirty="0" err="1"/>
              <a:t>astroparticle</a:t>
            </a:r>
            <a:r>
              <a:rPr lang="en-US" sz="1200" dirty="0"/>
              <a:t> physics news!	1,056	13,896	Geneva</a:t>
            </a:r>
          </a:p>
          <a:p>
            <a:r>
              <a:rPr lang="en-US" sz="1200" dirty="0"/>
              <a:t>scroll to top</a:t>
            </a:r>
          </a:p>
          <a:p>
            <a:r>
              <a:rPr lang="en-US" sz="1200" dirty="0"/>
              <a:t>Follow	</a:t>
            </a:r>
            <a:r>
              <a:rPr lang="en-US" sz="1200" dirty="0" err="1"/>
              <a:t>symmetrymag</a:t>
            </a:r>
            <a:endParaRPr lang="en-US" sz="1200" dirty="0"/>
          </a:p>
          <a:p>
            <a:endParaRPr lang="en-US" sz="1200" dirty="0"/>
          </a:p>
          <a:p>
            <a:r>
              <a:rPr lang="en-US" sz="1200" dirty="0" err="1"/>
              <a:t>symmetrymag</a:t>
            </a:r>
            <a:endParaRPr lang="en-US" sz="1200" dirty="0"/>
          </a:p>
          <a:p>
            <a:r>
              <a:rPr lang="en-US" sz="1200" dirty="0"/>
              <a:t>	symmetry magazine	Dimensions of particle physics	512	12,575	United States</a:t>
            </a:r>
          </a:p>
          <a:p>
            <a:r>
              <a:rPr lang="en-US" sz="1200" dirty="0"/>
              <a:t>Follow	</a:t>
            </a:r>
            <a:r>
              <a:rPr lang="en-US" sz="1200" dirty="0" err="1"/>
              <a:t>womenintech</a:t>
            </a:r>
            <a:endParaRPr lang="en-US" sz="1200" dirty="0"/>
          </a:p>
          <a:p>
            <a:endParaRPr lang="en-US" sz="1200" dirty="0"/>
          </a:p>
          <a:p>
            <a:r>
              <a:rPr lang="en-US" sz="1200" dirty="0" err="1"/>
              <a:t>womenintech</a:t>
            </a:r>
            <a:endParaRPr lang="en-US" sz="1200" dirty="0"/>
          </a:p>
          <a:p>
            <a:r>
              <a:rPr lang="en-US" sz="1200" dirty="0"/>
              <a:t>	Women in Technology	IT Jobs - Careers Advice - IT Recruitment - Events - Training - Networking - News. Maggie Berry - MD. Follow us on Facebook http://</a:t>
            </a:r>
            <a:r>
              <a:rPr lang="en-US" sz="1200" dirty="0" err="1"/>
              <a:t>ow.ly</a:t>
            </a:r>
            <a:r>
              <a:rPr lang="en-US" sz="1200" dirty="0"/>
              <a:t>/5jqv0 	2,339	12,196	London</a:t>
            </a:r>
          </a:p>
          <a:p>
            <a:r>
              <a:rPr lang="en-US" sz="1200" dirty="0"/>
              <a:t>Follow	</a:t>
            </a:r>
            <a:r>
              <a:rPr lang="en-US" sz="1200" dirty="0" err="1"/>
              <a:t>cheltfestivals</a:t>
            </a:r>
            <a:endParaRPr lang="en-US" sz="1200" dirty="0"/>
          </a:p>
          <a:p>
            <a:endParaRPr lang="en-US" sz="1200" dirty="0"/>
          </a:p>
          <a:p>
            <a:r>
              <a:rPr lang="en-US" sz="1200" dirty="0" err="1"/>
              <a:t>cheltfestivals</a:t>
            </a:r>
            <a:endParaRPr lang="en-US" sz="1200" dirty="0"/>
          </a:p>
          <a:p>
            <a:r>
              <a:rPr lang="en-US" sz="1200" dirty="0"/>
              <a:t>	Cheltenham Festivals	World class Jazz, Science, Music and Literature Festivals in Cheltenham, UK. Tweets from Marketing Coordinator </a:t>
            </a:r>
            <a:r>
              <a:rPr lang="en-US" sz="1200" dirty="0" err="1"/>
              <a:t>Fenner</a:t>
            </a:r>
            <a:r>
              <a:rPr lang="en-US" sz="1200" dirty="0"/>
              <a:t> Curtis.	2,624	11,845	Cheltenham, UK</a:t>
            </a:r>
          </a:p>
          <a:p>
            <a:r>
              <a:rPr lang="en-US" sz="1200" dirty="0"/>
              <a:t>Follow	</a:t>
            </a:r>
            <a:r>
              <a:rPr lang="en-US" sz="1200" dirty="0" err="1"/>
              <a:t>junespringtech</a:t>
            </a:r>
            <a:endParaRPr lang="en-US" sz="1200" dirty="0"/>
          </a:p>
          <a:p>
            <a:endParaRPr lang="en-US" sz="1200" dirty="0"/>
          </a:p>
          <a:p>
            <a:r>
              <a:rPr lang="en-US" sz="1200" dirty="0" err="1"/>
              <a:t>junespringtech</a:t>
            </a:r>
            <a:endParaRPr lang="en-US" sz="1200" dirty="0"/>
          </a:p>
          <a:p>
            <a:r>
              <a:rPr lang="en-US" sz="1200" dirty="0"/>
              <a:t>	June Spring Tech	June Spring Technologies is a leading software development company. A web and mobile application development services division of June Spring Group.	2,612	11,290	USA</a:t>
            </a:r>
          </a:p>
          <a:p>
            <a:r>
              <a:rPr lang="en-US" sz="1200" dirty="0"/>
              <a:t>Follow	</a:t>
            </a:r>
            <a:r>
              <a:rPr lang="en-US" sz="1200" dirty="0" err="1"/>
              <a:t>ENGINEERINGcom</a:t>
            </a:r>
            <a:endParaRPr lang="en-US" sz="1200" dirty="0"/>
          </a:p>
          <a:p>
            <a:endParaRPr lang="en-US" sz="1200" dirty="0"/>
          </a:p>
          <a:p>
            <a:r>
              <a:rPr lang="en-US" sz="1200" dirty="0" err="1"/>
              <a:t>ENGINEERINGcom</a:t>
            </a:r>
            <a:endParaRPr lang="en-US" sz="1200" dirty="0"/>
          </a:p>
          <a:p>
            <a:r>
              <a:rPr lang="en-US" sz="1200" dirty="0"/>
              <a:t>	</a:t>
            </a:r>
            <a:r>
              <a:rPr lang="en-US" sz="1200" dirty="0" err="1"/>
              <a:t>ENGINEERINGcom</a:t>
            </a:r>
            <a:r>
              <a:rPr lang="en-US" sz="1200" dirty="0"/>
              <a:t>	</a:t>
            </a:r>
            <a:r>
              <a:rPr lang="en-US" sz="1200" dirty="0" err="1"/>
              <a:t>ENGINEERING.com</a:t>
            </a:r>
            <a:r>
              <a:rPr lang="en-US" sz="1200" dirty="0"/>
              <a:t> is the premier online destination for engineers of all disciplines.	2,077	11,068	</a:t>
            </a:r>
          </a:p>
          <a:p>
            <a:r>
              <a:rPr lang="en-US" sz="1200" dirty="0"/>
              <a:t>Follow	</a:t>
            </a:r>
            <a:r>
              <a:rPr lang="en-US" sz="1200" dirty="0" err="1"/>
              <a:t>TheCloudNetwork</a:t>
            </a:r>
            <a:endParaRPr lang="en-US" sz="1200" dirty="0"/>
          </a:p>
          <a:p>
            <a:endParaRPr lang="en-US" sz="1200" dirty="0"/>
          </a:p>
          <a:p>
            <a:r>
              <a:rPr lang="en-US" sz="1200" dirty="0" err="1"/>
              <a:t>TheCloudNetwork</a:t>
            </a:r>
            <a:endParaRPr lang="en-US" sz="1200" dirty="0"/>
          </a:p>
          <a:p>
            <a:r>
              <a:rPr lang="en-US" sz="1200" dirty="0"/>
              <a:t>	The Cloud Network 	Facebook: http://</a:t>
            </a:r>
            <a:r>
              <a:rPr lang="en-US" sz="1200" dirty="0" err="1"/>
              <a:t>facebook.com</a:t>
            </a:r>
            <a:r>
              <a:rPr lang="en-US" sz="1200" dirty="0"/>
              <a:t>/</a:t>
            </a:r>
            <a:r>
              <a:rPr lang="en-US" sz="1200" dirty="0" err="1"/>
              <a:t>cloudcomputingarchitect</a:t>
            </a:r>
            <a:r>
              <a:rPr lang="en-US" sz="1200" dirty="0"/>
              <a:t> </a:t>
            </a:r>
            <a:r>
              <a:rPr lang="en-US" sz="1200" dirty="0" err="1"/>
              <a:t>Linkedin</a:t>
            </a:r>
            <a:r>
              <a:rPr lang="en-US" sz="1200" dirty="0"/>
              <a:t>: http://</a:t>
            </a:r>
            <a:r>
              <a:rPr lang="en-US" sz="1200" dirty="0" err="1"/>
              <a:t>www.linkedin.com</a:t>
            </a:r>
            <a:r>
              <a:rPr lang="en-US" sz="1200" dirty="0"/>
              <a:t>/in/</a:t>
            </a:r>
            <a:r>
              <a:rPr lang="en-US" sz="1200" dirty="0" err="1"/>
              <a:t>cloudcomputingarchitect</a:t>
            </a:r>
            <a:r>
              <a:rPr lang="en-US" sz="1200" dirty="0"/>
              <a:t> email: </a:t>
            </a:r>
            <a:r>
              <a:rPr lang="en-US" sz="1200" dirty="0" err="1"/>
              <a:t>cloudarchitect@me.com</a:t>
            </a:r>
            <a:r>
              <a:rPr lang="en-US" sz="1200" dirty="0"/>
              <a:t>	6,519	10,962	@</a:t>
            </a:r>
            <a:r>
              <a:rPr lang="en-US" sz="1200" dirty="0" err="1"/>
              <a:t>TheCloudNetwork</a:t>
            </a:r>
            <a:r>
              <a:rPr lang="en-US" sz="1200" dirty="0"/>
              <a:t> #TCN</a:t>
            </a:r>
          </a:p>
          <a:p>
            <a:r>
              <a:rPr lang="en-US" sz="1200" dirty="0"/>
              <a:t>Follow	</a:t>
            </a:r>
            <a:r>
              <a:rPr lang="en-US" sz="1200" dirty="0" err="1"/>
              <a:t>endthedisease</a:t>
            </a:r>
            <a:endParaRPr lang="en-US" sz="1200" dirty="0"/>
          </a:p>
          <a:p>
            <a:endParaRPr lang="en-US" sz="1200" dirty="0"/>
          </a:p>
          <a:p>
            <a:r>
              <a:rPr lang="en-US" sz="1200" dirty="0" err="1"/>
              <a:t>endthedisease</a:t>
            </a:r>
            <a:endParaRPr lang="en-US" sz="1200" dirty="0"/>
          </a:p>
          <a:p>
            <a:r>
              <a:rPr lang="en-US" sz="1200" dirty="0"/>
              <a:t>	Mike Smith	Help Defeat Cancer With World Community Grid And F@H While Winning Prizes http://</a:t>
            </a:r>
            <a:r>
              <a:rPr lang="en-US" sz="1200" dirty="0" err="1"/>
              <a:t>www.facebook.com</a:t>
            </a:r>
            <a:r>
              <a:rPr lang="en-US" sz="1200" dirty="0"/>
              <a:t>/</a:t>
            </a:r>
            <a:r>
              <a:rPr lang="en-US" sz="1200" dirty="0" err="1"/>
              <a:t>EndTheDisease</a:t>
            </a:r>
            <a:r>
              <a:rPr lang="en-US" sz="1200" dirty="0"/>
              <a:t>	3,570	10,868	</a:t>
            </a:r>
          </a:p>
          <a:p>
            <a:r>
              <a:rPr lang="en-US" sz="1200" dirty="0"/>
              <a:t>Follow	</a:t>
            </a:r>
            <a:r>
              <a:rPr lang="en-US" sz="1200" dirty="0" err="1"/>
              <a:t>cloudbook</a:t>
            </a:r>
            <a:endParaRPr lang="en-US" sz="1200" dirty="0"/>
          </a:p>
          <a:p>
            <a:endParaRPr lang="en-US" sz="1200" dirty="0"/>
          </a:p>
          <a:p>
            <a:r>
              <a:rPr lang="en-US" sz="1200" dirty="0" err="1"/>
              <a:t>cloudbook</a:t>
            </a:r>
            <a:endParaRPr lang="en-US" sz="1200" dirty="0"/>
          </a:p>
          <a:p>
            <a:r>
              <a:rPr lang="en-US" sz="1200" dirty="0"/>
              <a:t>	</a:t>
            </a:r>
            <a:r>
              <a:rPr lang="en-US" sz="1200" dirty="0" err="1"/>
              <a:t>cloudbook</a:t>
            </a:r>
            <a:r>
              <a:rPr lang="en-US" sz="1200" dirty="0"/>
              <a:t>	Telling The Cloud Computing Story	6,187	10,536	</a:t>
            </a:r>
          </a:p>
          <a:p>
            <a:r>
              <a:rPr lang="en-US" sz="1200" dirty="0"/>
              <a:t>Follow	</a:t>
            </a:r>
            <a:r>
              <a:rPr lang="en-US" sz="1200" dirty="0" err="1"/>
              <a:t>ALICEexperiment</a:t>
            </a:r>
            <a:endParaRPr lang="en-US" sz="1200" dirty="0"/>
          </a:p>
          <a:p>
            <a:endParaRPr lang="en-US" sz="1200" dirty="0"/>
          </a:p>
          <a:p>
            <a:r>
              <a:rPr lang="en-US" sz="1200" dirty="0" err="1"/>
              <a:t>ALICEexperiment</a:t>
            </a:r>
            <a:endParaRPr lang="en-US" sz="1200" dirty="0"/>
          </a:p>
          <a:p>
            <a:r>
              <a:rPr lang="en-US" sz="1200" dirty="0"/>
              <a:t>	ALICE at LHC	A Large Ion Collider Experiment is one of the largest experiments in the world devoted to research in the physics of matter at an infinitely small scale.	2,436	10,376	CERN, Geneva, Switzerland</a:t>
            </a:r>
          </a:p>
          <a:p>
            <a:r>
              <a:rPr lang="en-US" sz="1200" dirty="0"/>
              <a:t>Follow	</a:t>
            </a:r>
            <a:r>
              <a:rPr lang="en-US" sz="1200" dirty="0" err="1"/>
              <a:t>cloud_connect</a:t>
            </a:r>
            <a:endParaRPr lang="en-US" sz="1200" dirty="0"/>
          </a:p>
          <a:p>
            <a:endParaRPr lang="en-US" sz="1200" dirty="0"/>
          </a:p>
          <a:p>
            <a:r>
              <a:rPr lang="en-US" sz="1200" dirty="0" err="1"/>
              <a:t>cloud_connect</a:t>
            </a:r>
            <a:endParaRPr lang="en-US" sz="1200" dirty="0"/>
          </a:p>
          <a:p>
            <a:r>
              <a:rPr lang="en-US" sz="1200" dirty="0"/>
              <a:t>	Cloud Connect	The defining #cloud conference &amp; expo for IT professionals, developers &amp; leading cloud providers. Events in Silicon Valley &amp; Chicago. #</a:t>
            </a:r>
            <a:r>
              <a:rPr lang="en-US" sz="1200" dirty="0" err="1"/>
              <a:t>bigdata</a:t>
            </a:r>
            <a:r>
              <a:rPr lang="en-US" sz="1200" dirty="0"/>
              <a:t> #analytics 	2,941	9,644	Santa Clara, CA</a:t>
            </a:r>
          </a:p>
          <a:p>
            <a:r>
              <a:rPr lang="en-US" sz="1200" dirty="0"/>
              <a:t>scroll to top</a:t>
            </a:r>
          </a:p>
          <a:p>
            <a:r>
              <a:rPr lang="en-US" sz="1200" dirty="0"/>
              <a:t>Follow	QMUL</a:t>
            </a:r>
          </a:p>
          <a:p>
            <a:endParaRPr lang="en-US" sz="1200" dirty="0"/>
          </a:p>
          <a:p>
            <a:r>
              <a:rPr lang="en-US" sz="1200" dirty="0"/>
              <a:t>QMUL</a:t>
            </a:r>
          </a:p>
          <a:p>
            <a:r>
              <a:rPr lang="en-US" sz="1200" dirty="0"/>
              <a:t>	Queen Mary </a:t>
            </a:r>
            <a:r>
              <a:rPr lang="en-US" sz="1200" dirty="0" err="1"/>
              <a:t>Uni</a:t>
            </a:r>
            <a:r>
              <a:rPr lang="en-US" sz="1200" dirty="0"/>
              <a:t> </a:t>
            </a:r>
            <a:r>
              <a:rPr lang="en-US" sz="1200" dirty="0" err="1"/>
              <a:t>Londn</a:t>
            </a:r>
            <a:r>
              <a:rPr lang="en-US" sz="1200" dirty="0"/>
              <a:t>	News and events and some other musings from Queen Mary, University of London. http://</a:t>
            </a:r>
            <a:r>
              <a:rPr lang="en-US" sz="1200" dirty="0" err="1"/>
              <a:t>www.facebook.com</a:t>
            </a:r>
            <a:r>
              <a:rPr lang="en-US" sz="1200" dirty="0"/>
              <a:t>/</a:t>
            </a:r>
            <a:r>
              <a:rPr lang="en-US" sz="1200" dirty="0" err="1"/>
              <a:t>OfficialQMUL</a:t>
            </a:r>
            <a:r>
              <a:rPr lang="en-US" sz="1200" dirty="0"/>
              <a:t>	4,769	9,137	London, UK</a:t>
            </a:r>
          </a:p>
          <a:p>
            <a:r>
              <a:rPr lang="en-US" sz="1200" dirty="0"/>
              <a:t>Follow	</a:t>
            </a:r>
            <a:r>
              <a:rPr lang="en-US" sz="1200" dirty="0" err="1"/>
              <a:t>DigitalAgendaEU</a:t>
            </a:r>
            <a:endParaRPr lang="en-US" sz="1200" dirty="0"/>
          </a:p>
          <a:p>
            <a:endParaRPr lang="en-US" sz="1200" dirty="0"/>
          </a:p>
          <a:p>
            <a:r>
              <a:rPr lang="en-US" sz="1200" dirty="0" err="1"/>
              <a:t>DigitalAgendaEU</a:t>
            </a:r>
            <a:endParaRPr lang="en-US" sz="1200" dirty="0"/>
          </a:p>
          <a:p>
            <a:r>
              <a:rPr lang="en-US" sz="1200" dirty="0"/>
              <a:t>	Digital Agenda 	Official account of the EU's #</a:t>
            </a:r>
            <a:r>
              <a:rPr lang="en-US" sz="1200" dirty="0" err="1"/>
              <a:t>DigitalAgenda</a:t>
            </a:r>
            <a:r>
              <a:rPr lang="en-US" sz="1200" dirty="0"/>
              <a:t> policy flagship led by @</a:t>
            </a:r>
            <a:r>
              <a:rPr lang="en-US" sz="1200" dirty="0" err="1"/>
              <a:t>NeelieKroesEU</a:t>
            </a:r>
            <a:r>
              <a:rPr lang="en-US" sz="1200" dirty="0"/>
              <a:t>. Connecting with you to </a:t>
            </a:r>
            <a:r>
              <a:rPr lang="en-US" sz="1200" dirty="0" err="1"/>
              <a:t>maximise</a:t>
            </a:r>
            <a:r>
              <a:rPr lang="en-US" sz="1200" dirty="0"/>
              <a:t> the potential of #ICT in Europe is our goal. 	2,060	8,680	Europe</a:t>
            </a:r>
          </a:p>
          <a:p>
            <a:r>
              <a:rPr lang="en-US" sz="1200" dirty="0"/>
              <a:t>Follow	</a:t>
            </a:r>
            <a:r>
              <a:rPr lang="en-US" sz="1200" dirty="0" err="1"/>
              <a:t>Michael_GR</a:t>
            </a:r>
            <a:endParaRPr lang="en-US" sz="1200" dirty="0"/>
          </a:p>
          <a:p>
            <a:endParaRPr lang="en-US" sz="1200" dirty="0"/>
          </a:p>
          <a:p>
            <a:r>
              <a:rPr lang="en-US" sz="1200" dirty="0" err="1"/>
              <a:t>Michael_GR</a:t>
            </a:r>
            <a:endParaRPr lang="en-US" sz="1200" dirty="0"/>
          </a:p>
          <a:p>
            <a:r>
              <a:rPr lang="en-US" sz="1200" dirty="0"/>
              <a:t>	Michael G.R.	I work for the Discovery Channel as a Science/Tech/Transportation writer for </a:t>
            </a:r>
            <a:r>
              <a:rPr lang="en-US" sz="1200" dirty="0" err="1"/>
              <a:t>TreeHugger</a:t>
            </a:r>
            <a:r>
              <a:rPr lang="en-US" sz="1200" dirty="0"/>
              <a:t> and Planet Green.	4,607	8,142	Ottawa, Canada</a:t>
            </a:r>
          </a:p>
          <a:p>
            <a:r>
              <a:rPr lang="en-US" sz="1200" dirty="0"/>
              <a:t>Follow	</a:t>
            </a:r>
            <a:r>
              <a:rPr lang="en-US" sz="1200" dirty="0" err="1"/>
              <a:t>momentofscience</a:t>
            </a:r>
            <a:endParaRPr lang="en-US" sz="1200" dirty="0"/>
          </a:p>
          <a:p>
            <a:endParaRPr lang="en-US" sz="1200" dirty="0"/>
          </a:p>
          <a:p>
            <a:r>
              <a:rPr lang="en-US" sz="1200" dirty="0" err="1"/>
              <a:t>momentofscience</a:t>
            </a:r>
            <a:endParaRPr lang="en-US" sz="1200" dirty="0"/>
          </a:p>
          <a:p>
            <a:r>
              <a:rPr lang="en-US" sz="1200" dirty="0"/>
              <a:t>	A Moment of Science	A Moment of Science answers thousands of common questions about the world we live in through radio programs and audio and video podcasts - A production of @</a:t>
            </a:r>
            <a:r>
              <a:rPr lang="en-US" sz="1200" dirty="0" err="1"/>
              <a:t>wfiu</a:t>
            </a:r>
            <a:r>
              <a:rPr lang="en-US" sz="1200" dirty="0"/>
              <a:t>	4,023	7,943	Bloomington, Indiana</a:t>
            </a:r>
          </a:p>
          <a:p>
            <a:r>
              <a:rPr lang="en-US" sz="1200" dirty="0"/>
              <a:t>Follow	FMWF</a:t>
            </a:r>
          </a:p>
          <a:p>
            <a:endParaRPr lang="en-US" sz="1200" dirty="0"/>
          </a:p>
          <a:p>
            <a:r>
              <a:rPr lang="en-US" sz="1200" dirty="0"/>
              <a:t>FMWF</a:t>
            </a:r>
          </a:p>
          <a:p>
            <a:r>
              <a:rPr lang="en-US" sz="1200" dirty="0"/>
              <a:t>	Women in Business	Part of the Mail on Sunday we want to help women reach the very highest ranks in British business from #SMEs to #</a:t>
            </a:r>
            <a:r>
              <a:rPr lang="en-US" sz="1200" dirty="0" err="1"/>
              <a:t>womenonboards</a:t>
            </a:r>
            <a:r>
              <a:rPr lang="en-US" sz="1200" dirty="0"/>
              <a:t> Email: </a:t>
            </a:r>
            <a:r>
              <a:rPr lang="en-US" sz="1200" dirty="0" err="1"/>
              <a:t>women@financialmail.co.uk</a:t>
            </a:r>
            <a:r>
              <a:rPr lang="en-US" sz="1200" dirty="0"/>
              <a:t>	2,887	7,258	UK</a:t>
            </a:r>
          </a:p>
          <a:p>
            <a:r>
              <a:rPr lang="en-US" sz="1200" dirty="0"/>
              <a:t>Follow	USLHC</a:t>
            </a:r>
          </a:p>
          <a:p>
            <a:endParaRPr lang="en-US" sz="1200" dirty="0"/>
          </a:p>
          <a:p>
            <a:r>
              <a:rPr lang="en-US" sz="1200" dirty="0"/>
              <a:t>USLHC</a:t>
            </a:r>
          </a:p>
          <a:p>
            <a:r>
              <a:rPr lang="en-US" sz="1200" dirty="0"/>
              <a:t>	US LHC	News from the U.S. community participating in the Large Hadron Collider project	112	6,976	32 U.S. states and Puerto Rico</a:t>
            </a:r>
          </a:p>
          <a:p>
            <a:r>
              <a:rPr lang="en-US" sz="1200" dirty="0"/>
              <a:t>Follow	</a:t>
            </a:r>
            <a:r>
              <a:rPr lang="en-US" sz="1200" dirty="0" err="1"/>
              <a:t>particlenews</a:t>
            </a:r>
            <a:endParaRPr lang="en-US" sz="1200" dirty="0"/>
          </a:p>
          <a:p>
            <a:endParaRPr lang="en-US" sz="1200" dirty="0"/>
          </a:p>
          <a:p>
            <a:r>
              <a:rPr lang="en-US" sz="1200" dirty="0" err="1"/>
              <a:t>particlenews</a:t>
            </a:r>
            <a:endParaRPr lang="en-US" sz="1200" dirty="0"/>
          </a:p>
          <a:p>
            <a:r>
              <a:rPr lang="en-US" sz="1200" dirty="0"/>
              <a:t>	</a:t>
            </a:r>
            <a:r>
              <a:rPr lang="en-US" sz="1200" dirty="0" err="1"/>
              <a:t>Interactions.org</a:t>
            </a:r>
            <a:r>
              <a:rPr lang="en-US" sz="1200" dirty="0"/>
              <a:t>	News from the world's particle physics laboratories.	120	6,669	</a:t>
            </a:r>
          </a:p>
          <a:p>
            <a:r>
              <a:rPr lang="en-US" sz="1200" dirty="0"/>
              <a:t>Follow	</a:t>
            </a:r>
            <a:r>
              <a:rPr lang="en-US" sz="1200" dirty="0" err="1"/>
              <a:t>milenio_ciencia</a:t>
            </a:r>
            <a:endParaRPr lang="en-US" sz="1200" dirty="0"/>
          </a:p>
          <a:p>
            <a:endParaRPr lang="en-US" sz="1200" dirty="0"/>
          </a:p>
          <a:p>
            <a:r>
              <a:rPr lang="en-US" sz="1200" dirty="0" err="1"/>
              <a:t>milenio_ciencia</a:t>
            </a:r>
            <a:endParaRPr lang="en-US" sz="1200" dirty="0"/>
          </a:p>
          <a:p>
            <a:r>
              <a:rPr lang="en-US" sz="1200" dirty="0"/>
              <a:t>	</a:t>
            </a:r>
            <a:r>
              <a:rPr lang="en-US" sz="1200" dirty="0" err="1"/>
              <a:t>Milenio</a:t>
            </a:r>
            <a:r>
              <a:rPr lang="en-US" sz="1200" dirty="0"/>
              <a:t> </a:t>
            </a:r>
            <a:r>
              <a:rPr lang="en-US" sz="1200" dirty="0" err="1"/>
              <a:t>Ciencia</a:t>
            </a:r>
            <a:r>
              <a:rPr lang="en-US" sz="1200" dirty="0"/>
              <a:t>	</a:t>
            </a:r>
            <a:r>
              <a:rPr lang="en-US" sz="1200" dirty="0" err="1"/>
              <a:t>Sección</a:t>
            </a:r>
            <a:r>
              <a:rPr lang="en-US" sz="1200" dirty="0"/>
              <a:t> de MILENIO </a:t>
            </a:r>
            <a:r>
              <a:rPr lang="en-US" sz="1200" dirty="0" err="1"/>
              <a:t>dedicada</a:t>
            </a:r>
            <a:r>
              <a:rPr lang="en-US" sz="1200" dirty="0"/>
              <a:t> a la </a:t>
            </a:r>
            <a:r>
              <a:rPr lang="en-US" sz="1200" dirty="0" err="1"/>
              <a:t>Divulgación</a:t>
            </a:r>
            <a:r>
              <a:rPr lang="en-US" sz="1200" dirty="0"/>
              <a:t> de la CIENCIA. 	877	6,588	</a:t>
            </a:r>
          </a:p>
          <a:p>
            <a:r>
              <a:rPr lang="en-US" sz="1200" dirty="0"/>
              <a:t>Follow	</a:t>
            </a:r>
            <a:r>
              <a:rPr lang="en-US" sz="1200" dirty="0" err="1"/>
              <a:t>NancyProctor</a:t>
            </a:r>
            <a:endParaRPr lang="en-US" sz="1200" dirty="0"/>
          </a:p>
          <a:p>
            <a:endParaRPr lang="en-US" sz="1200" dirty="0"/>
          </a:p>
          <a:p>
            <a:r>
              <a:rPr lang="en-US" sz="1200" dirty="0" err="1"/>
              <a:t>NancyProctor</a:t>
            </a:r>
            <a:endParaRPr lang="en-US" sz="1200" dirty="0"/>
          </a:p>
          <a:p>
            <a:r>
              <a:rPr lang="en-US" sz="1200" dirty="0"/>
              <a:t>	Nancy Proctor	Mobile geek working with museums; loves art, history, languages, travel, feminist theory, good food and nice people. Views expressed here are my own.	3,037	6,521	Washington DC</a:t>
            </a:r>
          </a:p>
          <a:p>
            <a:r>
              <a:rPr lang="en-US" sz="1200" dirty="0"/>
              <a:t>Follow	</a:t>
            </a:r>
            <a:r>
              <a:rPr lang="en-US" sz="1200" dirty="0" err="1"/>
              <a:t>DoTryThisAtHome</a:t>
            </a:r>
            <a:endParaRPr lang="en-US" sz="1200" dirty="0"/>
          </a:p>
          <a:p>
            <a:endParaRPr lang="en-US" sz="1200" dirty="0"/>
          </a:p>
          <a:p>
            <a:r>
              <a:rPr lang="en-US" sz="1200" dirty="0" err="1"/>
              <a:t>DoTryThisAtHome</a:t>
            </a:r>
            <a:endParaRPr lang="en-US" sz="1200" dirty="0"/>
          </a:p>
          <a:p>
            <a:r>
              <a:rPr lang="en-US" sz="1200" dirty="0"/>
              <a:t>	Henry, </a:t>
            </a:r>
            <a:r>
              <a:rPr lang="en-US" sz="1200" dirty="0" err="1"/>
              <a:t>physics.org</a:t>
            </a:r>
            <a:r>
              <a:rPr lang="en-US" sz="1200" dirty="0"/>
              <a:t>	The voice behind </a:t>
            </a:r>
            <a:r>
              <a:rPr lang="en-US" sz="1200" dirty="0" err="1"/>
              <a:t>physics.org</a:t>
            </a:r>
            <a:r>
              <a:rPr lang="en-US" sz="1200" dirty="0"/>
              <a:t>, sharing the best physics on the web. 	479	6,095	London</a:t>
            </a:r>
          </a:p>
          <a:p>
            <a:r>
              <a:rPr lang="en-US" sz="1200" dirty="0"/>
              <a:t>scroll to top</a:t>
            </a:r>
          </a:p>
          <a:p>
            <a:r>
              <a:rPr lang="en-US" sz="1200" dirty="0"/>
              <a:t>Follow	</a:t>
            </a:r>
            <a:r>
              <a:rPr lang="en-US" sz="1200" dirty="0" err="1"/>
              <a:t>cloudtweaks</a:t>
            </a:r>
            <a:endParaRPr lang="en-US" sz="1200" dirty="0"/>
          </a:p>
          <a:p>
            <a:endParaRPr lang="en-US" sz="1200" dirty="0"/>
          </a:p>
          <a:p>
            <a:r>
              <a:rPr lang="en-US" sz="1200" dirty="0" err="1"/>
              <a:t>cloudtweaks</a:t>
            </a:r>
            <a:endParaRPr lang="en-US" sz="1200" dirty="0"/>
          </a:p>
          <a:p>
            <a:r>
              <a:rPr lang="en-US" sz="1200" dirty="0"/>
              <a:t>	Cloud Tweaks	The Cloud Computing Authority. News &amp; Analysis from some of the best cloud computing industry </a:t>
            </a:r>
            <a:r>
              <a:rPr lang="en-US" sz="1200" dirty="0" err="1"/>
              <a:t>experts..#cloud</a:t>
            </a:r>
            <a:r>
              <a:rPr lang="en-US" sz="1200" dirty="0"/>
              <a:t> 	1,442	6,061	International</a:t>
            </a:r>
          </a:p>
          <a:p>
            <a:r>
              <a:rPr lang="en-US" sz="1200" dirty="0"/>
              <a:t>Follow	</a:t>
            </a:r>
            <a:r>
              <a:rPr lang="en-US" sz="1200" dirty="0" err="1"/>
              <a:t>HPCwire</a:t>
            </a:r>
            <a:endParaRPr lang="en-US" sz="1200" dirty="0"/>
          </a:p>
          <a:p>
            <a:endParaRPr lang="en-US" sz="1200" dirty="0"/>
          </a:p>
          <a:p>
            <a:r>
              <a:rPr lang="en-US" sz="1200" dirty="0" err="1"/>
              <a:t>HPCwire</a:t>
            </a:r>
            <a:endParaRPr lang="en-US" sz="1200" dirty="0"/>
          </a:p>
          <a:p>
            <a:r>
              <a:rPr lang="en-US" sz="1200" dirty="0"/>
              <a:t>	</a:t>
            </a:r>
            <a:r>
              <a:rPr lang="en-US" sz="1200" dirty="0" err="1"/>
              <a:t>HPCwire</a:t>
            </a:r>
            <a:r>
              <a:rPr lang="en-US" sz="1200" dirty="0"/>
              <a:t> / HPC wire	HPC, supercomputing, technology, science, engineering, financial, modeling, virtual reality, databases, computers, processors, memory, applications, networks	533	4,898	San Diego, CA</a:t>
            </a:r>
          </a:p>
          <a:p>
            <a:r>
              <a:rPr lang="en-US" sz="1200" dirty="0"/>
              <a:t>Follow	</a:t>
            </a:r>
            <a:r>
              <a:rPr lang="en-US" sz="1200" dirty="0" err="1"/>
              <a:t>EPRINews</a:t>
            </a:r>
            <a:endParaRPr lang="en-US" sz="1200" dirty="0"/>
          </a:p>
          <a:p>
            <a:endParaRPr lang="en-US" sz="1200" dirty="0"/>
          </a:p>
          <a:p>
            <a:r>
              <a:rPr lang="en-US" sz="1200" dirty="0" err="1"/>
              <a:t>EPRINews</a:t>
            </a:r>
            <a:endParaRPr lang="en-US" sz="1200" dirty="0"/>
          </a:p>
          <a:p>
            <a:r>
              <a:rPr lang="en-US" sz="1200" dirty="0"/>
              <a:t>	EPRI News	EPRI is an independent, non-profit company performing research, development and demonstration in the electricity sector for the benefit of the public.	1,500	4,858	Palo Alto, California</a:t>
            </a:r>
          </a:p>
          <a:p>
            <a:r>
              <a:rPr lang="en-US" sz="1200" dirty="0"/>
              <a:t>Follow	</a:t>
            </a:r>
            <a:r>
              <a:rPr lang="en-US" sz="1200" dirty="0" err="1"/>
              <a:t>CloudWSeries</a:t>
            </a:r>
            <a:endParaRPr lang="en-US" sz="1200" dirty="0"/>
          </a:p>
          <a:p>
            <a:endParaRPr lang="en-US" sz="1200" dirty="0"/>
          </a:p>
          <a:p>
            <a:r>
              <a:rPr lang="en-US" sz="1200" dirty="0" err="1"/>
              <a:t>CloudWSeries</a:t>
            </a:r>
            <a:endParaRPr lang="en-US" sz="1200" dirty="0"/>
          </a:p>
          <a:p>
            <a:r>
              <a:rPr lang="en-US" sz="1200" dirty="0"/>
              <a:t>	Cloud World Series	</a:t>
            </a:r>
            <a:r>
              <a:rPr lang="en-US" sz="1200" dirty="0" err="1"/>
              <a:t>Organisers</a:t>
            </a:r>
            <a:r>
              <a:rPr lang="en-US" sz="1200" dirty="0"/>
              <a:t> of the Cloud World Series, including the Cloud World Forum, 18-19 June 2013 at Olympia, London. Register for free at </a:t>
            </a:r>
            <a:r>
              <a:rPr lang="en-US" sz="1200" dirty="0" err="1"/>
              <a:t>cloudwf.com</a:t>
            </a:r>
            <a:r>
              <a:rPr lang="en-US" sz="1200" dirty="0"/>
              <a:t>	866	4,357	UK | Global Series</a:t>
            </a:r>
          </a:p>
          <a:p>
            <a:r>
              <a:rPr lang="en-US" sz="1200" dirty="0"/>
              <a:t>Follow	</a:t>
            </a:r>
            <a:r>
              <a:rPr lang="en-US" sz="1200" dirty="0" err="1"/>
              <a:t>dmascia</a:t>
            </a:r>
            <a:endParaRPr lang="en-US" sz="1200" dirty="0"/>
          </a:p>
          <a:p>
            <a:endParaRPr lang="en-US" sz="1200" dirty="0"/>
          </a:p>
          <a:p>
            <a:r>
              <a:rPr lang="en-US" sz="1200" dirty="0" err="1"/>
              <a:t>dmascia</a:t>
            </a:r>
            <a:endParaRPr lang="en-US" sz="1200" dirty="0"/>
          </a:p>
          <a:p>
            <a:r>
              <a:rPr lang="en-US" sz="1200" dirty="0"/>
              <a:t>	David </a:t>
            </a:r>
            <a:r>
              <a:rPr lang="en-US" sz="1200" dirty="0" err="1"/>
              <a:t>Mascia</a:t>
            </a:r>
            <a:r>
              <a:rPr lang="en-US" sz="1200" dirty="0"/>
              <a:t>	Entrepreneur. President of @</a:t>
            </a:r>
            <a:r>
              <a:rPr lang="en-US" sz="1200" dirty="0" err="1"/>
              <a:t>VoltageDesign</a:t>
            </a:r>
            <a:r>
              <a:rPr lang="en-US" sz="1200" dirty="0"/>
              <a:t> and @</a:t>
            </a:r>
            <a:r>
              <a:rPr lang="en-US" sz="1200" dirty="0" err="1"/>
              <a:t>iSmartTech</a:t>
            </a:r>
            <a:r>
              <a:rPr lang="en-US" sz="1200" dirty="0"/>
              <a:t>. Co-Owner of @</a:t>
            </a:r>
            <a:r>
              <a:rPr lang="en-US" sz="1200" dirty="0" err="1"/>
              <a:t>MasciaGroup</a:t>
            </a:r>
            <a:r>
              <a:rPr lang="en-US" sz="1200" dirty="0"/>
              <a:t>. 	1,760	4,293	New Jersey</a:t>
            </a:r>
          </a:p>
          <a:p>
            <a:r>
              <a:rPr lang="en-US" sz="1200" dirty="0"/>
              <a:t>Follow	</a:t>
            </a:r>
            <a:r>
              <a:rPr lang="en-US" sz="1200" dirty="0" err="1"/>
              <a:t>BritishSciFest</a:t>
            </a:r>
            <a:endParaRPr lang="en-US" sz="1200" dirty="0"/>
          </a:p>
          <a:p>
            <a:endParaRPr lang="en-US" sz="1200" dirty="0"/>
          </a:p>
          <a:p>
            <a:r>
              <a:rPr lang="en-US" sz="1200" dirty="0" err="1"/>
              <a:t>BritishSciFest</a:t>
            </a:r>
            <a:endParaRPr lang="en-US" sz="1200" dirty="0"/>
          </a:p>
          <a:p>
            <a:r>
              <a:rPr lang="en-US" sz="1200" dirty="0"/>
              <a:t>	British Science Fest	British Science Festival: Aberdeen 4 - 9 Sep 2012 	707	3,666	United Kingdom</a:t>
            </a:r>
          </a:p>
          <a:p>
            <a:r>
              <a:rPr lang="en-US" sz="1200" dirty="0"/>
              <a:t>Follow	</a:t>
            </a:r>
            <a:r>
              <a:rPr lang="en-US" sz="1200" dirty="0" err="1"/>
              <a:t>EnergeticFutura</a:t>
            </a:r>
            <a:endParaRPr lang="en-US" sz="1200" dirty="0"/>
          </a:p>
          <a:p>
            <a:endParaRPr lang="en-US" sz="1200" dirty="0"/>
          </a:p>
          <a:p>
            <a:r>
              <a:rPr lang="en-US" sz="1200" dirty="0" err="1"/>
              <a:t>EnergeticFutura</a:t>
            </a:r>
            <a:endParaRPr lang="en-US" sz="1200" dirty="0"/>
          </a:p>
          <a:p>
            <a:r>
              <a:rPr lang="en-US" sz="1200" dirty="0"/>
              <a:t>	</a:t>
            </a:r>
            <a:r>
              <a:rPr lang="en-US" sz="1200" dirty="0" err="1"/>
              <a:t>Energética</a:t>
            </a:r>
            <a:r>
              <a:rPr lang="en-US" sz="1200" dirty="0"/>
              <a:t> </a:t>
            </a:r>
            <a:r>
              <a:rPr lang="en-US" sz="1200" dirty="0" err="1"/>
              <a:t>Futura</a:t>
            </a:r>
            <a:r>
              <a:rPr lang="en-US" sz="1200" dirty="0"/>
              <a:t>	Blog/</a:t>
            </a:r>
            <a:r>
              <a:rPr lang="en-US" sz="1200" dirty="0" err="1"/>
              <a:t>Tienda</a:t>
            </a:r>
            <a:r>
              <a:rPr lang="en-US" sz="1200" dirty="0"/>
              <a:t> de AUTOCONSUMO ENERGÉTICO. </a:t>
            </a:r>
            <a:r>
              <a:rPr lang="en-US" sz="1200" dirty="0" err="1"/>
              <a:t>Información</a:t>
            </a:r>
            <a:r>
              <a:rPr lang="en-US" sz="1200" dirty="0"/>
              <a:t> de los </a:t>
            </a:r>
            <a:r>
              <a:rPr lang="en-US" sz="1200" dirty="0" err="1"/>
              <a:t>últimos</a:t>
            </a:r>
            <a:r>
              <a:rPr lang="en-US" sz="1200" dirty="0"/>
              <a:t> </a:t>
            </a:r>
            <a:r>
              <a:rPr lang="en-US" sz="1200" dirty="0" err="1"/>
              <a:t>avances</a:t>
            </a:r>
            <a:r>
              <a:rPr lang="en-US" sz="1200" dirty="0"/>
              <a:t> en </a:t>
            </a:r>
            <a:r>
              <a:rPr lang="en-US" sz="1200" dirty="0" err="1"/>
              <a:t>materia</a:t>
            </a:r>
            <a:r>
              <a:rPr lang="en-US" sz="1200" dirty="0"/>
              <a:t> de </a:t>
            </a:r>
            <a:r>
              <a:rPr lang="en-US" sz="1200" dirty="0" err="1"/>
              <a:t>energías</a:t>
            </a:r>
            <a:r>
              <a:rPr lang="en-US" sz="1200" dirty="0"/>
              <a:t> </a:t>
            </a:r>
            <a:r>
              <a:rPr lang="en-US" sz="1200" dirty="0" err="1"/>
              <a:t>eenovables</a:t>
            </a:r>
            <a:r>
              <a:rPr lang="en-US" sz="1200" dirty="0"/>
              <a:t>, </a:t>
            </a:r>
            <a:r>
              <a:rPr lang="en-US" sz="1200" dirty="0" err="1"/>
              <a:t>tecnologías</a:t>
            </a:r>
            <a:r>
              <a:rPr lang="en-US" sz="1200" dirty="0"/>
              <a:t> </a:t>
            </a:r>
            <a:r>
              <a:rPr lang="en-US" sz="1200" dirty="0" err="1"/>
              <a:t>energéticas</a:t>
            </a:r>
            <a:r>
              <a:rPr lang="en-US" sz="1200" dirty="0"/>
              <a:t> </a:t>
            </a:r>
            <a:r>
              <a:rPr lang="en-US" sz="1200" dirty="0" err="1"/>
              <a:t>alternativas</a:t>
            </a:r>
            <a:r>
              <a:rPr lang="en-US" sz="1200" dirty="0"/>
              <a:t> y </a:t>
            </a:r>
            <a:r>
              <a:rPr lang="en-US" sz="1200" dirty="0" err="1"/>
              <a:t>eficientes</a:t>
            </a:r>
            <a:r>
              <a:rPr lang="en-US" sz="1200" dirty="0"/>
              <a:t>.	1,193	3,528	</a:t>
            </a:r>
            <a:r>
              <a:rPr lang="en-US" sz="1200" dirty="0" err="1"/>
              <a:t>Málaga</a:t>
            </a:r>
            <a:r>
              <a:rPr lang="en-US" sz="1200" dirty="0"/>
              <a:t> (Spain)</a:t>
            </a:r>
          </a:p>
          <a:p>
            <a:r>
              <a:rPr lang="en-US" sz="1200" dirty="0"/>
              <a:t>Follow	</a:t>
            </a:r>
            <a:r>
              <a:rPr lang="en-US" sz="1200" dirty="0" err="1"/>
              <a:t>illuminantceo</a:t>
            </a:r>
            <a:endParaRPr lang="en-US" sz="1200" dirty="0"/>
          </a:p>
          <a:p>
            <a:endParaRPr lang="en-US" sz="1200" dirty="0"/>
          </a:p>
          <a:p>
            <a:r>
              <a:rPr lang="en-US" sz="1200" dirty="0" err="1"/>
              <a:t>illuminantceo</a:t>
            </a:r>
            <a:endParaRPr lang="en-US" sz="1200" dirty="0"/>
          </a:p>
          <a:p>
            <a:r>
              <a:rPr lang="en-US" sz="1200" dirty="0"/>
              <a:t>	Simon @ Illuminant	Founder and top banana of Illuminant, an award-winning PR and strategic communications agency in China, Hong Kong, Sydney and New York City.	1,800	3,520	NYC-PEK-HKG-SYD</a:t>
            </a:r>
          </a:p>
          <a:p>
            <a:r>
              <a:rPr lang="en-US" sz="1200" dirty="0"/>
              <a:t>Follow	</a:t>
            </a:r>
            <a:r>
              <a:rPr lang="en-US" sz="1200" dirty="0" err="1"/>
              <a:t>ChemHeritage</a:t>
            </a:r>
            <a:endParaRPr lang="en-US" sz="1200" dirty="0"/>
          </a:p>
          <a:p>
            <a:endParaRPr lang="en-US" sz="1200" dirty="0"/>
          </a:p>
          <a:p>
            <a:r>
              <a:rPr lang="en-US" sz="1200" dirty="0" err="1"/>
              <a:t>ChemHeritage</a:t>
            </a:r>
            <a:endParaRPr lang="en-US" sz="1200" dirty="0"/>
          </a:p>
          <a:p>
            <a:r>
              <a:rPr lang="en-US" sz="1200" dirty="0"/>
              <a:t>	</a:t>
            </a:r>
            <a:r>
              <a:rPr lang="en-US" sz="1200" dirty="0" err="1"/>
              <a:t>chemheritage</a:t>
            </a:r>
            <a:r>
              <a:rPr lang="en-US" sz="1200" dirty="0"/>
              <a:t>	The Chemical Heritage Foundation Library, Museum, and Center for Scholars: We tell the story of chemistry.	1,796	3,225	Philadelphia, PA</a:t>
            </a:r>
          </a:p>
          <a:p>
            <a:r>
              <a:rPr lang="en-US" sz="1200" dirty="0"/>
              <a:t>Follow	</a:t>
            </a:r>
            <a:r>
              <a:rPr lang="en-US" sz="1200" dirty="0" err="1"/>
              <a:t>geopense</a:t>
            </a:r>
            <a:endParaRPr lang="en-US" sz="1200" dirty="0"/>
          </a:p>
          <a:p>
            <a:endParaRPr lang="en-US" sz="1200" dirty="0"/>
          </a:p>
          <a:p>
            <a:r>
              <a:rPr lang="en-US" sz="1200" dirty="0" err="1"/>
              <a:t>geopense</a:t>
            </a:r>
            <a:endParaRPr lang="en-US" sz="1200" dirty="0"/>
          </a:p>
          <a:p>
            <a:r>
              <a:rPr lang="en-US" sz="1200" dirty="0"/>
              <a:t>	</a:t>
            </a:r>
            <a:r>
              <a:rPr lang="en-US" sz="1200" dirty="0" err="1"/>
              <a:t>géopense</a:t>
            </a:r>
            <a:r>
              <a:rPr lang="en-US" sz="1200" dirty="0"/>
              <a:t>	Tell me and I forget. Teach me and I remember. Involve me and I learn. - Benjamin Franklin	1,717	3,192	International</a:t>
            </a:r>
          </a:p>
          <a:p>
            <a:r>
              <a:rPr lang="en-US" sz="1200" dirty="0"/>
              <a:t>scroll to top</a:t>
            </a:r>
          </a:p>
          <a:p>
            <a:r>
              <a:rPr lang="en-US" sz="1200" dirty="0"/>
              <a:t>Follow	</a:t>
            </a:r>
            <a:r>
              <a:rPr lang="en-US" sz="1200" dirty="0" err="1"/>
              <a:t>AmateurPhilosop</a:t>
            </a:r>
            <a:endParaRPr lang="en-US" sz="1200" dirty="0"/>
          </a:p>
          <a:p>
            <a:endParaRPr lang="en-US" sz="1200" dirty="0"/>
          </a:p>
          <a:p>
            <a:r>
              <a:rPr lang="en-US" sz="1200" dirty="0" err="1"/>
              <a:t>AmateurPhilosop</a:t>
            </a:r>
            <a:endParaRPr lang="en-US" sz="1200" dirty="0"/>
          </a:p>
          <a:p>
            <a:r>
              <a:rPr lang="en-US" sz="1200" dirty="0"/>
              <a:t>	Amateur Philosopher		497	3,124	</a:t>
            </a:r>
          </a:p>
          <a:p>
            <a:r>
              <a:rPr lang="en-US" sz="1200" dirty="0"/>
              <a:t>Follow	dubscience2012</a:t>
            </a:r>
          </a:p>
          <a:p>
            <a:endParaRPr lang="en-US" sz="1200" dirty="0"/>
          </a:p>
          <a:p>
            <a:r>
              <a:rPr lang="en-US" sz="1200" dirty="0"/>
              <a:t>dubscience2012</a:t>
            </a:r>
          </a:p>
          <a:p>
            <a:r>
              <a:rPr lang="en-US" sz="1200" dirty="0"/>
              <a:t>	City of Science 2012	Dublin City of Science: A year long </a:t>
            </a:r>
            <a:r>
              <a:rPr lang="en-US" sz="1200" dirty="0" err="1"/>
              <a:t>programme</a:t>
            </a:r>
            <a:r>
              <a:rPr lang="en-US" sz="1200" dirty="0"/>
              <a:t> of science themed events to celebrate @ESOF2012 (</a:t>
            </a:r>
            <a:r>
              <a:rPr lang="en-US" sz="1200" dirty="0" err="1"/>
              <a:t>Euroscience</a:t>
            </a:r>
            <a:r>
              <a:rPr lang="en-US" sz="1200" dirty="0"/>
              <a:t> Open Forum, 2012) coming to town #dub2012 #esof2012 	1,111	2,782	Dublin</a:t>
            </a:r>
          </a:p>
          <a:p>
            <a:r>
              <a:rPr lang="en-US" sz="1200" dirty="0"/>
              <a:t>Follow	</a:t>
            </a:r>
            <a:r>
              <a:rPr lang="en-US" sz="1200" dirty="0" err="1"/>
              <a:t>NVIDIATesla</a:t>
            </a:r>
            <a:endParaRPr lang="en-US" sz="1200" dirty="0"/>
          </a:p>
          <a:p>
            <a:endParaRPr lang="en-US" sz="1200" dirty="0"/>
          </a:p>
          <a:p>
            <a:r>
              <a:rPr lang="en-US" sz="1200" dirty="0" err="1"/>
              <a:t>NVIDIATesla</a:t>
            </a:r>
            <a:endParaRPr lang="en-US" sz="1200" dirty="0"/>
          </a:p>
          <a:p>
            <a:r>
              <a:rPr lang="en-US" sz="1200" dirty="0"/>
              <a:t>	NVIDIA Tesla	Official channel for GPU-accelerated High Performance Computing (HPC), computational science and supercomputing using NVIDIA Tesla GPUs. 	795	2,612	Santa Clara, CA</a:t>
            </a:r>
          </a:p>
          <a:p>
            <a:r>
              <a:rPr lang="en-US" sz="1200" dirty="0"/>
              <a:t>Follow	</a:t>
            </a:r>
            <a:r>
              <a:rPr lang="en-US" sz="1200" dirty="0" err="1"/>
              <a:t>JoBrodie</a:t>
            </a:r>
            <a:endParaRPr lang="en-US" sz="1200" dirty="0"/>
          </a:p>
          <a:p>
            <a:endParaRPr lang="en-US" sz="1200" dirty="0"/>
          </a:p>
          <a:p>
            <a:r>
              <a:rPr lang="en-US" sz="1200" dirty="0" err="1"/>
              <a:t>JoBrodie</a:t>
            </a:r>
            <a:endParaRPr lang="en-US" sz="1200" dirty="0"/>
          </a:p>
          <a:p>
            <a:r>
              <a:rPr lang="en-US" sz="1200" dirty="0"/>
              <a:t>	Jo </a:t>
            </a:r>
            <a:r>
              <a:rPr lang="en-US" sz="1200" dirty="0" err="1"/>
              <a:t>Brodie</a:t>
            </a:r>
            <a:r>
              <a:rPr lang="en-US" sz="1200" dirty="0"/>
              <a:t>	Public Engagement Co-</a:t>
            </a:r>
            <a:r>
              <a:rPr lang="en-US" sz="1200" dirty="0" err="1"/>
              <a:t>ordinator</a:t>
            </a:r>
            <a:r>
              <a:rPr lang="en-US" sz="1200" dirty="0"/>
              <a:t>, @CHI_MED, EECS, QMUL http://</a:t>
            </a:r>
            <a:r>
              <a:rPr lang="en-US" sz="1200" dirty="0" err="1"/>
              <a:t>www.chi-med.ac.uk</a:t>
            </a:r>
            <a:r>
              <a:rPr lang="en-US" sz="1200" dirty="0"/>
              <a:t>. Views are my own etc. etc. :) Formerly Science Information Officer, Diabetes UK.	1,240	2,482	London, UK</a:t>
            </a:r>
          </a:p>
          <a:p>
            <a:r>
              <a:rPr lang="en-US" sz="1200" dirty="0"/>
              <a:t>Follow	</a:t>
            </a:r>
            <a:r>
              <a:rPr lang="en-US" sz="1200" dirty="0" err="1"/>
              <a:t>geekpop</a:t>
            </a:r>
            <a:endParaRPr lang="en-US" sz="1200" dirty="0"/>
          </a:p>
          <a:p>
            <a:endParaRPr lang="en-US" sz="1200" dirty="0"/>
          </a:p>
          <a:p>
            <a:r>
              <a:rPr lang="en-US" sz="1200" dirty="0" err="1"/>
              <a:t>geekpop</a:t>
            </a:r>
            <a:endParaRPr lang="en-US" sz="1200" dirty="0"/>
          </a:p>
          <a:p>
            <a:r>
              <a:rPr lang="en-US" sz="1200" dirty="0"/>
              <a:t>	</a:t>
            </a:r>
            <a:r>
              <a:rPr lang="en-US" sz="1200" dirty="0" err="1"/>
              <a:t>geekpop</a:t>
            </a:r>
            <a:r>
              <a:rPr lang="en-US" sz="1200" dirty="0"/>
              <a:t>	Commissioning and curating songs about science since 2008. Free downloads, live events, monthly podcasts. Tweets by @</a:t>
            </a:r>
            <a:r>
              <a:rPr lang="en-US" sz="1200" dirty="0" err="1"/>
              <a:t>gingerbreadlady</a:t>
            </a:r>
            <a:r>
              <a:rPr lang="en-US" sz="1200" dirty="0"/>
              <a:t> &amp; @</a:t>
            </a:r>
            <a:r>
              <a:rPr lang="en-US" sz="1200" dirty="0" err="1"/>
              <a:t>jimothybell</a:t>
            </a:r>
            <a:r>
              <a:rPr lang="en-US" sz="1200" dirty="0"/>
              <a:t>	970	1,892	Bristol</a:t>
            </a:r>
          </a:p>
          <a:p>
            <a:r>
              <a:rPr lang="en-US" sz="1200" dirty="0"/>
              <a:t>Follow	IN2P3_CNRS</a:t>
            </a:r>
          </a:p>
          <a:p>
            <a:endParaRPr lang="en-US" sz="1200" dirty="0"/>
          </a:p>
          <a:p>
            <a:r>
              <a:rPr lang="en-US" sz="1200" dirty="0"/>
              <a:t>IN2P3_CNRS</a:t>
            </a:r>
          </a:p>
          <a:p>
            <a:r>
              <a:rPr lang="en-US" sz="1200" dirty="0"/>
              <a:t>	IN2P3 Les 2 </a:t>
            </a:r>
            <a:r>
              <a:rPr lang="en-US" sz="1200" dirty="0" err="1"/>
              <a:t>infinis</a:t>
            </a:r>
            <a:r>
              <a:rPr lang="en-US" sz="1200" dirty="0"/>
              <a:t>	</a:t>
            </a:r>
            <a:r>
              <a:rPr lang="en-US" sz="1200" dirty="0" err="1"/>
              <a:t>Institut</a:t>
            </a:r>
            <a:r>
              <a:rPr lang="en-US" sz="1200" dirty="0"/>
              <a:t> national de physique </a:t>
            </a:r>
            <a:r>
              <a:rPr lang="en-US" sz="1200" dirty="0" err="1"/>
              <a:t>nucléaire</a:t>
            </a:r>
            <a:r>
              <a:rPr lang="en-US" sz="1200" dirty="0"/>
              <a:t> et de physique des </a:t>
            </a:r>
            <a:r>
              <a:rPr lang="en-US" sz="1200" dirty="0" err="1"/>
              <a:t>particules</a:t>
            </a:r>
            <a:r>
              <a:rPr lang="en-US" sz="1200" dirty="0"/>
              <a:t> - CNRS	586	1,865	PARIS</a:t>
            </a:r>
          </a:p>
          <a:p>
            <a:r>
              <a:rPr lang="en-US" sz="1200" dirty="0"/>
              <a:t>Follow	</a:t>
            </a:r>
            <a:r>
              <a:rPr lang="en-US" sz="1200" dirty="0" err="1"/>
              <a:t>CristyBurne</a:t>
            </a:r>
            <a:endParaRPr lang="en-US" sz="1200" dirty="0"/>
          </a:p>
          <a:p>
            <a:endParaRPr lang="en-US" sz="1200" dirty="0"/>
          </a:p>
          <a:p>
            <a:r>
              <a:rPr lang="en-US" sz="1200" dirty="0" err="1"/>
              <a:t>CristyBurne</a:t>
            </a:r>
            <a:endParaRPr lang="en-US" sz="1200" dirty="0"/>
          </a:p>
          <a:p>
            <a:r>
              <a:rPr lang="en-US" sz="1200" dirty="0"/>
              <a:t>	Children's author	Mum, science writer, author of the TAKESHITA DEMONS series of adventures in Japanese mythology for middle grade readers.	1,049	1,776	Australia</a:t>
            </a:r>
          </a:p>
          <a:p>
            <a:r>
              <a:rPr lang="en-US" sz="1200" dirty="0"/>
              <a:t>Follow	</a:t>
            </a:r>
            <a:r>
              <a:rPr lang="en-US" sz="1200" dirty="0" err="1"/>
              <a:t>Leigh_Phillips</a:t>
            </a:r>
            <a:endParaRPr lang="en-US" sz="1200" dirty="0"/>
          </a:p>
          <a:p>
            <a:endParaRPr lang="en-US" sz="1200" dirty="0"/>
          </a:p>
          <a:p>
            <a:r>
              <a:rPr lang="en-US" sz="1200" dirty="0" err="1"/>
              <a:t>Leigh_Phillips</a:t>
            </a:r>
            <a:endParaRPr lang="en-US" sz="1200" dirty="0"/>
          </a:p>
          <a:p>
            <a:r>
              <a:rPr lang="en-US" sz="1200" dirty="0"/>
              <a:t>	Leigh Phillips	Reporter for the </a:t>
            </a:r>
            <a:r>
              <a:rPr lang="en-US" sz="1200" dirty="0" err="1"/>
              <a:t>EUobserver</a:t>
            </a:r>
            <a:r>
              <a:rPr lang="en-US" sz="1200" dirty="0"/>
              <a:t> in Brussels. Europe correspondent for Red Pepper &amp; Embassy Magazine.	665	1,701	Brussels</a:t>
            </a:r>
          </a:p>
          <a:p>
            <a:r>
              <a:rPr lang="en-US" sz="1200" dirty="0"/>
              <a:t>Follow	</a:t>
            </a:r>
            <a:r>
              <a:rPr lang="en-US" sz="1200" dirty="0" err="1"/>
              <a:t>swissnexSF</a:t>
            </a:r>
            <a:endParaRPr lang="en-US" sz="1200" dirty="0"/>
          </a:p>
          <a:p>
            <a:endParaRPr lang="en-US" sz="1200" dirty="0"/>
          </a:p>
          <a:p>
            <a:r>
              <a:rPr lang="en-US" sz="1200" dirty="0" err="1"/>
              <a:t>swissnexSF</a:t>
            </a:r>
            <a:endParaRPr lang="en-US" sz="1200" dirty="0"/>
          </a:p>
          <a:p>
            <a:r>
              <a:rPr lang="en-US" sz="1200" dirty="0"/>
              <a:t>	</a:t>
            </a:r>
            <a:r>
              <a:rPr lang="en-US" sz="1200" dirty="0" err="1"/>
              <a:t>swissnex</a:t>
            </a:r>
            <a:r>
              <a:rPr lang="en-US" sz="1200" dirty="0"/>
              <a:t> S Francisco	Connecting the dots between Switzerland and North America in science, education, art and innovation. </a:t>
            </a:r>
            <a:r>
              <a:rPr lang="en-US" sz="1200" dirty="0" err="1"/>
              <a:t>Florencia</a:t>
            </a:r>
            <a:r>
              <a:rPr lang="en-US" sz="1200" dirty="0"/>
              <a:t> Prada tweets for </a:t>
            </a:r>
            <a:r>
              <a:rPr lang="en-US" sz="1200" dirty="0" err="1"/>
              <a:t>swissnex</a:t>
            </a:r>
            <a:r>
              <a:rPr lang="en-US" sz="1200" dirty="0"/>
              <a:t> San Francisco.	1,088	1,700	San Francisco, CA</a:t>
            </a:r>
          </a:p>
          <a:p>
            <a:r>
              <a:rPr lang="en-US" sz="1200" dirty="0"/>
              <a:t>Follow	</a:t>
            </a:r>
            <a:r>
              <a:rPr lang="en-US" sz="1200" dirty="0" err="1"/>
              <a:t>gridpp</a:t>
            </a:r>
            <a:endParaRPr lang="en-US" sz="1200" dirty="0"/>
          </a:p>
          <a:p>
            <a:endParaRPr lang="en-US" sz="1200" dirty="0"/>
          </a:p>
          <a:p>
            <a:r>
              <a:rPr lang="en-US" sz="1200" dirty="0" err="1"/>
              <a:t>gridpp</a:t>
            </a:r>
            <a:endParaRPr lang="en-US" sz="1200" dirty="0"/>
          </a:p>
          <a:p>
            <a:r>
              <a:rPr lang="en-US" sz="1200" dirty="0"/>
              <a:t>	Grid PP	News from the </a:t>
            </a:r>
            <a:r>
              <a:rPr lang="en-US" sz="1200" dirty="0" err="1"/>
              <a:t>GridPP</a:t>
            </a:r>
            <a:r>
              <a:rPr lang="en-US" sz="1200" dirty="0"/>
              <a:t> website	244	1,610	UK</a:t>
            </a:r>
          </a:p>
          <a:p>
            <a:r>
              <a:rPr lang="en-US" sz="1200" dirty="0"/>
              <a:t>scroll to top</a:t>
            </a:r>
          </a:p>
          <a:p>
            <a:r>
              <a:rPr lang="en-US" sz="1200" dirty="0"/>
              <a:t>Follow	</a:t>
            </a:r>
            <a:r>
              <a:rPr lang="en-US" sz="1200" dirty="0" err="1"/>
              <a:t>fusionenergy</a:t>
            </a:r>
            <a:endParaRPr lang="en-US" sz="1200" dirty="0"/>
          </a:p>
          <a:p>
            <a:endParaRPr lang="en-US" sz="1200" dirty="0"/>
          </a:p>
          <a:p>
            <a:r>
              <a:rPr lang="en-US" sz="1200" dirty="0" err="1"/>
              <a:t>fusionenergy</a:t>
            </a:r>
            <a:endParaRPr lang="en-US" sz="1200" dirty="0"/>
          </a:p>
          <a:p>
            <a:r>
              <a:rPr lang="en-US" sz="1200" dirty="0"/>
              <a:t>	</a:t>
            </a:r>
            <a:r>
              <a:rPr lang="en-US" sz="1200" dirty="0" err="1"/>
              <a:t>fusionenergy</a:t>
            </a:r>
            <a:r>
              <a:rPr lang="en-US" sz="1200" dirty="0"/>
              <a:t>	CCFE wants to spread the word about what's happening on fusion research - to bring you a new form of energy!	498	1,521	</a:t>
            </a:r>
            <a:r>
              <a:rPr lang="en-US" sz="1200" dirty="0" err="1"/>
              <a:t>Oxfordshire</a:t>
            </a:r>
            <a:endParaRPr lang="en-US" sz="1200" dirty="0"/>
          </a:p>
          <a:p>
            <a:r>
              <a:rPr lang="en-US" sz="1200" dirty="0"/>
              <a:t>Follow	</a:t>
            </a:r>
            <a:r>
              <a:rPr lang="en-US" sz="1200" dirty="0" err="1"/>
              <a:t>EnablingGrids</a:t>
            </a:r>
            <a:endParaRPr lang="en-US" sz="1200" dirty="0"/>
          </a:p>
          <a:p>
            <a:endParaRPr lang="en-US" sz="1200" dirty="0"/>
          </a:p>
          <a:p>
            <a:r>
              <a:rPr lang="en-US" sz="1200" dirty="0" err="1"/>
              <a:t>EnablingGrids</a:t>
            </a:r>
            <a:endParaRPr lang="en-US" sz="1200" dirty="0"/>
          </a:p>
          <a:p>
            <a:r>
              <a:rPr lang="en-US" sz="1200" dirty="0"/>
              <a:t>	EGEE	Enabling Grids for E-</a:t>
            </a:r>
            <a:r>
              <a:rPr lang="en-US" sz="1200" dirty="0" err="1"/>
              <a:t>sciencE</a:t>
            </a:r>
            <a:r>
              <a:rPr lang="en-US" sz="1200" dirty="0"/>
              <a:t> (EGEE) is the largest multi-disciplinary grid infrastructure in the world	174	1,400	Switzerland</a:t>
            </a:r>
          </a:p>
          <a:p>
            <a:r>
              <a:rPr lang="en-US" sz="1200" dirty="0"/>
              <a:t>Follow	</a:t>
            </a:r>
            <a:r>
              <a:rPr lang="en-US" sz="1200" dirty="0" err="1"/>
              <a:t>timClicks</a:t>
            </a:r>
            <a:endParaRPr lang="en-US" sz="1200" dirty="0"/>
          </a:p>
          <a:p>
            <a:endParaRPr lang="en-US" sz="1200" dirty="0"/>
          </a:p>
          <a:p>
            <a:r>
              <a:rPr lang="en-US" sz="1200" dirty="0" err="1"/>
              <a:t>timClicks</a:t>
            </a:r>
            <a:endParaRPr lang="en-US" sz="1200" dirty="0"/>
          </a:p>
          <a:p>
            <a:r>
              <a:rPr lang="en-US" sz="1200" dirty="0"/>
              <a:t>	Tim </a:t>
            </a:r>
            <a:r>
              <a:rPr lang="en-US" sz="1200" dirty="0" err="1"/>
              <a:t>Mc</a:t>
            </a:r>
            <a:r>
              <a:rPr lang="en-US" sz="1200" dirty="0"/>
              <a:t> </a:t>
            </a:r>
            <a:r>
              <a:rPr lang="en-US" sz="1200" dirty="0" err="1"/>
              <a:t>Namara</a:t>
            </a:r>
            <a:r>
              <a:rPr lang="en-US" sz="1200" dirty="0"/>
              <a:t>	connecting researchers with supercomputers at @</a:t>
            </a:r>
            <a:r>
              <a:rPr lang="en-US" sz="1200" dirty="0" err="1"/>
              <a:t>NeSI_NZ</a:t>
            </a:r>
            <a:r>
              <a:rPr lang="en-US" sz="1200" dirty="0"/>
              <a:t>. Interests include: #</a:t>
            </a:r>
            <a:r>
              <a:rPr lang="en-US" sz="1200" dirty="0" err="1"/>
              <a:t>linkeddata</a:t>
            </a:r>
            <a:r>
              <a:rPr lang="en-US" sz="1200" dirty="0"/>
              <a:t> #</a:t>
            </a:r>
            <a:r>
              <a:rPr lang="en-US" sz="1200" dirty="0" err="1"/>
              <a:t>opendata</a:t>
            </a:r>
            <a:r>
              <a:rPr lang="en-US" sz="1200" dirty="0"/>
              <a:t> #</a:t>
            </a:r>
            <a:r>
              <a:rPr lang="en-US" sz="1200" dirty="0" err="1"/>
              <a:t>hfoss</a:t>
            </a:r>
            <a:r>
              <a:rPr lang="en-US" sz="1200" dirty="0"/>
              <a:t> #</a:t>
            </a:r>
            <a:r>
              <a:rPr lang="en-US" sz="1200" dirty="0" err="1"/>
              <a:t>ai</a:t>
            </a:r>
            <a:r>
              <a:rPr lang="en-US" sz="1200" dirty="0"/>
              <a:t> #ml #</a:t>
            </a:r>
            <a:r>
              <a:rPr lang="en-US" sz="1200" dirty="0" err="1"/>
              <a:t>nlproc</a:t>
            </a:r>
            <a:r>
              <a:rPr lang="en-US" sz="1200" dirty="0"/>
              <a:t>	728	1,304	Wellington, New Zealand</a:t>
            </a:r>
          </a:p>
          <a:p>
            <a:r>
              <a:rPr lang="en-US" sz="1200" dirty="0"/>
              <a:t>Follow	</a:t>
            </a:r>
            <a:r>
              <a:rPr lang="en-US" sz="1200" dirty="0" err="1"/>
              <a:t>isgtw</a:t>
            </a:r>
            <a:endParaRPr lang="en-US" sz="1200" dirty="0"/>
          </a:p>
          <a:p>
            <a:endParaRPr lang="en-US" sz="1200" dirty="0"/>
          </a:p>
          <a:p>
            <a:r>
              <a:rPr lang="en-US" sz="1200" dirty="0" err="1"/>
              <a:t>isgtw</a:t>
            </a:r>
            <a:endParaRPr lang="en-US" sz="1200" dirty="0"/>
          </a:p>
          <a:p>
            <a:r>
              <a:rPr lang="en-US" sz="1200" dirty="0"/>
              <a:t>	</a:t>
            </a:r>
            <a:r>
              <a:rPr lang="en-US" sz="1200" dirty="0" err="1"/>
              <a:t>i</a:t>
            </a:r>
            <a:r>
              <a:rPr lang="en-US" sz="1200" dirty="0"/>
              <a:t> SGTW	We cover distributed computing and the science it enables. 	783	1,301	CERN, </a:t>
            </a:r>
            <a:r>
              <a:rPr lang="en-US" sz="1200" dirty="0" err="1"/>
              <a:t>Fermilab</a:t>
            </a:r>
            <a:r>
              <a:rPr lang="en-US" sz="1200" dirty="0"/>
              <a:t> &amp; ASGC</a:t>
            </a:r>
          </a:p>
          <a:p>
            <a:r>
              <a:rPr lang="en-US" sz="1200" dirty="0"/>
              <a:t>Follow	</a:t>
            </a:r>
            <a:r>
              <a:rPr lang="en-US" sz="1200" dirty="0" err="1"/>
              <a:t>datanami</a:t>
            </a:r>
            <a:endParaRPr lang="en-US" sz="1200" dirty="0"/>
          </a:p>
          <a:p>
            <a:endParaRPr lang="en-US" sz="1200" dirty="0"/>
          </a:p>
          <a:p>
            <a:r>
              <a:rPr lang="en-US" sz="1200" dirty="0" err="1"/>
              <a:t>datanami</a:t>
            </a:r>
            <a:endParaRPr lang="en-US" sz="1200" dirty="0"/>
          </a:p>
          <a:p>
            <a:r>
              <a:rPr lang="en-US" sz="1200" dirty="0"/>
              <a:t>	</a:t>
            </a:r>
            <a:r>
              <a:rPr lang="en-US" sz="1200" dirty="0" err="1"/>
              <a:t>Datanami</a:t>
            </a:r>
            <a:r>
              <a:rPr lang="en-US" sz="1200" dirty="0"/>
              <a:t>	New portal from the publishers of </a:t>
            </a:r>
            <a:r>
              <a:rPr lang="en-US" sz="1200" dirty="0" err="1"/>
              <a:t>HPCwire</a:t>
            </a:r>
            <a:r>
              <a:rPr lang="en-US" sz="1200" dirty="0"/>
              <a:t>; Real-time lens into big data, analytics at the massive scale, and the hardware/software backbone supporting these.	290	1,280	</a:t>
            </a:r>
          </a:p>
          <a:p>
            <a:r>
              <a:rPr lang="en-US" sz="1200" dirty="0"/>
              <a:t>Follow	</a:t>
            </a:r>
            <a:r>
              <a:rPr lang="en-US" sz="1200" dirty="0" err="1"/>
              <a:t>benstill</a:t>
            </a:r>
            <a:endParaRPr lang="en-US" sz="1200" dirty="0"/>
          </a:p>
          <a:p>
            <a:endParaRPr lang="en-US" sz="1200" dirty="0"/>
          </a:p>
          <a:p>
            <a:r>
              <a:rPr lang="en-US" sz="1200" dirty="0" err="1"/>
              <a:t>benstill</a:t>
            </a:r>
            <a:endParaRPr lang="en-US" sz="1200" dirty="0"/>
          </a:p>
          <a:p>
            <a:r>
              <a:rPr lang="en-US" sz="1200" dirty="0"/>
              <a:t>	</a:t>
            </a:r>
            <a:r>
              <a:rPr lang="en-US" sz="1200" dirty="0" err="1"/>
              <a:t>Dr</a:t>
            </a:r>
            <a:r>
              <a:rPr lang="en-US" sz="1200" dirty="0"/>
              <a:t> Ben Still	Using the smallest building blocks of nature to answer some of the biggest questions in the Universe. Member #T2K neutrino experiment. Chair of @</a:t>
            </a:r>
            <a:r>
              <a:rPr lang="en-US" sz="1200" dirty="0" err="1"/>
              <a:t>ScienceLondon</a:t>
            </a:r>
            <a:r>
              <a:rPr lang="en-US" sz="1200" dirty="0"/>
              <a:t>	681	1,274	London and 東海</a:t>
            </a:r>
          </a:p>
          <a:p>
            <a:r>
              <a:rPr lang="en-US" sz="1200" dirty="0"/>
              <a:t>Follow	</a:t>
            </a:r>
            <a:r>
              <a:rPr lang="en-US" sz="1200" dirty="0" err="1"/>
              <a:t>LBNLcs</a:t>
            </a:r>
            <a:endParaRPr lang="en-US" sz="1200" dirty="0"/>
          </a:p>
          <a:p>
            <a:endParaRPr lang="en-US" sz="1200" dirty="0"/>
          </a:p>
          <a:p>
            <a:r>
              <a:rPr lang="en-US" sz="1200" dirty="0" err="1"/>
              <a:t>LBNLcs</a:t>
            </a:r>
            <a:endParaRPr lang="en-US" sz="1200" dirty="0"/>
          </a:p>
          <a:p>
            <a:r>
              <a:rPr lang="en-US" sz="1200" dirty="0"/>
              <a:t>	Berkeley Lab CS	Berkeley Lab Computing Sciences computer hardware and software, applied math and networking experts help deliver science solutions to the the world. 	222	1,132	Berkeley, </a:t>
            </a:r>
            <a:r>
              <a:rPr lang="en-US" sz="1200" dirty="0" err="1"/>
              <a:t>Ca</a:t>
            </a:r>
            <a:endParaRPr lang="en-US" sz="1200" dirty="0"/>
          </a:p>
          <a:p>
            <a:r>
              <a:rPr lang="en-US" sz="1200" dirty="0"/>
              <a:t>Follow	</a:t>
            </a:r>
            <a:r>
              <a:rPr lang="en-US" sz="1200" dirty="0" err="1"/>
              <a:t>busuab</a:t>
            </a:r>
            <a:endParaRPr lang="en-US" sz="1200" dirty="0"/>
          </a:p>
          <a:p>
            <a:endParaRPr lang="en-US" sz="1200" dirty="0"/>
          </a:p>
          <a:p>
            <a:r>
              <a:rPr lang="en-US" sz="1200" dirty="0" err="1"/>
              <a:t>busuab</a:t>
            </a:r>
            <a:endParaRPr lang="en-US" sz="1200" dirty="0"/>
          </a:p>
          <a:p>
            <a:r>
              <a:rPr lang="en-US" sz="1200" dirty="0"/>
              <a:t>	</a:t>
            </a:r>
            <a:r>
              <a:rPr lang="en-US" sz="1200" dirty="0" err="1"/>
              <a:t>Biblioteca</a:t>
            </a:r>
            <a:r>
              <a:rPr lang="en-US" sz="1200" dirty="0"/>
              <a:t> UAB Sab.	</a:t>
            </a:r>
            <a:r>
              <a:rPr lang="en-US" sz="1200" dirty="0" err="1"/>
              <a:t>Biblioteca</a:t>
            </a:r>
            <a:r>
              <a:rPr lang="en-US" sz="1200" dirty="0"/>
              <a:t> </a:t>
            </a:r>
            <a:r>
              <a:rPr lang="en-US" sz="1200" dirty="0" err="1"/>
              <a:t>Universitària</a:t>
            </a:r>
            <a:r>
              <a:rPr lang="en-US" sz="1200" dirty="0"/>
              <a:t> de Sabadell UAB - </a:t>
            </a:r>
            <a:r>
              <a:rPr lang="en-US" sz="1200" dirty="0" err="1"/>
              <a:t>Emprius</a:t>
            </a:r>
            <a:r>
              <a:rPr lang="en-US" sz="1200" dirty="0"/>
              <a:t>, 2	304	1,053	Sabadell</a:t>
            </a:r>
          </a:p>
          <a:p>
            <a:r>
              <a:rPr lang="en-US" sz="1200" dirty="0"/>
              <a:t>Follow	_Chemistry_</a:t>
            </a:r>
          </a:p>
          <a:p>
            <a:endParaRPr lang="en-US" sz="1200" dirty="0"/>
          </a:p>
          <a:p>
            <a:r>
              <a:rPr lang="en-US" sz="1200" dirty="0"/>
              <a:t>_Chemistry_</a:t>
            </a:r>
          </a:p>
          <a:p>
            <a:r>
              <a:rPr lang="en-US" sz="1200" dirty="0"/>
              <a:t>	Chemistry		425	895	</a:t>
            </a:r>
          </a:p>
          <a:p>
            <a:r>
              <a:rPr lang="en-US" sz="1200" dirty="0"/>
              <a:t>Follow	</a:t>
            </a:r>
            <a:r>
              <a:rPr lang="en-US" sz="1200" dirty="0" err="1"/>
              <a:t>giorgiawired</a:t>
            </a:r>
            <a:endParaRPr lang="en-US" sz="1200" dirty="0"/>
          </a:p>
          <a:p>
            <a:endParaRPr lang="en-US" sz="1200" dirty="0"/>
          </a:p>
          <a:p>
            <a:r>
              <a:rPr lang="en-US" sz="1200" dirty="0" err="1"/>
              <a:t>giorgiawired</a:t>
            </a:r>
            <a:endParaRPr lang="en-US" sz="1200" dirty="0"/>
          </a:p>
          <a:p>
            <a:r>
              <a:rPr lang="en-US" sz="1200" dirty="0"/>
              <a:t>	</a:t>
            </a:r>
            <a:r>
              <a:rPr lang="en-US" sz="1200" dirty="0" err="1"/>
              <a:t>Giorgia</a:t>
            </a:r>
            <a:r>
              <a:rPr lang="en-US" sz="1200" dirty="0"/>
              <a:t> </a:t>
            </a:r>
            <a:r>
              <a:rPr lang="en-US" sz="1200" dirty="0" err="1"/>
              <a:t>Scaturro</a:t>
            </a:r>
            <a:r>
              <a:rPr lang="en-US" sz="1200" dirty="0"/>
              <a:t>		460	874	London, UK</a:t>
            </a:r>
          </a:p>
          <a:p>
            <a:r>
              <a:rPr lang="en-US" sz="1200" dirty="0"/>
              <a:t>scroll to top</a:t>
            </a:r>
          </a:p>
          <a:p>
            <a:r>
              <a:rPr lang="en-US" sz="1200" dirty="0"/>
              <a:t>Follow	OMG4Science</a:t>
            </a:r>
          </a:p>
          <a:p>
            <a:endParaRPr lang="en-US" sz="1200" dirty="0"/>
          </a:p>
          <a:p>
            <a:r>
              <a:rPr lang="en-US" sz="1200" dirty="0"/>
              <a:t>OMG4Science</a:t>
            </a:r>
          </a:p>
          <a:p>
            <a:r>
              <a:rPr lang="en-US" sz="1200" dirty="0"/>
              <a:t>	OMG Science	The Online Media Group for Science are producing a series of case studies exploring how different people use online media to communicate science. 	268	685	UK</a:t>
            </a:r>
          </a:p>
          <a:p>
            <a:r>
              <a:rPr lang="en-US" sz="1200" dirty="0"/>
              <a:t>Follow	</a:t>
            </a:r>
            <a:r>
              <a:rPr lang="en-US" sz="1200" dirty="0" err="1"/>
              <a:t>TheSISTeam</a:t>
            </a:r>
            <a:endParaRPr lang="en-US" sz="1200" dirty="0"/>
          </a:p>
          <a:p>
            <a:endParaRPr lang="en-US" sz="1200" dirty="0"/>
          </a:p>
          <a:p>
            <a:r>
              <a:rPr lang="en-US" sz="1200" dirty="0" err="1"/>
              <a:t>TheSISTeam</a:t>
            </a:r>
            <a:endParaRPr lang="en-US" sz="1200" dirty="0"/>
          </a:p>
          <a:p>
            <a:r>
              <a:rPr lang="en-US" sz="1200" dirty="0"/>
              <a:t>	Science in Society	The team that brings you the Science Communication Conference, the x-change and the British Science Association Media Fellowships - We are Science in Society!	386	633	London</a:t>
            </a:r>
          </a:p>
          <a:p>
            <a:r>
              <a:rPr lang="en-US" sz="1200" dirty="0"/>
              <a:t>Follow	</a:t>
            </a:r>
            <a:r>
              <a:rPr lang="en-US" sz="1200" dirty="0" err="1"/>
              <a:t>DrQz</a:t>
            </a:r>
            <a:endParaRPr lang="en-US" sz="1200" dirty="0"/>
          </a:p>
          <a:p>
            <a:endParaRPr lang="en-US" sz="1200" dirty="0"/>
          </a:p>
          <a:p>
            <a:r>
              <a:rPr lang="en-US" sz="1200" dirty="0" err="1"/>
              <a:t>DrQz</a:t>
            </a:r>
            <a:endParaRPr lang="en-US" sz="1200" dirty="0"/>
          </a:p>
          <a:p>
            <a:r>
              <a:rPr lang="en-US" sz="1200" dirty="0"/>
              <a:t>	Neil Gunther	Computer scientist, performance analyst and theoretical physicist: the nexus being information (and ♬), in every particular order	287	624	The Other Hills, California</a:t>
            </a:r>
          </a:p>
          <a:p>
            <a:r>
              <a:rPr lang="en-US" sz="1200" dirty="0"/>
              <a:t>Follow	</a:t>
            </a:r>
            <a:r>
              <a:rPr lang="en-US" sz="1200" dirty="0" err="1"/>
              <a:t>hartem</a:t>
            </a:r>
            <a:endParaRPr lang="en-US" sz="1200" dirty="0"/>
          </a:p>
          <a:p>
            <a:endParaRPr lang="en-US" sz="1200" dirty="0"/>
          </a:p>
          <a:p>
            <a:r>
              <a:rPr lang="en-US" sz="1200" dirty="0" err="1"/>
              <a:t>hartem</a:t>
            </a:r>
            <a:endParaRPr lang="en-US" sz="1200" dirty="0"/>
          </a:p>
          <a:p>
            <a:r>
              <a:rPr lang="en-US" sz="1200" dirty="0"/>
              <a:t>	</a:t>
            </a:r>
            <a:r>
              <a:rPr lang="en-US" sz="1200" dirty="0" err="1"/>
              <a:t>Artem</a:t>
            </a:r>
            <a:r>
              <a:rPr lang="en-US" sz="1200" dirty="0"/>
              <a:t> </a:t>
            </a:r>
            <a:r>
              <a:rPr lang="en-US" sz="1200" dirty="0" err="1"/>
              <a:t>Harutyunyan</a:t>
            </a:r>
            <a:r>
              <a:rPr lang="en-US" sz="1200" dirty="0"/>
              <a:t>		226	463	/</a:t>
            </a:r>
            <a:r>
              <a:rPr lang="en-US" sz="1200" dirty="0" err="1"/>
              <a:t>proc</a:t>
            </a:r>
            <a:r>
              <a:rPr lang="en-US" sz="1200" dirty="0"/>
              <a:t>/1</a:t>
            </a:r>
          </a:p>
          <a:p>
            <a:r>
              <a:rPr lang="en-US" sz="1200" dirty="0"/>
              <a:t>Follow	</a:t>
            </a:r>
            <a:r>
              <a:rPr lang="en-US" sz="1200" dirty="0" err="1"/>
              <a:t>ScalableComp</a:t>
            </a:r>
            <a:endParaRPr lang="en-US" sz="1200" dirty="0"/>
          </a:p>
          <a:p>
            <a:endParaRPr lang="en-US" sz="1200" dirty="0"/>
          </a:p>
          <a:p>
            <a:r>
              <a:rPr lang="en-US" sz="1200" dirty="0" err="1"/>
              <a:t>ScalableComp</a:t>
            </a:r>
            <a:endParaRPr lang="en-US" sz="1200" dirty="0"/>
          </a:p>
          <a:p>
            <a:r>
              <a:rPr lang="en-US" sz="1200" dirty="0"/>
              <a:t>	Scalable Computing	Scalable Computing, part of the ICT KTN	91	442	London</a:t>
            </a:r>
          </a:p>
          <a:p>
            <a:r>
              <a:rPr lang="en-US" sz="1200" dirty="0"/>
              <a:t>Follow	</a:t>
            </a:r>
            <a:r>
              <a:rPr lang="en-US" sz="1200" dirty="0" err="1"/>
              <a:t>CyberSciCentre</a:t>
            </a:r>
            <a:endParaRPr lang="en-US" sz="1200" dirty="0"/>
          </a:p>
          <a:p>
            <a:endParaRPr lang="en-US" sz="1200" dirty="0"/>
          </a:p>
          <a:p>
            <a:r>
              <a:rPr lang="en-US" sz="1200" dirty="0" err="1"/>
              <a:t>CyberSciCentre</a:t>
            </a:r>
            <a:endParaRPr lang="en-US" sz="1200" dirty="0"/>
          </a:p>
          <a:p>
            <a:r>
              <a:rPr lang="en-US" sz="1200" dirty="0"/>
              <a:t>	Citizen Cyberscience	Helping people and their computers contribute towards our biggest scientific challenges	69	407	CERN</a:t>
            </a:r>
          </a:p>
          <a:p>
            <a:r>
              <a:rPr lang="en-US" sz="1200" dirty="0"/>
              <a:t>Follow	</a:t>
            </a:r>
            <a:r>
              <a:rPr lang="en-US" sz="1200" dirty="0" err="1"/>
              <a:t>GEANTnews</a:t>
            </a:r>
            <a:endParaRPr lang="en-US" sz="1200" dirty="0"/>
          </a:p>
          <a:p>
            <a:endParaRPr lang="en-US" sz="1200" dirty="0"/>
          </a:p>
          <a:p>
            <a:r>
              <a:rPr lang="en-US" sz="1200" dirty="0" err="1"/>
              <a:t>GEANTnews</a:t>
            </a:r>
            <a:endParaRPr lang="en-US" sz="1200" dirty="0"/>
          </a:p>
          <a:p>
            <a:r>
              <a:rPr lang="en-US" sz="1200" dirty="0"/>
              <a:t>	GÉANT NEWS	THE pan-European data network, used by 40 million research and education users. Built and operated on behalf of Europe's NRENs by DANTE. Global connectivity. 	152	369	Cambridge, UK</a:t>
            </a:r>
          </a:p>
          <a:p>
            <a:r>
              <a:rPr lang="en-US" sz="1200" dirty="0"/>
              <a:t>Follow	</a:t>
            </a:r>
            <a:r>
              <a:rPr lang="en-US" sz="1200" dirty="0" err="1"/>
              <a:t>PhysicsatQM</a:t>
            </a:r>
            <a:endParaRPr lang="en-US" sz="1200" dirty="0"/>
          </a:p>
          <a:p>
            <a:endParaRPr lang="en-US" sz="1200" dirty="0"/>
          </a:p>
          <a:p>
            <a:r>
              <a:rPr lang="en-US" sz="1200" dirty="0" err="1"/>
              <a:t>PhysicsatQM</a:t>
            </a:r>
            <a:endParaRPr lang="en-US" sz="1200" dirty="0"/>
          </a:p>
          <a:p>
            <a:r>
              <a:rPr lang="en-US" sz="1200" dirty="0"/>
              <a:t>	Queen Mary Physics	Welcome to the Queen Mary School of Physics &amp; Astronomy's Twitter page: find updates on research and other activities.	161	341	London</a:t>
            </a:r>
          </a:p>
          <a:p>
            <a:r>
              <a:rPr lang="en-US" sz="1200" dirty="0"/>
              <a:t>Follow	</a:t>
            </a:r>
            <a:r>
              <a:rPr lang="en-US" sz="1200" dirty="0" err="1"/>
              <a:t>geekeconomist</a:t>
            </a:r>
            <a:endParaRPr lang="en-US" sz="1200" dirty="0"/>
          </a:p>
          <a:p>
            <a:endParaRPr lang="en-US" sz="1200" dirty="0"/>
          </a:p>
          <a:p>
            <a:r>
              <a:rPr lang="en-US" sz="1200" dirty="0" err="1"/>
              <a:t>geekeconomist</a:t>
            </a:r>
            <a:endParaRPr lang="en-US" sz="1200" dirty="0"/>
          </a:p>
          <a:p>
            <a:r>
              <a:rPr lang="en-US" sz="1200" dirty="0"/>
              <a:t>	Carmela </a:t>
            </a:r>
            <a:r>
              <a:rPr lang="en-US" sz="1200" dirty="0" err="1"/>
              <a:t>Asero</a:t>
            </a:r>
            <a:r>
              <a:rPr lang="en-US" sz="1200" dirty="0"/>
              <a:t>	Cloud Policy Strategist @ </a:t>
            </a:r>
            <a:r>
              <a:rPr lang="en-US" sz="1200" dirty="0" err="1"/>
              <a:t>EGi.eu.Former</a:t>
            </a:r>
            <a:r>
              <a:rPr lang="en-US" sz="1200" dirty="0"/>
              <a:t> EC Project </a:t>
            </a:r>
            <a:r>
              <a:rPr lang="en-US" sz="1200" dirty="0" err="1"/>
              <a:t>Officer.Citzen</a:t>
            </a:r>
            <a:r>
              <a:rPr lang="en-US" sz="1200" dirty="0"/>
              <a:t> </a:t>
            </a:r>
            <a:r>
              <a:rPr lang="en-US" sz="1200" dirty="0" err="1"/>
              <a:t>diplomat.Passionate</a:t>
            </a:r>
            <a:r>
              <a:rPr lang="en-US" sz="1200" dirty="0"/>
              <a:t> </a:t>
            </a:r>
            <a:r>
              <a:rPr lang="en-US" sz="1200" dirty="0" err="1"/>
              <a:t>abt</a:t>
            </a:r>
            <a:r>
              <a:rPr lang="en-US" sz="1200" dirty="0"/>
              <a:t> </a:t>
            </a:r>
            <a:r>
              <a:rPr lang="en-US" sz="1200" dirty="0" err="1"/>
              <a:t>Space,Comms</a:t>
            </a:r>
            <a:r>
              <a:rPr lang="en-US" sz="1200" dirty="0"/>
              <a:t>, </a:t>
            </a:r>
            <a:r>
              <a:rPr lang="en-US" sz="1200" dirty="0" err="1"/>
              <a:t>RTD.Knight</a:t>
            </a:r>
            <a:r>
              <a:rPr lang="en-US" sz="1200" dirty="0"/>
              <a:t> 4 media freedom &amp; Human </a:t>
            </a:r>
            <a:r>
              <a:rPr lang="en-US" sz="1200" dirty="0" err="1"/>
              <a:t>Rights.Twts</a:t>
            </a:r>
            <a:r>
              <a:rPr lang="en-US" sz="1200" dirty="0"/>
              <a:t> R personal	189	319	The Cloud! :-)</a:t>
            </a:r>
          </a:p>
          <a:p>
            <a:r>
              <a:rPr lang="en-US" sz="1200" dirty="0"/>
              <a:t>Follow	</a:t>
            </a:r>
            <a:r>
              <a:rPr lang="en-US" sz="1200" dirty="0" err="1"/>
              <a:t>pesinasiller</a:t>
            </a:r>
            <a:endParaRPr lang="en-US" sz="1200" dirty="0"/>
          </a:p>
          <a:p>
            <a:endParaRPr lang="en-US" sz="1200" dirty="0"/>
          </a:p>
          <a:p>
            <a:r>
              <a:rPr lang="en-US" sz="1200" dirty="0" err="1"/>
              <a:t>pesinasiller</a:t>
            </a:r>
            <a:endParaRPr lang="en-US" sz="1200" dirty="0"/>
          </a:p>
          <a:p>
            <a:r>
              <a:rPr lang="en-US" sz="1200" dirty="0"/>
              <a:t>	</a:t>
            </a:r>
            <a:r>
              <a:rPr lang="en-US" sz="1200" dirty="0" err="1"/>
              <a:t>pepepe</a:t>
            </a:r>
            <a:r>
              <a:rPr lang="en-US" sz="1200" dirty="0"/>
              <a:t>	</a:t>
            </a:r>
            <a:r>
              <a:rPr lang="en-US" sz="1200" dirty="0" err="1"/>
              <a:t>www.pesinasiller.tk</a:t>
            </a:r>
            <a:r>
              <a:rPr lang="en-US" sz="1200" dirty="0"/>
              <a:t>	192	307	Mexico</a:t>
            </a:r>
          </a:p>
          <a:p>
            <a:r>
              <a:rPr lang="en-US" sz="1200" dirty="0"/>
              <a:t>scroll to top</a:t>
            </a:r>
          </a:p>
          <a:p>
            <a:r>
              <a:rPr lang="en-US" sz="1200" dirty="0"/>
              <a:t>Follow	</a:t>
            </a:r>
            <a:r>
              <a:rPr lang="en-US" sz="1200" dirty="0" err="1"/>
              <a:t>johanlouwers</a:t>
            </a:r>
            <a:endParaRPr lang="en-US" sz="1200" dirty="0"/>
          </a:p>
          <a:p>
            <a:endParaRPr lang="en-US" sz="1200" dirty="0"/>
          </a:p>
          <a:p>
            <a:r>
              <a:rPr lang="en-US" sz="1200" dirty="0" err="1"/>
              <a:t>johanlouwers</a:t>
            </a:r>
            <a:endParaRPr lang="en-US" sz="1200" dirty="0"/>
          </a:p>
          <a:p>
            <a:r>
              <a:rPr lang="en-US" sz="1200" dirty="0"/>
              <a:t>	Johan </a:t>
            </a:r>
            <a:r>
              <a:rPr lang="en-US" sz="1200" dirty="0" err="1"/>
              <a:t>Louwers</a:t>
            </a:r>
            <a:r>
              <a:rPr lang="en-US" sz="1200" dirty="0"/>
              <a:t>	Working on all kind of stuff in the IT world. ;-)	194	299	iPhone: 52.073103, 5.093673</a:t>
            </a:r>
          </a:p>
          <a:p>
            <a:r>
              <a:rPr lang="en-US" sz="1200" dirty="0"/>
              <a:t>Follow	</a:t>
            </a:r>
            <a:r>
              <a:rPr lang="en-US" sz="1200" dirty="0" err="1"/>
              <a:t>mariocampolargo</a:t>
            </a:r>
            <a:endParaRPr lang="en-US" sz="1200" dirty="0"/>
          </a:p>
          <a:p>
            <a:endParaRPr lang="en-US" sz="1200" dirty="0"/>
          </a:p>
          <a:p>
            <a:r>
              <a:rPr lang="en-US" sz="1200" dirty="0" err="1"/>
              <a:t>mariocampolargo</a:t>
            </a:r>
            <a:endParaRPr lang="en-US" sz="1200" dirty="0"/>
          </a:p>
          <a:p>
            <a:r>
              <a:rPr lang="en-US" sz="1200" dirty="0"/>
              <a:t>	Mario </a:t>
            </a:r>
            <a:r>
              <a:rPr lang="en-US" sz="1200" dirty="0" err="1"/>
              <a:t>Campolargo</a:t>
            </a:r>
            <a:r>
              <a:rPr lang="en-US" sz="1200" dirty="0"/>
              <a:t>	Director of the Net Futures Department, EC. Future Internet, Cloud, Web </a:t>
            </a:r>
            <a:r>
              <a:rPr lang="en-US" sz="1200" dirty="0" err="1"/>
              <a:t>enterpreneurs</a:t>
            </a:r>
            <a:r>
              <a:rPr lang="en-US" sz="1200" dirty="0"/>
              <a:t>, Future Networks 	126	295	</a:t>
            </a:r>
          </a:p>
          <a:p>
            <a:r>
              <a:rPr lang="en-US" sz="1200" dirty="0"/>
              <a:t>Follow	</a:t>
            </a:r>
            <a:r>
              <a:rPr lang="en-US" sz="1200" dirty="0" err="1"/>
              <a:t>EuroAfrica_ICT</a:t>
            </a:r>
            <a:endParaRPr lang="en-US" sz="1200" dirty="0"/>
          </a:p>
          <a:p>
            <a:endParaRPr lang="en-US" sz="1200" dirty="0"/>
          </a:p>
          <a:p>
            <a:r>
              <a:rPr lang="en-US" sz="1200" dirty="0" err="1"/>
              <a:t>EuroAfrica_ICT</a:t>
            </a:r>
            <a:endParaRPr lang="en-US" sz="1200" dirty="0"/>
          </a:p>
          <a:p>
            <a:r>
              <a:rPr lang="en-US" sz="1200" dirty="0"/>
              <a:t>	Euro Africa-ICT 	Strengthening ICT research and policy links under the 8th Strategic Partnership	101	236	</a:t>
            </a:r>
          </a:p>
          <a:p>
            <a:r>
              <a:rPr lang="en-US" sz="1200" dirty="0"/>
              <a:t>Follow	</a:t>
            </a:r>
            <a:r>
              <a:rPr lang="en-US" sz="1200" dirty="0" err="1"/>
              <a:t>RUCompSci</a:t>
            </a:r>
            <a:endParaRPr lang="en-US" sz="1200" dirty="0"/>
          </a:p>
          <a:p>
            <a:endParaRPr lang="en-US" sz="1200" dirty="0"/>
          </a:p>
          <a:p>
            <a:r>
              <a:rPr lang="en-US" sz="1200" dirty="0" err="1"/>
              <a:t>RUCompSci</a:t>
            </a:r>
            <a:endParaRPr lang="en-US" sz="1200" dirty="0"/>
          </a:p>
          <a:p>
            <a:r>
              <a:rPr lang="en-US" sz="1200" dirty="0"/>
              <a:t>	RU Computer Science	Headlines from the School of Computer Science at Reykjavik University.	133	227	Reykjavík, Iceland</a:t>
            </a:r>
          </a:p>
          <a:p>
            <a:r>
              <a:rPr lang="en-US" sz="1200" dirty="0"/>
              <a:t>Follow	</a:t>
            </a:r>
            <a:r>
              <a:rPr lang="en-US" sz="1200" dirty="0" err="1"/>
              <a:t>BeSTGRID</a:t>
            </a:r>
            <a:endParaRPr lang="en-US" sz="1200" dirty="0"/>
          </a:p>
          <a:p>
            <a:endParaRPr lang="en-US" sz="1200" dirty="0"/>
          </a:p>
          <a:p>
            <a:r>
              <a:rPr lang="en-US" sz="1200" dirty="0" err="1"/>
              <a:t>BeSTGRID</a:t>
            </a:r>
            <a:endParaRPr lang="en-US" sz="1200" dirty="0"/>
          </a:p>
          <a:p>
            <a:r>
              <a:rPr lang="en-US" sz="1200" dirty="0"/>
              <a:t>	Be STGRID	New Zealand national </a:t>
            </a:r>
            <a:r>
              <a:rPr lang="en-US" sz="1200" dirty="0" err="1"/>
              <a:t>eresearch</a:t>
            </a:r>
            <a:r>
              <a:rPr lang="en-US" sz="1200" dirty="0"/>
              <a:t> infrastructure development. Grid Computing, HPC, Middleware, Federated Identity &amp; Access Management, Data. Science and </a:t>
            </a:r>
            <a:r>
              <a:rPr lang="en-US" sz="1200" dirty="0" err="1"/>
              <a:t>Resear</a:t>
            </a:r>
            <a:r>
              <a:rPr lang="en-US" sz="1200" dirty="0"/>
              <a:t>	72	212	New Zealand</a:t>
            </a:r>
          </a:p>
          <a:p>
            <a:r>
              <a:rPr lang="en-US" sz="1200" dirty="0"/>
              <a:t>Follow	</a:t>
            </a:r>
            <a:r>
              <a:rPr lang="en-US" sz="1200" dirty="0" err="1"/>
              <a:t>billyzero</a:t>
            </a:r>
            <a:endParaRPr lang="en-US" sz="1200" dirty="0"/>
          </a:p>
          <a:p>
            <a:endParaRPr lang="en-US" sz="1200" dirty="0"/>
          </a:p>
          <a:p>
            <a:r>
              <a:rPr lang="en-US" sz="1200" dirty="0" err="1"/>
              <a:t>billyzero</a:t>
            </a:r>
            <a:endParaRPr lang="en-US" sz="1200" dirty="0"/>
          </a:p>
          <a:p>
            <a:r>
              <a:rPr lang="en-US" sz="1200" dirty="0"/>
              <a:t>	</a:t>
            </a:r>
            <a:r>
              <a:rPr lang="en-US" sz="1200" dirty="0" err="1"/>
              <a:t>billy</a:t>
            </a:r>
            <a:r>
              <a:rPr lang="en-US" sz="1200" dirty="0"/>
              <a:t> zero		47	185	Washington, DC</a:t>
            </a:r>
          </a:p>
          <a:p>
            <a:r>
              <a:rPr lang="en-US" sz="1200" dirty="0"/>
              <a:t>Follow	</a:t>
            </a:r>
            <a:r>
              <a:rPr lang="en-US" sz="1200" dirty="0" err="1"/>
              <a:t>SoftwareSaved</a:t>
            </a:r>
            <a:endParaRPr lang="en-US" sz="1200" dirty="0"/>
          </a:p>
          <a:p>
            <a:endParaRPr lang="en-US" sz="1200" dirty="0"/>
          </a:p>
          <a:p>
            <a:r>
              <a:rPr lang="en-US" sz="1200" dirty="0" err="1"/>
              <a:t>SoftwareSaved</a:t>
            </a:r>
            <a:endParaRPr lang="en-US" sz="1200" dirty="0"/>
          </a:p>
          <a:p>
            <a:r>
              <a:rPr lang="en-US" sz="1200" dirty="0"/>
              <a:t>	SSI - </a:t>
            </a:r>
            <a:r>
              <a:rPr lang="en-US" sz="1200" dirty="0" err="1"/>
              <a:t>software.ac.uk</a:t>
            </a:r>
            <a:r>
              <a:rPr lang="en-US" sz="1200" dirty="0"/>
              <a:t>	Working with you to ensure a future for research software.	88	178	</a:t>
            </a:r>
          </a:p>
          <a:p>
            <a:r>
              <a:rPr lang="en-US" sz="1200" dirty="0"/>
              <a:t>Follow	</a:t>
            </a:r>
            <a:r>
              <a:rPr lang="en-US" sz="1200" dirty="0" err="1"/>
              <a:t>bigodines</a:t>
            </a:r>
            <a:endParaRPr lang="en-US" sz="1200" dirty="0"/>
          </a:p>
          <a:p>
            <a:endParaRPr lang="en-US" sz="1200" dirty="0"/>
          </a:p>
          <a:p>
            <a:r>
              <a:rPr lang="en-US" sz="1200" dirty="0" err="1"/>
              <a:t>bigodines</a:t>
            </a:r>
            <a:endParaRPr lang="en-US" sz="1200" dirty="0"/>
          </a:p>
          <a:p>
            <a:r>
              <a:rPr lang="en-US" sz="1200" dirty="0"/>
              <a:t>	</a:t>
            </a:r>
            <a:r>
              <a:rPr lang="en-US" sz="1200" dirty="0" err="1"/>
              <a:t>Matheus</a:t>
            </a:r>
            <a:r>
              <a:rPr lang="en-US" sz="1200" dirty="0"/>
              <a:t> Mendes	</a:t>
            </a:r>
            <a:r>
              <a:rPr lang="en-US" sz="1200" dirty="0" err="1"/>
              <a:t>i</a:t>
            </a:r>
            <a:r>
              <a:rPr lang="en-US" sz="1200" dirty="0"/>
              <a:t> like to code. period.	52	170	</a:t>
            </a:r>
            <a:r>
              <a:rPr lang="en-US" sz="1200" dirty="0" err="1"/>
              <a:t>Floripa</a:t>
            </a:r>
            <a:endParaRPr lang="en-US" sz="1200" dirty="0"/>
          </a:p>
          <a:p>
            <a:r>
              <a:rPr lang="en-US" sz="1200" dirty="0"/>
              <a:t>Follow	</a:t>
            </a:r>
            <a:r>
              <a:rPr lang="en-US" sz="1200" dirty="0" err="1"/>
              <a:t>Rechenkraft_net</a:t>
            </a:r>
            <a:endParaRPr lang="en-US" sz="1200" dirty="0"/>
          </a:p>
          <a:p>
            <a:endParaRPr lang="en-US" sz="1200" dirty="0"/>
          </a:p>
          <a:p>
            <a:r>
              <a:rPr lang="en-US" sz="1200" dirty="0" err="1"/>
              <a:t>Rechenkraft_net</a:t>
            </a:r>
            <a:endParaRPr lang="en-US" sz="1200" dirty="0"/>
          </a:p>
          <a:p>
            <a:r>
              <a:rPr lang="en-US" sz="1200" dirty="0"/>
              <a:t>	</a:t>
            </a:r>
            <a:r>
              <a:rPr lang="en-US" sz="1200" dirty="0" err="1"/>
              <a:t>Rechenkraft.net</a:t>
            </a:r>
            <a:r>
              <a:rPr lang="en-US" sz="1200" dirty="0"/>
              <a:t>	</a:t>
            </a:r>
            <a:r>
              <a:rPr lang="en-US" sz="1200" dirty="0" err="1"/>
              <a:t>Boinc</a:t>
            </a:r>
            <a:r>
              <a:rPr lang="en-US" sz="1200" dirty="0"/>
              <a:t> distributed computing </a:t>
            </a:r>
            <a:r>
              <a:rPr lang="en-US" sz="1200" dirty="0" err="1"/>
              <a:t>verteiltes</a:t>
            </a:r>
            <a:r>
              <a:rPr lang="en-US" sz="1200" dirty="0"/>
              <a:t> </a:t>
            </a:r>
            <a:r>
              <a:rPr lang="en-US" sz="1200" dirty="0" err="1"/>
              <a:t>rechnen</a:t>
            </a:r>
            <a:r>
              <a:rPr lang="en-US" sz="1200" dirty="0"/>
              <a:t> computer science charity </a:t>
            </a:r>
            <a:r>
              <a:rPr lang="en-US" sz="1200" dirty="0" err="1"/>
              <a:t>Verein</a:t>
            </a:r>
            <a:r>
              <a:rPr lang="en-US" sz="1200" dirty="0"/>
              <a:t>	55	167	Germany</a:t>
            </a:r>
          </a:p>
          <a:p>
            <a:r>
              <a:rPr lang="en-US" sz="1200" dirty="0"/>
              <a:t>Follow	</a:t>
            </a:r>
            <a:r>
              <a:rPr lang="en-US" sz="1200" dirty="0" err="1"/>
              <a:t>ToshioMatsuda</a:t>
            </a:r>
            <a:endParaRPr lang="en-US" sz="1200" dirty="0"/>
          </a:p>
          <a:p>
            <a:endParaRPr lang="en-US" sz="1200" dirty="0"/>
          </a:p>
          <a:p>
            <a:r>
              <a:rPr lang="en-US" sz="1200" dirty="0" err="1"/>
              <a:t>ToshioMatsuda</a:t>
            </a:r>
            <a:endParaRPr lang="en-US" sz="1200" dirty="0"/>
          </a:p>
          <a:p>
            <a:r>
              <a:rPr lang="en-US" sz="1200" dirty="0"/>
              <a:t>	松田利夫	</a:t>
            </a:r>
            <a:r>
              <a:rPr lang="en-US" sz="1200" dirty="0" err="1"/>
              <a:t>SaaSパートナーズ協会専務理事／株式会社きっとエイエスピー代表取締役社長／山梨学院大学経営情報学部教授</a:t>
            </a:r>
            <a:r>
              <a:rPr lang="en-US" sz="1200" dirty="0"/>
              <a:t>	30	154	東京都新宿区</a:t>
            </a:r>
          </a:p>
          <a:p>
            <a:r>
              <a:rPr lang="en-US" sz="1200" dirty="0"/>
              <a:t>scroll to top</a:t>
            </a:r>
          </a:p>
          <a:p>
            <a:r>
              <a:rPr lang="en-US" sz="1200" dirty="0"/>
              <a:t>Follow	</a:t>
            </a:r>
            <a:r>
              <a:rPr lang="en-US" sz="1200" dirty="0" err="1"/>
              <a:t>UbuntuNet</a:t>
            </a:r>
            <a:endParaRPr lang="en-US" sz="1200" dirty="0"/>
          </a:p>
          <a:p>
            <a:endParaRPr lang="en-US" sz="1200" dirty="0"/>
          </a:p>
          <a:p>
            <a:r>
              <a:rPr lang="en-US" sz="1200" dirty="0" err="1"/>
              <a:t>UbuntuNet</a:t>
            </a:r>
            <a:endParaRPr lang="en-US" sz="1200" dirty="0"/>
          </a:p>
          <a:p>
            <a:r>
              <a:rPr lang="en-US" sz="1200" dirty="0"/>
              <a:t>	Ubuntu Net Alliance	The regional research and education network for east and southern Africa. Enabling global collaboration in research and education over world class networks 	82	144	Lilongwe, Malawi</a:t>
            </a:r>
          </a:p>
          <a:p>
            <a:r>
              <a:rPr lang="en-US" sz="1200" dirty="0"/>
              <a:t>Follow	</a:t>
            </a:r>
            <a:r>
              <a:rPr lang="en-US" sz="1200" dirty="0" err="1"/>
              <a:t>StratusLab</a:t>
            </a:r>
            <a:endParaRPr lang="en-US" sz="1200" dirty="0"/>
          </a:p>
          <a:p>
            <a:endParaRPr lang="en-US" sz="1200" dirty="0"/>
          </a:p>
          <a:p>
            <a:r>
              <a:rPr lang="en-US" sz="1200" dirty="0" err="1"/>
              <a:t>StratusLab</a:t>
            </a:r>
            <a:endParaRPr lang="en-US" sz="1200" dirty="0"/>
          </a:p>
          <a:p>
            <a:r>
              <a:rPr lang="en-US" sz="1200" dirty="0"/>
              <a:t>	Stratus Lab	Enhancing Grid Infrastructures with Virtualization and Cloud Technologies	49	133	</a:t>
            </a:r>
          </a:p>
          <a:p>
            <a:r>
              <a:rPr lang="en-US" sz="1200" dirty="0"/>
              <a:t>Follow	</a:t>
            </a:r>
            <a:r>
              <a:rPr lang="en-US" sz="1200" dirty="0" err="1"/>
              <a:t>yoyo_rkn</a:t>
            </a:r>
            <a:endParaRPr lang="en-US" sz="1200" dirty="0"/>
          </a:p>
          <a:p>
            <a:endParaRPr lang="en-US" sz="1200" dirty="0"/>
          </a:p>
          <a:p>
            <a:r>
              <a:rPr lang="en-US" sz="1200" dirty="0" err="1"/>
              <a:t>yoyo_rkn</a:t>
            </a:r>
            <a:endParaRPr lang="en-US" sz="1200" dirty="0"/>
          </a:p>
          <a:p>
            <a:r>
              <a:rPr lang="en-US" sz="1200" dirty="0"/>
              <a:t>	</a:t>
            </a:r>
            <a:r>
              <a:rPr lang="en-US" sz="1200" dirty="0" err="1"/>
              <a:t>yoyo@home</a:t>
            </a:r>
            <a:r>
              <a:rPr lang="en-US" sz="1200" dirty="0"/>
              <a:t>		29	89	Berlin</a:t>
            </a:r>
          </a:p>
          <a:p>
            <a:r>
              <a:rPr lang="en-US" sz="1200" dirty="0"/>
              <a:t>Follow	</a:t>
            </a:r>
            <a:r>
              <a:rPr lang="en-US" sz="1200" dirty="0" err="1"/>
              <a:t>CloudyGrids</a:t>
            </a:r>
            <a:endParaRPr lang="en-US" sz="1200" dirty="0"/>
          </a:p>
          <a:p>
            <a:endParaRPr lang="en-US" sz="1200" dirty="0"/>
          </a:p>
          <a:p>
            <a:r>
              <a:rPr lang="en-US" sz="1200" dirty="0" err="1"/>
              <a:t>CloudyGrids</a:t>
            </a:r>
            <a:endParaRPr lang="en-US" sz="1200" dirty="0"/>
          </a:p>
          <a:p>
            <a:r>
              <a:rPr lang="en-US" sz="1200" dirty="0"/>
              <a:t>	Will </a:t>
            </a:r>
            <a:r>
              <a:rPr lang="en-US" sz="1200" dirty="0" err="1"/>
              <a:t>Venters</a:t>
            </a:r>
            <a:r>
              <a:rPr lang="en-US" sz="1200" dirty="0"/>
              <a:t>	Lecturer in Information Systems, LSE. See http://</a:t>
            </a:r>
            <a:r>
              <a:rPr lang="en-US" sz="1200" dirty="0" err="1"/>
              <a:t>personal.lse.ac.uk</a:t>
            </a:r>
            <a:r>
              <a:rPr lang="en-US" sz="1200" dirty="0"/>
              <a:t>/</a:t>
            </a:r>
            <a:r>
              <a:rPr lang="en-US" sz="1200" dirty="0" err="1"/>
              <a:t>venters</a:t>
            </a:r>
            <a:r>
              <a:rPr lang="en-US" sz="1200" dirty="0"/>
              <a:t> 	55	85	London</a:t>
            </a:r>
          </a:p>
          <a:p>
            <a:r>
              <a:rPr lang="en-US" sz="1200" dirty="0"/>
              <a:t>Follow	</a:t>
            </a:r>
            <a:r>
              <a:rPr lang="en-US" sz="1200" dirty="0" err="1"/>
              <a:t>planet_gridpp</a:t>
            </a:r>
            <a:endParaRPr lang="en-US" sz="1200" dirty="0"/>
          </a:p>
          <a:p>
            <a:endParaRPr lang="en-US" sz="1200" dirty="0"/>
          </a:p>
          <a:p>
            <a:r>
              <a:rPr lang="en-US" sz="1200" dirty="0" err="1"/>
              <a:t>planet_gridpp</a:t>
            </a:r>
            <a:endParaRPr lang="en-US" sz="1200" dirty="0"/>
          </a:p>
          <a:p>
            <a:r>
              <a:rPr lang="en-US" sz="1200" dirty="0"/>
              <a:t>	Planet Grid PP	RSS feed from </a:t>
            </a:r>
            <a:r>
              <a:rPr lang="en-US" sz="1200" dirty="0" err="1"/>
              <a:t>planet.gridpp.ac.uk</a:t>
            </a:r>
            <a:r>
              <a:rPr lang="en-US" sz="1200" dirty="0"/>
              <a:t>	18	80	UK</a:t>
            </a:r>
          </a:p>
          <a:p>
            <a:r>
              <a:rPr lang="en-US" sz="1200" dirty="0"/>
              <a:t>Follow	</a:t>
            </a:r>
            <a:r>
              <a:rPr lang="en-US" sz="1200" dirty="0" err="1"/>
              <a:t>rohanmittal</a:t>
            </a:r>
            <a:endParaRPr lang="en-US" sz="1200" dirty="0"/>
          </a:p>
          <a:p>
            <a:endParaRPr lang="en-US" sz="1200" dirty="0"/>
          </a:p>
          <a:p>
            <a:r>
              <a:rPr lang="en-US" sz="1200" dirty="0" err="1"/>
              <a:t>rohanmittal</a:t>
            </a:r>
            <a:endParaRPr lang="en-US" sz="1200" dirty="0"/>
          </a:p>
          <a:p>
            <a:r>
              <a:rPr lang="en-US" sz="1200" dirty="0"/>
              <a:t>	</a:t>
            </a:r>
            <a:r>
              <a:rPr lang="en-US" sz="1200" dirty="0" err="1"/>
              <a:t>Rohan</a:t>
            </a:r>
            <a:r>
              <a:rPr lang="en-US" sz="1200" dirty="0"/>
              <a:t> Mittal	Curious, :-)	48	78	India</a:t>
            </a:r>
          </a:p>
          <a:p>
            <a:r>
              <a:rPr lang="en-US" sz="1200" dirty="0"/>
              <a:t>Follow	</a:t>
            </a:r>
            <a:r>
              <a:rPr lang="en-US" sz="1200" dirty="0" err="1"/>
              <a:t>igeproject_eu</a:t>
            </a:r>
            <a:endParaRPr lang="en-US" sz="1200" dirty="0"/>
          </a:p>
          <a:p>
            <a:endParaRPr lang="en-US" sz="1200" dirty="0"/>
          </a:p>
          <a:p>
            <a:r>
              <a:rPr lang="en-US" sz="1200" dirty="0" err="1"/>
              <a:t>igeproject_eu</a:t>
            </a:r>
            <a:endParaRPr lang="en-US" sz="1200" dirty="0"/>
          </a:p>
          <a:p>
            <a:r>
              <a:rPr lang="en-US" sz="1200" dirty="0"/>
              <a:t>	IGE	Initiative for Globus in Europe - Bringing Globus Toolkit to the European Research Area (FP7-INFRA-2010-1.2.1.3, Grant #261560)	4	67	</a:t>
            </a:r>
          </a:p>
          <a:p>
            <a:r>
              <a:rPr lang="en-US" sz="1200" dirty="0"/>
              <a:t>Follow	</a:t>
            </a:r>
            <a:r>
              <a:rPr lang="en-US" sz="1200" dirty="0" err="1"/>
              <a:t>metropoledigi</a:t>
            </a:r>
            <a:endParaRPr lang="en-US" sz="1200" dirty="0"/>
          </a:p>
          <a:p>
            <a:endParaRPr lang="en-US" sz="1200" dirty="0"/>
          </a:p>
          <a:p>
            <a:r>
              <a:rPr lang="en-US" sz="1200" dirty="0" err="1"/>
              <a:t>metropoledigi</a:t>
            </a:r>
            <a:endParaRPr lang="en-US" sz="1200" dirty="0"/>
          </a:p>
          <a:p>
            <a:r>
              <a:rPr lang="en-US" sz="1200" dirty="0"/>
              <a:t>	</a:t>
            </a:r>
            <a:r>
              <a:rPr lang="en-US" sz="1200" dirty="0" err="1"/>
              <a:t>Metrópole</a:t>
            </a:r>
            <a:r>
              <a:rPr lang="en-US" sz="1200" dirty="0"/>
              <a:t> Digital		1	67	Natal/RN/</a:t>
            </a:r>
            <a:r>
              <a:rPr lang="en-US" sz="1200" dirty="0" err="1"/>
              <a:t>Brasil</a:t>
            </a:r>
            <a:endParaRPr lang="en-US" sz="1200" dirty="0"/>
          </a:p>
          <a:p>
            <a:r>
              <a:rPr lang="en-US" sz="1200" dirty="0"/>
              <a:t>Follow	</a:t>
            </a:r>
            <a:r>
              <a:rPr lang="en-US" sz="1200" dirty="0" err="1"/>
              <a:t>ibnkureshi</a:t>
            </a:r>
            <a:endParaRPr lang="en-US" sz="1200" dirty="0"/>
          </a:p>
          <a:p>
            <a:endParaRPr lang="en-US" sz="1200" dirty="0"/>
          </a:p>
          <a:p>
            <a:r>
              <a:rPr lang="en-US" sz="1200" dirty="0" err="1"/>
              <a:t>ibnkureshi</a:t>
            </a:r>
            <a:endParaRPr lang="en-US" sz="1200" dirty="0"/>
          </a:p>
          <a:p>
            <a:r>
              <a:rPr lang="en-US" sz="1200" dirty="0"/>
              <a:t>	</a:t>
            </a:r>
            <a:r>
              <a:rPr lang="en-US" sz="1200" dirty="0" err="1"/>
              <a:t>Ibad</a:t>
            </a:r>
            <a:r>
              <a:rPr lang="en-US" sz="1200" dirty="0"/>
              <a:t> </a:t>
            </a:r>
            <a:r>
              <a:rPr lang="en-US" sz="1200" dirty="0" err="1"/>
              <a:t>Kureshi</a:t>
            </a:r>
            <a:r>
              <a:rPr lang="en-US" sz="1200" dirty="0"/>
              <a:t>	I am a simple guy who likes to keep his options open... current dilemma... </a:t>
            </a:r>
            <a:r>
              <a:rPr lang="en-US" sz="1200" dirty="0" err="1"/>
              <a:t>phd</a:t>
            </a:r>
            <a:r>
              <a:rPr lang="en-US" sz="1200" dirty="0"/>
              <a:t> in cluster computing or ma in filmmaking... what gets me the yacht first	24	66	</a:t>
            </a:r>
            <a:r>
              <a:rPr lang="en-US" sz="1200" dirty="0" err="1"/>
              <a:t>Huddersfield</a:t>
            </a:r>
            <a:endParaRPr lang="en-US" sz="1200" dirty="0"/>
          </a:p>
          <a:p>
            <a:r>
              <a:rPr lang="en-US" sz="1200" dirty="0"/>
              <a:t>Follow	eela_na3</a:t>
            </a:r>
          </a:p>
          <a:p>
            <a:endParaRPr lang="en-US" sz="1200" dirty="0"/>
          </a:p>
          <a:p>
            <a:r>
              <a:rPr lang="en-US" sz="1200" dirty="0"/>
              <a:t>eela_na3</a:t>
            </a:r>
          </a:p>
          <a:p>
            <a:r>
              <a:rPr lang="en-US" sz="1200" dirty="0"/>
              <a:t>	EELA / NA3	Twitter written by Leandro Neumann </a:t>
            </a:r>
            <a:r>
              <a:rPr lang="en-US" sz="1200" dirty="0" err="1"/>
              <a:t>Ciuffo</a:t>
            </a:r>
            <a:r>
              <a:rPr lang="en-US" sz="1200" dirty="0"/>
              <a:t>, in charge of the NA3 activity (Application Support) of the EELA-2 project.	13	56	Catania, Italy</a:t>
            </a:r>
          </a:p>
          <a:p>
            <a:r>
              <a:rPr lang="en-US" sz="1200" dirty="0"/>
              <a:t>scroll to top</a:t>
            </a:r>
          </a:p>
          <a:p>
            <a:r>
              <a:rPr lang="en-US" sz="1200" dirty="0"/>
              <a:t>Follow	</a:t>
            </a:r>
            <a:r>
              <a:rPr lang="en-US" sz="1200" dirty="0" err="1"/>
              <a:t>gravitazeroeu</a:t>
            </a:r>
            <a:endParaRPr lang="en-US" sz="1200" dirty="0"/>
          </a:p>
          <a:p>
            <a:endParaRPr lang="en-US" sz="1200" dirty="0"/>
          </a:p>
          <a:p>
            <a:r>
              <a:rPr lang="en-US" sz="1200" dirty="0" err="1"/>
              <a:t>gravitazeroeu</a:t>
            </a:r>
            <a:endParaRPr lang="en-US" sz="1200" dirty="0"/>
          </a:p>
          <a:p>
            <a:r>
              <a:rPr lang="en-US" sz="1200" dirty="0"/>
              <a:t>	</a:t>
            </a:r>
            <a:r>
              <a:rPr lang="en-US" sz="1200" dirty="0" err="1"/>
              <a:t>Gravità</a:t>
            </a:r>
            <a:r>
              <a:rPr lang="en-US" sz="1200" dirty="0"/>
              <a:t> Zero	Blog di </a:t>
            </a:r>
            <a:r>
              <a:rPr lang="en-US" sz="1200" dirty="0" err="1"/>
              <a:t>Divulgazione</a:t>
            </a:r>
            <a:r>
              <a:rPr lang="en-US" sz="1200" dirty="0"/>
              <a:t> </a:t>
            </a:r>
            <a:r>
              <a:rPr lang="en-US" sz="1200" dirty="0" err="1"/>
              <a:t>Scientifica</a:t>
            </a:r>
            <a:r>
              <a:rPr lang="en-US" sz="1200" dirty="0"/>
              <a:t> 	33	54	Torino</a:t>
            </a:r>
          </a:p>
          <a:p>
            <a:r>
              <a:rPr lang="en-US" sz="1200" dirty="0"/>
              <a:t>Follow	GRDI2020</a:t>
            </a:r>
          </a:p>
          <a:p>
            <a:endParaRPr lang="en-US" sz="1200" dirty="0"/>
          </a:p>
          <a:p>
            <a:r>
              <a:rPr lang="en-US" sz="1200" dirty="0"/>
              <a:t>GRDI2020</a:t>
            </a:r>
          </a:p>
          <a:p>
            <a:r>
              <a:rPr lang="en-US" sz="1200" dirty="0"/>
              <a:t>	GRDI2020		33	53	</a:t>
            </a:r>
          </a:p>
          <a:p>
            <a:r>
              <a:rPr lang="en-US" sz="1200" dirty="0"/>
              <a:t>Follow	</a:t>
            </a:r>
            <a:r>
              <a:rPr lang="en-US" sz="1200" dirty="0" err="1"/>
              <a:t>eresearchnz</a:t>
            </a:r>
            <a:endParaRPr lang="en-US" sz="1200" dirty="0"/>
          </a:p>
          <a:p>
            <a:endParaRPr lang="en-US" sz="1200" dirty="0"/>
          </a:p>
          <a:p>
            <a:r>
              <a:rPr lang="en-US" sz="1200" dirty="0" err="1"/>
              <a:t>eresearchnz</a:t>
            </a:r>
            <a:endParaRPr lang="en-US" sz="1200" dirty="0"/>
          </a:p>
          <a:p>
            <a:r>
              <a:rPr lang="en-US" sz="1200" dirty="0"/>
              <a:t>	e Research NZ	Promoting NZ </a:t>
            </a:r>
            <a:r>
              <a:rPr lang="en-US" sz="1200" dirty="0" err="1"/>
              <a:t>eResearch</a:t>
            </a:r>
            <a:r>
              <a:rPr lang="en-US" sz="1200" dirty="0"/>
              <a:t> communities	16	50	New Zealand</a:t>
            </a:r>
          </a:p>
          <a:p>
            <a:r>
              <a:rPr lang="en-US" sz="1200" dirty="0"/>
              <a:t>Follow	</a:t>
            </a:r>
            <a:r>
              <a:rPr lang="en-US" sz="1200" dirty="0" err="1"/>
              <a:t>Jregazzi</a:t>
            </a:r>
            <a:endParaRPr lang="en-US" sz="1200" dirty="0"/>
          </a:p>
          <a:p>
            <a:endParaRPr lang="en-US" sz="1200" dirty="0"/>
          </a:p>
          <a:p>
            <a:r>
              <a:rPr lang="en-US" sz="1200" dirty="0" err="1"/>
              <a:t>Jregazzi</a:t>
            </a:r>
            <a:endParaRPr lang="en-US" sz="1200" dirty="0"/>
          </a:p>
          <a:p>
            <a:r>
              <a:rPr lang="en-US" sz="1200" dirty="0"/>
              <a:t>	John </a:t>
            </a:r>
            <a:r>
              <a:rPr lang="en-US" sz="1200" dirty="0" err="1"/>
              <a:t>Regazzi</a:t>
            </a:r>
            <a:r>
              <a:rPr lang="en-US" sz="1200" dirty="0"/>
              <a:t>		23	40	</a:t>
            </a:r>
          </a:p>
          <a:p>
            <a:r>
              <a:rPr lang="en-US" sz="1200" dirty="0"/>
              <a:t>Follow	</a:t>
            </a:r>
            <a:r>
              <a:rPr lang="en-US" sz="1200" dirty="0" err="1"/>
              <a:t>oancan</a:t>
            </a:r>
            <a:endParaRPr lang="en-US" sz="1200" dirty="0"/>
          </a:p>
          <a:p>
            <a:endParaRPr lang="en-US" sz="1200" dirty="0"/>
          </a:p>
          <a:p>
            <a:r>
              <a:rPr lang="en-US" sz="1200" dirty="0" err="1"/>
              <a:t>oancan</a:t>
            </a:r>
            <a:endParaRPr lang="en-US" sz="1200" dirty="0"/>
          </a:p>
          <a:p>
            <a:r>
              <a:rPr lang="en-US" sz="1200" dirty="0"/>
              <a:t>	Oscar	</a:t>
            </a:r>
            <a:r>
              <a:rPr lang="en-US" sz="1200" dirty="0" err="1"/>
              <a:t>Ingeniero</a:t>
            </a:r>
            <a:r>
              <a:rPr lang="en-US" sz="1200" dirty="0"/>
              <a:t>, </a:t>
            </a:r>
            <a:r>
              <a:rPr lang="en-US" sz="1200" dirty="0" err="1"/>
              <a:t>Sureño</a:t>
            </a:r>
            <a:r>
              <a:rPr lang="en-US" sz="1200" dirty="0"/>
              <a:t>, </a:t>
            </a:r>
            <a:r>
              <a:rPr lang="en-US" sz="1200" dirty="0" err="1"/>
              <a:t>amante</a:t>
            </a:r>
            <a:r>
              <a:rPr lang="en-US" sz="1200" dirty="0"/>
              <a:t> de </a:t>
            </a:r>
            <a:r>
              <a:rPr lang="en-US" sz="1200" dirty="0" err="1"/>
              <a:t>las</a:t>
            </a:r>
            <a:r>
              <a:rPr lang="en-US" sz="1200" dirty="0"/>
              <a:t> TICs y la </a:t>
            </a:r>
            <a:r>
              <a:rPr lang="en-US" sz="1200" dirty="0" err="1"/>
              <a:t>emancipación</a:t>
            </a:r>
            <a:r>
              <a:rPr lang="en-US" sz="1200" dirty="0"/>
              <a:t> social	17	30	Sur </a:t>
            </a:r>
            <a:r>
              <a:rPr lang="en-US" sz="1200" dirty="0" err="1"/>
              <a:t>Eterno</a:t>
            </a:r>
            <a:endParaRPr lang="en-US" sz="1200" dirty="0"/>
          </a:p>
          <a:p>
            <a:r>
              <a:rPr lang="en-US" sz="1200" dirty="0"/>
              <a:t>Follow	</a:t>
            </a:r>
            <a:r>
              <a:rPr lang="en-US" sz="1200" dirty="0" err="1"/>
              <a:t>horizonfuelcel</a:t>
            </a:r>
            <a:endParaRPr lang="en-US" sz="1200" dirty="0"/>
          </a:p>
          <a:p>
            <a:endParaRPr lang="en-US" sz="1200" dirty="0"/>
          </a:p>
          <a:p>
            <a:r>
              <a:rPr lang="en-US" sz="1200" dirty="0" err="1"/>
              <a:t>horizonfuelcel</a:t>
            </a:r>
            <a:endParaRPr lang="en-US" sz="1200" dirty="0"/>
          </a:p>
          <a:p>
            <a:r>
              <a:rPr lang="en-US" sz="1200" dirty="0"/>
              <a:t>	</a:t>
            </a:r>
            <a:r>
              <a:rPr lang="en-US" sz="1200" dirty="0" err="1"/>
              <a:t>Taras</a:t>
            </a:r>
            <a:r>
              <a:rPr lang="en-US" sz="1200" dirty="0"/>
              <a:t> </a:t>
            </a:r>
            <a:r>
              <a:rPr lang="en-US" sz="1200" dirty="0" err="1"/>
              <a:t>Wankewycz</a:t>
            </a:r>
            <a:r>
              <a:rPr lang="en-US" sz="1200" dirty="0"/>
              <a:t>		4	27	</a:t>
            </a:r>
          </a:p>
          <a:p>
            <a:r>
              <a:rPr lang="en-US" sz="1200" dirty="0"/>
              <a:t>Follow	</a:t>
            </a:r>
            <a:r>
              <a:rPr lang="en-US" sz="1200" dirty="0" err="1"/>
              <a:t>Gorekasa</a:t>
            </a:r>
            <a:endParaRPr lang="en-US" sz="1200" dirty="0"/>
          </a:p>
          <a:p>
            <a:endParaRPr lang="en-US" sz="1200" dirty="0"/>
          </a:p>
          <a:p>
            <a:r>
              <a:rPr lang="en-US" sz="1200" dirty="0" err="1"/>
              <a:t>Gorekasa</a:t>
            </a:r>
            <a:endParaRPr lang="en-US" sz="1200" dirty="0"/>
          </a:p>
          <a:p>
            <a:r>
              <a:rPr lang="en-US" sz="1200" dirty="0"/>
              <a:t>	Ryan Kelly	</a:t>
            </a:r>
            <a:r>
              <a:rPr lang="en-US" sz="1200" dirty="0" err="1"/>
              <a:t>WoW</a:t>
            </a:r>
            <a:r>
              <a:rPr lang="en-US" sz="1200" dirty="0"/>
              <a:t> </a:t>
            </a:r>
            <a:r>
              <a:rPr lang="en-US" sz="1200" dirty="0" err="1"/>
              <a:t>luver</a:t>
            </a:r>
            <a:r>
              <a:rPr lang="en-US" sz="1200" dirty="0"/>
              <a:t> and gaming freak also </a:t>
            </a:r>
            <a:r>
              <a:rPr lang="en-US" sz="1200" dirty="0" err="1"/>
              <a:t>i</a:t>
            </a:r>
            <a:r>
              <a:rPr lang="en-US" sz="1200" dirty="0"/>
              <a:t> love football	14	25	</a:t>
            </a:r>
          </a:p>
          <a:p>
            <a:r>
              <a:rPr lang="en-US" sz="1200" dirty="0"/>
              <a:t>Follow	nano86</a:t>
            </a:r>
          </a:p>
          <a:p>
            <a:endParaRPr lang="en-US" sz="1200" dirty="0"/>
          </a:p>
          <a:p>
            <a:r>
              <a:rPr lang="en-US" sz="1200" dirty="0"/>
              <a:t>nano86</a:t>
            </a:r>
          </a:p>
          <a:p>
            <a:r>
              <a:rPr lang="en-US" sz="1200" dirty="0"/>
              <a:t>	nano86		1	24	</a:t>
            </a:r>
          </a:p>
          <a:p>
            <a:r>
              <a:rPr lang="en-US" sz="1200" dirty="0"/>
              <a:t>Follow	auzzie22314</a:t>
            </a:r>
          </a:p>
          <a:p>
            <a:endParaRPr lang="en-US" sz="1200" dirty="0"/>
          </a:p>
          <a:p>
            <a:r>
              <a:rPr lang="en-US" sz="1200" dirty="0"/>
              <a:t>auzzie22314</a:t>
            </a:r>
          </a:p>
          <a:p>
            <a:r>
              <a:rPr lang="en-US" sz="1200" dirty="0"/>
              <a:t>	Terry Hill	</a:t>
            </a:r>
            <a:r>
              <a:rPr lang="en-US" sz="1200" dirty="0" err="1"/>
              <a:t>Passivhaus</a:t>
            </a:r>
            <a:r>
              <a:rPr lang="en-US" sz="1200" dirty="0"/>
              <a:t> </a:t>
            </a:r>
            <a:r>
              <a:rPr lang="en-US" sz="1200" dirty="0" err="1"/>
              <a:t>promotor</a:t>
            </a:r>
            <a:r>
              <a:rPr lang="en-US" sz="1200" dirty="0"/>
              <a:t>	6	23	Virginia</a:t>
            </a:r>
          </a:p>
          <a:p>
            <a:r>
              <a:rPr lang="en-US" sz="1200" dirty="0"/>
              <a:t>Follow	mit09</a:t>
            </a:r>
          </a:p>
          <a:p>
            <a:endParaRPr lang="en-US" sz="1200" dirty="0"/>
          </a:p>
          <a:p>
            <a:r>
              <a:rPr lang="en-US" sz="1200" dirty="0"/>
              <a:t>mit09</a:t>
            </a:r>
          </a:p>
          <a:p>
            <a:r>
              <a:rPr lang="en-US" sz="1200" dirty="0"/>
              <a:t>	</a:t>
            </a:r>
            <a:r>
              <a:rPr lang="en-US" sz="1200" dirty="0" err="1"/>
              <a:t>mit</a:t>
            </a:r>
            <a:r>
              <a:rPr lang="en-US" sz="1200" dirty="0"/>
              <a:t>		7	18	</a:t>
            </a:r>
          </a:p>
          <a:p>
            <a:r>
              <a:rPr lang="en-US" sz="1200" dirty="0"/>
              <a:t>Refresh results</a:t>
            </a:r>
          </a:p>
          <a:p>
            <a:r>
              <a:rPr lang="en-US" sz="1200" dirty="0"/>
              <a:t>Tools http://</a:t>
            </a:r>
            <a:r>
              <a:rPr lang="en-US" sz="1200" dirty="0" err="1"/>
              <a:t>bit.ly</a:t>
            </a:r>
            <a:r>
              <a:rPr lang="en-US" sz="1200" dirty="0"/>
              <a:t>/yZct94 - Copy</a:t>
            </a:r>
          </a:p>
          <a:p>
            <a:r>
              <a:rPr lang="en-US" sz="1200" dirty="0"/>
              <a:t>Copy link to this search page</a:t>
            </a:r>
          </a:p>
          <a:p>
            <a:endParaRPr lang="en-US" sz="1200" dirty="0"/>
          </a:p>
          <a:p>
            <a:r>
              <a:rPr lang="en-US" sz="1200" dirty="0"/>
              <a:t>http://</a:t>
            </a:r>
            <a:r>
              <a:rPr lang="en-US" sz="1200" dirty="0" err="1"/>
              <a:t>bit.ly</a:t>
            </a:r>
            <a:r>
              <a:rPr lang="en-US" sz="1200" dirty="0"/>
              <a:t>/yZct94</a:t>
            </a:r>
          </a:p>
          <a:p>
            <a:r>
              <a:rPr lang="en-US" sz="1200" dirty="0"/>
              <a:t>Enjoy.</a:t>
            </a:r>
          </a:p>
          <a:p>
            <a:r>
              <a:rPr lang="en-US" sz="1200" dirty="0"/>
              <a:t>Export list of names.</a:t>
            </a:r>
          </a:p>
          <a:p>
            <a:r>
              <a:rPr lang="en-US" sz="1200" dirty="0"/>
              <a:t>Search results</a:t>
            </a:r>
          </a:p>
          <a:p>
            <a:endParaRPr lang="en-US" sz="1200" dirty="0"/>
          </a:p>
          <a:p>
            <a:r>
              <a:rPr lang="en-US" sz="1200" dirty="0"/>
              <a:t>CERN, ​</a:t>
            </a:r>
            <a:r>
              <a:rPr lang="en-US" sz="1200" dirty="0" err="1"/>
              <a:t>guardianscience</a:t>
            </a:r>
            <a:r>
              <a:rPr lang="en-US" sz="1200" dirty="0"/>
              <a:t>,​</a:t>
            </a:r>
            <a:r>
              <a:rPr lang="en-US" sz="1200" dirty="0" err="1"/>
              <a:t>sciencemuseum</a:t>
            </a:r>
            <a:r>
              <a:rPr lang="en-US" sz="1200" dirty="0"/>
              <a:t>,​</a:t>
            </a:r>
            <a:r>
              <a:rPr lang="en-US" sz="1200" dirty="0" err="1"/>
              <a:t>ChemistryWorld</a:t>
            </a:r>
            <a:r>
              <a:rPr lang="en-US" sz="1200" dirty="0"/>
              <a:t>,​</a:t>
            </a:r>
            <a:r>
              <a:rPr lang="en-US" sz="1200" dirty="0" err="1"/>
              <a:t>seedmag</a:t>
            </a:r>
            <a:r>
              <a:rPr lang="en-US" sz="1200" dirty="0"/>
              <a:t>,​</a:t>
            </a:r>
            <a:r>
              <a:rPr lang="en-US" sz="1200" dirty="0" err="1"/>
              <a:t>IdeasGate</a:t>
            </a:r>
            <a:r>
              <a:rPr lang="en-US" sz="1200" dirty="0"/>
              <a:t>,​ </a:t>
            </a:r>
            <a:r>
              <a:rPr lang="en-US" sz="1200" dirty="0" err="1"/>
              <a:t>psael</a:t>
            </a:r>
            <a:r>
              <a:rPr lang="en-US" sz="1200" dirty="0"/>
              <a:t>,​</a:t>
            </a:r>
            <a:r>
              <a:rPr lang="en-US" sz="1200" dirty="0" err="1"/>
              <a:t>TheComedyStore</a:t>
            </a:r>
            <a:r>
              <a:rPr lang="en-US" sz="1200" dirty="0"/>
              <a:t>,​</a:t>
            </a:r>
            <a:r>
              <a:rPr lang="en-US" sz="1200" dirty="0" err="1"/>
              <a:t>mediamuseum</a:t>
            </a:r>
            <a:r>
              <a:rPr lang="en-US" sz="1200" dirty="0"/>
              <a:t>,​</a:t>
            </a:r>
            <a:r>
              <a:rPr lang="en-US" sz="1200" dirty="0" err="1"/>
              <a:t>astroparticle</a:t>
            </a:r>
            <a:r>
              <a:rPr lang="en-US" sz="1200" dirty="0"/>
              <a:t>,​</a:t>
            </a:r>
            <a:r>
              <a:rPr lang="en-US" sz="1200" dirty="0" err="1"/>
              <a:t>symmetrymag</a:t>
            </a:r>
            <a:r>
              <a:rPr lang="en-US" sz="1200" dirty="0"/>
              <a:t>,​ </a:t>
            </a:r>
            <a:r>
              <a:rPr lang="en-US" sz="1200" dirty="0" err="1"/>
              <a:t>womenintech</a:t>
            </a:r>
            <a:r>
              <a:rPr lang="en-US" sz="1200" dirty="0"/>
              <a:t>,​</a:t>
            </a:r>
            <a:r>
              <a:rPr lang="en-US" sz="1200" dirty="0" err="1"/>
              <a:t>cheltfestivals</a:t>
            </a:r>
            <a:r>
              <a:rPr lang="en-US" sz="1200" dirty="0"/>
              <a:t>,​</a:t>
            </a:r>
            <a:r>
              <a:rPr lang="en-US" sz="1200" dirty="0" err="1"/>
              <a:t>junespringtech</a:t>
            </a:r>
            <a:r>
              <a:rPr lang="en-US" sz="1200" dirty="0"/>
              <a:t>,​</a:t>
            </a:r>
            <a:r>
              <a:rPr lang="en-US" sz="1200" dirty="0" err="1"/>
              <a:t>ENGINEERINGcom</a:t>
            </a:r>
            <a:r>
              <a:rPr lang="en-US" sz="1200" dirty="0"/>
              <a:t>,​ </a:t>
            </a:r>
            <a:r>
              <a:rPr lang="en-US" sz="1200" dirty="0" err="1"/>
              <a:t>TheCloudNetwork</a:t>
            </a:r>
            <a:r>
              <a:rPr lang="en-US" sz="1200" dirty="0"/>
              <a:t>,​</a:t>
            </a:r>
            <a:r>
              <a:rPr lang="en-US" sz="1200" dirty="0" err="1"/>
              <a:t>endthedisease</a:t>
            </a:r>
            <a:r>
              <a:rPr lang="en-US" sz="1200" dirty="0"/>
              <a:t>,​</a:t>
            </a:r>
            <a:r>
              <a:rPr lang="en-US" sz="1200" dirty="0" err="1"/>
              <a:t>cloudbook</a:t>
            </a:r>
            <a:r>
              <a:rPr lang="en-US" sz="1200" dirty="0"/>
              <a:t>,​</a:t>
            </a:r>
            <a:r>
              <a:rPr lang="en-US" sz="1200" dirty="0" err="1"/>
              <a:t>ALICEexperiment</a:t>
            </a:r>
            <a:r>
              <a:rPr lang="en-US" sz="1200" dirty="0"/>
              <a:t>,​ </a:t>
            </a:r>
            <a:r>
              <a:rPr lang="en-US" sz="1200" dirty="0" err="1"/>
              <a:t>cloud_connect</a:t>
            </a:r>
            <a:r>
              <a:rPr lang="en-US" sz="1200" dirty="0"/>
              <a:t>,​QMUL,​</a:t>
            </a:r>
            <a:r>
              <a:rPr lang="en-US" sz="1200" dirty="0" err="1"/>
              <a:t>DigitalAgendaEU</a:t>
            </a:r>
            <a:r>
              <a:rPr lang="en-US" sz="1200" dirty="0"/>
              <a:t>,​</a:t>
            </a:r>
            <a:r>
              <a:rPr lang="en-US" sz="1200" dirty="0" err="1"/>
              <a:t>Michael_GR</a:t>
            </a:r>
            <a:r>
              <a:rPr lang="en-US" sz="1200" dirty="0"/>
              <a:t>,​</a:t>
            </a:r>
            <a:r>
              <a:rPr lang="en-US" sz="1200" dirty="0" err="1"/>
              <a:t>momentofscience</a:t>
            </a:r>
            <a:r>
              <a:rPr lang="en-US" sz="1200" dirty="0"/>
              <a:t>,​FMWF, ​USLHC,​</a:t>
            </a:r>
            <a:r>
              <a:rPr lang="en-US" sz="1200" dirty="0" err="1"/>
              <a:t>particlenews</a:t>
            </a:r>
            <a:r>
              <a:rPr lang="en-US" sz="1200" dirty="0"/>
              <a:t>,​</a:t>
            </a:r>
            <a:r>
              <a:rPr lang="en-US" sz="1200" dirty="0" err="1"/>
              <a:t>milenio_ciencia</a:t>
            </a:r>
            <a:r>
              <a:rPr lang="en-US" sz="1200" dirty="0"/>
              <a:t>,​</a:t>
            </a:r>
            <a:r>
              <a:rPr lang="en-US" sz="1200" dirty="0" err="1"/>
              <a:t>NancyProctor</a:t>
            </a:r>
            <a:r>
              <a:rPr lang="en-US" sz="1200" dirty="0"/>
              <a:t>,​</a:t>
            </a:r>
            <a:r>
              <a:rPr lang="en-US" sz="1200" dirty="0" err="1"/>
              <a:t>DoTryThisAtHome</a:t>
            </a:r>
            <a:r>
              <a:rPr lang="en-US" sz="1200" dirty="0"/>
              <a:t>,​ </a:t>
            </a:r>
            <a:r>
              <a:rPr lang="en-US" sz="1200" dirty="0" err="1"/>
              <a:t>cloudtweaks</a:t>
            </a:r>
            <a:r>
              <a:rPr lang="en-US" sz="1200" dirty="0"/>
              <a:t>,​</a:t>
            </a:r>
            <a:r>
              <a:rPr lang="en-US" sz="1200" dirty="0" err="1"/>
              <a:t>HPCwire</a:t>
            </a:r>
            <a:r>
              <a:rPr lang="en-US" sz="1200" dirty="0"/>
              <a:t>,​</a:t>
            </a:r>
            <a:r>
              <a:rPr lang="en-US" sz="1200" dirty="0" err="1"/>
              <a:t>EPRINews</a:t>
            </a:r>
            <a:r>
              <a:rPr lang="en-US" sz="1200" dirty="0"/>
              <a:t>,​</a:t>
            </a:r>
            <a:r>
              <a:rPr lang="en-US" sz="1200" dirty="0" err="1"/>
              <a:t>CloudWSeries</a:t>
            </a:r>
            <a:r>
              <a:rPr lang="en-US" sz="1200" dirty="0"/>
              <a:t>,​</a:t>
            </a:r>
            <a:r>
              <a:rPr lang="en-US" sz="1200" dirty="0" err="1"/>
              <a:t>dmascia</a:t>
            </a:r>
            <a:r>
              <a:rPr lang="en-US" sz="1200" dirty="0"/>
              <a:t>,​</a:t>
            </a:r>
            <a:r>
              <a:rPr lang="en-US" sz="1200" dirty="0" err="1"/>
              <a:t>BritishSciFest</a:t>
            </a:r>
            <a:r>
              <a:rPr lang="en-US" sz="1200" dirty="0"/>
              <a:t>,​ </a:t>
            </a:r>
            <a:r>
              <a:rPr lang="en-US" sz="1200" dirty="0" err="1"/>
              <a:t>EnergeticFutura</a:t>
            </a:r>
            <a:r>
              <a:rPr lang="en-US" sz="1200" dirty="0"/>
              <a:t>,​</a:t>
            </a:r>
            <a:r>
              <a:rPr lang="en-US" sz="1200" dirty="0" err="1"/>
              <a:t>illuminantceo</a:t>
            </a:r>
            <a:r>
              <a:rPr lang="en-US" sz="1200" dirty="0"/>
              <a:t>,​</a:t>
            </a:r>
            <a:r>
              <a:rPr lang="en-US" sz="1200" dirty="0" err="1"/>
              <a:t>ChemHeritage</a:t>
            </a:r>
            <a:r>
              <a:rPr lang="en-US" sz="1200" dirty="0"/>
              <a:t>,​</a:t>
            </a:r>
            <a:r>
              <a:rPr lang="en-US" sz="1200" dirty="0" err="1"/>
              <a:t>geopense</a:t>
            </a:r>
            <a:r>
              <a:rPr lang="en-US" sz="1200" dirty="0"/>
              <a:t>,​</a:t>
            </a:r>
            <a:r>
              <a:rPr lang="en-US" sz="1200" dirty="0" err="1"/>
              <a:t>AmateurPhilosop</a:t>
            </a:r>
            <a:r>
              <a:rPr lang="en-US" sz="1200" dirty="0"/>
              <a:t>, ​dubscience2012,​</a:t>
            </a:r>
            <a:r>
              <a:rPr lang="en-US" sz="1200" dirty="0" err="1"/>
              <a:t>NVIDIATesla</a:t>
            </a:r>
            <a:r>
              <a:rPr lang="en-US" sz="1200" dirty="0"/>
              <a:t>,​</a:t>
            </a:r>
            <a:r>
              <a:rPr lang="en-US" sz="1200" dirty="0" err="1"/>
              <a:t>JoBrodie</a:t>
            </a:r>
            <a:r>
              <a:rPr lang="en-US" sz="1200" dirty="0"/>
              <a:t>,​</a:t>
            </a:r>
            <a:r>
              <a:rPr lang="en-US" sz="1200" dirty="0" err="1"/>
              <a:t>geekpop</a:t>
            </a:r>
            <a:r>
              <a:rPr lang="en-US" sz="1200" dirty="0"/>
              <a:t>,​IN2P3_CNRS,​ </a:t>
            </a:r>
            <a:r>
              <a:rPr lang="en-US" sz="1200" dirty="0" err="1"/>
              <a:t>CristyBurne</a:t>
            </a:r>
            <a:r>
              <a:rPr lang="en-US" sz="1200" dirty="0"/>
              <a:t>,​</a:t>
            </a:r>
            <a:r>
              <a:rPr lang="en-US" sz="1200" dirty="0" err="1"/>
              <a:t>Leigh_Phillips</a:t>
            </a:r>
            <a:r>
              <a:rPr lang="en-US" sz="1200" dirty="0"/>
              <a:t>,​</a:t>
            </a:r>
            <a:r>
              <a:rPr lang="en-US" sz="1200" dirty="0" err="1"/>
              <a:t>swissnexSF</a:t>
            </a:r>
            <a:r>
              <a:rPr lang="en-US" sz="1200" dirty="0"/>
              <a:t>,​</a:t>
            </a:r>
            <a:r>
              <a:rPr lang="en-US" sz="1200" dirty="0" err="1"/>
              <a:t>gridpp</a:t>
            </a:r>
            <a:r>
              <a:rPr lang="en-US" sz="1200" dirty="0"/>
              <a:t>,​</a:t>
            </a:r>
            <a:r>
              <a:rPr lang="en-US" sz="1200" dirty="0" err="1"/>
              <a:t>fusionenergy</a:t>
            </a:r>
            <a:r>
              <a:rPr lang="en-US" sz="1200" dirty="0"/>
              <a:t>,​ </a:t>
            </a:r>
            <a:r>
              <a:rPr lang="en-US" sz="1200" dirty="0" err="1"/>
              <a:t>EnablingGrids</a:t>
            </a:r>
            <a:r>
              <a:rPr lang="en-US" sz="1200" dirty="0"/>
              <a:t>,​</a:t>
            </a:r>
            <a:r>
              <a:rPr lang="en-US" sz="1200" dirty="0" err="1"/>
              <a:t>timClicks</a:t>
            </a:r>
            <a:r>
              <a:rPr lang="en-US" sz="1200" dirty="0"/>
              <a:t>,​</a:t>
            </a:r>
            <a:r>
              <a:rPr lang="en-US" sz="1200" dirty="0" err="1"/>
              <a:t>isgtw</a:t>
            </a:r>
            <a:r>
              <a:rPr lang="en-US" sz="1200" dirty="0"/>
              <a:t>,​</a:t>
            </a:r>
            <a:r>
              <a:rPr lang="en-US" sz="1200" dirty="0" err="1"/>
              <a:t>datanami</a:t>
            </a:r>
            <a:r>
              <a:rPr lang="en-US" sz="1200" dirty="0"/>
              <a:t>,​</a:t>
            </a:r>
            <a:r>
              <a:rPr lang="en-US" sz="1200" dirty="0" err="1"/>
              <a:t>benstill</a:t>
            </a:r>
            <a:r>
              <a:rPr lang="en-US" sz="1200" dirty="0"/>
              <a:t>,​</a:t>
            </a:r>
            <a:r>
              <a:rPr lang="en-US" sz="1200" dirty="0" err="1"/>
              <a:t>LBNLcs</a:t>
            </a:r>
            <a:r>
              <a:rPr lang="en-US" sz="1200" dirty="0"/>
              <a:t>,​</a:t>
            </a:r>
            <a:r>
              <a:rPr lang="en-US" sz="1200" dirty="0" err="1"/>
              <a:t>busuab</a:t>
            </a:r>
            <a:r>
              <a:rPr lang="en-US" sz="1200" dirty="0"/>
              <a:t>,​ _Chemistry_,​</a:t>
            </a:r>
            <a:r>
              <a:rPr lang="en-US" sz="1200" dirty="0" err="1"/>
              <a:t>giorgiawired</a:t>
            </a:r>
            <a:r>
              <a:rPr lang="en-US" sz="1200" dirty="0"/>
              <a:t>,​OMG4Science,​</a:t>
            </a:r>
            <a:r>
              <a:rPr lang="en-US" sz="1200" dirty="0" err="1"/>
              <a:t>TheSISTeam</a:t>
            </a:r>
            <a:r>
              <a:rPr lang="en-US" sz="1200" dirty="0"/>
              <a:t>,​</a:t>
            </a:r>
            <a:r>
              <a:rPr lang="en-US" sz="1200" dirty="0" err="1"/>
              <a:t>DrQz</a:t>
            </a:r>
            <a:r>
              <a:rPr lang="en-US" sz="1200" dirty="0"/>
              <a:t>,​</a:t>
            </a:r>
            <a:r>
              <a:rPr lang="en-US" sz="1200" dirty="0" err="1"/>
              <a:t>hartem</a:t>
            </a:r>
            <a:r>
              <a:rPr lang="en-US" sz="1200" dirty="0"/>
              <a:t>,​ </a:t>
            </a:r>
            <a:r>
              <a:rPr lang="en-US" sz="1200" dirty="0" err="1"/>
              <a:t>ScalableComp</a:t>
            </a:r>
            <a:r>
              <a:rPr lang="en-US" sz="1200" dirty="0"/>
              <a:t>,​</a:t>
            </a:r>
            <a:r>
              <a:rPr lang="en-US" sz="1200" dirty="0" err="1"/>
              <a:t>CyberSciCentre</a:t>
            </a:r>
            <a:r>
              <a:rPr lang="en-US" sz="1200" dirty="0"/>
              <a:t>,​</a:t>
            </a:r>
            <a:r>
              <a:rPr lang="en-US" sz="1200" dirty="0" err="1"/>
              <a:t>GEANTnews</a:t>
            </a:r>
            <a:r>
              <a:rPr lang="en-US" sz="1200" dirty="0"/>
              <a:t>,​</a:t>
            </a:r>
            <a:r>
              <a:rPr lang="en-US" sz="1200" dirty="0" err="1"/>
              <a:t>PhysicsatQM</a:t>
            </a:r>
            <a:r>
              <a:rPr lang="en-US" sz="1200" dirty="0"/>
              <a:t>,​</a:t>
            </a:r>
            <a:r>
              <a:rPr lang="en-US" sz="1200" dirty="0" err="1"/>
              <a:t>geekeconomist</a:t>
            </a:r>
            <a:r>
              <a:rPr lang="en-US" sz="1200" dirty="0"/>
              <a:t>,​ </a:t>
            </a:r>
            <a:r>
              <a:rPr lang="en-US" sz="1200" dirty="0" err="1"/>
              <a:t>pesinasiller</a:t>
            </a:r>
            <a:r>
              <a:rPr lang="en-US" sz="1200" dirty="0"/>
              <a:t>,​</a:t>
            </a:r>
            <a:r>
              <a:rPr lang="en-US" sz="1200" dirty="0" err="1"/>
              <a:t>johanlouwers</a:t>
            </a:r>
            <a:r>
              <a:rPr lang="en-US" sz="1200" dirty="0"/>
              <a:t>,​</a:t>
            </a:r>
            <a:r>
              <a:rPr lang="en-US" sz="1200" dirty="0" err="1"/>
              <a:t>mariocampolargo</a:t>
            </a:r>
            <a:r>
              <a:rPr lang="en-US" sz="1200" dirty="0"/>
              <a:t>,​</a:t>
            </a:r>
            <a:r>
              <a:rPr lang="en-US" sz="1200" dirty="0" err="1"/>
              <a:t>EuroAfrica_ICT</a:t>
            </a:r>
            <a:r>
              <a:rPr lang="en-US" sz="1200" dirty="0"/>
              <a:t>,​</a:t>
            </a:r>
            <a:r>
              <a:rPr lang="en-US" sz="1200" dirty="0" err="1"/>
              <a:t>RUCompSci</a:t>
            </a:r>
            <a:r>
              <a:rPr lang="en-US" sz="1200" dirty="0"/>
              <a:t>,​ </a:t>
            </a:r>
            <a:r>
              <a:rPr lang="en-US" sz="1200" dirty="0" err="1"/>
              <a:t>BeSTGRID</a:t>
            </a:r>
            <a:r>
              <a:rPr lang="en-US" sz="1200" dirty="0"/>
              <a:t>,​</a:t>
            </a:r>
            <a:r>
              <a:rPr lang="en-US" sz="1200" dirty="0" err="1"/>
              <a:t>billyzero</a:t>
            </a:r>
            <a:r>
              <a:rPr lang="en-US" sz="1200" dirty="0"/>
              <a:t>,​</a:t>
            </a:r>
            <a:r>
              <a:rPr lang="en-US" sz="1200" dirty="0" err="1"/>
              <a:t>SoftwareSaved</a:t>
            </a:r>
            <a:r>
              <a:rPr lang="en-US" sz="1200" dirty="0"/>
              <a:t>,​</a:t>
            </a:r>
            <a:r>
              <a:rPr lang="en-US" sz="1200" dirty="0" err="1"/>
              <a:t>bigodines</a:t>
            </a:r>
            <a:r>
              <a:rPr lang="en-US" sz="1200" dirty="0"/>
              <a:t>,​</a:t>
            </a:r>
            <a:r>
              <a:rPr lang="en-US" sz="1200" dirty="0" err="1"/>
              <a:t>Rechenkraft_net</a:t>
            </a:r>
            <a:r>
              <a:rPr lang="en-US" sz="1200" dirty="0"/>
              <a:t>,​ </a:t>
            </a:r>
            <a:r>
              <a:rPr lang="en-US" sz="1200" dirty="0" err="1"/>
              <a:t>ToshioMatsuda</a:t>
            </a:r>
            <a:r>
              <a:rPr lang="en-US" sz="1200" dirty="0"/>
              <a:t>,​</a:t>
            </a:r>
            <a:r>
              <a:rPr lang="en-US" sz="1200" dirty="0" err="1"/>
              <a:t>UbuntuNet</a:t>
            </a:r>
            <a:r>
              <a:rPr lang="en-US" sz="1200" dirty="0"/>
              <a:t>,​</a:t>
            </a:r>
            <a:r>
              <a:rPr lang="en-US" sz="1200" dirty="0" err="1"/>
              <a:t>StratusLab</a:t>
            </a:r>
            <a:r>
              <a:rPr lang="en-US" sz="1200" dirty="0"/>
              <a:t>,​</a:t>
            </a:r>
            <a:r>
              <a:rPr lang="en-US" sz="1200" dirty="0" err="1"/>
              <a:t>yoyo_rkn</a:t>
            </a:r>
            <a:r>
              <a:rPr lang="en-US" sz="1200" dirty="0"/>
              <a:t>,​</a:t>
            </a:r>
            <a:r>
              <a:rPr lang="en-US" sz="1200" dirty="0" err="1"/>
              <a:t>CloudyGrids</a:t>
            </a:r>
            <a:r>
              <a:rPr lang="en-US" sz="1200" dirty="0"/>
              <a:t>,​ </a:t>
            </a:r>
            <a:r>
              <a:rPr lang="en-US" sz="1200" dirty="0" err="1"/>
              <a:t>planet_gridpp</a:t>
            </a:r>
            <a:r>
              <a:rPr lang="en-US" sz="1200" dirty="0"/>
              <a:t>,​</a:t>
            </a:r>
            <a:r>
              <a:rPr lang="en-US" sz="1200" dirty="0" err="1"/>
              <a:t>rohanmittal</a:t>
            </a:r>
            <a:r>
              <a:rPr lang="en-US" sz="1200" dirty="0"/>
              <a:t>,​</a:t>
            </a:r>
            <a:r>
              <a:rPr lang="en-US" sz="1200" dirty="0" err="1"/>
              <a:t>igeproject_eu</a:t>
            </a:r>
            <a:r>
              <a:rPr lang="en-US" sz="1200" dirty="0"/>
              <a:t>,​</a:t>
            </a:r>
            <a:r>
              <a:rPr lang="en-US" sz="1200" dirty="0" err="1"/>
              <a:t>metropoledigi</a:t>
            </a:r>
            <a:r>
              <a:rPr lang="en-US" sz="1200" dirty="0"/>
              <a:t>,​</a:t>
            </a:r>
            <a:r>
              <a:rPr lang="en-US" sz="1200" dirty="0" err="1"/>
              <a:t>ibnkureshi</a:t>
            </a:r>
            <a:r>
              <a:rPr lang="en-US" sz="1200" dirty="0"/>
              <a:t>,​ eela_na3,​</a:t>
            </a:r>
            <a:r>
              <a:rPr lang="en-US" sz="1200" dirty="0" err="1"/>
              <a:t>gravitazeroeu</a:t>
            </a:r>
            <a:r>
              <a:rPr lang="en-US" sz="1200" dirty="0"/>
              <a:t>,​GRDI2020,​</a:t>
            </a:r>
            <a:r>
              <a:rPr lang="en-US" sz="1200" dirty="0" err="1"/>
              <a:t>eresearchnz</a:t>
            </a:r>
            <a:r>
              <a:rPr lang="en-US" sz="1200" dirty="0"/>
              <a:t>,​</a:t>
            </a:r>
            <a:r>
              <a:rPr lang="en-US" sz="1200" dirty="0" err="1"/>
              <a:t>Jregazzi</a:t>
            </a:r>
            <a:r>
              <a:rPr lang="en-US" sz="1200" dirty="0"/>
              <a:t>,​</a:t>
            </a:r>
            <a:r>
              <a:rPr lang="en-US" sz="1200" dirty="0" err="1"/>
              <a:t>oancan</a:t>
            </a:r>
            <a:r>
              <a:rPr lang="en-US" sz="1200" dirty="0"/>
              <a:t>,​ </a:t>
            </a:r>
            <a:r>
              <a:rPr lang="en-US" sz="1200" dirty="0" err="1"/>
              <a:t>horizonfuelcel</a:t>
            </a:r>
            <a:r>
              <a:rPr lang="en-US" sz="1200" dirty="0"/>
              <a:t>,​</a:t>
            </a:r>
            <a:r>
              <a:rPr lang="en-US" sz="1200" dirty="0" err="1"/>
              <a:t>Gorekasa</a:t>
            </a:r>
            <a:r>
              <a:rPr lang="en-US" sz="1200" dirty="0"/>
              <a:t>,​nano86,​auzzie22314,​mit09</a:t>
            </a:r>
          </a:p>
          <a:p>
            <a:r>
              <a:rPr lang="en-US" sz="1200" dirty="0"/>
              <a:t>Enjoy.</a:t>
            </a:r>
          </a:p>
          <a:p>
            <a:r>
              <a:rPr lang="en-US" sz="1200" dirty="0"/>
              <a:t>Create twitter list from results. Tweet it!</a:t>
            </a:r>
          </a:p>
          <a:p>
            <a:r>
              <a:rPr lang="en-US" sz="1200" dirty="0"/>
              <a:t>Sign in with Twitter</a:t>
            </a:r>
          </a:p>
          <a:p>
            <a:endParaRPr lang="en-US" sz="1200" dirty="0"/>
          </a:p>
          <a:p>
            <a:r>
              <a:rPr lang="en-US" sz="1200" dirty="0"/>
              <a:t>    * Sign in with Twitter to make it easier to follow people, to filter out people you already know or to watch for cool new people your friends are following.</a:t>
            </a:r>
          </a:p>
          <a:p>
            <a:r>
              <a:rPr lang="en-US" sz="1200" dirty="0"/>
              <a:t>    * We will never post to Twitter without your explicit permission first.</a:t>
            </a:r>
          </a:p>
          <a:p>
            <a:r>
              <a:rPr lang="en-US" sz="1200" dirty="0"/>
              <a:t>    * You can revoke </a:t>
            </a:r>
            <a:r>
              <a:rPr lang="en-US" sz="1200" dirty="0" err="1"/>
              <a:t>Twiangulate's</a:t>
            </a:r>
            <a:r>
              <a:rPr lang="en-US" sz="1200" dirty="0"/>
              <a:t> access to your Twitter account at any time by changing your Connections settings on Twitter (link).</a:t>
            </a:r>
          </a:p>
          <a:p>
            <a:r>
              <a:rPr lang="en-US" sz="1200" dirty="0"/>
              <a:t>    * You confirm that you accept our Terms of Service.</a:t>
            </a:r>
          </a:p>
          <a:p>
            <a:endParaRPr lang="en-US" sz="1200" dirty="0"/>
          </a:p>
          <a:p>
            <a:r>
              <a:rPr lang="en-US" sz="1200" dirty="0"/>
              <a:t>Cancel Sign in with Twitter</a:t>
            </a:r>
          </a:p>
          <a:p>
            <a:r>
              <a:rPr lang="en-US" sz="1200" dirty="0"/>
              <a:t>Sign in with Twitter?</a:t>
            </a:r>
          </a:p>
          <a:p>
            <a:endParaRPr lang="en-US" sz="1200" dirty="0"/>
          </a:p>
          <a:p>
            <a:r>
              <a:rPr lang="en-US" sz="1200" dirty="0"/>
              <a:t>To see newly found users you should be signed in with Twitter.</a:t>
            </a:r>
          </a:p>
          <a:p>
            <a:r>
              <a:rPr lang="en-US" sz="1200" dirty="0"/>
              <a:t>Cancel Sign in with Twitter</a:t>
            </a:r>
          </a:p>
          <a:p>
            <a:endParaRPr lang="en-US" sz="1200" dirty="0"/>
          </a:p>
          <a:p>
            <a:r>
              <a:rPr lang="en-US" sz="1200" dirty="0"/>
              <a:t> </a:t>
            </a:r>
          </a:p>
          <a:p>
            <a:r>
              <a:rPr lang="en-US" sz="1200" dirty="0"/>
              <a:t> </a:t>
            </a:r>
          </a:p>
          <a:p>
            <a:endParaRPr lang="en-US" sz="1200" dirty="0"/>
          </a:p>
          <a:p>
            <a:r>
              <a:rPr lang="en-US" sz="1200" dirty="0"/>
              <a:t>    *</a:t>
            </a:r>
          </a:p>
          <a:p>
            <a:endParaRPr lang="en-US" sz="1200" dirty="0"/>
          </a:p>
          <a:p>
            <a:r>
              <a:rPr lang="en-US" sz="1200" dirty="0"/>
              <a:t>      "</a:t>
            </a:r>
            <a:r>
              <a:rPr lang="en-US" sz="1200" dirty="0" err="1"/>
              <a:t>Twiangulate</a:t>
            </a:r>
            <a:r>
              <a:rPr lang="en-US" sz="1200" dirty="0"/>
              <a:t> can tell me who the people I listen to are, in turn, listening to"</a:t>
            </a:r>
          </a:p>
          <a:p>
            <a:r>
              <a:rPr lang="en-US" sz="1200" dirty="0"/>
              <a:t>    *</a:t>
            </a:r>
          </a:p>
          <a:p>
            <a:endParaRPr lang="en-US" sz="1200" dirty="0"/>
          </a:p>
          <a:p>
            <a:r>
              <a:rPr lang="en-US" sz="1200" dirty="0"/>
              <a:t>      "That's pretty hot stuff"</a:t>
            </a:r>
          </a:p>
          <a:p>
            <a:r>
              <a:rPr lang="en-US" sz="1200" dirty="0"/>
              <a:t>    *</a:t>
            </a:r>
          </a:p>
          <a:p>
            <a:endParaRPr lang="en-US" sz="1200" dirty="0"/>
          </a:p>
          <a:p>
            <a:r>
              <a:rPr lang="en-US" sz="1200" dirty="0"/>
              <a:t>      "Find connections you</a:t>
            </a:r>
          </a:p>
          <a:p>
            <a:r>
              <a:rPr lang="en-US" sz="1200" dirty="0"/>
              <a:t>      might have in common"</a:t>
            </a:r>
          </a:p>
          <a:p>
            <a:r>
              <a:rPr lang="en-US" sz="1200" dirty="0"/>
              <a:t>    *</a:t>
            </a:r>
          </a:p>
          <a:p>
            <a:endParaRPr lang="en-US" sz="1200" dirty="0"/>
          </a:p>
          <a:p>
            <a:r>
              <a:rPr lang="en-US" sz="1200" dirty="0"/>
              <a:t>      "A good virtual parlor game"</a:t>
            </a:r>
          </a:p>
          <a:p>
            <a:r>
              <a:rPr lang="en-US" sz="1200" dirty="0"/>
              <a:t>    *</a:t>
            </a:r>
          </a:p>
          <a:p>
            <a:endParaRPr lang="en-US" sz="1200" dirty="0"/>
          </a:p>
          <a:p>
            <a:r>
              <a:rPr lang="en-US" sz="1200" dirty="0"/>
              <a:t>      "Discover the common followers of your three biggest competitors on Twitter"</a:t>
            </a:r>
          </a:p>
          <a:p>
            <a:r>
              <a:rPr lang="en-US" sz="1200" dirty="0"/>
              <a:t>    *</a:t>
            </a:r>
          </a:p>
          <a:p>
            <a:endParaRPr lang="en-US" sz="1200" dirty="0"/>
          </a:p>
          <a:p>
            <a:r>
              <a:rPr lang="en-US" sz="1200" dirty="0"/>
              <a:t>      "</a:t>
            </a:r>
            <a:r>
              <a:rPr lang="en-US" sz="1200" dirty="0" err="1"/>
              <a:t>Twiangulate</a:t>
            </a:r>
            <a:r>
              <a:rPr lang="en-US" sz="1200" dirty="0"/>
              <a:t> is one of the coolest online tools that I've found"</a:t>
            </a:r>
          </a:p>
          <a:p>
            <a:r>
              <a:rPr lang="en-US" sz="1200" dirty="0"/>
              <a:t>    *</a:t>
            </a:r>
          </a:p>
          <a:p>
            <a:endParaRPr lang="en-US" sz="1200" dirty="0"/>
          </a:p>
          <a:p>
            <a:r>
              <a:rPr lang="en-US" sz="1200" dirty="0"/>
              <a:t>      "Wow @</a:t>
            </a:r>
            <a:r>
              <a:rPr lang="en-US" sz="1200" dirty="0" err="1"/>
              <a:t>twiangulate</a:t>
            </a:r>
            <a:r>
              <a:rPr lang="en-US" sz="1200" dirty="0"/>
              <a:t>... is very cool Twitter follower analysis tool"</a:t>
            </a:r>
          </a:p>
          <a:p>
            <a:r>
              <a:rPr lang="en-US" sz="1200" dirty="0"/>
              <a:t>    *</a:t>
            </a:r>
          </a:p>
          <a:p>
            <a:endParaRPr lang="en-US" sz="1200" dirty="0"/>
          </a:p>
          <a:p>
            <a:r>
              <a:rPr lang="en-US" sz="1200" dirty="0"/>
              <a:t>      "</a:t>
            </a:r>
            <a:r>
              <a:rPr lang="en-US" sz="1200" dirty="0" err="1"/>
              <a:t>Twiangulate</a:t>
            </a:r>
            <a:r>
              <a:rPr lang="en-US" sz="1200" dirty="0"/>
              <a:t> makes Twitter start to look a little like LinkedIn, revealing a network of interests, not just strategic friends"</a:t>
            </a:r>
          </a:p>
          <a:p>
            <a:endParaRPr lang="en-US" sz="1200" dirty="0"/>
          </a:p>
          <a:p>
            <a:r>
              <a:rPr lang="en-US" sz="1200" dirty="0"/>
              <a:t>Like this? Please share: | |</a:t>
            </a:r>
          </a:p>
          <a:p>
            <a:r>
              <a:rPr lang="en-US" sz="1200" dirty="0"/>
              <a:t>Follow on Twitter Add to </a:t>
            </a:r>
            <a:r>
              <a:rPr lang="en-US" sz="1200" dirty="0" err="1"/>
              <a:t>del.icio.us</a:t>
            </a:r>
            <a:r>
              <a:rPr lang="en-US" sz="1200" dirty="0"/>
              <a:t> Submit to </a:t>
            </a:r>
            <a:r>
              <a:rPr lang="en-US" sz="1200" dirty="0" err="1"/>
              <a:t>digg</a:t>
            </a:r>
            <a:r>
              <a:rPr lang="en-US" sz="1200" dirty="0"/>
              <a:t> Submit to </a:t>
            </a:r>
            <a:r>
              <a:rPr lang="en-US" sz="1200" dirty="0" err="1"/>
              <a:t>Reddit</a:t>
            </a:r>
            <a:r>
              <a:rPr lang="en-US" sz="1200" dirty="0"/>
              <a:t> Submit to </a:t>
            </a:r>
            <a:r>
              <a:rPr lang="en-US" sz="1200" dirty="0" err="1"/>
              <a:t>StumbleUpon</a:t>
            </a:r>
            <a:r>
              <a:rPr lang="en-US" sz="1200" dirty="0"/>
              <a:t> Submit to Facebook</a:t>
            </a:r>
          </a:p>
          <a:p>
            <a:r>
              <a:rPr lang="en-US" sz="1200" dirty="0"/>
              <a:t>Build a map | Public maps | Home | Blog | FAQs | Terms | Contact</a:t>
            </a:r>
          </a:p>
          <a:p>
            <a:r>
              <a:rPr lang="en-US" sz="1200" dirty="0"/>
              <a:t>Brought to you by the team behind </a:t>
            </a:r>
            <a:r>
              <a:rPr lang="en-US" sz="1200" dirty="0" err="1"/>
              <a:t>Blogads.com</a:t>
            </a:r>
            <a:r>
              <a:rPr lang="en-US" sz="1200" dirty="0"/>
              <a:t> including these </a:t>
            </a:r>
            <a:r>
              <a:rPr lang="en-US" sz="1200" dirty="0" err="1"/>
              <a:t>tweeps</a:t>
            </a:r>
            <a:r>
              <a:rPr lang="en-US" sz="1200" dirty="0"/>
              <a:t>.</a:t>
            </a:r>
          </a:p>
          <a:p>
            <a:r>
              <a:rPr lang="en-US" sz="1200" dirty="0"/>
              <a:t>© 2009-2011 </a:t>
            </a:r>
            <a:r>
              <a:rPr lang="en-US" sz="1200" dirty="0" err="1"/>
              <a:t>Pressflex</a:t>
            </a:r>
            <a:r>
              <a:rPr lang="en-US" sz="1200" dirty="0"/>
              <a:t> LLC</a:t>
            </a:r>
          </a:p>
          <a:p>
            <a:r>
              <a:rPr lang="en-US" sz="1200" dirty="0"/>
              <a:t>Glad you're having fun!</a:t>
            </a:r>
          </a:p>
          <a:p>
            <a:endParaRPr lang="en-US" sz="1200" dirty="0"/>
          </a:p>
          <a:p>
            <a:r>
              <a:rPr lang="en-US" sz="1200" dirty="0"/>
              <a:t>Just sign in with Twitter, and you can keep right on </a:t>
            </a:r>
            <a:r>
              <a:rPr lang="en-US" sz="1200" dirty="0" err="1"/>
              <a:t>twiangulating</a:t>
            </a:r>
            <a:r>
              <a:rPr lang="en-US" sz="1200" dirty="0"/>
              <a:t>!</a:t>
            </a:r>
          </a:p>
          <a:p>
            <a:r>
              <a:rPr lang="en-US" sz="1200" dirty="0"/>
              <a:t>Email: (no sales or spam, cool tips only) Tweet this: 140 I'm at http://</a:t>
            </a:r>
            <a:r>
              <a:rPr lang="en-US" sz="1200" dirty="0" err="1"/>
              <a:t>twiangulate.com</a:t>
            </a:r>
            <a:r>
              <a:rPr lang="en-US" sz="1200" dirty="0"/>
              <a:t> where you can analyze your followers, search Twitter bios and uncover hidden connections. Follow @</a:t>
            </a:r>
            <a:r>
              <a:rPr lang="en-US" sz="1200" dirty="0" err="1"/>
              <a:t>twiangulate</a:t>
            </a:r>
            <a:r>
              <a:rPr lang="en-US" sz="1200" dirty="0"/>
              <a:t> Sign in with Twitter By clicking "Sign in with Twitter", you agree to our terms.</a:t>
            </a:r>
          </a:p>
          <a:p>
            <a:r>
              <a:rPr lang="en-US" sz="1200" dirty="0"/>
              <a:t>Cancel</a:t>
            </a:r>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2800" dirty="0" smtClean="0">
                <a:solidFill>
                  <a:srgbClr val="6666FF"/>
                </a:solidFill>
                <a:latin typeface="Arial Bold" charset="0"/>
                <a:ea typeface="ＭＳ Ｐゴシック" charset="0"/>
                <a:cs typeface="Arial Bold" charset="0"/>
                <a:sym typeface="Arial Bold" charset="0"/>
              </a:rPr>
              <a:t>9</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22–23 September 2011, Lyon</a:t>
            </a:r>
            <a:endParaRPr lang="en-US" sz="2800" dirty="0">
              <a:solidFill>
                <a:srgbClr val="6666FF"/>
              </a:solidFill>
              <a:latin typeface="Arial Bold" charset="0"/>
              <a:ea typeface="ＭＳ Ｐゴシック" charset="0"/>
              <a:cs typeface="Arial Bold" charset="0"/>
              <a:sym typeface="Arial Bold" charset="0"/>
            </a:endParaRPr>
          </a:p>
        </p:txBody>
      </p:sp>
      <p:sp>
        <p:nvSpPr>
          <p:cNvPr id="3" name="Oval 2"/>
          <p:cNvSpPr/>
          <p:nvPr/>
        </p:nvSpPr>
        <p:spPr bwMode="auto">
          <a:xfrm>
            <a:off x="251520" y="1916832"/>
            <a:ext cx="4320480" cy="2232248"/>
          </a:xfrm>
          <a:prstGeom prst="ellipse">
            <a:avLst/>
          </a:prstGeom>
          <a:gradFill flip="none" rotWithShape="1">
            <a:gsLst>
              <a:gs pos="100000">
                <a:schemeClr val="accent6">
                  <a:lumMod val="40000"/>
                  <a:lumOff val="60000"/>
                </a:schemeClr>
              </a:gs>
              <a:gs pos="26000">
                <a:srgbClr val="FFFFFF"/>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251520" y="1844824"/>
            <a:ext cx="4536504" cy="2431435"/>
          </a:xfrm>
          <a:prstGeom prst="rect">
            <a:avLst/>
          </a:prstGeom>
          <a:noFill/>
        </p:spPr>
        <p:txBody>
          <a:bodyPr wrap="square" rtlCol="0">
            <a:spAutoFit/>
          </a:bodyPr>
          <a:lstStyle/>
          <a:p>
            <a:pPr algn="l"/>
            <a:endParaRPr lang="en-US" sz="2400" dirty="0" smtClean="0">
              <a:latin typeface="+mn-lt"/>
            </a:endParaRPr>
          </a:p>
          <a:p>
            <a:r>
              <a:rPr lang="en-US" sz="2400" dirty="0" smtClean="0">
                <a:latin typeface="+mn-lt"/>
              </a:rPr>
              <a:t>Scientific Data</a:t>
            </a:r>
          </a:p>
          <a:p>
            <a:r>
              <a:rPr lang="en-US" sz="1600" dirty="0" err="1" smtClean="0">
                <a:latin typeface="+mn-lt"/>
              </a:rPr>
              <a:t>agINFRA</a:t>
            </a:r>
            <a:r>
              <a:rPr lang="en-US" sz="1600" dirty="0" smtClean="0">
                <a:latin typeface="+mn-lt"/>
              </a:rPr>
              <a:t> • </a:t>
            </a:r>
            <a:r>
              <a:rPr lang="en-US" sz="1600" dirty="0" err="1" smtClean="0">
                <a:latin typeface="+mn-lt"/>
              </a:rPr>
              <a:t>diXa</a:t>
            </a:r>
            <a:r>
              <a:rPr lang="en-US" sz="1600" dirty="0" smtClean="0">
                <a:latin typeface="+mn-lt"/>
              </a:rPr>
              <a:t> • ENGAGE • ESPAS</a:t>
            </a:r>
          </a:p>
          <a:p>
            <a:r>
              <a:rPr lang="en-US" sz="1600" dirty="0" smtClean="0">
                <a:latin typeface="+mn-lt"/>
              </a:rPr>
              <a:t>EUDAT • </a:t>
            </a:r>
            <a:r>
              <a:rPr lang="en-US" sz="1600" dirty="0" err="1" smtClean="0">
                <a:latin typeface="+mn-lt"/>
              </a:rPr>
              <a:t>iMarine</a:t>
            </a:r>
            <a:r>
              <a:rPr lang="en-US" sz="1600" dirty="0" smtClean="0">
                <a:latin typeface="+mn-lt"/>
              </a:rPr>
              <a:t> • </a:t>
            </a:r>
            <a:r>
              <a:rPr lang="en-US" sz="1600" dirty="0" err="1" smtClean="0">
                <a:latin typeface="+mn-lt"/>
              </a:rPr>
              <a:t>OpenAIREplus</a:t>
            </a:r>
            <a:endParaRPr lang="en-US" sz="1600" dirty="0">
              <a:latin typeface="+mn-lt"/>
            </a:endParaRPr>
          </a:p>
          <a:p>
            <a:r>
              <a:rPr lang="en-US" sz="1600" dirty="0" err="1" smtClean="0">
                <a:latin typeface="+mn-lt"/>
              </a:rPr>
              <a:t>PanDataODI</a:t>
            </a:r>
            <a:r>
              <a:rPr lang="en-US" sz="1600" dirty="0" smtClean="0">
                <a:latin typeface="+mn-lt"/>
              </a:rPr>
              <a:t> • SCIDIP‐ES • </a:t>
            </a:r>
            <a:r>
              <a:rPr lang="en-US" sz="1600" dirty="0" err="1" smtClean="0">
                <a:latin typeface="+mn-lt"/>
              </a:rPr>
              <a:t>transPLANT</a:t>
            </a:r>
            <a:endParaRPr lang="en-US" sz="1600" dirty="0">
              <a:latin typeface="+mn-lt"/>
            </a:endParaRPr>
          </a:p>
          <a:p>
            <a:r>
              <a:rPr lang="en-US" sz="1600" dirty="0" err="1" smtClean="0">
                <a:latin typeface="+mn-lt"/>
              </a:rPr>
              <a:t>BioMedBridges</a:t>
            </a:r>
            <a:r>
              <a:rPr lang="en-US" sz="1600" dirty="0" smtClean="0">
                <a:latin typeface="+mn-lt"/>
              </a:rPr>
              <a:t> • DASISH</a:t>
            </a:r>
            <a:endParaRPr lang="en-US" sz="1600" dirty="0">
              <a:latin typeface="+mn-lt"/>
            </a:endParaRPr>
          </a:p>
          <a:p>
            <a:r>
              <a:rPr lang="en-US" sz="1600" dirty="0" smtClean="0">
                <a:latin typeface="+mn-lt"/>
              </a:rPr>
              <a:t>ENVRI •  SIM4RDM</a:t>
            </a:r>
          </a:p>
          <a:p>
            <a:pPr algn="l"/>
            <a:endParaRPr lang="en-US" sz="2400" dirty="0" smtClean="0">
              <a:latin typeface="+mn-lt"/>
            </a:endParaRPr>
          </a:p>
        </p:txBody>
      </p:sp>
      <p:sp>
        <p:nvSpPr>
          <p:cNvPr id="10" name="Oval 9"/>
          <p:cNvSpPr/>
          <p:nvPr/>
        </p:nvSpPr>
        <p:spPr bwMode="auto">
          <a:xfrm>
            <a:off x="4644008" y="1916832"/>
            <a:ext cx="4320480" cy="2232248"/>
          </a:xfrm>
          <a:prstGeom prst="ellipse">
            <a:avLst/>
          </a:prstGeom>
          <a:gradFill flip="none" rotWithShape="1">
            <a:gsLst>
              <a:gs pos="100000">
                <a:schemeClr val="accent6">
                  <a:lumMod val="40000"/>
                  <a:lumOff val="60000"/>
                </a:schemeClr>
              </a:gs>
              <a:gs pos="26000">
                <a:srgbClr val="FFFFFF"/>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Oval 10"/>
          <p:cNvSpPr/>
          <p:nvPr/>
        </p:nvSpPr>
        <p:spPr bwMode="auto">
          <a:xfrm>
            <a:off x="2267744" y="4077072"/>
            <a:ext cx="4320480" cy="2232248"/>
          </a:xfrm>
          <a:prstGeom prst="ellipse">
            <a:avLst/>
          </a:prstGeom>
          <a:gradFill flip="none" rotWithShape="1">
            <a:gsLst>
              <a:gs pos="100000">
                <a:schemeClr val="accent6">
                  <a:lumMod val="40000"/>
                  <a:lumOff val="60000"/>
                </a:schemeClr>
              </a:gs>
              <a:gs pos="26000">
                <a:srgbClr val="FFFFFF"/>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4607496" y="2132856"/>
            <a:ext cx="4536504" cy="1569660"/>
          </a:xfrm>
          <a:prstGeom prst="rect">
            <a:avLst/>
          </a:prstGeom>
          <a:noFill/>
        </p:spPr>
        <p:txBody>
          <a:bodyPr wrap="square" rtlCol="0">
            <a:spAutoFit/>
          </a:bodyPr>
          <a:lstStyle/>
          <a:p>
            <a:pPr algn="l"/>
            <a:endParaRPr lang="en-US" sz="2400" dirty="0" smtClean="0">
              <a:latin typeface="+mn-lt"/>
            </a:endParaRPr>
          </a:p>
          <a:p>
            <a:r>
              <a:rPr lang="en-US" sz="2400" dirty="0">
                <a:latin typeface="+mn-lt"/>
              </a:rPr>
              <a:t>e</a:t>
            </a:r>
            <a:r>
              <a:rPr lang="en-US" sz="2400" dirty="0" smtClean="0">
                <a:latin typeface="+mn-lt"/>
              </a:rPr>
              <a:t>-Science Infrastructures</a:t>
            </a:r>
          </a:p>
          <a:p>
            <a:r>
              <a:rPr lang="en-US" sz="1600" dirty="0" err="1" smtClean="0"/>
              <a:t>BioVeL</a:t>
            </a:r>
            <a:r>
              <a:rPr lang="en-US" sz="1600" dirty="0"/>
              <a:t> </a:t>
            </a:r>
            <a:r>
              <a:rPr lang="en-US" sz="1600" dirty="0" smtClean="0"/>
              <a:t>• DRIHM</a:t>
            </a:r>
            <a:r>
              <a:rPr lang="en-US" sz="1600" dirty="0"/>
              <a:t> </a:t>
            </a:r>
            <a:r>
              <a:rPr lang="en-US" sz="1600" dirty="0" smtClean="0"/>
              <a:t>• </a:t>
            </a:r>
            <a:r>
              <a:rPr lang="en-US" sz="1600" dirty="0" err="1" smtClean="0"/>
              <a:t>EarthServer</a:t>
            </a:r>
            <a:r>
              <a:rPr lang="en-US" sz="1600" dirty="0" smtClean="0"/>
              <a:t> </a:t>
            </a:r>
            <a:r>
              <a:rPr lang="en-US" sz="1600" dirty="0"/>
              <a:t>•</a:t>
            </a:r>
            <a:r>
              <a:rPr lang="en-US" sz="1600" dirty="0" smtClean="0"/>
              <a:t> </a:t>
            </a:r>
            <a:r>
              <a:rPr lang="en-US" sz="1600" dirty="0"/>
              <a:t>GLORIA</a:t>
            </a:r>
            <a:br>
              <a:rPr lang="en-US" sz="1600" dirty="0"/>
            </a:br>
            <a:r>
              <a:rPr lang="en-US" sz="1600" dirty="0" smtClean="0"/>
              <a:t>N4U •</a:t>
            </a:r>
            <a:r>
              <a:rPr lang="en-US" sz="1600" dirty="0"/>
              <a:t> </a:t>
            </a:r>
            <a:r>
              <a:rPr lang="en-US" sz="1600" dirty="0" smtClean="0"/>
              <a:t>SCI</a:t>
            </a:r>
            <a:r>
              <a:rPr lang="en-US" sz="1600" dirty="0"/>
              <a:t>‐BUS </a:t>
            </a:r>
            <a:r>
              <a:rPr lang="en-US" sz="1600" dirty="0" smtClean="0"/>
              <a:t> • VERCE </a:t>
            </a:r>
            <a:endParaRPr lang="en-US" sz="1600" dirty="0"/>
          </a:p>
          <a:p>
            <a:endParaRPr lang="en-US" sz="1600" dirty="0" smtClean="0">
              <a:latin typeface="+mn-lt"/>
            </a:endParaRPr>
          </a:p>
        </p:txBody>
      </p:sp>
      <p:sp>
        <p:nvSpPr>
          <p:cNvPr id="14" name="TextBox 13"/>
          <p:cNvSpPr txBox="1"/>
          <p:nvPr/>
        </p:nvSpPr>
        <p:spPr>
          <a:xfrm>
            <a:off x="2195736" y="4365104"/>
            <a:ext cx="4536504" cy="1569660"/>
          </a:xfrm>
          <a:prstGeom prst="rect">
            <a:avLst/>
          </a:prstGeom>
          <a:noFill/>
        </p:spPr>
        <p:txBody>
          <a:bodyPr wrap="square" rtlCol="0">
            <a:spAutoFit/>
          </a:bodyPr>
          <a:lstStyle/>
          <a:p>
            <a:pPr algn="l"/>
            <a:endParaRPr lang="en-US" sz="2400" dirty="0" smtClean="0">
              <a:latin typeface="+mn-lt"/>
            </a:endParaRPr>
          </a:p>
          <a:p>
            <a:r>
              <a:rPr lang="en-US" sz="2400" dirty="0">
                <a:latin typeface="+mn-lt"/>
              </a:rPr>
              <a:t>Support Actions and NCP </a:t>
            </a:r>
          </a:p>
          <a:p>
            <a:r>
              <a:rPr lang="en-US" sz="1600" dirty="0" err="1" smtClean="0"/>
              <a:t>BioVeL</a:t>
            </a:r>
            <a:r>
              <a:rPr lang="en-US" sz="1600" dirty="0" smtClean="0"/>
              <a:t> • DRIHM</a:t>
            </a:r>
            <a:r>
              <a:rPr lang="en-US" sz="1600" dirty="0"/>
              <a:t> </a:t>
            </a:r>
            <a:r>
              <a:rPr lang="en-US" sz="1600" dirty="0" smtClean="0"/>
              <a:t>• </a:t>
            </a:r>
            <a:r>
              <a:rPr lang="en-US" sz="1600" dirty="0" err="1" smtClean="0"/>
              <a:t>EarthServer</a:t>
            </a:r>
            <a:r>
              <a:rPr lang="en-US" sz="1600" dirty="0" smtClean="0"/>
              <a:t> </a:t>
            </a:r>
            <a:r>
              <a:rPr lang="en-US" sz="1600" dirty="0"/>
              <a:t>•</a:t>
            </a:r>
            <a:r>
              <a:rPr lang="en-US" sz="1600" dirty="0" smtClean="0"/>
              <a:t> </a:t>
            </a:r>
            <a:r>
              <a:rPr lang="en-US" sz="1600" dirty="0"/>
              <a:t>GLORIA</a:t>
            </a:r>
            <a:br>
              <a:rPr lang="en-US" sz="1600" dirty="0"/>
            </a:br>
            <a:r>
              <a:rPr lang="en-US" sz="1600" dirty="0" smtClean="0"/>
              <a:t>N4U •</a:t>
            </a:r>
            <a:r>
              <a:rPr lang="en-US" sz="1600" dirty="0"/>
              <a:t> </a:t>
            </a:r>
            <a:r>
              <a:rPr lang="en-US" sz="1600" dirty="0" smtClean="0"/>
              <a:t>SCI</a:t>
            </a:r>
            <a:r>
              <a:rPr lang="en-US" sz="1600" dirty="0"/>
              <a:t>‐BUS </a:t>
            </a:r>
            <a:r>
              <a:rPr lang="en-US" sz="1600" dirty="0" smtClean="0"/>
              <a:t> • VERCE </a:t>
            </a:r>
            <a:endParaRPr lang="en-US" sz="1600" dirty="0"/>
          </a:p>
          <a:p>
            <a:endParaRPr lang="en-US" sz="1600" dirty="0" smtClean="0">
              <a:latin typeface="+mn-lt"/>
            </a:endParaRPr>
          </a:p>
        </p:txBody>
      </p:sp>
    </p:spTree>
    <p:extLst>
      <p:ext uri="{BB962C8B-B14F-4D97-AF65-F5344CB8AC3E}">
        <p14:creationId xmlns:p14="http://schemas.microsoft.com/office/powerpoint/2010/main" val="1433001176"/>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455613" y="2200275"/>
            <a:ext cx="77851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82588" indent="-342900" algn="l">
              <a:buClr>
                <a:srgbClr val="000000"/>
              </a:buClr>
              <a:buSzPct val="100000"/>
              <a:buFont typeface="Arial" charset="0"/>
              <a:buChar char="•"/>
            </a:pPr>
            <a:r>
              <a:rPr lang="en-US" sz="2000">
                <a:solidFill>
                  <a:schemeClr val="tx1"/>
                </a:solidFill>
                <a:latin typeface="Arial Bold Italic" charset="0"/>
                <a:ea typeface="ＭＳ Ｐゴシック" charset="0"/>
                <a:cs typeface="Arial Bold Italic" charset="0"/>
                <a:sym typeface="Arial Bold Italic" charset="0"/>
              </a:rPr>
              <a:t>How sustainable is the site?</a:t>
            </a:r>
          </a:p>
          <a:p>
            <a:pPr marL="382588" indent="-342900" algn="l">
              <a:buClr>
                <a:srgbClr val="000000"/>
              </a:buClr>
              <a:buSzPct val="100000"/>
              <a:buFont typeface="Lucida Grande" charset="0"/>
              <a:buChar char="-"/>
            </a:pPr>
            <a:r>
              <a:rPr lang="en-US" sz="1800">
                <a:solidFill>
                  <a:schemeClr val="tx1"/>
                </a:solidFill>
                <a:latin typeface="Arial" charset="0"/>
                <a:ea typeface="ＭＳ Ｐゴシック" charset="0"/>
                <a:cs typeface="Arial" charset="0"/>
                <a:sym typeface="Arial" charset="0"/>
              </a:rPr>
              <a:t>Highly sustainable as dependent on volunteers (100 regular contributors). </a:t>
            </a:r>
          </a:p>
          <a:p>
            <a:pPr marL="382588" indent="-342900" algn="l">
              <a:buClr>
                <a:srgbClr val="000000"/>
              </a:buClr>
              <a:buSzPct val="100000"/>
              <a:buFont typeface="Lucida Grande" charset="0"/>
              <a:buChar char="-"/>
            </a:pPr>
            <a:r>
              <a:rPr lang="en-US" sz="1800">
                <a:solidFill>
                  <a:schemeClr val="tx1"/>
                </a:solidFill>
                <a:latin typeface="Arial" charset="0"/>
                <a:ea typeface="ＭＳ Ｐゴシック" charset="0"/>
                <a:cs typeface="Arial" charset="0"/>
                <a:sym typeface="Arial" charset="0"/>
              </a:rPr>
              <a:t>Coordinator is also important. </a:t>
            </a:r>
          </a:p>
          <a:p>
            <a:pPr marL="382588" indent="-342900" algn="l">
              <a:buClr>
                <a:srgbClr val="000000"/>
              </a:buClr>
              <a:buSzPct val="100000"/>
              <a:buFont typeface="Lucida Grande" charset="0"/>
              <a:buChar char="-"/>
            </a:pPr>
            <a:r>
              <a:rPr lang="en-US" sz="1800">
                <a:solidFill>
                  <a:schemeClr val="tx1"/>
                </a:solidFill>
                <a:latin typeface="Arial" charset="0"/>
                <a:ea typeface="ＭＳ Ｐゴシック" charset="0"/>
                <a:cs typeface="Arial" charset="0"/>
                <a:sym typeface="Arial" charset="0"/>
              </a:rPr>
              <a:t>Cultivate </a:t>
            </a:r>
            <a:r>
              <a:rPr lang="ja-JP" altLang="en-US" sz="1800">
                <a:solidFill>
                  <a:schemeClr val="tx1"/>
                </a:solidFill>
                <a:latin typeface="Arial"/>
                <a:ea typeface="ＭＳ Ｐゴシック" charset="0"/>
                <a:cs typeface="Arial" charset="0"/>
                <a:sym typeface="Arial" charset="0"/>
              </a:rPr>
              <a:t>‘</a:t>
            </a:r>
            <a:r>
              <a:rPr lang="en-US" sz="1800">
                <a:solidFill>
                  <a:schemeClr val="tx1"/>
                </a:solidFill>
                <a:latin typeface="Arial" charset="0"/>
                <a:ea typeface="ＭＳ Ｐゴシック" charset="0"/>
                <a:cs typeface="Arial" charset="0"/>
                <a:sym typeface="Arial" charset="0"/>
              </a:rPr>
              <a:t>Star Bloggers</a:t>
            </a:r>
            <a:r>
              <a:rPr lang="ja-JP" altLang="en-US" sz="1800">
                <a:solidFill>
                  <a:schemeClr val="tx1"/>
                </a:solidFill>
                <a:latin typeface="Arial"/>
                <a:ea typeface="ＭＳ Ｐゴシック" charset="0"/>
                <a:cs typeface="Arial" charset="0"/>
                <a:sym typeface="Arial" charset="0"/>
              </a:rPr>
              <a:t>’</a:t>
            </a:r>
            <a:r>
              <a:rPr lang="en-US" sz="1800">
                <a:solidFill>
                  <a:schemeClr val="tx1"/>
                </a:solidFill>
                <a:latin typeface="Arial" charset="0"/>
                <a:ea typeface="ＭＳ Ｐゴシック" charset="0"/>
                <a:cs typeface="Arial" charset="0"/>
                <a:sym typeface="Arial" charset="0"/>
              </a:rPr>
              <a:t> and build relationships with e-science bloggers</a:t>
            </a:r>
          </a:p>
          <a:p>
            <a:pPr marL="382588" indent="-342900" algn="l">
              <a:buClr>
                <a:srgbClr val="000000"/>
              </a:buClr>
              <a:buSzPct val="100000"/>
              <a:buFont typeface="Lucida Grande" charset="0"/>
              <a:buChar char="-"/>
            </a:pPr>
            <a:endParaRPr lang="en-US" sz="1800">
              <a:solidFill>
                <a:schemeClr val="tx1"/>
              </a:solidFill>
              <a:latin typeface="Arial" charset="0"/>
              <a:ea typeface="ＭＳ Ｐゴシック" charset="0"/>
              <a:cs typeface="Arial" charset="0"/>
              <a:sym typeface="Arial" charset="0"/>
            </a:endParaRPr>
          </a:p>
          <a:p>
            <a:pPr marL="382588" indent="-342900" algn="l">
              <a:buClr>
                <a:srgbClr val="000000"/>
              </a:buClr>
              <a:buSzPct val="100000"/>
              <a:buFont typeface="Arial" charset="0"/>
              <a:buChar char="•"/>
            </a:pPr>
            <a:r>
              <a:rPr lang="en-US" sz="2000">
                <a:solidFill>
                  <a:schemeClr val="tx1"/>
                </a:solidFill>
                <a:latin typeface="Arial Bold Italic" charset="0"/>
                <a:ea typeface="ＭＳ Ｐゴシック" charset="0"/>
                <a:cs typeface="Arial Bold Italic" charset="0"/>
                <a:sym typeface="Arial Bold Italic" charset="0"/>
              </a:rPr>
              <a:t>What is the USP?</a:t>
            </a:r>
          </a:p>
          <a:p>
            <a:pPr marL="382588" indent="-342900" algn="l">
              <a:buClr>
                <a:srgbClr val="000000"/>
              </a:buClr>
              <a:buSzPct val="100000"/>
              <a:buFont typeface="Arial" charset="0"/>
              <a:buChar char="-"/>
            </a:pPr>
            <a:r>
              <a:rPr lang="en-US" sz="1800">
                <a:solidFill>
                  <a:schemeClr val="tx1"/>
                </a:solidFill>
                <a:latin typeface="Arial" charset="0"/>
                <a:ea typeface="ＭＳ Ｐゴシック" charset="0"/>
                <a:cs typeface="Arial" charset="0"/>
                <a:sym typeface="Arial" charset="0"/>
              </a:rPr>
              <a:t>Video production is a strong driver of success</a:t>
            </a:r>
          </a:p>
          <a:p>
            <a:pPr marL="382588" indent="-342900" algn="l">
              <a:buClr>
                <a:srgbClr val="000000"/>
              </a:buClr>
              <a:buSzPct val="100000"/>
              <a:buFont typeface="Arial" charset="0"/>
              <a:buChar char="-"/>
            </a:pPr>
            <a:r>
              <a:rPr lang="en-US" sz="1800">
                <a:solidFill>
                  <a:schemeClr val="tx1"/>
                </a:solidFill>
                <a:latin typeface="Arial" charset="0"/>
                <a:ea typeface="ＭＳ Ｐゴシック" charset="0"/>
                <a:cs typeface="Arial" charset="0"/>
                <a:sym typeface="Arial" charset="0"/>
              </a:rPr>
              <a:t>Partners interested in using e-ScienceTalk as a visiting media team</a:t>
            </a:r>
          </a:p>
        </p:txBody>
      </p:sp>
      <p:sp>
        <p:nvSpPr>
          <p:cNvPr id="32770" name="Rectangle 2"/>
          <p:cNvSpPr>
            <a:spLocks/>
          </p:cNvSpPr>
          <p:nvPr/>
        </p:nvSpPr>
        <p:spPr bwMode="auto">
          <a:xfrm>
            <a:off x="101600" y="6235700"/>
            <a:ext cx="171880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a:t>
            </a:r>
            <a:r>
              <a:rPr lang="en-US" sz="1800" dirty="0">
                <a:solidFill>
                  <a:srgbClr val="4A00E6"/>
                </a:solidFill>
                <a:latin typeface="Arial Bold Italic" charset="0"/>
                <a:ea typeface="ＭＳ Ｐゴシック" charset="0"/>
                <a:cs typeface="Arial Bold Italic" charset="0"/>
                <a:sym typeface="Arial Bold Italic" charset="0"/>
              </a:rPr>
              <a:t>2</a:t>
            </a:r>
            <a:r>
              <a:rPr lang="en-US" sz="1800" dirty="0" smtClean="0">
                <a:solidFill>
                  <a:srgbClr val="4A00E6"/>
                </a:solidFill>
                <a:latin typeface="Arial Bold Italic" charset="0"/>
                <a:ea typeface="ＭＳ Ｐゴシック" charset="0"/>
                <a:cs typeface="Arial Bold Italic" charset="0"/>
                <a:sym typeface="Arial Bold Italic" charset="0"/>
              </a:rPr>
              <a:t>–</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32772" name="Rectangle 4"/>
          <p:cNvSpPr>
            <a:spLocks/>
          </p:cNvSpPr>
          <p:nvPr/>
        </p:nvSpPr>
        <p:spPr bwMode="auto">
          <a:xfrm>
            <a:off x="242888" y="1346200"/>
            <a:ext cx="46891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sz="3600" dirty="0" err="1" smtClean="0">
                <a:solidFill>
                  <a:srgbClr val="6666FF"/>
                </a:solidFill>
                <a:latin typeface="Arial Bold" charset="0"/>
                <a:ea typeface="ＭＳ Ｐゴシック" charset="0"/>
                <a:cs typeface="Arial Bold" charset="0"/>
                <a:sym typeface="Arial Bold" charset="0"/>
              </a:rPr>
              <a:t>Gridcast</a:t>
            </a:r>
            <a:r>
              <a:rPr lang="en-US" sz="3600" dirty="0" smtClean="0">
                <a:solidFill>
                  <a:srgbClr val="6666FF"/>
                </a:solidFill>
                <a:latin typeface="Arial Bold" charset="0"/>
                <a:ea typeface="ＭＳ Ｐゴシック" charset="0"/>
                <a:cs typeface="Arial Bold" charset="0"/>
                <a:sym typeface="Arial Bold" charset="0"/>
              </a:rPr>
              <a:t> Sustainability</a:t>
            </a:r>
            <a:endParaRPr lang="en-US" sz="3600" dirty="0">
              <a:solidFill>
                <a:srgbClr val="6666FF"/>
              </a:solidFill>
              <a:latin typeface="Arial Bold" charset="0"/>
              <a:ea typeface="ＭＳ Ｐゴシック" charset="0"/>
              <a:cs typeface="Arial Bold" charset="0"/>
              <a:sym typeface="Arial Bold" charset="0"/>
            </a:endParaRPr>
          </a:p>
        </p:txBody>
      </p:sp>
      <p:sp>
        <p:nvSpPr>
          <p:cNvPr id="6" name="Rectangle 4"/>
          <p:cNvSpPr>
            <a:spLocks/>
          </p:cNvSpPr>
          <p:nvPr/>
        </p:nvSpPr>
        <p:spPr bwMode="auto">
          <a:xfrm>
            <a:off x="2267744" y="260648"/>
            <a:ext cx="6515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2800" i="1" dirty="0">
                <a:solidFill>
                  <a:srgbClr val="333333"/>
                </a:solidFill>
                <a:latin typeface="Arial Bold Italic" charset="0"/>
                <a:ea typeface="ＭＳ Ｐゴシック" charset="0"/>
                <a:cs typeface="Arial Bold Italic" charset="0"/>
                <a:sym typeface="Arial Bold Italic" charset="0"/>
              </a:rPr>
              <a:t>1.3 </a:t>
            </a:r>
            <a:r>
              <a:rPr lang="en-US" sz="2800" i="1" dirty="0" smtClean="0">
                <a:solidFill>
                  <a:srgbClr val="333333"/>
                </a:solidFill>
                <a:latin typeface="Arial Bold Italic" charset="0"/>
                <a:ea typeface="ＭＳ Ｐゴシック" charset="0"/>
                <a:cs typeface="Arial Bold Italic" charset="0"/>
                <a:sym typeface="Arial Bold Italic" charset="0"/>
              </a:rPr>
              <a:t>Event </a:t>
            </a:r>
            <a:r>
              <a:rPr lang="en-US" sz="2800" i="1" dirty="0" smtClean="0">
                <a:solidFill>
                  <a:srgbClr val="333333"/>
                </a:solidFill>
                <a:latin typeface="Arial Bold Italic" charset="0"/>
                <a:ea typeface="ＭＳ Ｐゴシック" charset="0"/>
                <a:cs typeface="Arial Bold Italic" charset="0"/>
                <a:sym typeface="Arial Bold Italic" charset="0"/>
              </a:rPr>
              <a:t>attendance </a:t>
            </a:r>
            <a:r>
              <a:rPr lang="en-US" sz="2800" i="1" dirty="0" smtClean="0">
                <a:solidFill>
                  <a:srgbClr val="333333"/>
                </a:solidFill>
                <a:latin typeface="Arial Bold Italic" charset="0"/>
                <a:ea typeface="ＭＳ Ｐゴシック" charset="0"/>
                <a:cs typeface="Arial Bold Italic" charset="0"/>
                <a:sym typeface="Arial Bold Italic" charset="0"/>
              </a:rPr>
              <a:t>&amp; Media Impact</a:t>
            </a:r>
            <a:endParaRPr lang="en-US" sz="2800" i="1" dirty="0">
              <a:solidFill>
                <a:srgbClr val="333333"/>
              </a:solidFill>
              <a:latin typeface="Arial Bold Italic" charset="0"/>
              <a:ea typeface="ＭＳ Ｐゴシック" charset="0"/>
              <a:cs typeface="Arial Bold Italic" charset="0"/>
              <a:sym typeface="Arial Bold Italic" charset="0"/>
            </a:endParaRPr>
          </a:p>
        </p:txBody>
      </p:sp>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1987" name="Rectangle 3"/>
          <p:cNvSpPr>
            <a:spLocks noGrp="1" noChangeArrowheads="1"/>
          </p:cNvSpPr>
          <p:nvPr>
            <p:ph type="title"/>
          </p:nvPr>
        </p:nvSpPr>
        <p:spPr>
          <a:xfrm>
            <a:off x="5168900" y="0"/>
            <a:ext cx="3467100" cy="838200"/>
          </a:xfrm>
          <a:ln/>
        </p:spPr>
        <p:txBody>
          <a:bodyPr/>
          <a:lstStyle/>
          <a:p>
            <a:pPr algn="r"/>
            <a:r>
              <a:rPr lang="en-US" i="1" dirty="0" smtClean="0">
                <a:solidFill>
                  <a:srgbClr val="333333"/>
                </a:solidFill>
                <a:latin typeface="Arial Bold Italic" charset="0"/>
                <a:cs typeface="Arial Bold Italic" charset="0"/>
                <a:sym typeface="Arial Bold Italic" charset="0"/>
              </a:rPr>
              <a:t>WP1 Issues</a:t>
            </a:r>
            <a:endParaRPr lang="en-US" i="1" dirty="0">
              <a:solidFill>
                <a:srgbClr val="333333"/>
              </a:solidFill>
              <a:latin typeface="Arial Bold Italic" charset="0"/>
              <a:sym typeface="Arial Bold Italic" charset="0"/>
            </a:endParaRPr>
          </a:p>
        </p:txBody>
      </p:sp>
      <p:sp>
        <p:nvSpPr>
          <p:cNvPr id="2" name="Slide Number Placeholder 1"/>
          <p:cNvSpPr>
            <a:spLocks noGrp="1"/>
          </p:cNvSpPr>
          <p:nvPr>
            <p:ph type="sldNum" sz="quarter" idx="10"/>
          </p:nvPr>
        </p:nvSpPr>
        <p:spPr/>
        <p:txBody>
          <a:bodyPr/>
          <a:lstStyle/>
          <a:p>
            <a:fld id="{A514AF05-59CB-1C40-BE10-86396B74E2E2}" type="slidenum">
              <a:rPr lang="en-US" smtClean="0"/>
              <a:pPr/>
              <a:t>32</a:t>
            </a:fld>
            <a:endParaRPr lang="en-US"/>
          </a:p>
        </p:txBody>
      </p:sp>
      <p:sp>
        <p:nvSpPr>
          <p:cNvPr id="3" name="TextBox 2"/>
          <p:cNvSpPr txBox="1"/>
          <p:nvPr/>
        </p:nvSpPr>
        <p:spPr>
          <a:xfrm>
            <a:off x="1043608" y="1700808"/>
            <a:ext cx="7200800" cy="2862322"/>
          </a:xfrm>
          <a:prstGeom prst="rect">
            <a:avLst/>
          </a:prstGeom>
          <a:noFill/>
        </p:spPr>
        <p:txBody>
          <a:bodyPr wrap="square" rtlCol="0">
            <a:spAutoFit/>
          </a:bodyPr>
          <a:lstStyle/>
          <a:p>
            <a:pPr marL="342900" indent="-342900" algn="l">
              <a:buFont typeface="Arial"/>
              <a:buChar char="•"/>
            </a:pPr>
            <a:r>
              <a:rPr lang="en-US" sz="2000" dirty="0" smtClean="0">
                <a:latin typeface="+mn-lt"/>
              </a:rPr>
              <a:t>Reaching target audience with Briefings</a:t>
            </a:r>
          </a:p>
          <a:p>
            <a:pPr marL="800100" lvl="1" indent="-342900" algn="l">
              <a:buFont typeface="Wingdings" charset="2"/>
              <a:buChar char="ü"/>
            </a:pPr>
            <a:r>
              <a:rPr lang="en-US" sz="2000" dirty="0" smtClean="0">
                <a:latin typeface="+mn-lt"/>
              </a:rPr>
              <a:t>Attend events where high level policy makers are in </a:t>
            </a:r>
            <a:r>
              <a:rPr lang="en-US" sz="2000" dirty="0" smtClean="0">
                <a:latin typeface="+mn-lt"/>
              </a:rPr>
              <a:t>attendance</a:t>
            </a:r>
            <a:endParaRPr lang="en-US" sz="2000" dirty="0" smtClean="0">
              <a:latin typeface="+mn-lt"/>
            </a:endParaRPr>
          </a:p>
          <a:p>
            <a:pPr marL="800100" lvl="1" indent="-342900" algn="l">
              <a:buFont typeface="Wingdings" charset="2"/>
              <a:buChar char="ü"/>
            </a:pPr>
            <a:r>
              <a:rPr lang="en-US" sz="2000" dirty="0" smtClean="0">
                <a:latin typeface="+mn-lt"/>
              </a:rPr>
              <a:t>Higgs event at Westminster Central Hall</a:t>
            </a:r>
          </a:p>
          <a:p>
            <a:pPr marL="342900" indent="-342900" algn="l">
              <a:buFont typeface="Arial"/>
              <a:buChar char="•"/>
            </a:pPr>
            <a:r>
              <a:rPr lang="en-US" sz="2000" dirty="0" smtClean="0">
                <a:latin typeface="+mn-lt"/>
              </a:rPr>
              <a:t>Transient nature of web tools: </a:t>
            </a:r>
            <a:r>
              <a:rPr lang="en-US" sz="2000" dirty="0" err="1" smtClean="0">
                <a:latin typeface="+mn-lt"/>
              </a:rPr>
              <a:t>Klout</a:t>
            </a:r>
            <a:r>
              <a:rPr lang="en-US" sz="2000" dirty="0" smtClean="0">
                <a:latin typeface="+mn-lt"/>
              </a:rPr>
              <a:t> score change, Twitter API changes</a:t>
            </a:r>
          </a:p>
          <a:p>
            <a:pPr marL="800100" lvl="1" indent="-342900" algn="l">
              <a:buFont typeface="Wingdings" charset="2"/>
              <a:buChar char="ü"/>
            </a:pPr>
            <a:r>
              <a:rPr lang="en-US" sz="2000" dirty="0" smtClean="0">
                <a:latin typeface="+mn-lt"/>
              </a:rPr>
              <a:t>Collect feedback and export data regularly</a:t>
            </a:r>
          </a:p>
          <a:p>
            <a:pPr marL="342900" indent="-342900" algn="l">
              <a:buFont typeface="Arial"/>
              <a:buChar char="•"/>
            </a:pPr>
            <a:r>
              <a:rPr lang="en-US" sz="2000" dirty="0" smtClean="0">
                <a:latin typeface="+mn-lt"/>
              </a:rPr>
              <a:t>Staffing issues</a:t>
            </a:r>
          </a:p>
          <a:p>
            <a:pPr marL="800100" lvl="1" indent="-342900" algn="l">
              <a:buFont typeface="Wingdings" charset="2"/>
              <a:buChar char="ü"/>
            </a:pPr>
            <a:r>
              <a:rPr lang="en-US" sz="2000" dirty="0" smtClean="0">
                <a:latin typeface="+mn-lt"/>
              </a:rPr>
              <a:t>WP1 leader recruited in PM19</a:t>
            </a:r>
            <a:endParaRPr lang="en-US" sz="2000" dirty="0">
              <a:latin typeface="+mn-lt"/>
            </a:endParaRPr>
          </a:p>
        </p:txBody>
      </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Slide Number Placeholder 1"/>
          <p:cNvSpPr>
            <a:spLocks noGrp="1"/>
          </p:cNvSpPr>
          <p:nvPr>
            <p:ph type="sldNum" sz="quarter" idx="10"/>
          </p:nvPr>
        </p:nvSpPr>
        <p:spPr/>
        <p:txBody>
          <a:bodyPr/>
          <a:lstStyle/>
          <a:p>
            <a:fld id="{A514AF05-59CB-1C40-BE10-86396B74E2E2}" type="slidenum">
              <a:rPr lang="en-US" smtClean="0"/>
              <a:pPr/>
              <a:t>33</a:t>
            </a:fld>
            <a:endParaRPr lang="en-US"/>
          </a:p>
        </p:txBody>
      </p:sp>
      <p:sp>
        <p:nvSpPr>
          <p:cNvPr id="5" name="Rectangle 3"/>
          <p:cNvSpPr>
            <a:spLocks noGrp="1" noChangeArrowheads="1"/>
          </p:cNvSpPr>
          <p:nvPr>
            <p:ph type="title"/>
          </p:nvPr>
        </p:nvSpPr>
        <p:spPr>
          <a:xfrm>
            <a:off x="5168900" y="0"/>
            <a:ext cx="3467100" cy="838200"/>
          </a:xfrm>
          <a:ln/>
        </p:spPr>
        <p:txBody>
          <a:bodyPr/>
          <a:lstStyle/>
          <a:p>
            <a:pPr algn="r"/>
            <a:r>
              <a:rPr lang="en-US" i="1" dirty="0" smtClean="0">
                <a:solidFill>
                  <a:srgbClr val="333333"/>
                </a:solidFill>
                <a:latin typeface="Arial Bold Italic" charset="0"/>
                <a:cs typeface="Arial Bold Italic" charset="0"/>
                <a:sym typeface="Arial Bold Italic" charset="0"/>
              </a:rPr>
              <a:t>PY3 Plans</a:t>
            </a:r>
            <a:endParaRPr lang="en-US" i="1" dirty="0">
              <a:solidFill>
                <a:srgbClr val="333333"/>
              </a:solidFill>
              <a:latin typeface="Arial Bold Italic" charset="0"/>
              <a:sym typeface="Arial Bold Italic" charset="0"/>
            </a:endParaRPr>
          </a:p>
        </p:txBody>
      </p:sp>
      <p:sp>
        <p:nvSpPr>
          <p:cNvPr id="6" name="TextBox 5"/>
          <p:cNvSpPr txBox="1"/>
          <p:nvPr/>
        </p:nvSpPr>
        <p:spPr>
          <a:xfrm>
            <a:off x="1043608" y="1700808"/>
            <a:ext cx="7200800" cy="2554545"/>
          </a:xfrm>
          <a:prstGeom prst="rect">
            <a:avLst/>
          </a:prstGeom>
          <a:noFill/>
        </p:spPr>
        <p:txBody>
          <a:bodyPr wrap="square" rtlCol="0">
            <a:spAutoFit/>
          </a:bodyPr>
          <a:lstStyle/>
          <a:p>
            <a:pPr marL="342900" indent="-342900" algn="l">
              <a:buFont typeface="Arial"/>
              <a:buChar char="•"/>
            </a:pPr>
            <a:r>
              <a:rPr lang="en-US" sz="2000" dirty="0" smtClean="0">
                <a:latin typeface="+mn-lt"/>
              </a:rPr>
              <a:t>Form closer ties with communications offices for European government digital projects by disseminating materials</a:t>
            </a:r>
            <a:endParaRPr lang="en-US" sz="2000" dirty="0" smtClean="0">
              <a:latin typeface="+mn-lt"/>
            </a:endParaRPr>
          </a:p>
          <a:p>
            <a:pPr marL="342900" indent="-342900" algn="l">
              <a:buFont typeface="Arial"/>
              <a:buChar char="•"/>
            </a:pPr>
            <a:r>
              <a:rPr lang="en-US" sz="2000" dirty="0" smtClean="0">
                <a:latin typeface="+mn-lt"/>
              </a:rPr>
              <a:t>Integrate feedback collection into e-ScienceTalk products e.g. e-Science City</a:t>
            </a:r>
          </a:p>
          <a:p>
            <a:pPr marL="342900" indent="-342900" algn="l">
              <a:buFont typeface="Arial"/>
              <a:buChar char="•"/>
            </a:pPr>
            <a:r>
              <a:rPr lang="en-US" sz="2000" dirty="0" smtClean="0">
                <a:latin typeface="+mn-lt"/>
              </a:rPr>
              <a:t>e-</a:t>
            </a:r>
            <a:r>
              <a:rPr lang="en-US" sz="2000" dirty="0" err="1" smtClean="0">
                <a:latin typeface="+mn-lt"/>
              </a:rPr>
              <a:t>Concertation</a:t>
            </a:r>
            <a:r>
              <a:rPr lang="en-US" sz="2000" dirty="0" smtClean="0">
                <a:latin typeface="+mn-lt"/>
              </a:rPr>
              <a:t> in March</a:t>
            </a:r>
          </a:p>
          <a:p>
            <a:pPr marL="342900" indent="-342900" algn="l">
              <a:buFont typeface="Arial"/>
              <a:buChar char="•"/>
            </a:pPr>
            <a:r>
              <a:rPr lang="en-US" sz="2000" dirty="0" smtClean="0">
                <a:latin typeface="+mn-lt"/>
              </a:rPr>
              <a:t>Pass on what we’ve learned </a:t>
            </a:r>
            <a:r>
              <a:rPr lang="en-US" sz="2000" dirty="0" smtClean="0">
                <a:latin typeface="+mn-lt"/>
              </a:rPr>
              <a:t>as an independent e-science dissemination project to other projects in Europe and beyond</a:t>
            </a:r>
            <a:endParaRPr lang="en-US" sz="2000" dirty="0">
              <a:latin typeface="+mn-lt"/>
            </a:endParaRPr>
          </a:p>
        </p:txBody>
      </p:sp>
    </p:spTree>
    <p:extLst>
      <p:ext uri="{BB962C8B-B14F-4D97-AF65-F5344CB8AC3E}">
        <p14:creationId xmlns:p14="http://schemas.microsoft.com/office/powerpoint/2010/main" val="2913239868"/>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Slide Number Placeholder 1"/>
          <p:cNvSpPr>
            <a:spLocks noGrp="1"/>
          </p:cNvSpPr>
          <p:nvPr>
            <p:ph type="sldNum" sz="quarter" idx="10"/>
          </p:nvPr>
        </p:nvSpPr>
        <p:spPr/>
        <p:txBody>
          <a:bodyPr/>
          <a:lstStyle/>
          <a:p>
            <a:fld id="{A514AF05-59CB-1C40-BE10-86396B74E2E2}" type="slidenum">
              <a:rPr lang="en-US" smtClean="0"/>
              <a:pPr/>
              <a:t>34</a:t>
            </a:fld>
            <a:endParaRPr lang="en-US"/>
          </a:p>
        </p:txBody>
      </p:sp>
      <p:sp>
        <p:nvSpPr>
          <p:cNvPr id="8" name="Rectangle 3"/>
          <p:cNvSpPr>
            <a:spLocks noGrp="1" noChangeArrowheads="1"/>
          </p:cNvSpPr>
          <p:nvPr>
            <p:ph type="title"/>
          </p:nvPr>
        </p:nvSpPr>
        <p:spPr>
          <a:xfrm>
            <a:off x="5168900" y="0"/>
            <a:ext cx="3467100" cy="838200"/>
          </a:xfrm>
          <a:ln/>
        </p:spPr>
        <p:txBody>
          <a:bodyPr/>
          <a:lstStyle/>
          <a:p>
            <a:pPr algn="r"/>
            <a:r>
              <a:rPr lang="en-US" i="1" dirty="0" smtClean="0">
                <a:solidFill>
                  <a:srgbClr val="333333"/>
                </a:solidFill>
                <a:latin typeface="Arial Bold Italic" charset="0"/>
                <a:cs typeface="Arial Bold Italic" charset="0"/>
                <a:sym typeface="Arial Bold Italic" charset="0"/>
              </a:rPr>
              <a:t>Summary</a:t>
            </a:r>
            <a:endParaRPr lang="en-US" i="1" dirty="0">
              <a:solidFill>
                <a:srgbClr val="333333"/>
              </a:solidFill>
              <a:latin typeface="Arial Bold Italic" charset="0"/>
              <a:sym typeface="Arial Bold Italic" charset="0"/>
            </a:endParaRPr>
          </a:p>
        </p:txBody>
      </p:sp>
      <p:sp>
        <p:nvSpPr>
          <p:cNvPr id="3" name="TextBox 2"/>
          <p:cNvSpPr txBox="1"/>
          <p:nvPr/>
        </p:nvSpPr>
        <p:spPr>
          <a:xfrm>
            <a:off x="919242" y="1700808"/>
            <a:ext cx="7181150" cy="2554545"/>
          </a:xfrm>
          <a:prstGeom prst="rect">
            <a:avLst/>
          </a:prstGeom>
          <a:noFill/>
        </p:spPr>
        <p:txBody>
          <a:bodyPr wrap="square" rtlCol="0">
            <a:spAutoFit/>
          </a:bodyPr>
          <a:lstStyle/>
          <a:p>
            <a:pPr marL="342900" indent="-342900" algn="l">
              <a:buFont typeface="Arial"/>
              <a:buChar char="•"/>
            </a:pPr>
            <a:r>
              <a:rPr lang="en-US" sz="2000" dirty="0" smtClean="0">
                <a:latin typeface="+mn-lt"/>
              </a:rPr>
              <a:t>WP1 has expanded distribution of the Briefings to regions outside of Europe, pick-ups from twitter, </a:t>
            </a:r>
            <a:r>
              <a:rPr lang="en-US" sz="2000" dirty="0" err="1" smtClean="0">
                <a:latin typeface="+mn-lt"/>
              </a:rPr>
              <a:t>v.gd</a:t>
            </a:r>
            <a:r>
              <a:rPr lang="en-US" sz="2000" dirty="0" smtClean="0">
                <a:latin typeface="+mn-lt"/>
              </a:rPr>
              <a:t> important</a:t>
            </a:r>
          </a:p>
          <a:p>
            <a:pPr marL="342900" indent="-342900" algn="l">
              <a:buFont typeface="Arial"/>
              <a:buChar char="•"/>
            </a:pPr>
            <a:r>
              <a:rPr lang="en-US" sz="2000" dirty="0" smtClean="0">
                <a:latin typeface="+mn-lt"/>
              </a:rPr>
              <a:t>Feedback gathering and impact assessment integral to all e-ScienceTalk products</a:t>
            </a:r>
          </a:p>
          <a:p>
            <a:pPr marL="342900" indent="-342900" algn="l">
              <a:buFont typeface="Arial"/>
              <a:buChar char="•"/>
            </a:pPr>
            <a:r>
              <a:rPr lang="en-US" sz="2000" dirty="0" smtClean="0">
                <a:latin typeface="+mn-lt"/>
              </a:rPr>
              <a:t>Social media and online tools for data gathering used</a:t>
            </a:r>
          </a:p>
          <a:p>
            <a:pPr marL="342900" indent="-342900" algn="l">
              <a:buFont typeface="Arial"/>
              <a:buChar char="•"/>
            </a:pPr>
            <a:r>
              <a:rPr lang="en-US" sz="2000" dirty="0" smtClean="0">
                <a:latin typeface="+mn-lt"/>
              </a:rPr>
              <a:t>Event attendance, media impact – </a:t>
            </a:r>
            <a:r>
              <a:rPr lang="en-US" sz="2000" dirty="0" err="1" smtClean="0">
                <a:latin typeface="+mn-lt"/>
              </a:rPr>
              <a:t>Gridcast</a:t>
            </a:r>
            <a:r>
              <a:rPr lang="en-US" sz="2000" dirty="0" smtClean="0">
                <a:latin typeface="+mn-lt"/>
              </a:rPr>
              <a:t> has large reach and viewed as significant to event success</a:t>
            </a:r>
          </a:p>
          <a:p>
            <a:pPr marL="342900" indent="-342900" algn="l">
              <a:buFont typeface="Arial"/>
              <a:buChar char="•"/>
            </a:pPr>
            <a:r>
              <a:rPr lang="en-US" sz="2000" dirty="0" smtClean="0">
                <a:latin typeface="+mn-lt"/>
              </a:rPr>
              <a:t>E-</a:t>
            </a:r>
            <a:r>
              <a:rPr lang="en-US" sz="2000" dirty="0" err="1" smtClean="0">
                <a:latin typeface="+mn-lt"/>
              </a:rPr>
              <a:t>Concertation</a:t>
            </a:r>
            <a:endParaRPr lang="en-US" sz="2000" dirty="0">
              <a:latin typeface="+mn-lt"/>
            </a:endParaRP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9219" name="Rectangle 3"/>
          <p:cNvSpPr>
            <a:spLocks/>
          </p:cNvSpPr>
          <p:nvPr/>
        </p:nvSpPr>
        <p:spPr bwMode="auto">
          <a:xfrm>
            <a:off x="683568" y="1447800"/>
            <a:ext cx="8208912" cy="23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284400" indent="-284400" algn="l">
              <a:spcAft>
                <a:spcPts val="1200"/>
              </a:spcAft>
              <a:buSzPct val="155000"/>
              <a:buBlip>
                <a:blip r:embed="rId5"/>
              </a:buBlip>
            </a:pPr>
            <a:r>
              <a:rPr lang="en-US" sz="1600" dirty="0">
                <a:solidFill>
                  <a:schemeClr val="tx1"/>
                </a:solidFill>
                <a:latin typeface="Arial Bold" charset="0"/>
                <a:ea typeface="ＭＳ Ｐゴシック" charset="0"/>
                <a:cs typeface="Arial Bold" charset="0"/>
                <a:sym typeface="Arial Bold" charset="0"/>
              </a:rPr>
              <a:t>Produce reports targeting policy makers in government and </a:t>
            </a:r>
            <a:r>
              <a:rPr lang="en-US" sz="1600" dirty="0" smtClean="0">
                <a:solidFill>
                  <a:schemeClr val="tx1"/>
                </a:solidFill>
                <a:latin typeface="Arial Bold" charset="0"/>
                <a:ea typeface="ＭＳ Ｐゴシック" charset="0"/>
                <a:cs typeface="Arial Bold" charset="0"/>
                <a:sym typeface="Arial Bold" charset="0"/>
              </a:rPr>
              <a:t>business</a:t>
            </a:r>
          </a:p>
          <a:p>
            <a:pPr marL="284400" indent="-284400" algn="l">
              <a:spcAft>
                <a:spcPts val="1200"/>
              </a:spcAft>
              <a:buSzPct val="155000"/>
              <a:buBlip>
                <a:blip r:embed="rId5"/>
              </a:buBlip>
            </a:pPr>
            <a:r>
              <a:rPr lang="en-US" sz="1600" dirty="0" smtClean="0">
                <a:solidFill>
                  <a:schemeClr val="tx1"/>
                </a:solidFill>
                <a:latin typeface="Arial Bold" charset="0"/>
                <a:ea typeface="ＭＳ Ｐゴシック" charset="0"/>
                <a:cs typeface="Arial Bold" charset="0"/>
                <a:sym typeface="Arial Bold" charset="0"/>
              </a:rPr>
              <a:t>Expand audience and distribution list</a:t>
            </a:r>
            <a:endParaRPr lang="en-US" sz="1600" dirty="0">
              <a:solidFill>
                <a:schemeClr val="tx1"/>
              </a:solidFill>
              <a:latin typeface="Arial" charset="0"/>
              <a:ea typeface="ＭＳ Ｐゴシック" charset="0"/>
              <a:cs typeface="Arial" charset="0"/>
              <a:sym typeface="Arial" charset="0"/>
            </a:endParaRPr>
          </a:p>
          <a:p>
            <a:pPr marL="284400" indent="-284400" algn="l">
              <a:spcAft>
                <a:spcPts val="1200"/>
              </a:spcAft>
              <a:buSzPct val="155000"/>
              <a:buBlip>
                <a:blip r:embed="rId5"/>
              </a:buBlip>
            </a:pPr>
            <a:r>
              <a:rPr lang="en-US" sz="1600" dirty="0">
                <a:solidFill>
                  <a:schemeClr val="tx1"/>
                </a:solidFill>
                <a:latin typeface="Arial Bold" charset="0"/>
                <a:ea typeface="ＭＳ Ｐゴシック" charset="0"/>
                <a:cs typeface="Arial Bold" charset="0"/>
                <a:sym typeface="Arial Bold" charset="0"/>
              </a:rPr>
              <a:t>Assess the impact of e-ScienceTalk</a:t>
            </a:r>
            <a:r>
              <a:rPr lang="ja-JP" altLang="en-US" sz="1600" dirty="0">
                <a:solidFill>
                  <a:schemeClr val="tx1"/>
                </a:solidFill>
                <a:latin typeface="Arial"/>
                <a:ea typeface="ＭＳ Ｐゴシック" charset="0"/>
                <a:cs typeface="Arial Bold" charset="0"/>
                <a:sym typeface="Arial Bold" charset="0"/>
              </a:rPr>
              <a:t>’</a:t>
            </a:r>
            <a:r>
              <a:rPr lang="en-US" sz="1600" dirty="0">
                <a:solidFill>
                  <a:schemeClr val="tx1"/>
                </a:solidFill>
                <a:latin typeface="Arial Bold" charset="0"/>
                <a:ea typeface="ＭＳ Ｐゴシック" charset="0"/>
                <a:cs typeface="Arial Bold" charset="0"/>
                <a:sym typeface="Arial Bold" charset="0"/>
              </a:rPr>
              <a:t>s products and formulate a sustainability plan</a:t>
            </a:r>
            <a:r>
              <a:rPr lang="en-US" sz="1600" dirty="0">
                <a:solidFill>
                  <a:schemeClr val="tx1"/>
                </a:solidFill>
                <a:latin typeface="Arial" charset="0"/>
                <a:ea typeface="ＭＳ Ｐゴシック" charset="0"/>
                <a:cs typeface="Arial" charset="0"/>
                <a:sym typeface="Arial" charset="0"/>
              </a:rPr>
              <a:t> </a:t>
            </a:r>
            <a:endParaRPr lang="en-US" sz="1600" dirty="0">
              <a:solidFill>
                <a:schemeClr val="tx1"/>
              </a:solidFill>
              <a:latin typeface="Arial Bold" charset="0"/>
              <a:ea typeface="ＭＳ Ｐゴシック" charset="0"/>
              <a:cs typeface="Arial Bold" charset="0"/>
              <a:sym typeface="Arial Bold" charset="0"/>
            </a:endParaRPr>
          </a:p>
          <a:p>
            <a:pPr marL="284400" indent="-284400" algn="l">
              <a:spcAft>
                <a:spcPts val="1200"/>
              </a:spcAft>
              <a:buSzPct val="155000"/>
              <a:buBlip>
                <a:blip r:embed="rId5"/>
              </a:buBlip>
            </a:pPr>
            <a:r>
              <a:rPr lang="en-US" sz="1600" dirty="0" smtClean="0">
                <a:solidFill>
                  <a:schemeClr val="tx1"/>
                </a:solidFill>
                <a:latin typeface="Arial Bold" charset="0"/>
                <a:ea typeface="ＭＳ Ｐゴシック" charset="0"/>
                <a:cs typeface="Arial Bold" charset="0"/>
                <a:sym typeface="Arial Bold" charset="0"/>
              </a:rPr>
              <a:t>Identify, attend disseminate the outcomes of meetings in order to influence scientists, funders, industry</a:t>
            </a:r>
          </a:p>
          <a:p>
            <a:pPr marL="284400" lvl="0" indent="-284400" algn="l">
              <a:spcAft>
                <a:spcPts val="1200"/>
              </a:spcAft>
              <a:buSzPct val="155000"/>
              <a:buBlip>
                <a:blip r:embed="rId5"/>
              </a:buBlip>
            </a:pPr>
            <a:r>
              <a:rPr lang="en-GB" sz="1600" dirty="0" smtClean="0">
                <a:latin typeface="+mn-lt"/>
              </a:rPr>
              <a:t>Assume a key leading and coordinating role in the </a:t>
            </a:r>
            <a:r>
              <a:rPr lang="en-GB" sz="1600" dirty="0" err="1" smtClean="0">
                <a:latin typeface="+mn-lt"/>
              </a:rPr>
              <a:t>concertation</a:t>
            </a:r>
            <a:r>
              <a:rPr lang="en-GB" sz="1600" dirty="0" smtClean="0">
                <a:latin typeface="+mn-lt"/>
              </a:rPr>
              <a:t> activities and meetings related to the e-Infrastructure area, maximising media impact.</a:t>
            </a:r>
          </a:p>
          <a:p>
            <a:pPr marL="284400" indent="-284400" algn="l">
              <a:spcAft>
                <a:spcPts val="1200"/>
              </a:spcAft>
              <a:buSzPct val="155000"/>
              <a:buBlip>
                <a:blip r:embed="rId5"/>
              </a:buBlip>
            </a:pPr>
            <a:endParaRPr lang="en-US" sz="1600" dirty="0" smtClean="0">
              <a:solidFill>
                <a:schemeClr val="tx1"/>
              </a:solidFill>
              <a:latin typeface="Arial Bold" charset="0"/>
              <a:ea typeface="ＭＳ Ｐゴシック" charset="0"/>
              <a:cs typeface="Arial Bold" charset="0"/>
              <a:sym typeface="Arial Bold" charset="0"/>
            </a:endParaRPr>
          </a:p>
          <a:p>
            <a:pPr marL="457200" indent="-457200" algn="l"/>
            <a:endParaRPr lang="en-US" sz="1600" dirty="0">
              <a:solidFill>
                <a:schemeClr val="tx1"/>
              </a:solidFill>
              <a:latin typeface="Arial Bold" charset="0"/>
              <a:ea typeface="ＭＳ Ｐゴシック" charset="0"/>
              <a:cs typeface="Arial Bold" charset="0"/>
              <a:sym typeface="Arial Bold" charset="0"/>
            </a:endParaRPr>
          </a:p>
          <a:p>
            <a:pPr marL="457200" indent="-457200" algn="l"/>
            <a:endParaRPr lang="en-US" sz="1600" dirty="0">
              <a:solidFill>
                <a:schemeClr val="tx1"/>
              </a:solidFill>
              <a:latin typeface="Arial Bold" charset="0"/>
              <a:ea typeface="ＭＳ Ｐゴシック" charset="0"/>
              <a:cs typeface="Arial Bold" charset="0"/>
              <a:sym typeface="Arial Bold" charset="0"/>
            </a:endParaRPr>
          </a:p>
        </p:txBody>
      </p:sp>
      <p:sp>
        <p:nvSpPr>
          <p:cNvPr id="9220" name="Rectangle 4"/>
          <p:cNvSpPr>
            <a:spLocks/>
          </p:cNvSpPr>
          <p:nvPr/>
        </p:nvSpPr>
        <p:spPr bwMode="auto">
          <a:xfrm>
            <a:off x="4787900" y="0"/>
            <a:ext cx="3848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WP1 Objectives</a:t>
            </a:r>
          </a:p>
        </p:txBody>
      </p:sp>
      <p:sp>
        <p:nvSpPr>
          <p:cNvPr id="8" name="Slide Number Placeholder 3"/>
          <p:cNvSpPr>
            <a:spLocks noGrp="1"/>
          </p:cNvSpPr>
          <p:nvPr>
            <p:ph type="sldNum" sz="quarter" idx="10"/>
          </p:nvPr>
        </p:nvSpPr>
        <p:spPr>
          <a:xfrm>
            <a:off x="8885238" y="6597352"/>
            <a:ext cx="258762" cy="254000"/>
          </a:xfrm>
        </p:spPr>
        <p:txBody>
          <a:bodyPr/>
          <a:lstStyle/>
          <a:p>
            <a:fld id="{392DF7F0-C7B1-4F4D-B504-CA5CA8EE9404}" type="slidenum">
              <a:rPr lang="en-US"/>
              <a:pPr/>
              <a:t>4</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1268" name="Rectangle 4"/>
          <p:cNvSpPr>
            <a:spLocks/>
          </p:cNvSpPr>
          <p:nvPr/>
        </p:nvSpPr>
        <p:spPr bwMode="auto">
          <a:xfrm>
            <a:off x="251520" y="2506588"/>
            <a:ext cx="4950073" cy="17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457200" indent="-457200" algn="l">
              <a:spcBef>
                <a:spcPts val="1000"/>
              </a:spcBef>
              <a:buSzPct val="155000"/>
              <a:buFontTx/>
              <a:buBlip>
                <a:blip r:embed="rId4"/>
              </a:buBlip>
            </a:pPr>
            <a:r>
              <a:rPr lang="en-US" sz="1600" dirty="0">
                <a:solidFill>
                  <a:schemeClr val="tx1"/>
                </a:solidFill>
                <a:latin typeface="Arial" charset="0"/>
                <a:ea typeface="ＭＳ Ｐゴシック" charset="0"/>
                <a:cs typeface="Arial" charset="0"/>
                <a:sym typeface="Arial" charset="0"/>
              </a:rPr>
              <a:t>Target policy makers in government and business</a:t>
            </a:r>
          </a:p>
          <a:p>
            <a:pPr marL="457200" indent="-457200" algn="l">
              <a:spcBef>
                <a:spcPts val="1000"/>
              </a:spcBef>
              <a:buSzPct val="155000"/>
              <a:buFontTx/>
              <a:buBlip>
                <a:blip r:embed="rId4"/>
              </a:buBlip>
            </a:pPr>
            <a:r>
              <a:rPr lang="en-US" sz="1600" dirty="0">
                <a:solidFill>
                  <a:schemeClr val="tx1"/>
                </a:solidFill>
                <a:latin typeface="Arial" charset="0"/>
                <a:ea typeface="ＭＳ Ｐゴシック" charset="0"/>
                <a:cs typeface="Arial" charset="0"/>
                <a:sym typeface="Arial" charset="0"/>
              </a:rPr>
              <a:t>Provide overview of relevant projects</a:t>
            </a:r>
          </a:p>
          <a:p>
            <a:pPr marL="457200" indent="-457200" algn="l">
              <a:spcBef>
                <a:spcPts val="1000"/>
              </a:spcBef>
              <a:buSzPct val="155000"/>
              <a:buFontTx/>
              <a:buBlip>
                <a:blip r:embed="rId4"/>
              </a:buBlip>
            </a:pPr>
            <a:r>
              <a:rPr lang="en-US" sz="1600" dirty="0">
                <a:solidFill>
                  <a:schemeClr val="tx1"/>
                </a:solidFill>
                <a:latin typeface="Arial" charset="0"/>
                <a:ea typeface="ＭＳ Ｐゴシック" charset="0"/>
                <a:cs typeface="Arial" charset="0"/>
                <a:sym typeface="Arial" charset="0"/>
              </a:rPr>
              <a:t>Leaders in the field</a:t>
            </a:r>
          </a:p>
          <a:p>
            <a:pPr marL="457200" indent="-457200" algn="l">
              <a:spcBef>
                <a:spcPts val="1000"/>
              </a:spcBef>
              <a:buSzPct val="155000"/>
              <a:buFontTx/>
              <a:buBlip>
                <a:blip r:embed="rId4"/>
              </a:buBlip>
            </a:pPr>
            <a:r>
              <a:rPr lang="en-US" sz="1600" dirty="0">
                <a:solidFill>
                  <a:schemeClr val="tx1"/>
                </a:solidFill>
                <a:latin typeface="Arial" charset="0"/>
                <a:ea typeface="ＭＳ Ｐゴシック" charset="0"/>
                <a:cs typeface="Arial" charset="0"/>
                <a:sym typeface="Arial" charset="0"/>
              </a:rPr>
              <a:t>Read in about 10 minutes; </a:t>
            </a:r>
          </a:p>
          <a:p>
            <a:pPr marL="457200" indent="-457200" algn="l">
              <a:spcBef>
                <a:spcPts val="1000"/>
              </a:spcBef>
            </a:pPr>
            <a:r>
              <a:rPr lang="en-US" sz="1600" dirty="0">
                <a:solidFill>
                  <a:schemeClr val="tx1"/>
                </a:solidFill>
                <a:latin typeface="Arial" charset="0"/>
                <a:ea typeface="ＭＳ Ｐゴシック" charset="0"/>
                <a:cs typeface="Arial" charset="0"/>
                <a:sym typeface="Arial" charset="0"/>
              </a:rPr>
              <a:t>provide pointers for more </a:t>
            </a:r>
            <a:r>
              <a:rPr lang="en-US" sz="1600" dirty="0" smtClean="0">
                <a:solidFill>
                  <a:schemeClr val="tx1"/>
                </a:solidFill>
                <a:latin typeface="Arial" charset="0"/>
                <a:ea typeface="ＭＳ Ｐゴシック" charset="0"/>
                <a:cs typeface="Arial" charset="0"/>
                <a:sym typeface="Arial" charset="0"/>
              </a:rPr>
              <a:t>in-depth </a:t>
            </a:r>
            <a:r>
              <a:rPr lang="en-US" sz="1600" dirty="0">
                <a:solidFill>
                  <a:schemeClr val="tx1"/>
                </a:solidFill>
                <a:latin typeface="Arial" charset="0"/>
                <a:ea typeface="ＭＳ Ｐゴシック" charset="0"/>
                <a:cs typeface="Arial" charset="0"/>
                <a:sym typeface="Arial" charset="0"/>
              </a:rPr>
              <a:t>coverage</a:t>
            </a:r>
          </a:p>
        </p:txBody>
      </p:sp>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1270" name="Rectangle 6"/>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pic>
        <p:nvPicPr>
          <p:cNvPr id="2" name="Picture 1"/>
          <p:cNvPicPr>
            <a:picLocks noChangeAspect="1"/>
          </p:cNvPicPr>
          <p:nvPr/>
        </p:nvPicPr>
        <p:blipFill>
          <a:blip r:embed="rId5"/>
          <a:stretch>
            <a:fillRect/>
          </a:stretch>
        </p:blipFill>
        <p:spPr>
          <a:xfrm rot="171184">
            <a:off x="5274016" y="1114978"/>
            <a:ext cx="3700126" cy="5263659"/>
          </a:xfrm>
          <a:prstGeom prst="rect">
            <a:avLst/>
          </a:prstGeom>
          <a:effectLst>
            <a:outerShdw blurRad="50800" dist="38100" dir="2700000" algn="tl" rotWithShape="0">
              <a:srgbClr val="000000">
                <a:alpha val="43000"/>
              </a:srgbClr>
            </a:outerShdw>
          </a:effectLst>
        </p:spPr>
      </p:pic>
      <p:sp>
        <p:nvSpPr>
          <p:cNvPr id="8" name="Slide Number Placeholder 3"/>
          <p:cNvSpPr>
            <a:spLocks noGrp="1"/>
          </p:cNvSpPr>
          <p:nvPr>
            <p:ph type="sldNum" sz="quarter" idx="10"/>
          </p:nvPr>
        </p:nvSpPr>
        <p:spPr>
          <a:xfrm>
            <a:off x="8885238" y="6597352"/>
            <a:ext cx="258762" cy="254000"/>
          </a:xfrm>
        </p:spPr>
        <p:txBody>
          <a:bodyPr/>
          <a:lstStyle/>
          <a:p>
            <a:fld id="{15899600-4CCB-5149-969A-5D5D44D560DD}" type="slidenum">
              <a:rPr lang="en-US"/>
              <a:pPr/>
              <a:t>5</a:t>
            </a:fld>
            <a:endParaRPr lang="en-US"/>
          </a:p>
        </p:txBody>
      </p:sp>
    </p:spTree>
    <p:extLst>
      <p:ext uri="{BB962C8B-B14F-4D97-AF65-F5344CB8AC3E}">
        <p14:creationId xmlns:p14="http://schemas.microsoft.com/office/powerpoint/2010/main" val="1014160344"/>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1270" name="Rectangle 6"/>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8" name="Slide Number Placeholder 3"/>
          <p:cNvSpPr>
            <a:spLocks noGrp="1"/>
          </p:cNvSpPr>
          <p:nvPr>
            <p:ph type="sldNum" sz="quarter" idx="10"/>
          </p:nvPr>
        </p:nvSpPr>
        <p:spPr>
          <a:xfrm>
            <a:off x="8885238" y="6597352"/>
            <a:ext cx="258762" cy="254000"/>
          </a:xfrm>
        </p:spPr>
        <p:txBody>
          <a:bodyPr/>
          <a:lstStyle/>
          <a:p>
            <a:fld id="{15899600-4CCB-5149-969A-5D5D44D560DD}" type="slidenum">
              <a:rPr lang="en-US"/>
              <a:pPr/>
              <a:t>6</a:t>
            </a:fld>
            <a:endParaRPr lang="en-US"/>
          </a:p>
        </p:txBody>
      </p:sp>
      <p:pic>
        <p:nvPicPr>
          <p:cNvPr id="3" name="Picture 2"/>
          <p:cNvPicPr>
            <a:picLocks noChangeAspect="1"/>
          </p:cNvPicPr>
          <p:nvPr/>
        </p:nvPicPr>
        <p:blipFill>
          <a:blip r:embed="rId4"/>
          <a:stretch>
            <a:fillRect/>
          </a:stretch>
        </p:blipFill>
        <p:spPr>
          <a:xfrm>
            <a:off x="251520" y="1124744"/>
            <a:ext cx="2483499" cy="3523436"/>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6300192" y="2996952"/>
            <a:ext cx="2501259" cy="3528393"/>
          </a:xfrm>
          <a:prstGeom prst="rect">
            <a:avLst/>
          </a:prstGeom>
          <a:effectLst>
            <a:outerShdw blurRad="50800" dist="38100" dir="2700000" algn="tl" rotWithShape="0">
              <a:srgbClr val="000000">
                <a:alpha val="43000"/>
              </a:srgbClr>
            </a:outerShdw>
          </a:effectLst>
        </p:spPr>
      </p:pic>
      <p:sp>
        <p:nvSpPr>
          <p:cNvPr id="5" name="TextBox 4"/>
          <p:cNvSpPr txBox="1"/>
          <p:nvPr/>
        </p:nvSpPr>
        <p:spPr>
          <a:xfrm>
            <a:off x="3131840" y="1412776"/>
            <a:ext cx="5328592" cy="954107"/>
          </a:xfrm>
          <a:prstGeom prst="rect">
            <a:avLst/>
          </a:prstGeom>
          <a:noFill/>
        </p:spPr>
        <p:txBody>
          <a:bodyPr wrap="square" rtlCol="0">
            <a:spAutoFit/>
          </a:bodyPr>
          <a:lstStyle/>
          <a:p>
            <a:pPr algn="l"/>
            <a:r>
              <a:rPr lang="en-US" sz="1400" b="1" dirty="0" smtClean="0">
                <a:latin typeface="+mn-lt"/>
              </a:rPr>
              <a:t>September 2011: Desktop Grids</a:t>
            </a:r>
          </a:p>
          <a:p>
            <a:pPr algn="l"/>
            <a:r>
              <a:rPr lang="en-US" sz="1400" dirty="0" smtClean="0">
                <a:latin typeface="+mn-lt"/>
              </a:rPr>
              <a:t>Volunteer computing through services such as BOINC means that citizen scientists can donate their spare computing cycles for projects requiring large scale effort.</a:t>
            </a:r>
            <a:endParaRPr lang="en-US" sz="1400" dirty="0">
              <a:latin typeface="+mn-lt"/>
            </a:endParaRPr>
          </a:p>
        </p:txBody>
      </p:sp>
      <p:sp>
        <p:nvSpPr>
          <p:cNvPr id="13" name="TextBox 12"/>
          <p:cNvSpPr txBox="1"/>
          <p:nvPr/>
        </p:nvSpPr>
        <p:spPr>
          <a:xfrm>
            <a:off x="899592" y="4797152"/>
            <a:ext cx="5328592" cy="1169551"/>
          </a:xfrm>
          <a:prstGeom prst="rect">
            <a:avLst/>
          </a:prstGeom>
          <a:noFill/>
        </p:spPr>
        <p:txBody>
          <a:bodyPr wrap="square" rtlCol="0">
            <a:spAutoFit/>
          </a:bodyPr>
          <a:lstStyle/>
          <a:p>
            <a:pPr algn="r"/>
            <a:r>
              <a:rPr lang="en-US" sz="1400" b="1" dirty="0" smtClean="0">
                <a:latin typeface="+mn-lt"/>
              </a:rPr>
              <a:t>February 2012: Research Networks</a:t>
            </a:r>
          </a:p>
          <a:p>
            <a:pPr algn="r"/>
            <a:r>
              <a:rPr lang="en-US" sz="1400" dirty="0" smtClean="0">
                <a:latin typeface="+mn-lt"/>
              </a:rPr>
              <a:t>Today’s global science project requires substantial investment in e-</a:t>
            </a:r>
            <a:r>
              <a:rPr lang="en-US" sz="1400" dirty="0" err="1" smtClean="0">
                <a:latin typeface="+mn-lt"/>
              </a:rPr>
              <a:t>infrastructrues</a:t>
            </a:r>
            <a:r>
              <a:rPr lang="en-US" sz="1400" dirty="0" smtClean="0">
                <a:latin typeface="+mn-lt"/>
              </a:rPr>
              <a:t> to allow researchers to transfer data quickly and reliably. The European research network GÉANT is extending its reach beyond Europe to the Americas, Africa and Asia.  </a:t>
            </a:r>
            <a:endParaRPr lang="en-US" sz="1400" dirty="0">
              <a:latin typeface="+mn-lt"/>
            </a:endParaRP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1270" name="Rectangle 6"/>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8" name="Slide Number Placeholder 3"/>
          <p:cNvSpPr>
            <a:spLocks noGrp="1"/>
          </p:cNvSpPr>
          <p:nvPr>
            <p:ph type="sldNum" sz="quarter" idx="10"/>
          </p:nvPr>
        </p:nvSpPr>
        <p:spPr>
          <a:xfrm>
            <a:off x="8885238" y="6597352"/>
            <a:ext cx="258762" cy="254000"/>
          </a:xfrm>
        </p:spPr>
        <p:txBody>
          <a:bodyPr/>
          <a:lstStyle/>
          <a:p>
            <a:fld id="{15899600-4CCB-5149-969A-5D5D44D560DD}" type="slidenum">
              <a:rPr lang="en-US"/>
              <a:pPr/>
              <a:t>7</a:t>
            </a:fld>
            <a:endParaRPr lang="en-US"/>
          </a:p>
        </p:txBody>
      </p:sp>
      <p:sp>
        <p:nvSpPr>
          <p:cNvPr id="5" name="TextBox 4"/>
          <p:cNvSpPr txBox="1"/>
          <p:nvPr/>
        </p:nvSpPr>
        <p:spPr>
          <a:xfrm>
            <a:off x="3131840" y="1412776"/>
            <a:ext cx="5328592" cy="1384995"/>
          </a:xfrm>
          <a:prstGeom prst="rect">
            <a:avLst/>
          </a:prstGeom>
          <a:noFill/>
        </p:spPr>
        <p:txBody>
          <a:bodyPr wrap="square" rtlCol="0">
            <a:spAutoFit/>
          </a:bodyPr>
          <a:lstStyle/>
          <a:p>
            <a:pPr algn="l"/>
            <a:r>
              <a:rPr lang="en-US" sz="1400" b="1" dirty="0" smtClean="0">
                <a:latin typeface="+mn-lt"/>
              </a:rPr>
              <a:t>April 2012: </a:t>
            </a:r>
            <a:r>
              <a:rPr lang="en-US" sz="1400" b="1" dirty="0" err="1" smtClean="0">
                <a:latin typeface="+mn-lt"/>
              </a:rPr>
              <a:t>Visualisation</a:t>
            </a:r>
            <a:endParaRPr lang="en-US" sz="1400" b="1" dirty="0" smtClean="0">
              <a:latin typeface="+mn-lt"/>
            </a:endParaRPr>
          </a:p>
          <a:p>
            <a:pPr algn="l"/>
            <a:r>
              <a:rPr lang="en-US" sz="1400" dirty="0" smtClean="0">
                <a:latin typeface="+mn-lt"/>
              </a:rPr>
              <a:t>Powerful computers can produce graphics that elucidate patterns in complex data, helping scientists see further and across traditional disciplinary boundaries. There is an art to the visual display of quantitative information, making this an ever-evolving area of interest.</a:t>
            </a:r>
            <a:endParaRPr lang="en-US" sz="1400" dirty="0">
              <a:latin typeface="+mn-lt"/>
            </a:endParaRPr>
          </a:p>
        </p:txBody>
      </p:sp>
      <p:sp>
        <p:nvSpPr>
          <p:cNvPr id="13" name="TextBox 12"/>
          <p:cNvSpPr txBox="1"/>
          <p:nvPr/>
        </p:nvSpPr>
        <p:spPr>
          <a:xfrm>
            <a:off x="899592" y="4797152"/>
            <a:ext cx="5328592" cy="1169551"/>
          </a:xfrm>
          <a:prstGeom prst="rect">
            <a:avLst/>
          </a:prstGeom>
          <a:noFill/>
        </p:spPr>
        <p:txBody>
          <a:bodyPr wrap="square" rtlCol="0">
            <a:spAutoFit/>
          </a:bodyPr>
          <a:lstStyle/>
          <a:p>
            <a:pPr algn="r"/>
            <a:r>
              <a:rPr lang="en-US" sz="1400" b="1" dirty="0" smtClean="0">
                <a:latin typeface="+mn-lt"/>
              </a:rPr>
              <a:t>July 2012: Open Data, Open Science</a:t>
            </a:r>
          </a:p>
          <a:p>
            <a:pPr algn="r"/>
            <a:r>
              <a:rPr lang="en-US" sz="1400" dirty="0" smtClean="0">
                <a:latin typeface="+mn-lt"/>
              </a:rPr>
              <a:t>Open Access publishing has grown to meet the different market landscape of the Web, but concerted effort is needed to make data sharable and accessible to meet the challenges of the 21</a:t>
            </a:r>
            <a:r>
              <a:rPr lang="en-US" sz="1400" baseline="30000" dirty="0" smtClean="0">
                <a:latin typeface="+mn-lt"/>
              </a:rPr>
              <a:t>st</a:t>
            </a:r>
            <a:r>
              <a:rPr lang="en-US" sz="1400" dirty="0" smtClean="0">
                <a:latin typeface="+mn-lt"/>
              </a:rPr>
              <a:t> Century</a:t>
            </a:r>
            <a:endParaRPr lang="en-US" sz="1400" dirty="0">
              <a:latin typeface="+mn-lt"/>
            </a:endParaRPr>
          </a:p>
        </p:txBody>
      </p:sp>
      <p:pic>
        <p:nvPicPr>
          <p:cNvPr id="11" name="Picture 10"/>
          <p:cNvPicPr>
            <a:picLocks noChangeAspect="1"/>
          </p:cNvPicPr>
          <p:nvPr/>
        </p:nvPicPr>
        <p:blipFill>
          <a:blip r:embed="rId4"/>
          <a:stretch>
            <a:fillRect/>
          </a:stretch>
        </p:blipFill>
        <p:spPr>
          <a:xfrm>
            <a:off x="6372200" y="2996952"/>
            <a:ext cx="2480307" cy="3528392"/>
          </a:xfrm>
          <a:prstGeom prst="rect">
            <a:avLst/>
          </a:prstGeom>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a:stretch>
            <a:fillRect/>
          </a:stretch>
        </p:blipFill>
        <p:spPr>
          <a:xfrm>
            <a:off x="323528" y="1268760"/>
            <a:ext cx="2494534" cy="352839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3452323"/>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2291" name="Rectangle 3"/>
          <p:cNvSpPr>
            <a:spLocks/>
          </p:cNvSpPr>
          <p:nvPr/>
        </p:nvSpPr>
        <p:spPr bwMode="auto">
          <a:xfrm>
            <a:off x="717550" y="2068513"/>
            <a:ext cx="6858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lnSpc>
                <a:spcPct val="90000"/>
              </a:lnSpc>
            </a:pPr>
            <a:r>
              <a:rPr lang="en-US" sz="2000">
                <a:solidFill>
                  <a:schemeClr val="tx1"/>
                </a:solidFill>
                <a:latin typeface="Arial Bold Italic" charset="0"/>
                <a:ea typeface="ＭＳ Ｐゴシック" charset="0"/>
                <a:cs typeface="Arial Bold Italic" charset="0"/>
                <a:sym typeface="Arial Bold Italic" charset="0"/>
              </a:rPr>
              <a:t>How large is the briefings audience?</a:t>
            </a:r>
          </a:p>
          <a:p>
            <a:pPr algn="l">
              <a:lnSpc>
                <a:spcPct val="90000"/>
              </a:lnSpc>
              <a:buSzPct val="100000"/>
              <a:buFont typeface="Lucida Grande" charset="0"/>
              <a:buChar char="-"/>
            </a:pPr>
            <a:endParaRPr lang="en-US" sz="1800">
              <a:solidFill>
                <a:schemeClr val="tx1"/>
              </a:solidFill>
              <a:latin typeface="Arial" charset="0"/>
              <a:ea typeface="ＭＳ Ｐゴシック" charset="0"/>
              <a:cs typeface="Arial" charset="0"/>
              <a:sym typeface="Arial" charset="0"/>
            </a:endParaRPr>
          </a:p>
          <a:p>
            <a:pPr algn="l">
              <a:lnSpc>
                <a:spcPct val="90000"/>
              </a:lnSpc>
              <a:buClr>
                <a:srgbClr val="7F7F7F"/>
              </a:buClr>
              <a:buSzPct val="100000"/>
              <a:buFont typeface="Lucida Grande" charset="0"/>
              <a:buChar char="-"/>
            </a:pPr>
            <a:r>
              <a:rPr lang="en-US" sz="1800">
                <a:solidFill>
                  <a:srgbClr val="7F7F7F"/>
                </a:solidFill>
                <a:latin typeface="Arial" charset="0"/>
                <a:ea typeface="ＭＳ Ｐゴシック" charset="0"/>
                <a:cs typeface="Arial" charset="0"/>
                <a:sym typeface="Arial" charset="0"/>
              </a:rPr>
              <a:t>Email subscribers: </a:t>
            </a:r>
            <a:r>
              <a:rPr lang="en-US" sz="1800">
                <a:solidFill>
                  <a:schemeClr val="tx1"/>
                </a:solidFill>
                <a:latin typeface="Arial" charset="0"/>
                <a:ea typeface="ＭＳ Ｐゴシック" charset="0"/>
                <a:cs typeface="Arial" charset="0"/>
                <a:sym typeface="Arial" charset="0"/>
              </a:rPr>
              <a:t>126</a:t>
            </a:r>
            <a:endParaRPr lang="en-US">
              <a:solidFill>
                <a:schemeClr val="tx1"/>
              </a:solidFill>
              <a:ea typeface="ＭＳ Ｐゴシック" charset="0"/>
              <a:cs typeface="Gill Sans" charset="0"/>
            </a:endParaRPr>
          </a:p>
          <a:p>
            <a:pPr algn="l">
              <a:lnSpc>
                <a:spcPct val="90000"/>
              </a:lnSpc>
              <a:spcBef>
                <a:spcPts val="1800"/>
              </a:spcBef>
              <a:buClr>
                <a:srgbClr val="7F7F7F"/>
              </a:buClr>
              <a:buSzPct val="100000"/>
              <a:buFont typeface="Lucida Grande" charset="0"/>
              <a:buChar char="-"/>
            </a:pPr>
            <a:r>
              <a:rPr lang="en-US" sz="1800">
                <a:solidFill>
                  <a:srgbClr val="7F7F7F"/>
                </a:solidFill>
                <a:latin typeface="Arial" charset="0"/>
                <a:ea typeface="ＭＳ Ｐゴシック" charset="0"/>
                <a:cs typeface="Arial" charset="0"/>
                <a:sym typeface="Arial" charset="0"/>
              </a:rPr>
              <a:t>Total number of downloads </a:t>
            </a:r>
            <a:r>
              <a:rPr lang="en-US" sz="1800">
                <a:solidFill>
                  <a:schemeClr val="tx1"/>
                </a:solidFill>
                <a:latin typeface="Arial" charset="0"/>
                <a:ea typeface="ＭＳ Ｐゴシック" charset="0"/>
                <a:cs typeface="Arial" charset="0"/>
                <a:sym typeface="Arial" charset="0"/>
              </a:rPr>
              <a:t>7200 times. </a:t>
            </a:r>
            <a:endParaRPr lang="en-US">
              <a:solidFill>
                <a:schemeClr val="tx1"/>
              </a:solidFill>
              <a:ea typeface="ＭＳ Ｐゴシック" charset="0"/>
              <a:cs typeface="Gill Sans" charset="0"/>
            </a:endParaRPr>
          </a:p>
          <a:p>
            <a:pPr algn="l">
              <a:spcBef>
                <a:spcPts val="1800"/>
              </a:spcBef>
              <a:buClr>
                <a:srgbClr val="7F7F7F"/>
              </a:buClr>
              <a:buSzPct val="100000"/>
              <a:buFont typeface="Lucida Grande" charset="0"/>
              <a:buChar char="-"/>
            </a:pPr>
            <a:r>
              <a:rPr lang="en-US" sz="1800">
                <a:solidFill>
                  <a:srgbClr val="7F7F7F"/>
                </a:solidFill>
                <a:latin typeface="Arial" charset="0"/>
                <a:ea typeface="ＭＳ Ｐゴシック" charset="0"/>
                <a:cs typeface="Arial" charset="0"/>
                <a:sym typeface="Arial" charset="0"/>
              </a:rPr>
              <a:t>AddThis shares (</a:t>
            </a:r>
            <a:r>
              <a:rPr lang="en-US" sz="1800">
                <a:solidFill>
                  <a:schemeClr val="tx1"/>
                </a:solidFill>
                <a:latin typeface="Arial" charset="0"/>
                <a:ea typeface="ＭＳ Ｐゴシック" charset="0"/>
                <a:cs typeface="Arial" charset="0"/>
                <a:sym typeface="Arial" charset="0"/>
              </a:rPr>
              <a:t>1 like, 26 tweets, 10 Shares, 3 Google+)</a:t>
            </a:r>
          </a:p>
          <a:p>
            <a:pPr algn="l">
              <a:spcBef>
                <a:spcPts val="1800"/>
              </a:spcBef>
              <a:buClr>
                <a:srgbClr val="7F7F7F"/>
              </a:buClr>
              <a:buSzPct val="100000"/>
              <a:buFont typeface="Lucida Grande" charset="0"/>
              <a:buChar char="-"/>
            </a:pPr>
            <a:r>
              <a:rPr lang="en-US" sz="1800">
                <a:solidFill>
                  <a:srgbClr val="808080"/>
                </a:solidFill>
                <a:latin typeface="Arial" charset="0"/>
                <a:ea typeface="ＭＳ Ｐゴシック" charset="0"/>
                <a:cs typeface="Arial" charset="0"/>
                <a:sym typeface="Arial" charset="0"/>
              </a:rPr>
              <a:t>v.gd link shortening</a:t>
            </a:r>
            <a:r>
              <a:rPr lang="en-US" sz="1800">
                <a:solidFill>
                  <a:schemeClr val="tx1"/>
                </a:solidFill>
                <a:latin typeface="Arial" charset="0"/>
                <a:ea typeface="ＭＳ Ｐゴシック" charset="0"/>
                <a:cs typeface="Arial" charset="0"/>
                <a:sym typeface="Arial" charset="0"/>
              </a:rPr>
              <a:t> ~550 views of e-ScienceBriefings</a:t>
            </a:r>
          </a:p>
        </p:txBody>
      </p:sp>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2294" name="Rectangle 6"/>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9" name="Slide Number Placeholder 3"/>
          <p:cNvSpPr>
            <a:spLocks noGrp="1"/>
          </p:cNvSpPr>
          <p:nvPr>
            <p:ph type="sldNum" sz="quarter" idx="10"/>
          </p:nvPr>
        </p:nvSpPr>
        <p:spPr>
          <a:xfrm>
            <a:off x="8885238" y="6597352"/>
            <a:ext cx="258762" cy="254000"/>
          </a:xfrm>
        </p:spPr>
        <p:txBody>
          <a:bodyPr/>
          <a:lstStyle/>
          <a:p>
            <a:fld id="{D7DE22AF-526B-9040-93BC-C84D8764FD05}" type="slidenum">
              <a:rPr lang="en-US"/>
              <a:pPr/>
              <a:t>8</a:t>
            </a:fld>
            <a:endParaRPr lang="en-US" dirty="0"/>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2294" name="Rectangle 6"/>
          <p:cNvSpPr>
            <a:spLocks/>
          </p:cNvSpPr>
          <p:nvPr/>
        </p:nvSpPr>
        <p:spPr bwMode="auto">
          <a:xfrm>
            <a:off x="3289300" y="0"/>
            <a:ext cx="5346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r"/>
            <a:r>
              <a:rPr lang="en-US" sz="3600" i="1" dirty="0">
                <a:solidFill>
                  <a:srgbClr val="333333"/>
                </a:solidFill>
                <a:latin typeface="Arial Bold Italic" charset="0"/>
                <a:ea typeface="ＭＳ Ｐゴシック" charset="0"/>
                <a:cs typeface="Arial Bold Italic" charset="0"/>
                <a:sym typeface="Arial Bold Italic" charset="0"/>
              </a:rPr>
              <a:t>1.1 e-</a:t>
            </a:r>
            <a:r>
              <a:rPr lang="en-US" sz="3600" i="1" dirty="0" err="1">
                <a:solidFill>
                  <a:srgbClr val="333333"/>
                </a:solidFill>
                <a:latin typeface="Arial Bold Italic" charset="0"/>
                <a:ea typeface="ＭＳ Ｐゴシック" charset="0"/>
                <a:cs typeface="Arial Bold Italic" charset="0"/>
                <a:sym typeface="Arial Bold Italic" charset="0"/>
              </a:rPr>
              <a:t>ScienceBriefings</a:t>
            </a:r>
            <a:endParaRPr lang="en-US" sz="3600" i="1" dirty="0">
              <a:solidFill>
                <a:srgbClr val="333333"/>
              </a:solidFill>
              <a:latin typeface="Arial Bold Italic" charset="0"/>
              <a:ea typeface="ＭＳ Ｐゴシック" charset="0"/>
              <a:cs typeface="Arial Bold Italic" charset="0"/>
              <a:sym typeface="Arial Bold Italic" charset="0"/>
            </a:endParaRPr>
          </a:p>
        </p:txBody>
      </p:sp>
      <p:sp>
        <p:nvSpPr>
          <p:cNvPr id="9" name="Slide Number Placeholder 3"/>
          <p:cNvSpPr>
            <a:spLocks noGrp="1"/>
          </p:cNvSpPr>
          <p:nvPr>
            <p:ph type="sldNum" sz="quarter" idx="10"/>
          </p:nvPr>
        </p:nvSpPr>
        <p:spPr>
          <a:xfrm>
            <a:off x="8885238" y="6597352"/>
            <a:ext cx="258762" cy="254000"/>
          </a:xfrm>
        </p:spPr>
        <p:txBody>
          <a:bodyPr/>
          <a:lstStyle/>
          <a:p>
            <a:fld id="{D7DE22AF-526B-9040-93BC-C84D8764FD05}" type="slidenum">
              <a:rPr lang="en-US"/>
              <a:pPr/>
              <a:t>9</a:t>
            </a:fld>
            <a:endParaRPr lang="en-US" dirty="0"/>
          </a:p>
        </p:txBody>
      </p:sp>
      <p:grpSp>
        <p:nvGrpSpPr>
          <p:cNvPr id="11" name="Group 1"/>
          <p:cNvGrpSpPr/>
          <p:nvPr/>
        </p:nvGrpSpPr>
        <p:grpSpPr>
          <a:xfrm>
            <a:off x="4978327" y="1772816"/>
            <a:ext cx="4075968" cy="2232248"/>
            <a:chOff x="5130800" y="1698774"/>
            <a:chExt cx="3597276" cy="1970087"/>
          </a:xfrm>
          <a:effectLst>
            <a:outerShdw blurRad="50800" dist="38100" dir="2700000" algn="tl" rotWithShape="0">
              <a:prstClr val="black">
                <a:alpha val="40000"/>
              </a:prstClr>
            </a:outerShdw>
          </a:effectLst>
        </p:grpSpPr>
        <p:sp>
          <p:nvSpPr>
            <p:cNvPr id="12" name="Freeform 6"/>
            <p:cNvSpPr>
              <a:spLocks/>
            </p:cNvSpPr>
            <p:nvPr/>
          </p:nvSpPr>
          <p:spPr bwMode="auto">
            <a:xfrm>
              <a:off x="7202488" y="3333899"/>
              <a:ext cx="20638" cy="25400"/>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p:cNvSpPr>
              <a:spLocks/>
            </p:cNvSpPr>
            <p:nvPr/>
          </p:nvSpPr>
          <p:spPr bwMode="auto">
            <a:xfrm>
              <a:off x="7021513" y="2460774"/>
              <a:ext cx="403225" cy="265112"/>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p:nvSpPr>
          <p:spPr bwMode="auto">
            <a:xfrm>
              <a:off x="7194550" y="3244999"/>
              <a:ext cx="138113" cy="88900"/>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p:nvSpPr>
          <p:spPr bwMode="auto">
            <a:xfrm>
              <a:off x="6929438" y="3224362"/>
              <a:ext cx="114300" cy="84137"/>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p:nvSpPr>
          <p:spPr bwMode="auto">
            <a:xfrm>
              <a:off x="6875463" y="3211662"/>
              <a:ext cx="84138" cy="171450"/>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1"/>
            <p:cNvSpPr>
              <a:spLocks/>
            </p:cNvSpPr>
            <p:nvPr/>
          </p:nvSpPr>
          <p:spPr bwMode="auto">
            <a:xfrm>
              <a:off x="7013575" y="3124349"/>
              <a:ext cx="285750" cy="163512"/>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2"/>
            <p:cNvSpPr>
              <a:spLocks/>
            </p:cNvSpPr>
            <p:nvPr/>
          </p:nvSpPr>
          <p:spPr bwMode="auto">
            <a:xfrm>
              <a:off x="6908800" y="2892574"/>
              <a:ext cx="431800" cy="26035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3"/>
            <p:cNvSpPr>
              <a:spLocks/>
            </p:cNvSpPr>
            <p:nvPr/>
          </p:nvSpPr>
          <p:spPr bwMode="auto">
            <a:xfrm>
              <a:off x="7189788" y="2884637"/>
              <a:ext cx="158750" cy="168275"/>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4"/>
            <p:cNvSpPr>
              <a:spLocks/>
            </p:cNvSpPr>
            <p:nvPr/>
          </p:nvSpPr>
          <p:spPr bwMode="auto">
            <a:xfrm>
              <a:off x="5529263" y="3237062"/>
              <a:ext cx="168275" cy="293687"/>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5"/>
            <p:cNvSpPr>
              <a:spLocks/>
            </p:cNvSpPr>
            <p:nvPr/>
          </p:nvSpPr>
          <p:spPr bwMode="auto">
            <a:xfrm>
              <a:off x="6262688" y="2927499"/>
              <a:ext cx="222250" cy="100012"/>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6"/>
            <p:cNvSpPr>
              <a:spLocks/>
            </p:cNvSpPr>
            <p:nvPr/>
          </p:nvSpPr>
          <p:spPr bwMode="auto">
            <a:xfrm>
              <a:off x="6599238" y="2973537"/>
              <a:ext cx="146050" cy="7937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7"/>
            <p:cNvSpPr>
              <a:spLocks/>
            </p:cNvSpPr>
            <p:nvPr/>
          </p:nvSpPr>
          <p:spPr bwMode="auto">
            <a:xfrm>
              <a:off x="6426200" y="2851299"/>
              <a:ext cx="339725" cy="146050"/>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8"/>
            <p:cNvSpPr>
              <a:spLocks/>
            </p:cNvSpPr>
            <p:nvPr/>
          </p:nvSpPr>
          <p:spPr bwMode="auto">
            <a:xfrm>
              <a:off x="6543675" y="2738587"/>
              <a:ext cx="298450" cy="13811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9"/>
            <p:cNvSpPr>
              <a:spLocks noEditPoints="1"/>
            </p:cNvSpPr>
            <p:nvPr/>
          </p:nvSpPr>
          <p:spPr bwMode="auto">
            <a:xfrm>
              <a:off x="6938963" y="2276624"/>
              <a:ext cx="250825" cy="12541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20"/>
            <p:cNvSpPr>
              <a:spLocks noEditPoints="1"/>
            </p:cNvSpPr>
            <p:nvPr/>
          </p:nvSpPr>
          <p:spPr bwMode="auto">
            <a:xfrm>
              <a:off x="6364288" y="2378224"/>
              <a:ext cx="192088" cy="166687"/>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21"/>
            <p:cNvSpPr>
              <a:spLocks/>
            </p:cNvSpPr>
            <p:nvPr/>
          </p:nvSpPr>
          <p:spPr bwMode="auto">
            <a:xfrm>
              <a:off x="6845300" y="3010049"/>
              <a:ext cx="198438" cy="24447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2"/>
            <p:cNvSpPr>
              <a:spLocks/>
            </p:cNvSpPr>
            <p:nvPr/>
          </p:nvSpPr>
          <p:spPr bwMode="auto">
            <a:xfrm>
              <a:off x="6707188" y="3065612"/>
              <a:ext cx="206375" cy="192087"/>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3"/>
            <p:cNvSpPr>
              <a:spLocks/>
            </p:cNvSpPr>
            <p:nvPr/>
          </p:nvSpPr>
          <p:spPr bwMode="auto">
            <a:xfrm>
              <a:off x="6607175" y="2989412"/>
              <a:ext cx="263525" cy="206375"/>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4"/>
            <p:cNvSpPr>
              <a:spLocks/>
            </p:cNvSpPr>
            <p:nvPr/>
          </p:nvSpPr>
          <p:spPr bwMode="auto">
            <a:xfrm>
              <a:off x="6913563" y="2448074"/>
              <a:ext cx="238125" cy="13493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5"/>
            <p:cNvSpPr>
              <a:spLocks/>
            </p:cNvSpPr>
            <p:nvPr/>
          </p:nvSpPr>
          <p:spPr bwMode="auto">
            <a:xfrm>
              <a:off x="6904038" y="2360762"/>
              <a:ext cx="306388" cy="12541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6"/>
            <p:cNvSpPr>
              <a:spLocks noEditPoints="1"/>
            </p:cNvSpPr>
            <p:nvPr/>
          </p:nvSpPr>
          <p:spPr bwMode="auto">
            <a:xfrm>
              <a:off x="6870700" y="2503637"/>
              <a:ext cx="138113" cy="61912"/>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7"/>
            <p:cNvSpPr>
              <a:spLocks/>
            </p:cNvSpPr>
            <p:nvPr/>
          </p:nvSpPr>
          <p:spPr bwMode="auto">
            <a:xfrm>
              <a:off x="6623050" y="2532212"/>
              <a:ext cx="441325" cy="319087"/>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8"/>
            <p:cNvSpPr>
              <a:spLocks/>
            </p:cNvSpPr>
            <p:nvPr/>
          </p:nvSpPr>
          <p:spPr bwMode="auto">
            <a:xfrm>
              <a:off x="6757988" y="2821137"/>
              <a:ext cx="242888" cy="106362"/>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9"/>
            <p:cNvSpPr>
              <a:spLocks/>
            </p:cNvSpPr>
            <p:nvPr/>
          </p:nvSpPr>
          <p:spPr bwMode="auto">
            <a:xfrm>
              <a:off x="6724650" y="2876699"/>
              <a:ext cx="296863" cy="155575"/>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30"/>
            <p:cNvSpPr>
              <a:spLocks noEditPoints="1"/>
            </p:cNvSpPr>
            <p:nvPr/>
          </p:nvSpPr>
          <p:spPr bwMode="auto">
            <a:xfrm>
              <a:off x="6292850" y="2960837"/>
              <a:ext cx="549275" cy="59055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31"/>
            <p:cNvSpPr>
              <a:spLocks noEditPoints="1"/>
            </p:cNvSpPr>
            <p:nvPr/>
          </p:nvSpPr>
          <p:spPr bwMode="auto">
            <a:xfrm>
              <a:off x="5680075" y="2214712"/>
              <a:ext cx="406400" cy="582612"/>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chemeClr val="accent5">
                <a:lumMod val="65000"/>
              </a:schemeClr>
            </a:solidFill>
            <a:ln>
              <a:noFill/>
            </a:ln>
          </p:spPr>
          <p:txBody>
            <a:bodyPr vert="horz" wrap="square" lIns="91440" tIns="45720" rIns="91440" bIns="45720" numCol="1" anchor="t" anchorCtr="0" compatLnSpc="1">
              <a:prstTxWarp prst="textNoShape">
                <a:avLst/>
              </a:prstTxWarp>
            </a:bodyPr>
            <a:lstStyle/>
            <a:p>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Freeform 32"/>
            <p:cNvSpPr>
              <a:spLocks/>
            </p:cNvSpPr>
            <p:nvPr/>
          </p:nvSpPr>
          <p:spPr bwMode="auto">
            <a:xfrm>
              <a:off x="5130800" y="1928962"/>
              <a:ext cx="411163" cy="155575"/>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3"/>
            <p:cNvSpPr>
              <a:spLocks/>
            </p:cNvSpPr>
            <p:nvPr/>
          </p:nvSpPr>
          <p:spPr bwMode="auto">
            <a:xfrm>
              <a:off x="5567363" y="2511574"/>
              <a:ext cx="193675" cy="20161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4"/>
            <p:cNvSpPr>
              <a:spLocks/>
            </p:cNvSpPr>
            <p:nvPr/>
          </p:nvSpPr>
          <p:spPr bwMode="auto">
            <a:xfrm>
              <a:off x="6985000" y="2667149"/>
              <a:ext cx="792163" cy="44450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5"/>
            <p:cNvSpPr>
              <a:spLocks/>
            </p:cNvSpPr>
            <p:nvPr/>
          </p:nvSpPr>
          <p:spPr bwMode="auto">
            <a:xfrm>
              <a:off x="6845300" y="1752749"/>
              <a:ext cx="444500" cy="515937"/>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6"/>
            <p:cNvSpPr>
              <a:spLocks noEditPoints="1"/>
            </p:cNvSpPr>
            <p:nvPr/>
          </p:nvSpPr>
          <p:spPr bwMode="auto">
            <a:xfrm>
              <a:off x="6246813" y="1698774"/>
              <a:ext cx="960438" cy="66198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7"/>
            <p:cNvSpPr>
              <a:spLocks noEditPoints="1"/>
            </p:cNvSpPr>
            <p:nvPr/>
          </p:nvSpPr>
          <p:spPr bwMode="auto">
            <a:xfrm>
              <a:off x="5567363" y="3148162"/>
              <a:ext cx="603250" cy="436562"/>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8"/>
            <p:cNvSpPr>
              <a:spLocks noEditPoints="1"/>
            </p:cNvSpPr>
            <p:nvPr/>
          </p:nvSpPr>
          <p:spPr bwMode="auto">
            <a:xfrm>
              <a:off x="6908800" y="3262462"/>
              <a:ext cx="360363" cy="38893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9"/>
            <p:cNvSpPr>
              <a:spLocks noEditPoints="1"/>
            </p:cNvSpPr>
            <p:nvPr/>
          </p:nvSpPr>
          <p:spPr bwMode="auto">
            <a:xfrm>
              <a:off x="6497638" y="1803549"/>
              <a:ext cx="487363" cy="7207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40"/>
            <p:cNvSpPr>
              <a:spLocks/>
            </p:cNvSpPr>
            <p:nvPr/>
          </p:nvSpPr>
          <p:spPr bwMode="auto">
            <a:xfrm>
              <a:off x="6262688" y="2792562"/>
              <a:ext cx="30163" cy="38100"/>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41"/>
            <p:cNvSpPr>
              <a:spLocks noEditPoints="1"/>
            </p:cNvSpPr>
            <p:nvPr/>
          </p:nvSpPr>
          <p:spPr bwMode="auto">
            <a:xfrm>
              <a:off x="5789613" y="2738587"/>
              <a:ext cx="636588" cy="549275"/>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2"/>
            <p:cNvSpPr>
              <a:spLocks noEditPoints="1"/>
            </p:cNvSpPr>
            <p:nvPr/>
          </p:nvSpPr>
          <p:spPr bwMode="auto">
            <a:xfrm>
              <a:off x="6267450" y="2529037"/>
              <a:ext cx="403225" cy="419100"/>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3"/>
            <p:cNvSpPr>
              <a:spLocks/>
            </p:cNvSpPr>
            <p:nvPr/>
          </p:nvSpPr>
          <p:spPr bwMode="auto">
            <a:xfrm>
              <a:off x="6121400" y="2713187"/>
              <a:ext cx="166688" cy="107950"/>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44"/>
            <p:cNvSpPr>
              <a:spLocks/>
            </p:cNvSpPr>
            <p:nvPr/>
          </p:nvSpPr>
          <p:spPr bwMode="auto">
            <a:xfrm>
              <a:off x="6162675" y="2608412"/>
              <a:ext cx="168275" cy="14605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45"/>
            <p:cNvSpPr>
              <a:spLocks/>
            </p:cNvSpPr>
            <p:nvPr/>
          </p:nvSpPr>
          <p:spPr bwMode="auto">
            <a:xfrm>
              <a:off x="7126288" y="1757512"/>
              <a:ext cx="1601788" cy="1533525"/>
            </a:xfrm>
            <a:custGeom>
              <a:avLst/>
              <a:gdLst>
                <a:gd name="T0" fmla="*/ 235 w 382"/>
                <a:gd name="T1" fmla="*/ 279 h 366"/>
                <a:gd name="T2" fmla="*/ 226 w 382"/>
                <a:gd name="T3" fmla="*/ 258 h 366"/>
                <a:gd name="T4" fmla="*/ 244 w 382"/>
                <a:gd name="T5" fmla="*/ 248 h 366"/>
                <a:gd name="T6" fmla="*/ 257 w 382"/>
                <a:gd name="T7" fmla="*/ 230 h 366"/>
                <a:gd name="T8" fmla="*/ 280 w 382"/>
                <a:gd name="T9" fmla="*/ 228 h 366"/>
                <a:gd name="T10" fmla="*/ 303 w 382"/>
                <a:gd name="T11" fmla="*/ 234 h 366"/>
                <a:gd name="T12" fmla="*/ 333 w 382"/>
                <a:gd name="T13" fmla="*/ 237 h 366"/>
                <a:gd name="T14" fmla="*/ 356 w 382"/>
                <a:gd name="T15" fmla="*/ 241 h 366"/>
                <a:gd name="T16" fmla="*/ 367 w 382"/>
                <a:gd name="T17" fmla="*/ 230 h 366"/>
                <a:gd name="T18" fmla="*/ 360 w 382"/>
                <a:gd name="T19" fmla="*/ 208 h 366"/>
                <a:gd name="T20" fmla="*/ 359 w 382"/>
                <a:gd name="T21" fmla="*/ 200 h 366"/>
                <a:gd name="T22" fmla="*/ 373 w 382"/>
                <a:gd name="T23" fmla="*/ 194 h 366"/>
                <a:gd name="T24" fmla="*/ 377 w 382"/>
                <a:gd name="T25" fmla="*/ 189 h 366"/>
                <a:gd name="T26" fmla="*/ 371 w 382"/>
                <a:gd name="T27" fmla="*/ 172 h 366"/>
                <a:gd name="T28" fmla="*/ 372 w 382"/>
                <a:gd name="T29" fmla="*/ 146 h 366"/>
                <a:gd name="T30" fmla="*/ 359 w 382"/>
                <a:gd name="T31" fmla="*/ 92 h 366"/>
                <a:gd name="T32" fmla="*/ 354 w 382"/>
                <a:gd name="T33" fmla="*/ 21 h 366"/>
                <a:gd name="T34" fmla="*/ 304 w 382"/>
                <a:gd name="T35" fmla="*/ 3 h 366"/>
                <a:gd name="T36" fmla="*/ 281 w 382"/>
                <a:gd name="T37" fmla="*/ 13 h 366"/>
                <a:gd name="T38" fmla="*/ 261 w 382"/>
                <a:gd name="T39" fmla="*/ 12 h 366"/>
                <a:gd name="T40" fmla="*/ 233 w 382"/>
                <a:gd name="T41" fmla="*/ 19 h 366"/>
                <a:gd name="T42" fmla="*/ 220 w 382"/>
                <a:gd name="T43" fmla="*/ 12 h 366"/>
                <a:gd name="T44" fmla="*/ 187 w 382"/>
                <a:gd name="T45" fmla="*/ 23 h 366"/>
                <a:gd name="T46" fmla="*/ 167 w 382"/>
                <a:gd name="T47" fmla="*/ 36 h 366"/>
                <a:gd name="T48" fmla="*/ 149 w 382"/>
                <a:gd name="T49" fmla="*/ 16 h 366"/>
                <a:gd name="T50" fmla="*/ 139 w 382"/>
                <a:gd name="T51" fmla="*/ 31 h 366"/>
                <a:gd name="T52" fmla="*/ 141 w 382"/>
                <a:gd name="T53" fmla="*/ 42 h 366"/>
                <a:gd name="T54" fmla="*/ 119 w 382"/>
                <a:gd name="T55" fmla="*/ 64 h 366"/>
                <a:gd name="T56" fmla="*/ 85 w 382"/>
                <a:gd name="T57" fmla="*/ 56 h 366"/>
                <a:gd name="T58" fmla="*/ 91 w 382"/>
                <a:gd name="T59" fmla="*/ 72 h 366"/>
                <a:gd name="T60" fmla="*/ 65 w 382"/>
                <a:gd name="T61" fmla="*/ 56 h 366"/>
                <a:gd name="T62" fmla="*/ 43 w 382"/>
                <a:gd name="T63" fmla="*/ 38 h 366"/>
                <a:gd name="T64" fmla="*/ 55 w 382"/>
                <a:gd name="T65" fmla="*/ 38 h 366"/>
                <a:gd name="T66" fmla="*/ 115 w 382"/>
                <a:gd name="T67" fmla="*/ 31 h 366"/>
                <a:gd name="T68" fmla="*/ 55 w 382"/>
                <a:gd name="T69" fmla="*/ 8 h 366"/>
                <a:gd name="T70" fmla="*/ 38 w 382"/>
                <a:gd name="T71" fmla="*/ 5 h 366"/>
                <a:gd name="T72" fmla="*/ 13 w 382"/>
                <a:gd name="T73" fmla="*/ 5 h 366"/>
                <a:gd name="T74" fmla="*/ 3 w 382"/>
                <a:gd name="T75" fmla="*/ 19 h 366"/>
                <a:gd name="T76" fmla="*/ 18 w 382"/>
                <a:gd name="T77" fmla="*/ 54 h 366"/>
                <a:gd name="T78" fmla="*/ 39 w 382"/>
                <a:gd name="T79" fmla="*/ 82 h 366"/>
                <a:gd name="T80" fmla="*/ 19 w 382"/>
                <a:gd name="T81" fmla="*/ 115 h 366"/>
                <a:gd name="T82" fmla="*/ 15 w 382"/>
                <a:gd name="T83" fmla="*/ 124 h 366"/>
                <a:gd name="T84" fmla="*/ 10 w 382"/>
                <a:gd name="T85" fmla="*/ 144 h 366"/>
                <a:gd name="T86" fmla="*/ 20 w 382"/>
                <a:gd name="T87" fmla="*/ 170 h 366"/>
                <a:gd name="T88" fmla="*/ 49 w 382"/>
                <a:gd name="T89" fmla="*/ 181 h 366"/>
                <a:gd name="T90" fmla="*/ 71 w 382"/>
                <a:gd name="T91" fmla="*/ 204 h 366"/>
                <a:gd name="T92" fmla="*/ 68 w 382"/>
                <a:gd name="T93" fmla="*/ 217 h 366"/>
                <a:gd name="T94" fmla="*/ 89 w 382"/>
                <a:gd name="T95" fmla="*/ 230 h 366"/>
                <a:gd name="T96" fmla="*/ 115 w 382"/>
                <a:gd name="T97" fmla="*/ 246 h 366"/>
                <a:gd name="T98" fmla="*/ 145 w 382"/>
                <a:gd name="T99" fmla="*/ 251 h 366"/>
                <a:gd name="T100" fmla="*/ 151 w 382"/>
                <a:gd name="T101" fmla="*/ 266 h 366"/>
                <a:gd name="T102" fmla="*/ 139 w 382"/>
                <a:gd name="T103" fmla="*/ 281 h 366"/>
                <a:gd name="T104" fmla="*/ 139 w 382"/>
                <a:gd name="T105" fmla="*/ 293 h 366"/>
                <a:gd name="T106" fmla="*/ 137 w 382"/>
                <a:gd name="T107" fmla="*/ 307 h 366"/>
                <a:gd name="T108" fmla="*/ 134 w 382"/>
                <a:gd name="T109" fmla="*/ 317 h 366"/>
                <a:gd name="T110" fmla="*/ 191 w 382"/>
                <a:gd name="T111" fmla="*/ 339 h 366"/>
                <a:gd name="T112" fmla="*/ 230 w 382"/>
                <a:gd name="T113" fmla="*/ 349 h 366"/>
                <a:gd name="T114" fmla="*/ 260 w 382"/>
                <a:gd name="T115" fmla="*/ 360 h 366"/>
                <a:gd name="T116" fmla="*/ 246 w 382"/>
                <a:gd name="T117" fmla="*/ 330 h 366"/>
                <a:gd name="T118" fmla="*/ 248 w 382"/>
                <a:gd name="T119" fmla="*/ 3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254" y="294"/>
                  </a:move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0" y="201"/>
                    <a:pt x="360" y="201"/>
                    <a:pt x="360" y="201"/>
                  </a:cubicBezTo>
                  <a:cubicBezTo>
                    <a:pt x="359" y="201"/>
                    <a:pt x="359" y="201"/>
                    <a:pt x="359" y="201"/>
                  </a:cubicBezTo>
                  <a:cubicBezTo>
                    <a:pt x="358" y="200"/>
                    <a:pt x="358" y="200"/>
                    <a:pt x="358" y="200"/>
                  </a:cubicBezTo>
                  <a:cubicBezTo>
                    <a:pt x="357" y="200"/>
                    <a:pt x="357" y="200"/>
                    <a:pt x="357"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59" y="192"/>
                    <a:pt x="359" y="192"/>
                    <a:pt x="359" y="192"/>
                  </a:cubicBezTo>
                  <a:cubicBezTo>
                    <a:pt x="359" y="192"/>
                    <a:pt x="359" y="192"/>
                    <a:pt x="359" y="192"/>
                  </a:cubicBezTo>
                  <a:cubicBezTo>
                    <a:pt x="361" y="195"/>
                    <a:pt x="361" y="195"/>
                    <a:pt x="361" y="195"/>
                  </a:cubicBezTo>
                  <a:cubicBezTo>
                    <a:pt x="362" y="195"/>
                    <a:pt x="362" y="195"/>
                    <a:pt x="362" y="195"/>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7" y="194"/>
                    <a:pt x="377" y="194"/>
                    <a:pt x="377" y="194"/>
                  </a:cubicBezTo>
                  <a:cubicBezTo>
                    <a:pt x="377" y="194"/>
                    <a:pt x="377" y="194"/>
                    <a:pt x="377" y="194"/>
                  </a:cubicBezTo>
                  <a:cubicBezTo>
                    <a:pt x="377" y="193"/>
                    <a:pt x="377" y="193"/>
                    <a:pt x="377" y="193"/>
                  </a:cubicBezTo>
                  <a:cubicBezTo>
                    <a:pt x="378" y="193"/>
                    <a:pt x="378" y="193"/>
                    <a:pt x="379" y="193"/>
                  </a:cubicBezTo>
                  <a:cubicBezTo>
                    <a:pt x="379" y="193"/>
                    <a:pt x="379" y="193"/>
                    <a:pt x="379"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5" y="187"/>
                    <a:pt x="375" y="187"/>
                    <a:pt x="375" y="187"/>
                  </a:cubicBezTo>
                  <a:cubicBezTo>
                    <a:pt x="374" y="185"/>
                    <a:pt x="374" y="185"/>
                    <a:pt x="374" y="185"/>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1"/>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3"/>
                    <a:pt x="354" y="23"/>
                    <a:pt x="354" y="23"/>
                  </a:cubicBezTo>
                  <a:cubicBezTo>
                    <a:pt x="354" y="22"/>
                    <a:pt x="354" y="22"/>
                    <a:pt x="354" y="21"/>
                  </a:cubicBezTo>
                  <a:cubicBezTo>
                    <a:pt x="354" y="21"/>
                    <a:pt x="354" y="21"/>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1" y="11"/>
                    <a:pt x="41" y="11"/>
                    <a:pt x="41" y="11"/>
                  </a:cubicBezTo>
                  <a:cubicBezTo>
                    <a:pt x="41" y="9"/>
                    <a:pt x="41" y="9"/>
                    <a:pt x="41"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lnTo>
                    <a:pt x="254" y="29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6"/>
            <p:cNvSpPr>
              <a:spLocks/>
            </p:cNvSpPr>
            <p:nvPr/>
          </p:nvSpPr>
          <p:spPr bwMode="auto">
            <a:xfrm>
              <a:off x="7508875" y="3610124"/>
              <a:ext cx="107950" cy="58737"/>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Freeform 47"/>
            <p:cNvSpPr>
              <a:spLocks/>
            </p:cNvSpPr>
            <p:nvPr/>
          </p:nvSpPr>
          <p:spPr bwMode="auto">
            <a:xfrm>
              <a:off x="7202488" y="3244999"/>
              <a:ext cx="892175" cy="352425"/>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Bent Arrow 1"/>
          <p:cNvSpPr/>
          <p:nvPr/>
        </p:nvSpPr>
        <p:spPr bwMode="auto">
          <a:xfrm rot="9956207">
            <a:off x="6191915" y="3732072"/>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Bent Arrow 53"/>
          <p:cNvSpPr/>
          <p:nvPr/>
        </p:nvSpPr>
        <p:spPr bwMode="auto">
          <a:xfrm rot="11643793" flipH="1">
            <a:off x="7503090" y="3787381"/>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Bent Arrow 54"/>
          <p:cNvSpPr/>
          <p:nvPr/>
        </p:nvSpPr>
        <p:spPr bwMode="auto">
          <a:xfrm rot="9956207" flipH="1" flipV="1">
            <a:off x="7560069" y="1571834"/>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Bent Arrow 55"/>
          <p:cNvSpPr/>
          <p:nvPr/>
        </p:nvSpPr>
        <p:spPr bwMode="auto">
          <a:xfrm flipH="1">
            <a:off x="5914429" y="2060848"/>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5543707" y="4797152"/>
            <a:ext cx="3604973" cy="584776"/>
          </a:xfrm>
          <a:prstGeom prst="rect">
            <a:avLst/>
          </a:prstGeom>
          <a:noFill/>
        </p:spPr>
        <p:txBody>
          <a:bodyPr wrap="none" rtlCol="0">
            <a:spAutoFit/>
          </a:bodyPr>
          <a:lstStyle/>
          <a:p>
            <a:pPr algn="l"/>
            <a:r>
              <a:rPr lang="en-US" sz="1600" b="1" dirty="0" smtClean="0">
                <a:latin typeface="+mn-lt"/>
              </a:rPr>
              <a:t>~500/ issue</a:t>
            </a:r>
          </a:p>
          <a:p>
            <a:pPr algn="l"/>
            <a:r>
              <a:rPr lang="en-US" sz="1600" b="1" dirty="0" smtClean="0">
                <a:latin typeface="+mn-lt"/>
              </a:rPr>
              <a:t>25 countries in Europe and beyond</a:t>
            </a:r>
            <a:endParaRPr lang="en-US" sz="1600" b="1" dirty="0">
              <a:latin typeface="+mn-lt"/>
            </a:endParaRPr>
          </a:p>
        </p:txBody>
      </p:sp>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1052" y="1628800"/>
            <a:ext cx="6085219" cy="4882897"/>
          </a:xfrm>
          <a:prstGeom prst="rect">
            <a:avLst/>
          </a:prstGeom>
        </p:spPr>
      </p:pic>
    </p:spTree>
    <p:extLst>
      <p:ext uri="{BB962C8B-B14F-4D97-AF65-F5344CB8AC3E}">
        <p14:creationId xmlns:p14="http://schemas.microsoft.com/office/powerpoint/2010/main" val="41855564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1309</TotalTime>
  <Pages>0</Pages>
  <Words>3158</Words>
  <Characters>0</Characters>
  <Application>Microsoft Macintosh PowerPoint</Application>
  <PresentationFormat>On-screen Show (4:3)</PresentationFormat>
  <Lines>0</Lines>
  <Paragraphs>1948</Paragraphs>
  <Slides>34</Slides>
  <Notes>25</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Default - Title and Content</vt:lpstr>
      <vt:lpstr>Default - Title and Content</vt:lpstr>
      <vt:lpstr>Default - Title and Content</vt:lpstr>
      <vt:lpstr>PowerPoint Presentation</vt:lpstr>
      <vt:lpstr>PowerPoint Presentation</vt:lpstr>
      <vt:lpstr>WP1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WP1 Issues</vt:lpstr>
      <vt:lpstr>PY3 Plans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Cristy Jane Burne</dc:creator>
  <cp:keywords/>
  <dc:description/>
  <cp:lastModifiedBy>Stefan Janusz</cp:lastModifiedBy>
  <cp:revision>53</cp:revision>
  <dcterms:modified xsi:type="dcterms:W3CDTF">2012-10-08T08:33:23Z</dcterms:modified>
</cp:coreProperties>
</file>