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Layouts/slideLayout3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1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6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Default Extension="bin" ContentType="application/vnd.openxmlformats-officedocument.presentationml.printerSettings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bookmarkIdSeed="2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345" r:id="rId4"/>
    <p:sldId id="370" r:id="rId5"/>
    <p:sldId id="324" r:id="rId6"/>
    <p:sldId id="375" r:id="rId7"/>
    <p:sldId id="361" r:id="rId8"/>
    <p:sldId id="349" r:id="rId9"/>
    <p:sldId id="374" r:id="rId10"/>
    <p:sldId id="359" r:id="rId11"/>
    <p:sldId id="362" r:id="rId12"/>
    <p:sldId id="351" r:id="rId13"/>
    <p:sldId id="316" r:id="rId14"/>
    <p:sldId id="363" r:id="rId15"/>
    <p:sldId id="372" r:id="rId16"/>
    <p:sldId id="373" r:id="rId17"/>
    <p:sldId id="364" r:id="rId18"/>
    <p:sldId id="365" r:id="rId19"/>
    <p:sldId id="371" r:id="rId20"/>
    <p:sldId id="357" r:id="rId21"/>
    <p:sldId id="366" r:id="rId22"/>
    <p:sldId id="353" r:id="rId23"/>
    <p:sldId id="354" r:id="rId24"/>
    <p:sldId id="367" r:id="rId25"/>
    <p:sldId id="338" r:id="rId26"/>
    <p:sldId id="358" r:id="rId27"/>
    <p:sldId id="368" r:id="rId28"/>
    <p:sldId id="339" r:id="rId29"/>
    <p:sldId id="332" r:id="rId30"/>
    <p:sldId id="333" r:id="rId31"/>
    <p:sldId id="369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94F952"/>
    <a:srgbClr val="FFCC99"/>
    <a:srgbClr val="FF9966"/>
    <a:srgbClr val="FF6600"/>
    <a:srgbClr val="0066CC"/>
    <a:srgbClr val="FF99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21975" autoAdjust="0"/>
    <p:restoredTop sz="99006" autoAdjust="0"/>
  </p:normalViewPr>
  <p:slideViewPr>
    <p:cSldViewPr>
      <p:cViewPr>
        <p:scale>
          <a:sx n="150" d="100"/>
          <a:sy n="150" d="100"/>
        </p:scale>
        <p:origin x="-992" y="-616"/>
      </p:cViewPr>
      <p:guideLst>
        <p:guide orient="horz" pos="254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D1194FE-46F0-426B-9EEF-C05A37F51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9635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94FE-46F0-426B-9EEF-C05A37F5196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4F6F-D754-495E-A387-76CFDA48F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649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919E9-DD40-4F92-B4A1-F47DE05E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523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522B4-9595-4CE8-9D2F-F29556F4F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86995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71161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9031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58465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167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7256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207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3969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052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1840" y="6619875"/>
            <a:ext cx="2895600" cy="476250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19875"/>
            <a:ext cx="2133600" cy="476250"/>
          </a:xfrm>
          <a:ln/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8728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0845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1924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0"/>
            <a:ext cx="18859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0"/>
            <a:ext cx="55054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41262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349E7-49E1-4CCD-8AE6-543C597CC7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42084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D9B84-E6B0-406E-BAC6-1D78C4DFDB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71034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8D339-A439-45DA-8BBC-B6A3243CDD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5753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974725"/>
            <a:ext cx="4217988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3" y="974725"/>
            <a:ext cx="4219575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D14FA-0B5F-458B-B9FC-54D3B4BBFF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77074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83097-CCBB-4868-9FE0-AFC4F5EA4D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9757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514FF-2F2E-4F09-BA8A-D48E22D5DD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21161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81E4E-5B67-4622-AB64-690687513F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733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22A9E-2D63-454C-AFCE-D3169FF0F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80230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09EE3-9328-4A1C-9546-481B07BE6D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60644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C24EF-7011-403C-9999-A7A7668606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86854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F9F95-666B-45AB-A248-E229E6A8BD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0921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7838" y="66675"/>
            <a:ext cx="2160587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66675"/>
            <a:ext cx="6329363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4BFBD-7D14-4A33-BB4B-5B7839F80E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7568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44E26-675E-4EA0-AC93-EBD5EEC7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845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4B761-084D-4DCC-B215-317297BF9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91929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1AB3B-03ED-42F0-A526-0B907AD93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3544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3A979-33D4-43AD-AE11-6DF3B77D6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409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7EB61-42D4-4B4E-8D38-7D168BCC4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713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DD425-EC0A-48AA-8855-68615A4BD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8129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6BE64AB-CA1B-4C06-B745-D294D6B98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1" descr="banner-ITonl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80010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0"/>
            <a:ext cx="5791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066800"/>
            <a:ext cx="7543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477000"/>
            <a:ext cx="754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solidFill>
                  <a:srgbClr val="3861AA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US"/>
          </a:p>
        </p:txBody>
      </p:sp>
      <p:sp>
        <p:nvSpPr>
          <p:cNvPr id="2054" name="Text Box 34"/>
          <p:cNvSpPr txBox="1">
            <a:spLocks noChangeArrowheads="1"/>
          </p:cNvSpPr>
          <p:nvPr/>
        </p:nvSpPr>
        <p:spPr bwMode="auto">
          <a:xfrm>
            <a:off x="0" y="6111875"/>
            <a:ext cx="12954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CERN IT Department</a:t>
            </a:r>
          </a:p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CH-1211 Genève 23</a:t>
            </a:r>
          </a:p>
          <a:p>
            <a:pPr algn="r" eaLnBrk="1" hangingPunct="1"/>
            <a:r>
              <a:rPr lang="en-US" sz="900">
                <a:solidFill>
                  <a:srgbClr val="3861AA"/>
                </a:solidFill>
                <a:latin typeface="Tahoma" pitchFamily="34" charset="0"/>
              </a:rPr>
              <a:t>Switzerland</a:t>
            </a:r>
          </a:p>
          <a:p>
            <a:pPr algn="r" eaLnBrk="1" hangingPunct="1"/>
            <a:r>
              <a:rPr lang="en-US" sz="1100" b="1">
                <a:solidFill>
                  <a:srgbClr val="3861AA"/>
                </a:solidFill>
                <a:latin typeface="Tahoma" pitchFamily="34" charset="0"/>
              </a:rPr>
              <a:t>www.cern.ch/i</a:t>
            </a:r>
            <a:r>
              <a:rPr lang="en-US" sz="1000" b="1">
                <a:solidFill>
                  <a:srgbClr val="3861AA"/>
                </a:solidFill>
                <a:latin typeface="Tahoma" pitchFamily="34" charset="0"/>
              </a:rPr>
              <a:t>t</a:t>
            </a:r>
          </a:p>
        </p:txBody>
      </p:sp>
      <p:pic>
        <p:nvPicPr>
          <p:cNvPr id="2055" name="Picture 9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06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861AA"/>
        </a:buClr>
        <a:buChar char="•"/>
        <a:defRPr sz="2800">
          <a:solidFill>
            <a:srgbClr val="3861A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400">
          <a:solidFill>
            <a:srgbClr val="3861AA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3861A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861AA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861A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2B519A"/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619875"/>
            <a:ext cx="6702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2B519A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PY1 Review, 8 Nov 2011</a:t>
            </a:r>
            <a:endParaRPr lang="en-GB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21700" y="6562725"/>
            <a:ext cx="469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2B519A"/>
                </a:solidFill>
                <a:cs typeface="+mn-cs"/>
              </a:defRPr>
            </a:lvl1pPr>
          </a:lstStyle>
          <a:p>
            <a:pPr>
              <a:defRPr/>
            </a:pPr>
            <a:fld id="{0686142A-16D7-44E7-9A37-AB9C683AE3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825625" y="0"/>
            <a:ext cx="7315200" cy="838200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FFCC66"/>
              </a:buClr>
              <a:buFontTx/>
              <a:buChar char="•"/>
            </a:pPr>
            <a:endParaRPr lang="en-GB" sz="1800">
              <a:solidFill>
                <a:srgbClr val="2B519A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974725"/>
            <a:ext cx="858996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774825" y="687388"/>
            <a:ext cx="7369175" cy="146050"/>
          </a:xfrm>
          <a:prstGeom prst="rect">
            <a:avLst/>
          </a:prstGeom>
          <a:solidFill>
            <a:srgbClr val="2B519A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1800">
              <a:solidFill>
                <a:srgbClr val="2B519A"/>
              </a:solidFill>
              <a:latin typeface="Verdana" pitchFamily="34" charset="0"/>
            </a:endParaRPr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1398588" y="0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sz="1800">
              <a:solidFill>
                <a:srgbClr val="2B519A"/>
              </a:solidFill>
            </a:endParaRPr>
          </a:p>
        </p:txBody>
      </p:sp>
      <p:graphicFrame>
        <p:nvGraphicFramePr>
          <p:cNvPr id="93193" name="Group 9"/>
          <p:cNvGraphicFramePr>
            <a:graphicFrameLocks noGrp="1"/>
          </p:cNvGraphicFramePr>
          <p:nvPr/>
        </p:nvGraphicFramePr>
        <p:xfrm>
          <a:off x="255588" y="644525"/>
          <a:ext cx="3652837" cy="327025"/>
        </p:xfrm>
        <a:graphic>
          <a:graphicData uri="http://schemas.openxmlformats.org/drawingml/2006/table">
            <a:tbl>
              <a:tblPr/>
              <a:tblGrid>
                <a:gridCol w="3652837"/>
              </a:tblGrid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1A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Enabling Grids for E-sciencE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8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2254250" y="66675"/>
            <a:ext cx="6734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84" name="Text Box 16"/>
          <p:cNvSpPr txBox="1">
            <a:spLocks noChangeArrowheads="1"/>
          </p:cNvSpPr>
          <p:nvPr/>
        </p:nvSpPr>
        <p:spPr bwMode="auto">
          <a:xfrm>
            <a:off x="0" y="6629400"/>
            <a:ext cx="2819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CC66"/>
              </a:buClr>
            </a:pPr>
            <a:r>
              <a:rPr lang="en-GB" sz="1200">
                <a:solidFill>
                  <a:srgbClr val="2B519A"/>
                </a:solidFill>
                <a:latin typeface="Verdana" pitchFamily="34" charset="0"/>
              </a:rPr>
              <a:t>EGEE-III INFSO-RI-222667</a:t>
            </a:r>
            <a:endParaRPr lang="en-GB" sz="1800">
              <a:solidFill>
                <a:srgbClr val="2B519A"/>
              </a:solidFill>
              <a:latin typeface="Verdana" pitchFamily="34" charset="0"/>
            </a:endParaRPr>
          </a:p>
        </p:txBody>
      </p:sp>
      <p:pic>
        <p:nvPicPr>
          <p:cNvPr id="3085" name="Picture 17" descr="ege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4300" y="184150"/>
            <a:ext cx="20097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Arial" charset="0"/>
        <a:buChar char="–"/>
        <a:defRPr sz="2100">
          <a:solidFill>
            <a:srgbClr val="00338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Font typeface="Wingdings" pitchFamily="2" charset="2"/>
        <a:buChar char="§"/>
        <a:defRPr sz="1900">
          <a:solidFill>
            <a:srgbClr val="00338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•"/>
        <a:defRPr sz="2000" i="1">
          <a:solidFill>
            <a:srgbClr val="00338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jpeg"/><Relationship Id="rId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1dpB1yHxkuA" TargetMode="External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1"/>
          <p:cNvSpPr>
            <a:spLocks noGrp="1" noChangeArrowheads="1"/>
          </p:cNvSpPr>
          <p:nvPr/>
        </p:nvSpPr>
        <p:spPr bwMode="auto">
          <a:xfrm>
            <a:off x="609600" y="11430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dirty="0" smtClean="0"/>
              <a:t>André-Pierre Olivier - WP2 Leader, APO</a:t>
            </a:r>
            <a:endParaRPr lang="en-GB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fr-FR" sz="3600" b="1" dirty="0" err="1" smtClean="0"/>
              <a:t>e-ScienceTalk</a:t>
            </a:r>
            <a:r>
              <a:rPr lang="fr-FR" sz="3600" b="1" dirty="0" smtClean="0"/>
              <a:t> – </a:t>
            </a:r>
            <a:r>
              <a:rPr lang="en-GB" sz="3600" b="1" dirty="0" smtClean="0"/>
              <a:t>WP2</a:t>
            </a:r>
            <a:endParaRPr lang="en-GB" sz="3600" b="1" dirty="0"/>
          </a:p>
        </p:txBody>
      </p:sp>
      <p:pic>
        <p:nvPicPr>
          <p:cNvPr id="5" name="Image 4" descr="EST-LogoProjet-int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69721"/>
            <a:ext cx="7004915" cy="379287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9500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3200" b="1" dirty="0" smtClean="0">
                <a:solidFill>
                  <a:schemeClr val="tx1"/>
                </a:solidFill>
              </a:rPr>
              <a:t> concept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429000"/>
            <a:ext cx="7620000" cy="2971800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err="1" smtClean="0">
                <a:ea typeface="ＭＳ Ｐゴシック" pitchFamily="34" charset="-128"/>
              </a:rPr>
              <a:t>e-ScienceCity</a:t>
            </a:r>
            <a:r>
              <a:rPr lang="en-GB" altLang="ja-JP" sz="1800" dirty="0" smtClean="0">
                <a:ea typeface="ＭＳ Ｐゴシック" pitchFamily="34" charset="-128"/>
              </a:rPr>
              <a:t> replace the Grid Café as the main web. Grid café become one of the section of the site like the other : Cloud Lounge, Volunteer Garage, HPC Tower...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e-</a:t>
            </a:r>
            <a:r>
              <a:rPr lang="en-GB" altLang="ja-JP" sz="1800" dirty="0" err="1" smtClean="0">
                <a:ea typeface="ＭＳ Ｐゴシック" pitchFamily="34" charset="-128"/>
              </a:rPr>
              <a:t>ScienceCity</a:t>
            </a:r>
            <a:r>
              <a:rPr lang="en-GB" altLang="ja-JP" sz="1800" dirty="0" smtClean="0">
                <a:ea typeface="ＭＳ Ｐゴシック" pitchFamily="34" charset="-128"/>
              </a:rPr>
              <a:t> </a:t>
            </a:r>
            <a:r>
              <a:rPr lang="en-GB" altLang="ja-JP" sz="1800" dirty="0">
                <a:ea typeface="ＭＳ Ｐゴシック" pitchFamily="34" charset="-128"/>
              </a:rPr>
              <a:t>is constructed like a virtual town, with sections dedicated to different areas of e-science; it will also be available to navigate through a 3D virtual world hosted by New World Grid.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err="1">
                <a:ea typeface="ＭＳ Ｐゴシック" pitchFamily="34" charset="-128"/>
              </a:rPr>
              <a:t>e-ScienceCity</a:t>
            </a:r>
            <a:r>
              <a:rPr lang="en-GB" altLang="ja-JP" sz="1800" dirty="0">
                <a:ea typeface="ＭＳ Ｐゴシック" pitchFamily="34" charset="-128"/>
              </a:rPr>
              <a:t> was launched in </a:t>
            </a:r>
            <a:r>
              <a:rPr lang="en-GB" altLang="ja-JP" sz="1800" dirty="0" smtClean="0">
                <a:ea typeface="ＭＳ Ｐゴシック" pitchFamily="34" charset="-128"/>
              </a:rPr>
              <a:t>September 2011, </a:t>
            </a:r>
            <a:r>
              <a:rPr lang="en-GB" altLang="ja-JP" sz="1800" dirty="0">
                <a:ea typeface="ＭＳ Ｐゴシック" pitchFamily="34" charset="-128"/>
              </a:rPr>
              <a:t>and</a:t>
            </a:r>
            <a:r>
              <a:rPr lang="en-GB" altLang="ja-JP" sz="1800" dirty="0" smtClean="0">
                <a:ea typeface="ＭＳ Ｐゴシック" pitchFamily="34" charset="-128"/>
              </a:rPr>
              <a:t> has been </a:t>
            </a:r>
            <a:r>
              <a:rPr lang="en-GB" altLang="ja-JP" sz="1800" dirty="0">
                <a:ea typeface="ＭＳ Ｐゴシック" pitchFamily="34" charset="-128"/>
              </a:rPr>
              <a:t>updated during</a:t>
            </a:r>
            <a:r>
              <a:rPr lang="en-GB" altLang="ja-JP" sz="1800" dirty="0" smtClean="0">
                <a:ea typeface="ＭＳ Ｐゴシック" pitchFamily="34" charset="-128"/>
              </a:rPr>
              <a:t> year 2 of the project. We </a:t>
            </a:r>
            <a:r>
              <a:rPr lang="en-GB" altLang="ja-JP" sz="1800" dirty="0">
                <a:ea typeface="ＭＳ Ｐゴシック" pitchFamily="34" charset="-128"/>
              </a:rPr>
              <a:t>continue to create new content and sections to populate the </a:t>
            </a:r>
            <a:r>
              <a:rPr lang="en-GB" altLang="ja-JP" sz="1800" dirty="0" smtClean="0">
                <a:ea typeface="ＭＳ Ｐゴシック" pitchFamily="34" charset="-128"/>
              </a:rPr>
              <a:t>site (Network Park...).</a:t>
            </a:r>
            <a:endParaRPr lang="en-GB" altLang="ja-JP" sz="1800" b="1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Image 5" descr="Slide-R-logoeSC-b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19200"/>
            <a:ext cx="3799681" cy="203967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evolution</a:t>
            </a:r>
          </a:p>
        </p:txBody>
      </p:sp>
      <p:pic>
        <p:nvPicPr>
          <p:cNvPr id="11" name="Picture 8" descr="GridCafé-New.png                                               0020A4A8Macintosh HD                   C539C163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6000"/>
            <a:ext cx="2819400" cy="194321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3" name="Image 12" descr="NewHom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371600"/>
            <a:ext cx="3505200" cy="39189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76200" dist="1143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14" name="ZoneTexte 13"/>
          <p:cNvSpPr txBox="1"/>
          <p:nvPr/>
        </p:nvSpPr>
        <p:spPr>
          <a:xfrm>
            <a:off x="2590800" y="5791200"/>
            <a:ext cx="3505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ja-JP" sz="1600" b="1" dirty="0" err="1" smtClean="0">
                <a:ea typeface="ＭＳ Ｐゴシック" pitchFamily="34" charset="-128"/>
              </a:rPr>
              <a:t>From</a:t>
            </a:r>
            <a:r>
              <a:rPr lang="fr-FR" altLang="ja-JP" sz="1600" b="1" dirty="0" smtClean="0">
                <a:ea typeface="ＭＳ Ｐゴシック" pitchFamily="34" charset="-128"/>
              </a:rPr>
              <a:t> </a:t>
            </a:r>
            <a:r>
              <a:rPr lang="fr-FR" altLang="ja-JP" sz="1600" b="1" dirty="0" err="1" smtClean="0">
                <a:ea typeface="ＭＳ Ｐゴシック" pitchFamily="34" charset="-128"/>
              </a:rPr>
              <a:t>Grid</a:t>
            </a:r>
            <a:r>
              <a:rPr lang="fr-FR" altLang="ja-JP" sz="1600" b="1" dirty="0" smtClean="0">
                <a:ea typeface="ＭＳ Ｐゴシック" pitchFamily="34" charset="-128"/>
              </a:rPr>
              <a:t> Café to </a:t>
            </a:r>
            <a:r>
              <a:rPr lang="fr-FR" altLang="ja-JP" sz="1600" b="1" dirty="0" err="1" smtClean="0">
                <a:ea typeface="ＭＳ Ｐゴシック" pitchFamily="34" charset="-128"/>
              </a:rPr>
              <a:t>e-ScienceCity</a:t>
            </a:r>
            <a:endParaRPr lang="fr-FR" sz="1600" b="1" dirty="0" smtClean="0"/>
          </a:p>
          <a:p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 - 1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200400" y="4572000"/>
            <a:ext cx="2743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GridCafé</a:t>
            </a:r>
            <a:endParaRPr lang="fr-FR" sz="1800" kern="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6096000" y="4572000"/>
            <a:ext cx="2743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>
                <a:solidFill>
                  <a:schemeClr val="tx1"/>
                </a:solidFill>
              </a:rPr>
              <a:t>Cloud </a:t>
            </a:r>
            <a:r>
              <a:rPr lang="fr-FR" sz="1800" kern="0" dirty="0" err="1" smtClean="0">
                <a:solidFill>
                  <a:schemeClr val="tx1"/>
                </a:solidFill>
              </a:rPr>
              <a:t>Lounge</a:t>
            </a:r>
            <a:endParaRPr lang="fr-FR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81000" y="4419600"/>
            <a:ext cx="2819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e-ScienceCity</a:t>
            </a:r>
            <a:endParaRPr lang="fr-FR" sz="1800" kern="0" dirty="0" smtClean="0"/>
          </a:p>
          <a:p>
            <a:pPr lvl="0" algn="ctr"/>
            <a:r>
              <a:rPr lang="fr-FR" sz="1800" kern="0" dirty="0" err="1" smtClean="0"/>
              <a:t>Homepage</a:t>
            </a:r>
            <a:endParaRPr lang="fr-FR" sz="1800" dirty="0"/>
          </a:p>
        </p:txBody>
      </p:sp>
      <p:pic>
        <p:nvPicPr>
          <p:cNvPr id="14" name="Image 13" descr="EST-ho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81200"/>
            <a:ext cx="2667000" cy="1988028"/>
          </a:xfrm>
          <a:prstGeom prst="rect">
            <a:avLst/>
          </a:prstGeom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5" name="Image 14" descr="ESC-GridCaf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981200"/>
            <a:ext cx="2667000" cy="1989364"/>
          </a:xfrm>
          <a:prstGeom prst="rect">
            <a:avLst/>
          </a:prstGeom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6" name="Image 15" descr="ESC-CloudLoun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981200"/>
            <a:ext cx="2667000" cy="2166197"/>
          </a:xfrm>
          <a:prstGeom prst="rect">
            <a:avLst/>
          </a:prstGeom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 - 2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200400" y="4572000"/>
            <a:ext cx="2743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HPC </a:t>
            </a:r>
            <a:r>
              <a:rPr lang="fr-FR" sz="1800" kern="0" dirty="0" err="1" smtClean="0"/>
              <a:t>Tower</a:t>
            </a:r>
            <a:endParaRPr lang="fr-FR" sz="1800" kern="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6096000" y="4572000"/>
            <a:ext cx="27432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>
                <a:solidFill>
                  <a:schemeClr val="tx1"/>
                </a:solidFill>
              </a:rPr>
              <a:t>Virtual World </a:t>
            </a:r>
          </a:p>
          <a:p>
            <a:pPr lvl="0" algn="ctr"/>
            <a:r>
              <a:rPr lang="fr-FR" sz="1800" kern="0" dirty="0" smtClean="0"/>
              <a:t>Portal</a:t>
            </a:r>
            <a:endParaRPr lang="fr-FR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81000" y="4419600"/>
            <a:ext cx="2819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err="1" smtClean="0"/>
              <a:t>Volunteer</a:t>
            </a:r>
            <a:r>
              <a:rPr lang="fr-FR" sz="1800" kern="0" dirty="0" smtClean="0"/>
              <a:t> </a:t>
            </a:r>
          </a:p>
          <a:p>
            <a:pPr lvl="0" algn="ctr"/>
            <a:r>
              <a:rPr lang="fr-FR" sz="1800" kern="0" dirty="0" smtClean="0"/>
              <a:t>Garage</a:t>
            </a:r>
            <a:endParaRPr lang="fr-FR" sz="1800" dirty="0"/>
          </a:p>
        </p:txBody>
      </p:sp>
      <p:pic>
        <p:nvPicPr>
          <p:cNvPr id="17" name="Image 16" descr="ESC-Gar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81200"/>
            <a:ext cx="2719986" cy="2209800"/>
          </a:xfrm>
          <a:prstGeom prst="rect">
            <a:avLst/>
          </a:prstGeom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8" name="Image 17" descr="ESC-HPCtow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347" y="1981200"/>
            <a:ext cx="2757253" cy="2057400"/>
          </a:xfrm>
          <a:prstGeom prst="rect">
            <a:avLst/>
          </a:prstGeom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9" name="Image 18" descr="ESC-VWport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81200"/>
            <a:ext cx="2763840" cy="2057400"/>
          </a:xfrm>
          <a:prstGeom prst="rect">
            <a:avLst/>
          </a:prstGeom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8382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en-US" sz="2800" b="1" dirty="0" err="1" smtClean="0">
                <a:solidFill>
                  <a:schemeClr val="tx1"/>
                </a:solidFill>
              </a:rPr>
              <a:t>ScienceCity</a:t>
            </a:r>
            <a:r>
              <a:rPr lang="en-US" sz="2800" b="1" dirty="0" smtClean="0">
                <a:solidFill>
                  <a:schemeClr val="tx1"/>
                </a:solidFill>
              </a:rPr>
              <a:t> website - 3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81000" y="6172200"/>
            <a:ext cx="2743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People </a:t>
            </a:r>
            <a:r>
              <a:rPr lang="fr-FR" sz="1800" kern="0" dirty="0" err="1" smtClean="0"/>
              <a:t>Bay</a:t>
            </a:r>
            <a:endParaRPr lang="fr-FR" sz="1800" kern="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4114800" y="1981200"/>
            <a:ext cx="4800600" cy="3733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buClr>
                <a:srgbClr val="FF6600"/>
              </a:buClr>
            </a:pPr>
            <a:endParaRPr lang="fr-FR" sz="2400" kern="0" dirty="0" smtClean="0">
              <a:solidFill>
                <a:schemeClr val="tx1"/>
              </a:solidFill>
            </a:endParaRPr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2400" baseline="30000" dirty="0" smtClean="0"/>
              <a:t>  </a:t>
            </a:r>
            <a:r>
              <a:rPr lang="fr-FR" sz="2400" baseline="30000" dirty="0" err="1" smtClean="0"/>
              <a:t>GridCafé</a:t>
            </a:r>
            <a:r>
              <a:rPr lang="fr-FR" sz="2400" baseline="30000" dirty="0" smtClean="0"/>
              <a:t> : 39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2400" baseline="300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2400" baseline="30000" dirty="0" smtClean="0"/>
              <a:t> </a:t>
            </a:r>
            <a:r>
              <a:rPr lang="fr-FR" sz="2400" baseline="30000" dirty="0" err="1" smtClean="0"/>
              <a:t>CloudLounge</a:t>
            </a:r>
            <a:r>
              <a:rPr lang="fr-FR" sz="2400" baseline="30000" dirty="0" smtClean="0"/>
              <a:t>  : 19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2400" baseline="300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2400" baseline="30000" dirty="0" smtClean="0"/>
              <a:t> </a:t>
            </a:r>
            <a:r>
              <a:rPr lang="fr-FR" sz="2400" baseline="30000" dirty="0" err="1" smtClean="0"/>
              <a:t>Volunteer</a:t>
            </a:r>
            <a:r>
              <a:rPr lang="fr-FR" sz="2400" baseline="30000" dirty="0" smtClean="0"/>
              <a:t> Garage : 31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2400" baseline="300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2400" baseline="30000" dirty="0" smtClean="0"/>
              <a:t> HPC </a:t>
            </a:r>
            <a:r>
              <a:rPr lang="fr-FR" sz="2400" baseline="30000" dirty="0" err="1" smtClean="0"/>
              <a:t>Tower</a:t>
            </a:r>
            <a:r>
              <a:rPr lang="fr-FR" sz="2400" baseline="30000" dirty="0" smtClean="0"/>
              <a:t> : 35 pages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2400" baseline="300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2400" baseline="30000" dirty="0" smtClean="0"/>
              <a:t> People : intro page + 1 page by </a:t>
            </a:r>
            <a:r>
              <a:rPr lang="fr-FR" sz="2400" baseline="30000" dirty="0" err="1" smtClean="0"/>
              <a:t>person</a:t>
            </a:r>
            <a:endParaRPr lang="fr-FR" sz="2400" baseline="300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2400" baseline="300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2400" baseline="30000" dirty="0" smtClean="0"/>
              <a:t> Virtual World portal :</a:t>
            </a:r>
            <a:r>
              <a:rPr lang="fr-FR" sz="2400" dirty="0" smtClean="0"/>
              <a:t> </a:t>
            </a:r>
            <a:r>
              <a:rPr lang="fr-FR" sz="2400" baseline="30000" dirty="0" smtClean="0"/>
              <a:t>1 page </a:t>
            </a:r>
          </a:p>
          <a:p>
            <a:pPr>
              <a:buClr>
                <a:srgbClr val="FF6600"/>
              </a:buClr>
              <a:buFont typeface="Arial"/>
              <a:buChar char="•"/>
            </a:pPr>
            <a:endParaRPr lang="fr-FR" sz="2400" baseline="30000" dirty="0" smtClean="0"/>
          </a:p>
          <a:p>
            <a:pPr>
              <a:buClr>
                <a:srgbClr val="FF6600"/>
              </a:buClr>
              <a:buFont typeface="Arial"/>
              <a:buChar char="•"/>
            </a:pPr>
            <a:r>
              <a:rPr lang="fr-FR" sz="2400" baseline="30000" dirty="0" smtClean="0"/>
              <a:t> Communication centre : 5 pages</a:t>
            </a:r>
            <a:endParaRPr lang="fr-FR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28600" y="3505200"/>
            <a:ext cx="2819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fr-FR" sz="1800" kern="0" dirty="0" smtClean="0"/>
              <a:t>Communication Centre</a:t>
            </a:r>
            <a:endParaRPr lang="fr-FR" sz="1800" dirty="0"/>
          </a:p>
        </p:txBody>
      </p:sp>
      <p:pic>
        <p:nvPicPr>
          <p:cNvPr id="14" name="Image 13" descr="ESC-ComeCenter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2834182" cy="2112649"/>
          </a:xfrm>
          <a:prstGeom prst="rect">
            <a:avLst/>
          </a:prstGeom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5" name="Image 14" descr="ESC-PeopleB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86200"/>
            <a:ext cx="2852562" cy="2133600"/>
          </a:xfrm>
          <a:prstGeom prst="rect">
            <a:avLst/>
          </a:prstGeom>
          <a:effectLst>
            <a:outerShdw blurRad="63500" dist="635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16" name="ZoneTexte 15"/>
          <p:cNvSpPr txBox="1"/>
          <p:nvPr/>
        </p:nvSpPr>
        <p:spPr>
          <a:xfrm>
            <a:off x="3962400" y="12954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2400" b="1" kern="0" dirty="0" smtClean="0"/>
              <a:t>Total page : 136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Virtual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e-ScienceCity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Image 19" descr="eScience-Gen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28800"/>
            <a:ext cx="8077200" cy="4179951"/>
          </a:xfrm>
          <a:prstGeom prst="rect">
            <a:avLst/>
          </a:prstGeom>
        </p:spPr>
      </p:pic>
      <p:pic>
        <p:nvPicPr>
          <p:cNvPr id="21" name="Image 20" descr="Slide-BSA-img-04.jpg"/>
          <p:cNvPicPr>
            <a:picLocks noChangeAspect="1"/>
          </p:cNvPicPr>
          <p:nvPr/>
        </p:nvPicPr>
        <p:blipFill>
          <a:blip r:embed="rId3"/>
          <a:srcRect l="18599" t="17184" r="21256" b="30072"/>
          <a:stretch>
            <a:fillRect/>
          </a:stretch>
        </p:blipFill>
        <p:spPr>
          <a:xfrm>
            <a:off x="228601" y="1219200"/>
            <a:ext cx="2819400" cy="1911610"/>
          </a:xfrm>
          <a:prstGeom prst="rect">
            <a:avLst/>
          </a:prstGeom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 21" descr="Snapshot-Cloud_001.jpg"/>
          <p:cNvPicPr>
            <a:picLocks noChangeAspect="1"/>
          </p:cNvPicPr>
          <p:nvPr/>
        </p:nvPicPr>
        <p:blipFill>
          <a:blip r:embed="rId4"/>
          <a:srcRect l="18455" t="7016" r="31004" b="26152"/>
          <a:stretch>
            <a:fillRect/>
          </a:stretch>
        </p:blipFill>
        <p:spPr>
          <a:xfrm>
            <a:off x="6477000" y="4343400"/>
            <a:ext cx="2468003" cy="1888361"/>
          </a:xfrm>
          <a:prstGeom prst="rect">
            <a:avLst/>
          </a:prstGeom>
          <a:effectLst>
            <a:outerShdw blurRad="50800" dist="1143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ZoneTexte 22"/>
          <p:cNvSpPr txBox="1"/>
          <p:nvPr/>
        </p:nvSpPr>
        <p:spPr>
          <a:xfrm>
            <a:off x="3733800" y="1371600"/>
            <a:ext cx="46482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800" dirty="0" smtClean="0"/>
              <a:t>General </a:t>
            </a:r>
            <a:r>
              <a:rPr lang="fr-FR" sz="1800" dirty="0" err="1" smtClean="0"/>
              <a:t>view</a:t>
            </a:r>
            <a:r>
              <a:rPr lang="fr-FR" sz="1800" dirty="0" smtClean="0"/>
              <a:t> of the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</a:t>
            </a:r>
            <a:r>
              <a:rPr lang="fr-FR" sz="1800" dirty="0" err="1" smtClean="0"/>
              <a:t>e-ScienceCity</a:t>
            </a:r>
            <a:endParaRPr lang="fr-FR" sz="1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200" b="1" kern="0" dirty="0" smtClean="0"/>
              <a:t>Virtual World promotion</a:t>
            </a:r>
            <a:endParaRPr lang="en-US" sz="3200" b="1" kern="0" dirty="0" smtClean="0"/>
          </a:p>
        </p:txBody>
      </p:sp>
      <p:pic>
        <p:nvPicPr>
          <p:cNvPr id="20" name="Image 19" descr="WhatIsVW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143000"/>
            <a:ext cx="1831376" cy="1371600"/>
          </a:xfrm>
          <a:prstGeom prst="rect">
            <a:avLst/>
          </a:prstGeom>
        </p:spPr>
      </p:pic>
      <p:pic>
        <p:nvPicPr>
          <p:cNvPr id="21" name="Image 20" descr="WhatIsVW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295400"/>
            <a:ext cx="1828800" cy="1374487"/>
          </a:xfrm>
          <a:prstGeom prst="rect">
            <a:avLst/>
          </a:prstGeom>
        </p:spPr>
      </p:pic>
      <p:pic>
        <p:nvPicPr>
          <p:cNvPr id="23" name="Image 22" descr="WhatIsVW-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1447800"/>
            <a:ext cx="1833936" cy="137160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7162800" y="3962400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Help, test and</a:t>
            </a:r>
            <a:endParaRPr lang="fr-FR" sz="1600" dirty="0" smtClean="0"/>
          </a:p>
          <a:p>
            <a:r>
              <a:rPr lang="fr-FR" sz="1600" dirty="0" smtClean="0"/>
              <a:t>tutorial about </a:t>
            </a:r>
            <a:r>
              <a:rPr lang="fr-FR" sz="1600" dirty="0" err="1" smtClean="0"/>
              <a:t>virtual</a:t>
            </a:r>
            <a:r>
              <a:rPr lang="fr-FR" sz="1600" dirty="0" smtClean="0"/>
              <a:t> world and </a:t>
            </a:r>
            <a:r>
              <a:rPr lang="fr-FR" sz="1600" dirty="0" err="1" smtClean="0"/>
              <a:t>OpenSim</a:t>
            </a:r>
            <a:endParaRPr lang="fr-FR" sz="1600" dirty="0"/>
          </a:p>
        </p:txBody>
      </p:sp>
      <p:sp>
        <p:nvSpPr>
          <p:cNvPr id="26" name="ZoneTexte 25"/>
          <p:cNvSpPr txBox="1"/>
          <p:nvPr/>
        </p:nvSpPr>
        <p:spPr>
          <a:xfrm>
            <a:off x="381000" y="3276600"/>
            <a:ext cx="281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Virtual World Best Practice</a:t>
            </a:r>
          </a:p>
          <a:p>
            <a:pPr algn="ctr"/>
            <a:r>
              <a:rPr lang="fr-FR" sz="1600" dirty="0" smtClean="0"/>
              <a:t>in Education </a:t>
            </a:r>
            <a:r>
              <a:rPr lang="fr-FR" sz="1600" dirty="0" err="1" smtClean="0"/>
              <a:t>conference</a:t>
            </a:r>
            <a:endParaRPr lang="fr-FR" sz="1600" dirty="0"/>
          </a:p>
        </p:txBody>
      </p:sp>
      <p:pic>
        <p:nvPicPr>
          <p:cNvPr id="27" name="Image 26" descr="ESC-Tour-23-58.jpg"/>
          <p:cNvPicPr>
            <a:picLocks noChangeAspect="1"/>
          </p:cNvPicPr>
          <p:nvPr/>
        </p:nvPicPr>
        <p:blipFill>
          <a:blip r:embed="rId5"/>
          <a:srcRect r="11360"/>
          <a:stretch>
            <a:fillRect/>
          </a:stretch>
        </p:blipFill>
        <p:spPr>
          <a:xfrm>
            <a:off x="381000" y="1143000"/>
            <a:ext cx="2848483" cy="1981199"/>
          </a:xfrm>
          <a:prstGeom prst="rect">
            <a:avLst/>
          </a:prstGeom>
        </p:spPr>
      </p:pic>
      <p:pic>
        <p:nvPicPr>
          <p:cNvPr id="28" name="Image 27" descr="ESC-0penDay-2011-10-01at11.39.14.png"/>
          <p:cNvPicPr>
            <a:picLocks noChangeAspect="1"/>
          </p:cNvPicPr>
          <p:nvPr/>
        </p:nvPicPr>
        <p:blipFill>
          <a:blip r:embed="rId6"/>
          <a:srcRect l="6018" r="22067"/>
          <a:stretch>
            <a:fillRect/>
          </a:stretch>
        </p:blipFill>
        <p:spPr>
          <a:xfrm>
            <a:off x="381000" y="3962400"/>
            <a:ext cx="2859488" cy="1981200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609600" y="6019800"/>
            <a:ext cx="2438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New World </a:t>
            </a:r>
            <a:r>
              <a:rPr lang="fr-FR" sz="1600" dirty="0" err="1" smtClean="0"/>
              <a:t>Grid</a:t>
            </a:r>
            <a:endParaRPr lang="fr-FR" sz="1600" dirty="0" smtClean="0"/>
          </a:p>
          <a:p>
            <a:pPr algn="ctr"/>
            <a:r>
              <a:rPr lang="fr-FR" sz="1600" dirty="0" err="1" smtClean="0"/>
              <a:t>OpenDay</a:t>
            </a:r>
            <a:endParaRPr lang="fr-FR" sz="1600" dirty="0"/>
          </a:p>
        </p:txBody>
      </p:sp>
      <p:sp>
        <p:nvSpPr>
          <p:cNvPr id="35" name="ZoneTexte 34"/>
          <p:cNvSpPr txBox="1"/>
          <p:nvPr/>
        </p:nvSpPr>
        <p:spPr>
          <a:xfrm>
            <a:off x="5029200" y="2895600"/>
            <a:ext cx="3276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CERN Web </a:t>
            </a:r>
            <a:r>
              <a:rPr lang="fr-FR" sz="1600" dirty="0" err="1" smtClean="0"/>
              <a:t>Fest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endParaRPr lang="fr-FR" sz="1600" dirty="0" smtClean="0"/>
          </a:p>
          <a:p>
            <a:pPr algn="ctr"/>
            <a:r>
              <a:rPr lang="fr-FR" sz="1600" dirty="0" smtClean="0"/>
              <a:t>CCC and </a:t>
            </a:r>
            <a:r>
              <a:rPr lang="fr-FR" sz="1600" dirty="0" err="1" smtClean="0"/>
              <a:t>Mozilla</a:t>
            </a:r>
            <a:r>
              <a:rPr lang="fr-FR" sz="1600" dirty="0" smtClean="0"/>
              <a:t> fondation</a:t>
            </a:r>
            <a:endParaRPr lang="fr-FR" sz="1600" dirty="0"/>
          </a:p>
        </p:txBody>
      </p:sp>
      <p:sp>
        <p:nvSpPr>
          <p:cNvPr id="36" name="ZoneTexte 35"/>
          <p:cNvSpPr txBox="1"/>
          <p:nvPr/>
        </p:nvSpPr>
        <p:spPr>
          <a:xfrm>
            <a:off x="6248400" y="6096000"/>
            <a:ext cx="22098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 err="1" smtClean="0"/>
              <a:t>E-Learning</a:t>
            </a:r>
            <a:r>
              <a:rPr lang="fr-FR" baseline="30000" dirty="0" smtClean="0"/>
              <a:t> in Lyon</a:t>
            </a:r>
          </a:p>
        </p:txBody>
      </p:sp>
      <p:pic>
        <p:nvPicPr>
          <p:cNvPr id="19" name="Image 18" descr="Capture d’écran 2012-10-08 à 16.11.3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3657600"/>
            <a:ext cx="1667274" cy="23622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 21" descr="Test-LiveStream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0" y="3962400"/>
            <a:ext cx="2190750" cy="13635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 23" descr="log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1200" y="5707380"/>
            <a:ext cx="3124200" cy="3124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13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057401" y="1"/>
            <a:ext cx="708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fr-FR" sz="3200" b="1" kern="0" dirty="0" smtClean="0"/>
              <a:t>Virtual World </a:t>
            </a:r>
            <a:r>
              <a:rPr lang="fr-FR" sz="3200" b="1" kern="0" dirty="0" err="1" smtClean="0"/>
              <a:t>linked</a:t>
            </a:r>
            <a:r>
              <a:rPr lang="fr-FR" sz="3200" b="1" kern="0" dirty="0" smtClean="0"/>
              <a:t> </a:t>
            </a:r>
            <a:r>
              <a:rPr lang="fr-FR" sz="3200" b="1" kern="0" dirty="0" err="1" smtClean="0"/>
              <a:t>projects</a:t>
            </a:r>
            <a:endParaRPr lang="en-US" sz="3200" b="1" kern="0" dirty="0" smtClean="0"/>
          </a:p>
        </p:txBody>
      </p:sp>
      <p:pic>
        <p:nvPicPr>
          <p:cNvPr id="7" name="Image 6" descr="N4U-LandingPoint.png"/>
          <p:cNvPicPr>
            <a:picLocks noChangeAspect="1"/>
          </p:cNvPicPr>
          <p:nvPr/>
        </p:nvPicPr>
        <p:blipFill>
          <a:blip r:embed="rId2"/>
          <a:srcRect l="6313" r="3946" b="11038"/>
          <a:stretch>
            <a:fillRect/>
          </a:stretch>
        </p:blipFill>
        <p:spPr>
          <a:xfrm>
            <a:off x="533400" y="3566703"/>
            <a:ext cx="3031268" cy="2148297"/>
          </a:xfrm>
          <a:prstGeom prst="rect">
            <a:avLst/>
          </a:prstGeom>
        </p:spPr>
      </p:pic>
      <p:pic>
        <p:nvPicPr>
          <p:cNvPr id="8" name="Image 7" descr="N4U-ESC.png"/>
          <p:cNvPicPr>
            <a:picLocks noChangeAspect="1"/>
          </p:cNvPicPr>
          <p:nvPr/>
        </p:nvPicPr>
        <p:blipFill>
          <a:blip r:embed="rId3"/>
          <a:srcRect t="4572" r="16684" b="11430"/>
          <a:stretch>
            <a:fillRect/>
          </a:stretch>
        </p:blipFill>
        <p:spPr>
          <a:xfrm>
            <a:off x="533400" y="1219200"/>
            <a:ext cx="3030331" cy="216479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09600" y="5867400"/>
            <a:ext cx="281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N4U </a:t>
            </a:r>
            <a:r>
              <a:rPr lang="fr-FR" sz="1600" dirty="0" err="1" smtClean="0"/>
              <a:t>project</a:t>
            </a:r>
            <a:r>
              <a:rPr lang="fr-FR" sz="1600" dirty="0" smtClean="0"/>
              <a:t> an </a:t>
            </a:r>
            <a:r>
              <a:rPr lang="fr-FR" sz="1600" dirty="0" err="1" smtClean="0"/>
              <a:t>example</a:t>
            </a:r>
            <a:endParaRPr lang="fr-FR" sz="1600" dirty="0" smtClean="0"/>
          </a:p>
          <a:p>
            <a:pPr algn="ctr"/>
            <a:r>
              <a:rPr lang="fr-FR" sz="1600" dirty="0" smtClean="0"/>
              <a:t>of </a:t>
            </a:r>
            <a:r>
              <a:rPr lang="fr-FR" sz="1600" dirty="0" err="1" smtClean="0"/>
              <a:t>Grid</a:t>
            </a:r>
            <a:r>
              <a:rPr lang="fr-FR" sz="1600" dirty="0" smtClean="0"/>
              <a:t> </a:t>
            </a:r>
            <a:r>
              <a:rPr lang="fr-FR" sz="1600" dirty="0" err="1" smtClean="0"/>
              <a:t>Computing</a:t>
            </a:r>
            <a:endParaRPr lang="fr-FR" sz="1600" dirty="0"/>
          </a:p>
        </p:txBody>
      </p:sp>
      <p:pic>
        <p:nvPicPr>
          <p:cNvPr id="10" name="Image 9" descr="CCCisland.png"/>
          <p:cNvPicPr>
            <a:picLocks noChangeAspect="1"/>
          </p:cNvPicPr>
          <p:nvPr/>
        </p:nvPicPr>
        <p:blipFill>
          <a:blip r:embed="rId4"/>
          <a:srcRect l="5279" t="4096" r="12537" b="6144"/>
          <a:stretch>
            <a:fillRect/>
          </a:stretch>
        </p:blipFill>
        <p:spPr>
          <a:xfrm>
            <a:off x="4876800" y="1300970"/>
            <a:ext cx="3048031" cy="214496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953000" y="5867400"/>
            <a:ext cx="281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CCC </a:t>
            </a:r>
            <a:r>
              <a:rPr lang="fr-FR" sz="1600" dirty="0" err="1" smtClean="0"/>
              <a:t>project</a:t>
            </a:r>
            <a:r>
              <a:rPr lang="fr-FR" sz="1600" dirty="0" smtClean="0"/>
              <a:t> </a:t>
            </a:r>
            <a:r>
              <a:rPr lang="fr-FR" sz="1600" dirty="0" err="1" smtClean="0"/>
              <a:t>examples</a:t>
            </a:r>
            <a:endParaRPr lang="fr-FR" sz="1600" dirty="0" smtClean="0"/>
          </a:p>
          <a:p>
            <a:pPr algn="ctr"/>
            <a:r>
              <a:rPr lang="fr-FR" sz="1600" dirty="0" smtClean="0"/>
              <a:t>for </a:t>
            </a:r>
            <a:r>
              <a:rPr lang="fr-FR" sz="1600" dirty="0" err="1" smtClean="0"/>
              <a:t>Volunteer</a:t>
            </a:r>
            <a:r>
              <a:rPr lang="fr-FR" sz="1600" dirty="0" smtClean="0"/>
              <a:t> </a:t>
            </a:r>
            <a:r>
              <a:rPr lang="fr-FR" sz="1600" dirty="0" err="1" smtClean="0"/>
              <a:t>Computing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pic>
        <p:nvPicPr>
          <p:cNvPr id="15" name="Image 14" descr="WebFest-VW.jpg"/>
          <p:cNvPicPr>
            <a:picLocks noChangeAspect="1"/>
          </p:cNvPicPr>
          <p:nvPr/>
        </p:nvPicPr>
        <p:blipFill>
          <a:blip r:embed="rId5"/>
          <a:srcRect b="12237"/>
          <a:stretch>
            <a:fillRect/>
          </a:stretch>
        </p:blipFill>
        <p:spPr>
          <a:xfrm>
            <a:off x="4876800" y="3657601"/>
            <a:ext cx="3048000" cy="209585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" name="Image 8" descr="Slide-R-GridCast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09800"/>
            <a:ext cx="5601966" cy="213371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Grid Cast - 1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1"/>
            <a:ext cx="8686800" cy="2057399"/>
          </a:xfrm>
        </p:spPr>
        <p:txBody>
          <a:bodyPr lIns="0" t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b="1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are </a:t>
            </a:r>
            <a:r>
              <a:rPr lang="en-GB" altLang="ja-JP" sz="1800" dirty="0" err="1" smtClean="0">
                <a:ea typeface="ＭＳ Ｐゴシック" pitchFamily="34" charset="-128"/>
              </a:rPr>
              <a:t>blogs</a:t>
            </a:r>
            <a:r>
              <a:rPr lang="en-GB" altLang="ja-JP" sz="1800" dirty="0" smtClean="0">
                <a:ea typeface="ＭＳ Ｐゴシック" pitchFamily="34" charset="-128"/>
              </a:rPr>
              <a:t> from major grid computing conferences, taking readers behind the scenes of these events. </a:t>
            </a:r>
            <a:r>
              <a:rPr lang="en-GB" altLang="ja-JP" sz="1800" dirty="0" err="1" smtClean="0">
                <a:ea typeface="ＭＳ Ｐゴシック" pitchFamily="34" charset="-128"/>
              </a:rPr>
              <a:t>e-ScienceTalk</a:t>
            </a:r>
            <a:r>
              <a:rPr lang="en-GB" altLang="ja-JP" sz="1800" dirty="0" smtClean="0">
                <a:ea typeface="ＭＳ Ｐゴシック" pitchFamily="34" charset="-128"/>
              </a:rPr>
              <a:t> has held 6 </a:t>
            </a:r>
            <a:r>
              <a:rPr lang="en-GB" altLang="ja-JP" sz="1800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and</a:t>
            </a:r>
            <a:br>
              <a:rPr lang="en-GB" altLang="ja-JP" sz="1800" dirty="0" smtClean="0">
                <a:ea typeface="ＭＳ Ｐゴシック" pitchFamily="34" charset="-128"/>
              </a:rPr>
            </a:br>
            <a:r>
              <a:rPr lang="en-GB" altLang="ja-JP" sz="1800" dirty="0" smtClean="0">
                <a:ea typeface="ＭＳ Ｐゴシック" pitchFamily="34" charset="-128"/>
              </a:rPr>
              <a:t>??? "mini" </a:t>
            </a:r>
            <a:r>
              <a:rPr lang="en-GB" altLang="ja-JP" sz="1800" dirty="0" err="1" smtClean="0">
                <a:ea typeface="ＭＳ Ｐゴシック" pitchFamily="34" charset="-128"/>
              </a:rPr>
              <a:t>GridCasts</a:t>
            </a:r>
            <a:r>
              <a:rPr lang="en-GB" altLang="ja-JP" sz="1800" dirty="0" smtClean="0">
                <a:ea typeface="ＭＳ Ｐゴシック" pitchFamily="34" charset="-128"/>
              </a:rPr>
              <a:t> in total:</a:t>
            </a:r>
          </a:p>
          <a:p>
            <a:pPr eaLnBrk="1" hangingPunct="1">
              <a:lnSpc>
                <a:spcPct val="90000"/>
              </a:lnSpc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sz="1800" b="1" dirty="0" smtClean="0">
                <a:ea typeface="ＭＳ Ｐゴシック" pitchFamily="34" charset="-128"/>
              </a:rPr>
              <a:t>EGI Technical Forum </a:t>
            </a:r>
            <a:r>
              <a:rPr lang="en-GB" sz="1800" dirty="0" smtClean="0">
                <a:ea typeface="ＭＳ Ｐゴシック" pitchFamily="34" charset="-128"/>
              </a:rPr>
              <a:t>: Lyon, 19 </a:t>
            </a:r>
            <a:r>
              <a:rPr lang="fr-FR" sz="1800" dirty="0" smtClean="0">
                <a:ea typeface="ＭＳ Ｐゴシック" pitchFamily="34" charset="-128"/>
              </a:rPr>
              <a:t>–</a:t>
            </a:r>
            <a:r>
              <a:rPr lang="en-GB" sz="1800" dirty="0" smtClean="0">
                <a:ea typeface="ＭＳ Ｐゴシック" pitchFamily="34" charset="-128"/>
              </a:rPr>
              <a:t> 23 September 2011</a:t>
            </a: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CCC London Summit:</a:t>
            </a:r>
            <a:r>
              <a:rPr lang="en-US" sz="1800" dirty="0" smtClean="0">
                <a:ea typeface="ＭＳ Ｐゴシック" pitchFamily="34" charset="-128"/>
              </a:rPr>
              <a:t> London, 16-18 February 2012</a:t>
            </a:r>
            <a:endParaRPr lang="en-GB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GB" sz="1800" b="1" dirty="0" smtClean="0">
                <a:ea typeface="ＭＳ Ｐゴシック" pitchFamily="34" charset="-128"/>
              </a:rPr>
              <a:t>International </a:t>
            </a:r>
            <a:r>
              <a:rPr lang="en-GB" sz="1800" b="1" dirty="0" err="1" smtClean="0">
                <a:ea typeface="ＭＳ Ｐゴシック" pitchFamily="34" charset="-128"/>
              </a:rPr>
              <a:t>Symphosium</a:t>
            </a:r>
            <a:r>
              <a:rPr lang="en-GB" sz="1800" b="1" dirty="0" smtClean="0">
                <a:ea typeface="ＭＳ Ｐゴシック" pitchFamily="34" charset="-128"/>
              </a:rPr>
              <a:t> on Grid and Cloud</a:t>
            </a:r>
            <a:r>
              <a:rPr lang="en-GB" sz="1800" dirty="0" smtClean="0">
                <a:ea typeface="ＭＳ Ｐゴシック" pitchFamily="34" charset="-128"/>
              </a:rPr>
              <a:t>: Taipei, </a:t>
            </a:r>
            <a:r>
              <a:rPr lang="en-US" sz="1800" dirty="0" smtClean="0"/>
              <a:t>25 Feb. 3 Mar. 2012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GB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6" name="Image 15" descr="Ly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581400"/>
            <a:ext cx="2063869" cy="291749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7" name="Image 16" descr="Taipe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559508"/>
            <a:ext cx="2063868" cy="291749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8" name="Image 17" descr="LondresCC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3581400"/>
            <a:ext cx="2057400" cy="291749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WP2 Overview</a:t>
            </a:r>
            <a:endParaRPr lang="en-GB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4784229"/>
            <a:ext cx="4572000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500" b="1" dirty="0" smtClean="0"/>
              <a:t>Task 2.1	</a:t>
            </a:r>
            <a:r>
              <a:rPr lang="en-GB" sz="1500" b="1" dirty="0" err="1" smtClean="0"/>
              <a:t>GridCafé</a:t>
            </a:r>
            <a:endParaRPr lang="en-GB" sz="1500" i="1" dirty="0" smtClean="0"/>
          </a:p>
          <a:p>
            <a:pPr>
              <a:spcAft>
                <a:spcPts val="600"/>
              </a:spcAft>
            </a:pPr>
            <a:r>
              <a:rPr lang="en-GB" sz="1500" i="1" dirty="0" smtClean="0"/>
              <a:t>	APO and CERN</a:t>
            </a:r>
          </a:p>
          <a:p>
            <a:pPr>
              <a:spcAft>
                <a:spcPts val="600"/>
              </a:spcAft>
            </a:pPr>
            <a:r>
              <a:rPr lang="en-GB" sz="1500" b="1" dirty="0" smtClean="0"/>
              <a:t>Task 2.2	Real Time Monitor </a:t>
            </a:r>
            <a:r>
              <a:rPr lang="en-GB" sz="1500" dirty="0" smtClean="0"/>
              <a:t>and</a:t>
            </a:r>
            <a:r>
              <a:rPr lang="en-GB" sz="1500" b="1" dirty="0" smtClean="0"/>
              <a:t> </a:t>
            </a:r>
            <a:r>
              <a:rPr lang="en-GB" sz="1500" b="1" dirty="0" err="1" smtClean="0"/>
              <a:t>GridGuide</a:t>
            </a:r>
            <a:r>
              <a:rPr lang="en-GB" sz="1500" b="1" dirty="0" smtClean="0"/>
              <a:t> </a:t>
            </a:r>
            <a:r>
              <a:rPr lang="en-GB" sz="1500" i="1" dirty="0" smtClean="0"/>
              <a:t>	Imperial with APO, CERN and QMUL</a:t>
            </a:r>
          </a:p>
          <a:p>
            <a:pPr>
              <a:spcAft>
                <a:spcPts val="600"/>
              </a:spcAft>
            </a:pPr>
            <a:r>
              <a:rPr lang="en-GB" sz="1500" b="1" dirty="0" smtClean="0"/>
              <a:t>Task 2.3	</a:t>
            </a:r>
            <a:r>
              <a:rPr lang="en-GB" sz="1500" b="1" dirty="0" err="1" smtClean="0"/>
              <a:t>GridCast</a:t>
            </a:r>
            <a:endParaRPr lang="en-GB" sz="1500" b="1" dirty="0" smtClean="0"/>
          </a:p>
          <a:p>
            <a:pPr>
              <a:spcAft>
                <a:spcPts val="600"/>
              </a:spcAft>
            </a:pPr>
            <a:r>
              <a:rPr lang="en-GB" sz="1500" b="1" i="1" dirty="0" smtClean="0"/>
              <a:t>	</a:t>
            </a:r>
            <a:r>
              <a:rPr lang="en-GB" sz="1500" i="1" dirty="0" smtClean="0"/>
              <a:t>QMUL with APO and CERN</a:t>
            </a:r>
            <a:endParaRPr lang="en-GB" sz="15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" name="Image 9" descr="EST-LogoAP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616638"/>
            <a:ext cx="1524000" cy="812362"/>
          </a:xfrm>
          <a:prstGeom prst="rect">
            <a:avLst/>
          </a:prstGeom>
        </p:spPr>
      </p:pic>
      <p:pic>
        <p:nvPicPr>
          <p:cNvPr id="11" name="Image 10" descr="EST-LogoImpColle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4758751"/>
            <a:ext cx="1905000" cy="499049"/>
          </a:xfrm>
          <a:prstGeom prst="rect">
            <a:avLst/>
          </a:prstGeom>
        </p:spPr>
      </p:pic>
      <p:pic>
        <p:nvPicPr>
          <p:cNvPr id="12" name="Image 11" descr="EST-LogoCER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259" y="5562600"/>
            <a:ext cx="770282" cy="762000"/>
          </a:xfrm>
          <a:prstGeom prst="rect">
            <a:avLst/>
          </a:prstGeom>
        </p:spPr>
      </p:pic>
      <p:pic>
        <p:nvPicPr>
          <p:cNvPr id="13" name="Image 12" descr="EST-Logo-QMU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657600"/>
            <a:ext cx="2133600" cy="595474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342900" y="1655802"/>
            <a:ext cx="4191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800" dirty="0" smtClean="0"/>
              <a:t>Beneficiaries: 4   </a:t>
            </a:r>
            <a:endParaRPr lang="fr-FR" sz="1800" dirty="0" smtClean="0"/>
          </a:p>
          <a:p>
            <a:pPr algn="ctr"/>
            <a:r>
              <a:rPr lang="en-GB" sz="1800" dirty="0" smtClean="0"/>
              <a:t>Effort: 72 </a:t>
            </a:r>
            <a:r>
              <a:rPr lang="en-GB" sz="1800" dirty="0" err="1" smtClean="0"/>
              <a:t>PMs</a:t>
            </a:r>
            <a:r>
              <a:rPr lang="en-GB" sz="1800" dirty="0" smtClean="0"/>
              <a:t> / 2.2 FTEs</a:t>
            </a:r>
            <a:endParaRPr lang="en-GB" sz="1800" dirty="0"/>
          </a:p>
        </p:txBody>
      </p:sp>
      <p:sp>
        <p:nvSpPr>
          <p:cNvPr id="17" name="TextBox 4"/>
          <p:cNvSpPr txBox="1"/>
          <p:nvPr/>
        </p:nvSpPr>
        <p:spPr>
          <a:xfrm>
            <a:off x="4572000" y="1219200"/>
            <a:ext cx="4267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b="1" dirty="0" smtClean="0"/>
              <a:t>Effort distribution</a:t>
            </a:r>
            <a:endParaRPr lang="en-GB" sz="2000" b="1" dirty="0"/>
          </a:p>
        </p:txBody>
      </p:sp>
      <p:sp>
        <p:nvSpPr>
          <p:cNvPr id="18" name="TextBox 4"/>
          <p:cNvSpPr txBox="1"/>
          <p:nvPr/>
        </p:nvSpPr>
        <p:spPr>
          <a:xfrm>
            <a:off x="457200" y="2819400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23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19" name="TextBox 4"/>
          <p:cNvSpPr txBox="1"/>
          <p:nvPr/>
        </p:nvSpPr>
        <p:spPr>
          <a:xfrm>
            <a:off x="457200" y="3832226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10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20" name="TextBox 4"/>
          <p:cNvSpPr txBox="1"/>
          <p:nvPr/>
        </p:nvSpPr>
        <p:spPr>
          <a:xfrm>
            <a:off x="457200" y="4834951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25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sp>
        <p:nvSpPr>
          <p:cNvPr id="21" name="TextBox 4"/>
          <p:cNvSpPr txBox="1"/>
          <p:nvPr/>
        </p:nvSpPr>
        <p:spPr>
          <a:xfrm>
            <a:off x="457200" y="5791200"/>
            <a:ext cx="838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 smtClean="0"/>
              <a:t>14 </a:t>
            </a:r>
            <a:r>
              <a:rPr lang="fr-FR" sz="1400" dirty="0" smtClean="0"/>
              <a:t>PM</a:t>
            </a:r>
            <a:endParaRPr lang="en-GB" sz="1400" dirty="0"/>
          </a:p>
        </p:txBody>
      </p:sp>
      <p:pic>
        <p:nvPicPr>
          <p:cNvPr id="27" name="Image 26" descr="EST-Graph0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300" y="1905000"/>
            <a:ext cx="2514600" cy="2514600"/>
          </a:xfrm>
          <a:prstGeom prst="rect">
            <a:avLst/>
          </a:prstGeom>
        </p:spPr>
      </p:pic>
      <p:sp>
        <p:nvSpPr>
          <p:cNvPr id="28" name="TextBox 4"/>
          <p:cNvSpPr txBox="1"/>
          <p:nvPr/>
        </p:nvSpPr>
        <p:spPr>
          <a:xfrm>
            <a:off x="4572000" y="2174557"/>
            <a:ext cx="10668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WP1: </a:t>
            </a:r>
            <a:r>
              <a:rPr lang="fr-FR" sz="1600" dirty="0" err="1" smtClean="0"/>
              <a:t>iSGTW</a:t>
            </a:r>
            <a:endParaRPr lang="en-GB" sz="1600" dirty="0"/>
          </a:p>
        </p:txBody>
      </p:sp>
      <p:sp>
        <p:nvSpPr>
          <p:cNvPr id="29" name="TextBox 4"/>
          <p:cNvSpPr txBox="1"/>
          <p:nvPr/>
        </p:nvSpPr>
        <p:spPr>
          <a:xfrm>
            <a:off x="5905500" y="4343400"/>
            <a:ext cx="1600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 smtClean="0"/>
              <a:t>WP2: </a:t>
            </a:r>
            <a:r>
              <a:rPr lang="fr-FR" sz="1600" b="1" dirty="0" err="1" smtClean="0"/>
              <a:t>GridCafé</a:t>
            </a:r>
            <a:endParaRPr lang="en-GB" sz="1600" b="1" dirty="0"/>
          </a:p>
        </p:txBody>
      </p:sp>
      <p:sp>
        <p:nvSpPr>
          <p:cNvPr id="30" name="TextBox 4"/>
          <p:cNvSpPr txBox="1"/>
          <p:nvPr/>
        </p:nvSpPr>
        <p:spPr>
          <a:xfrm>
            <a:off x="7696200" y="2174557"/>
            <a:ext cx="1143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WP1:</a:t>
            </a:r>
          </a:p>
          <a:p>
            <a:pPr algn="ctr"/>
            <a:r>
              <a:rPr lang="fr-FR" sz="1600" dirty="0" smtClean="0"/>
              <a:t>Policy</a:t>
            </a:r>
            <a:endParaRPr lang="en-GB" sz="1600" dirty="0"/>
          </a:p>
        </p:txBody>
      </p:sp>
      <p:sp>
        <p:nvSpPr>
          <p:cNvPr id="31" name="TextBox 4"/>
          <p:cNvSpPr txBox="1"/>
          <p:nvPr/>
        </p:nvSpPr>
        <p:spPr>
          <a:xfrm>
            <a:off x="5772150" y="1655802"/>
            <a:ext cx="18669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dirty="0" smtClean="0"/>
              <a:t>WP4: Management</a:t>
            </a:r>
            <a:endParaRPr lang="en-GB" sz="1600" dirty="0"/>
          </a:p>
        </p:txBody>
      </p:sp>
      <p:sp>
        <p:nvSpPr>
          <p:cNvPr id="32" name="TextBox 4"/>
          <p:cNvSpPr txBox="1"/>
          <p:nvPr/>
        </p:nvSpPr>
        <p:spPr>
          <a:xfrm>
            <a:off x="304800" y="1219200"/>
            <a:ext cx="4267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b="1" dirty="0" smtClean="0"/>
              <a:t>Participant</a:t>
            </a:r>
            <a:endParaRPr lang="en-GB" sz="20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856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1"/>
            <a:ext cx="8229600" cy="1295399"/>
          </a:xfrm>
        </p:spPr>
        <p:txBody>
          <a:bodyPr lIns="0" tIns="0" rIns="0" bIns="0"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EGI Community Forum </a:t>
            </a:r>
            <a:r>
              <a:rPr lang="en-US" sz="1800" dirty="0" smtClean="0">
                <a:ea typeface="ＭＳ Ｐゴシック" pitchFamily="34" charset="-128"/>
              </a:rPr>
              <a:t>: Munich, 26 - 30 March 2012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Gisela-Chain : </a:t>
            </a:r>
            <a:r>
              <a:rPr lang="en-US" sz="1800" dirty="0" smtClean="0">
                <a:ea typeface="ＭＳ Ｐゴシック" pitchFamily="34" charset="-128"/>
              </a:rPr>
              <a:t>Mexico, 27 - 29 June 2012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US" sz="1800" b="1" dirty="0" smtClean="0">
                <a:ea typeface="ＭＳ Ｐゴシック" pitchFamily="34" charset="-128"/>
              </a:rPr>
              <a:t>EGI Technical Forum : </a:t>
            </a:r>
            <a:r>
              <a:rPr lang="en-US" sz="1800" dirty="0" smtClean="0">
                <a:ea typeface="ＭＳ Ｐゴシック" pitchFamily="34" charset="-128"/>
              </a:rPr>
              <a:t>Prague, 27 </a:t>
            </a:r>
            <a:r>
              <a:rPr lang="fr-FR" sz="1800" dirty="0" smtClean="0">
                <a:ea typeface="ＭＳ Ｐゴシック" pitchFamily="34" charset="-128"/>
              </a:rPr>
              <a:t>–</a:t>
            </a:r>
            <a:r>
              <a:rPr lang="en-US" sz="1800" dirty="0" smtClean="0">
                <a:ea typeface="ＭＳ Ｐゴシック" pitchFamily="34" charset="-128"/>
              </a:rPr>
              <a:t> 29 October 2012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GB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 smtClean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Grid Cast - 2</a:t>
            </a:r>
          </a:p>
        </p:txBody>
      </p:sp>
      <p:pic>
        <p:nvPicPr>
          <p:cNvPr id="19" name="Image 18" descr="Munic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2933169"/>
            <a:ext cx="2075711" cy="29342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Image 20" descr="Mexic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895601"/>
            <a:ext cx="2057400" cy="29152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2" name="Image 21" descr="Pragu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2895600"/>
            <a:ext cx="2101313" cy="29718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1"/>
            <a:ext cx="8458200" cy="2743199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2000" b="1" dirty="0" smtClean="0">
                <a:ea typeface="ＭＳ Ｐゴシック" pitchFamily="34" charset="-128"/>
              </a:rPr>
              <a:t>Mini </a:t>
            </a:r>
            <a:r>
              <a:rPr lang="en-GB" altLang="ja-JP" sz="2000" b="1" dirty="0" err="1" smtClean="0">
                <a:ea typeface="ＭＳ Ｐゴシック" pitchFamily="34" charset="-128"/>
              </a:rPr>
              <a:t>GridCasts</a:t>
            </a:r>
            <a:endParaRPr lang="en-GB" altLang="ja-JP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2000" b="1" dirty="0" smtClean="0">
                <a:ea typeface="ＭＳ Ｐゴシック" pitchFamily="34" charset="-128"/>
              </a:rPr>
              <a:t>-</a:t>
            </a: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altLang="ja-JP" sz="2000" b="1" dirty="0" smtClean="0">
                <a:ea typeface="ＭＳ Ｐゴシック" pitchFamily="34" charset="-128"/>
              </a:rPr>
              <a:t>-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2000" b="1" dirty="0" smtClean="0">
                <a:ea typeface="ＭＳ Ｐゴシック" pitchFamily="34" charset="-128"/>
              </a:rPr>
              <a:t>-</a:t>
            </a: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charset="2"/>
              <a:buChar char="§"/>
            </a:pPr>
            <a:r>
              <a:rPr lang="en-US" sz="2000" b="1" dirty="0" smtClean="0">
                <a:ea typeface="ＭＳ Ｐゴシック" pitchFamily="34" charset="-128"/>
              </a:rPr>
              <a:t>-</a:t>
            </a:r>
            <a:endParaRPr lang="en-US" sz="20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sz="2000" dirty="0"/>
              <a:t>In total this represents</a:t>
            </a:r>
            <a:r>
              <a:rPr lang="en-US" sz="2000" dirty="0" smtClean="0"/>
              <a:t> --- </a:t>
            </a:r>
            <a:r>
              <a:rPr lang="en-US" sz="2000" dirty="0"/>
              <a:t>posts and</a:t>
            </a:r>
            <a:r>
              <a:rPr lang="en-US" sz="2000" dirty="0" smtClean="0"/>
              <a:t> --- </a:t>
            </a:r>
            <a:r>
              <a:rPr lang="en-US" sz="2000" dirty="0" err="1"/>
              <a:t>webcasts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GB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Grid Cast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57600" y="4419600"/>
            <a:ext cx="5181600" cy="1357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None/>
            </a:pPr>
            <a:r>
              <a:rPr lang="en-US" sz="1800" dirty="0" smtClean="0"/>
              <a:t>A video filmed by WP2 about a humanoid robot at FET’11 has been viewed more than 50,000 times </a:t>
            </a:r>
            <a:r>
              <a:rPr lang="en-GB" sz="1800" u="sng" dirty="0" smtClean="0">
                <a:hlinkClick r:id="rId3"/>
              </a:rPr>
              <a:t>http://www.youtube.com/watch?v=1dpB1yHxkuA</a:t>
            </a:r>
            <a:endParaRPr lang="en-GB" sz="18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800" dirty="0" smtClean="0">
              <a:ea typeface="ＭＳ Ｐゴシック" pitchFamily="34" charset="-128"/>
            </a:endParaRPr>
          </a:p>
          <a:p>
            <a:endParaRPr lang="fr-FR" sz="1800" dirty="0"/>
          </a:p>
        </p:txBody>
      </p:sp>
      <p:pic>
        <p:nvPicPr>
          <p:cNvPr id="10" name="Image 9" descr="VideoGridCa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4419600"/>
            <a:ext cx="3001107" cy="18288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509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" name="Image 7" descr="Slide-R-logoGridGu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905000"/>
            <a:ext cx="3989501" cy="302542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Grid Guide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3962400" cy="198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1800" dirty="0" err="1" smtClean="0">
                <a:ea typeface="ＭＳ Ｐゴシック" pitchFamily="34" charset="-128"/>
              </a:rPr>
              <a:t>GridGuide</a:t>
            </a:r>
            <a:r>
              <a:rPr lang="en-US" sz="1800" dirty="0" smtClean="0">
                <a:ea typeface="ＭＳ Ｐゴシック" pitchFamily="34" charset="-128"/>
              </a:rPr>
              <a:t> shows the sites and sights of grid computing. Users can view a sample of the sites worldwide that use the grid, introducing the scientists, the science and their institutions.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1800" dirty="0" smtClean="0">
                <a:ea typeface="ＭＳ Ｐゴシック" pitchFamily="34" charset="-128"/>
              </a:rPr>
              <a:t>In total, </a:t>
            </a:r>
            <a:r>
              <a:rPr lang="en-US" sz="1800" b="1" dirty="0" smtClean="0">
                <a:ea typeface="ＭＳ Ｐゴシック" pitchFamily="34" charset="-128"/>
              </a:rPr>
              <a:t>59 guides </a:t>
            </a:r>
            <a:r>
              <a:rPr lang="en-US" sz="1800" dirty="0" smtClean="0">
                <a:ea typeface="ＭＳ Ｐゴシック" pitchFamily="34" charset="-128"/>
              </a:rPr>
              <a:t>are currently available worldwide.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9" name="Image 8" descr="GridGuideHome-min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19200"/>
            <a:ext cx="4267200" cy="36164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4191000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North</a:t>
            </a:r>
            <a:r>
              <a:rPr lang="fr-FR" sz="1800" dirty="0" smtClean="0"/>
              <a:t> </a:t>
            </a:r>
            <a:r>
              <a:rPr lang="fr-FR" sz="1800" dirty="0" err="1" smtClean="0"/>
              <a:t>America</a:t>
            </a:r>
            <a:r>
              <a:rPr lang="fr-FR" sz="1800" dirty="0" smtClean="0"/>
              <a:t> : 10 (+8)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South </a:t>
            </a:r>
            <a:r>
              <a:rPr lang="fr-FR" sz="1800" dirty="0" err="1" smtClean="0"/>
              <a:t>America</a:t>
            </a:r>
            <a:r>
              <a:rPr lang="fr-FR" sz="1800" dirty="0" smtClean="0"/>
              <a:t> : 4 (+2)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Europe : 36 (+ 8)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Africa</a:t>
            </a:r>
            <a:r>
              <a:rPr lang="fr-FR" sz="1800" dirty="0" smtClean="0"/>
              <a:t> : 1 (=)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Asia</a:t>
            </a:r>
            <a:r>
              <a:rPr lang="fr-FR" sz="1800" dirty="0" smtClean="0"/>
              <a:t> : 5 (+1)</a:t>
            </a:r>
          </a:p>
          <a:p>
            <a:pPr>
              <a:spcAft>
                <a:spcPts val="600"/>
              </a:spcAft>
              <a:buClr>
                <a:srgbClr val="FF9966"/>
              </a:buClr>
              <a:buFont typeface="Wingdings" charset="2"/>
              <a:buChar char="§"/>
            </a:pPr>
            <a:r>
              <a:rPr lang="fr-FR" sz="1800" dirty="0" smtClean="0"/>
              <a:t> </a:t>
            </a:r>
            <a:r>
              <a:rPr lang="fr-FR" sz="1800" dirty="0" err="1" smtClean="0"/>
              <a:t>Oceania</a:t>
            </a:r>
            <a:r>
              <a:rPr lang="fr-FR" sz="1800" dirty="0" smtClean="0"/>
              <a:t> : 3 (=)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7200" y="3352800"/>
            <a:ext cx="39624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/>
              <a:t>19 new guides </a:t>
            </a:r>
            <a:r>
              <a:rPr lang="en-US" sz="1600" dirty="0" smtClean="0"/>
              <a:t>(sites) have been</a:t>
            </a:r>
            <a:br>
              <a:rPr lang="en-US" sz="1600" dirty="0" smtClean="0"/>
            </a:br>
            <a:r>
              <a:rPr lang="en-US" sz="1600" dirty="0" smtClean="0"/>
              <a:t>added, with new content.</a:t>
            </a:r>
            <a:endParaRPr lang="en-GB" sz="1600" dirty="0" smtClean="0"/>
          </a:p>
          <a:p>
            <a:endParaRPr lang="fr-FR" sz="1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583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3886200" cy="4038600"/>
          </a:xfrm>
        </p:spPr>
        <p:txBody>
          <a:bodyPr vert="horz" lIns="0" tIns="0" rIns="0" bIns="0"/>
          <a:lstStyle/>
          <a:p>
            <a:pPr marL="0" indent="0">
              <a:buNone/>
            </a:pPr>
            <a:r>
              <a:rPr lang="fr-FR" sz="1800" dirty="0" err="1" smtClean="0"/>
              <a:t>GridGuide</a:t>
            </a:r>
            <a:r>
              <a:rPr lang="fr-FR" sz="1800" dirty="0" smtClean="0"/>
              <a:t> </a:t>
            </a:r>
            <a:r>
              <a:rPr lang="fr-FR" sz="1800" dirty="0" err="1" smtClean="0"/>
              <a:t>will</a:t>
            </a:r>
            <a:r>
              <a:rPr lang="fr-FR" sz="1800" dirty="0" smtClean="0"/>
              <a:t> </a:t>
            </a:r>
            <a:r>
              <a:rPr lang="fr-FR" sz="1800" dirty="0" err="1" smtClean="0"/>
              <a:t>be</a:t>
            </a:r>
            <a:r>
              <a:rPr lang="fr-FR" sz="1800" dirty="0" smtClean="0"/>
              <a:t> </a:t>
            </a:r>
            <a:r>
              <a:rPr lang="fr-FR" sz="1800" dirty="0" err="1" smtClean="0"/>
              <a:t>transform</a:t>
            </a:r>
            <a:r>
              <a:rPr lang="fr-FR" sz="1800" dirty="0" smtClean="0"/>
              <a:t> </a:t>
            </a:r>
            <a:r>
              <a:rPr lang="fr-FR" sz="1800" dirty="0" err="1" smtClean="0"/>
              <a:t>into</a:t>
            </a: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a «</a:t>
            </a:r>
            <a:r>
              <a:rPr lang="fr-FR" sz="1800" dirty="0" err="1" smtClean="0"/>
              <a:t>e-Science</a:t>
            </a:r>
            <a:r>
              <a:rPr lang="fr-FR" sz="1800" dirty="0" smtClean="0"/>
              <a:t> Guide» </a:t>
            </a:r>
            <a:r>
              <a:rPr lang="fr-FR" sz="1800" dirty="0" err="1" smtClean="0"/>
              <a:t>including</a:t>
            </a:r>
            <a:r>
              <a:rPr lang="fr-FR" sz="1800" dirty="0" smtClean="0"/>
              <a:t> </a:t>
            </a:r>
            <a:r>
              <a:rPr lang="fr-FR" sz="1800" dirty="0" err="1" smtClean="0"/>
              <a:t>some</a:t>
            </a:r>
            <a:r>
              <a:rPr lang="fr-FR" sz="1800" dirty="0" smtClean="0"/>
              <a:t> new profil </a:t>
            </a:r>
            <a:r>
              <a:rPr lang="fr-FR" sz="1800" dirty="0" err="1" smtClean="0"/>
              <a:t>dedicated</a:t>
            </a:r>
            <a:r>
              <a:rPr lang="fr-FR" sz="1800" dirty="0" smtClean="0"/>
              <a:t> to </a:t>
            </a:r>
            <a:r>
              <a:rPr lang="fr-FR" sz="1800" dirty="0" err="1" smtClean="0"/>
              <a:t>other</a:t>
            </a:r>
            <a:r>
              <a:rPr lang="fr-FR" sz="1800" dirty="0" smtClean="0"/>
              <a:t> </a:t>
            </a:r>
            <a:r>
              <a:rPr lang="fr-FR" sz="1800" dirty="0" err="1" smtClean="0"/>
              <a:t>projects</a:t>
            </a:r>
            <a:r>
              <a:rPr lang="fr-FR" sz="1800" dirty="0" smtClean="0"/>
              <a:t> </a:t>
            </a:r>
            <a:r>
              <a:rPr lang="fr-FR" sz="1800" dirty="0" err="1" smtClean="0"/>
              <a:t>than</a:t>
            </a:r>
            <a:r>
              <a:rPr lang="fr-FR" sz="1800" dirty="0" smtClean="0"/>
              <a:t> </a:t>
            </a:r>
            <a:r>
              <a:rPr lang="fr-FR" sz="1800" dirty="0" err="1" smtClean="0"/>
              <a:t>Grid</a:t>
            </a:r>
            <a:r>
              <a:rPr lang="fr-FR" sz="1800" dirty="0" smtClean="0"/>
              <a:t> </a:t>
            </a:r>
            <a:r>
              <a:rPr lang="fr-FR" sz="1800" dirty="0" err="1" smtClean="0"/>
              <a:t>computing</a:t>
            </a:r>
            <a:r>
              <a:rPr lang="fr-FR" sz="1800" dirty="0" smtClean="0"/>
              <a:t> </a:t>
            </a:r>
            <a:r>
              <a:rPr lang="fr-FR" sz="1800" dirty="0" err="1" smtClean="0"/>
              <a:t>projects</a:t>
            </a:r>
            <a:r>
              <a:rPr lang="fr-FR" sz="1800" dirty="0" smtClean="0"/>
              <a:t>.</a:t>
            </a:r>
          </a:p>
          <a:p>
            <a:pPr marL="0" indent="0">
              <a:buNone/>
            </a:pP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The </a:t>
            </a:r>
            <a:r>
              <a:rPr lang="fr-FR" sz="1800" dirty="0" err="1" smtClean="0"/>
              <a:t>e-ScienceGuide</a:t>
            </a:r>
            <a:r>
              <a:rPr lang="fr-FR" sz="1800" dirty="0" smtClean="0"/>
              <a:t> </a:t>
            </a:r>
            <a:r>
              <a:rPr lang="fr-FR" sz="1800" dirty="0" err="1" smtClean="0"/>
              <a:t>will</a:t>
            </a:r>
            <a:r>
              <a:rPr lang="fr-FR" sz="1800" dirty="0" smtClean="0"/>
              <a:t> </a:t>
            </a:r>
            <a:r>
              <a:rPr lang="fr-FR" sz="1800" dirty="0" err="1" smtClean="0"/>
              <a:t>be</a:t>
            </a:r>
            <a:r>
              <a:rPr lang="fr-FR" sz="1800" dirty="0" smtClean="0"/>
              <a:t> </a:t>
            </a:r>
            <a:r>
              <a:rPr lang="fr-FR" sz="1800" dirty="0" err="1" smtClean="0"/>
              <a:t>moved</a:t>
            </a:r>
            <a:r>
              <a:rPr lang="fr-FR" sz="1800" dirty="0" smtClean="0"/>
              <a:t> </a:t>
            </a:r>
            <a:r>
              <a:rPr lang="fr-FR" sz="1800" dirty="0" err="1" smtClean="0"/>
              <a:t>into</a:t>
            </a:r>
            <a:r>
              <a:rPr lang="fr-FR" sz="1800" dirty="0" smtClean="0"/>
              <a:t> the </a:t>
            </a:r>
            <a:r>
              <a:rPr lang="fr-FR" sz="1800" dirty="0" err="1" smtClean="0"/>
              <a:t>e-Science</a:t>
            </a:r>
            <a:r>
              <a:rPr lang="fr-FR" sz="1800" dirty="0" err="1" smtClean="0"/>
              <a:t>City</a:t>
            </a:r>
            <a:r>
              <a:rPr lang="fr-FR" sz="1800" dirty="0" smtClean="0"/>
              <a:t> as a new section.</a:t>
            </a:r>
          </a:p>
          <a:p>
            <a:pPr marL="0" indent="0">
              <a:buNone/>
            </a:pPr>
            <a:endParaRPr lang="fr-FR" sz="1800" dirty="0" smtClean="0"/>
          </a:p>
          <a:p>
            <a:pPr marL="0" indent="0">
              <a:buNone/>
            </a:pPr>
            <a:r>
              <a:rPr lang="fr-FR" sz="1800" dirty="0" smtClean="0"/>
              <a:t>The </a:t>
            </a:r>
            <a:r>
              <a:rPr lang="fr-FR" sz="1800" dirty="0" err="1" smtClean="0"/>
              <a:t>related</a:t>
            </a:r>
            <a:r>
              <a:rPr lang="fr-FR" sz="1800" dirty="0" smtClean="0"/>
              <a:t>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venue </a:t>
            </a:r>
            <a:r>
              <a:rPr lang="fr-FR" sz="1800" dirty="0" err="1" smtClean="0"/>
              <a:t>will</a:t>
            </a:r>
            <a:r>
              <a:rPr lang="fr-FR" sz="1800" dirty="0" smtClean="0"/>
              <a:t> </a:t>
            </a:r>
            <a:r>
              <a:rPr lang="fr-FR" sz="1800" dirty="0" err="1" smtClean="0"/>
              <a:t>be</a:t>
            </a:r>
            <a:r>
              <a:rPr lang="fr-FR" sz="1800" dirty="0" smtClean="0"/>
              <a:t> </a:t>
            </a:r>
            <a:r>
              <a:rPr lang="fr-FR" sz="1800" dirty="0" err="1" smtClean="0"/>
              <a:t>created</a:t>
            </a:r>
            <a:r>
              <a:rPr lang="fr-FR" sz="1800" dirty="0" smtClean="0"/>
              <a:t> in the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</a:t>
            </a:r>
            <a:r>
              <a:rPr lang="fr-FR" sz="1800" dirty="0" err="1" smtClean="0"/>
              <a:t>e-ScienceCity</a:t>
            </a:r>
            <a:endParaRPr lang="en-GB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Grid </a:t>
            </a:r>
            <a:r>
              <a:rPr lang="en-US" sz="2800" b="1" dirty="0" smtClean="0">
                <a:solidFill>
                  <a:schemeClr val="tx1"/>
                </a:solidFill>
              </a:rPr>
              <a:t>Guide evolution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9" name="Image 8" descr="GridGuide-RTM-min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19200"/>
            <a:ext cx="4267200" cy="41285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583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67" y="215053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21600" y="24892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9" name="Image 8" descr="Slide-R-RT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905000"/>
            <a:ext cx="4833806" cy="288931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79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Real Time Monitor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3854184" cy="333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601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200" b="1" dirty="0" smtClean="0"/>
              <a:t>WP2 Issues</a:t>
            </a:r>
            <a:endParaRPr lang="en-GB" sz="3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7762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200" b="1" dirty="0" smtClean="0"/>
              <a:t>WP2 Summary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  <a:solidFill>
            <a:schemeClr val="bg1"/>
          </a:solidFill>
        </p:spPr>
        <p:txBody>
          <a:bodyPr/>
          <a:lstStyle/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Project website launched and branding rolled out to templates </a:t>
            </a:r>
            <a:br>
              <a:rPr lang="en-GB" sz="1600" dirty="0" smtClean="0"/>
            </a:br>
            <a:r>
              <a:rPr lang="en-GB" sz="1600" dirty="0" err="1" smtClean="0"/>
              <a:t>eg</a:t>
            </a:r>
            <a:r>
              <a:rPr lang="en-GB" sz="1600" dirty="0" smtClean="0"/>
              <a:t> posters, briefings</a:t>
            </a:r>
            <a:r>
              <a:rPr lang="fr-FR" sz="1600" dirty="0" smtClean="0"/>
              <a:t>…</a:t>
            </a:r>
            <a:endParaRPr lang="en-GB" sz="16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New you tube channel 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New e-</a:t>
            </a:r>
            <a:r>
              <a:rPr lang="en-GB" sz="1600" dirty="0" err="1" smtClean="0"/>
              <a:t>ScienceCity</a:t>
            </a:r>
            <a:r>
              <a:rPr lang="en-GB" sz="1600" dirty="0" smtClean="0"/>
              <a:t> site and Cloud Lounge sites prepared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3D pilot of the e-</a:t>
            </a:r>
            <a:r>
              <a:rPr lang="en-GB" sz="1600" dirty="0" err="1" smtClean="0"/>
              <a:t>ScienceCity</a:t>
            </a:r>
            <a:r>
              <a:rPr lang="en-GB" sz="1600" dirty="0" smtClean="0"/>
              <a:t> available in </a:t>
            </a:r>
            <a:r>
              <a:rPr lang="en-GB" sz="1600" dirty="0" err="1" smtClean="0"/>
              <a:t>NewWorldGrid</a:t>
            </a:r>
            <a:endParaRPr lang="en-GB" sz="1600" dirty="0" smtClean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err="1"/>
              <a:t>GridCasts</a:t>
            </a:r>
            <a:r>
              <a:rPr lang="en-GB" sz="1600" dirty="0"/>
              <a:t> at</a:t>
            </a:r>
            <a:r>
              <a:rPr lang="en-GB" sz="1600" dirty="0" smtClean="0"/>
              <a:t> 6 </a:t>
            </a:r>
            <a:r>
              <a:rPr lang="en-GB" sz="1600" dirty="0"/>
              <a:t>events, and</a:t>
            </a:r>
            <a:r>
              <a:rPr lang="en-GB" sz="1600" dirty="0" smtClean="0"/>
              <a:t>  -- </a:t>
            </a:r>
            <a:r>
              <a:rPr lang="en-GB" sz="1600" dirty="0"/>
              <a:t>mini </a:t>
            </a:r>
            <a:r>
              <a:rPr lang="en-GB" sz="1600" dirty="0" err="1"/>
              <a:t>GridCasts</a:t>
            </a:r>
            <a:endParaRPr lang="en-GB" sz="1600" dirty="0"/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Total of</a:t>
            </a:r>
            <a:r>
              <a:rPr lang="en-GB" sz="1600" dirty="0" smtClean="0"/>
              <a:t>  --- </a:t>
            </a:r>
            <a:r>
              <a:rPr lang="en-GB" sz="1600" dirty="0"/>
              <a:t>posts and</a:t>
            </a:r>
            <a:r>
              <a:rPr lang="en-GB" sz="1600" dirty="0" smtClean="0"/>
              <a:t> -- </a:t>
            </a:r>
            <a:r>
              <a:rPr lang="en-GB" sz="1600" dirty="0"/>
              <a:t>webcasts –</a:t>
            </a:r>
            <a:r>
              <a:rPr lang="en-GB" sz="1600" dirty="0" smtClean="0"/>
              <a:t> 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600" dirty="0" smtClean="0"/>
              <a:t>59 </a:t>
            </a:r>
            <a:r>
              <a:rPr lang="fr-FR" sz="1600" dirty="0"/>
              <a:t>sites on the </a:t>
            </a:r>
            <a:r>
              <a:rPr lang="fr-FR" sz="1600" dirty="0" err="1"/>
              <a:t>GridGuide</a:t>
            </a:r>
            <a:r>
              <a:rPr lang="fr-FR" sz="1600" dirty="0"/>
              <a:t>, </a:t>
            </a:r>
            <a:r>
              <a:rPr lang="fr-FR" sz="1600" dirty="0" err="1"/>
              <a:t>including</a:t>
            </a:r>
            <a:r>
              <a:rPr lang="fr-FR" sz="1600" dirty="0" smtClean="0"/>
              <a:t> 36 </a:t>
            </a:r>
            <a:r>
              <a:rPr lang="fr-FR" sz="1600" dirty="0"/>
              <a:t>EU sites and</a:t>
            </a:r>
            <a:r>
              <a:rPr lang="fr-FR" sz="1600" dirty="0" smtClean="0"/>
              <a:t> 23 </a:t>
            </a:r>
            <a:r>
              <a:rPr lang="fr-FR" sz="1600" dirty="0"/>
              <a:t>non-EU in </a:t>
            </a:r>
            <a:r>
              <a:rPr lang="fr-FR" sz="1600" dirty="0" smtClean="0"/>
              <a:t>the</a:t>
            </a:r>
            <a:br>
              <a:rPr lang="fr-FR" sz="1600" dirty="0" smtClean="0"/>
            </a:br>
            <a:r>
              <a:rPr lang="fr-FR" sz="1600" dirty="0" smtClean="0"/>
              <a:t>US </a:t>
            </a:r>
            <a:r>
              <a:rPr lang="fr-FR" sz="1600" dirty="0"/>
              <a:t>and the </a:t>
            </a:r>
            <a:r>
              <a:rPr lang="fr-FR" sz="1600" dirty="0" err="1"/>
              <a:t>Asia-Pacific</a:t>
            </a:r>
            <a:r>
              <a:rPr lang="fr-FR" sz="1600" dirty="0"/>
              <a:t> </a:t>
            </a:r>
            <a:r>
              <a:rPr lang="fr-FR" sz="1600" dirty="0" err="1" smtClean="0"/>
              <a:t>region</a:t>
            </a:r>
            <a:r>
              <a:rPr lang="fr-FR" sz="1600" dirty="0" smtClean="0"/>
              <a:t> (-- in the RTM)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fr-FR" sz="1600" dirty="0" smtClean="0"/>
              <a:t>19 new sites </a:t>
            </a:r>
            <a:r>
              <a:rPr lang="fr-FR" sz="1600" dirty="0" err="1" smtClean="0"/>
              <a:t>added</a:t>
            </a:r>
            <a:r>
              <a:rPr lang="fr-FR" sz="1600" dirty="0" smtClean="0"/>
              <a:t> to the </a:t>
            </a:r>
            <a:r>
              <a:rPr lang="fr-FR" sz="1600" dirty="0" err="1" smtClean="0"/>
              <a:t>GridGuide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 smtClean="0"/>
              <a:t>in </a:t>
            </a:r>
            <a:r>
              <a:rPr lang="en-GB" sz="1600" dirty="0" smtClean="0"/>
              <a:t>4 continents</a:t>
            </a:r>
          </a:p>
          <a:p>
            <a:pPr>
              <a:spcAft>
                <a:spcPts val="1200"/>
              </a:spcAft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 smtClean="0"/>
              <a:t>RTM ....</a:t>
            </a:r>
          </a:p>
          <a:p>
            <a:pPr>
              <a:spcAft>
                <a:spcPts val="1200"/>
              </a:spcAft>
            </a:pPr>
            <a:endParaRPr lang="en-GB" sz="1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43400" y="4953000"/>
            <a:ext cx="466858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“I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found your site on the web and used it to dive into the topic. The animations and texts really help people with less 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information</a:t>
            </a:r>
          </a:p>
          <a:p>
            <a:pPr algn="ctr"/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about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this topic to understand fast 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what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the 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topic is </a:t>
            </a:r>
            <a:r>
              <a:rPr lang="en-GB" sz="1900" dirty="0">
                <a:solidFill>
                  <a:srgbClr val="0066CC"/>
                </a:solidFill>
                <a:latin typeface="Brush Script Std" pitchFamily="66" charset="0"/>
              </a:rPr>
              <a:t>all about</a:t>
            </a:r>
            <a:r>
              <a:rPr lang="en-GB" sz="1900" dirty="0" smtClean="0">
                <a:solidFill>
                  <a:srgbClr val="0066CC"/>
                </a:solidFill>
                <a:latin typeface="Brush Script Std" pitchFamily="66" charset="0"/>
              </a:rPr>
              <a:t>.”</a:t>
            </a:r>
            <a:endParaRPr lang="en-GB" sz="1900" dirty="0">
              <a:solidFill>
                <a:srgbClr val="0066CC"/>
              </a:solidFill>
              <a:latin typeface="Brush Script Std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1828800"/>
            <a:ext cx="3096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66CC"/>
                </a:solidFill>
                <a:latin typeface="Brush Script Std" pitchFamily="66" charset="0"/>
              </a:rPr>
              <a:t>“I like the animations and </a:t>
            </a:r>
            <a:r>
              <a:rPr lang="en-GB" sz="2000" dirty="0" smtClean="0">
                <a:solidFill>
                  <a:srgbClr val="0066CC"/>
                </a:solidFill>
                <a:latin typeface="Brush Script Std" pitchFamily="66" charset="0"/>
              </a:rPr>
              <a:t>layout, its </a:t>
            </a:r>
            <a:r>
              <a:rPr lang="en-GB" sz="2000" dirty="0">
                <a:solidFill>
                  <a:srgbClr val="0066CC"/>
                </a:solidFill>
                <a:latin typeface="Brush Script Std" pitchFamily="66" charset="0"/>
              </a:rPr>
              <a:t>imaginative”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2895600"/>
            <a:ext cx="22030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66CC"/>
                </a:solidFill>
                <a:latin typeface="Brush Script Std" pitchFamily="66" charset="0"/>
              </a:rPr>
              <a:t>“I </a:t>
            </a:r>
            <a:r>
              <a:rPr lang="en-GB" sz="2000" dirty="0">
                <a:solidFill>
                  <a:srgbClr val="0066CC"/>
                </a:solidFill>
                <a:latin typeface="Brush Script Std" pitchFamily="66" charset="0"/>
              </a:rPr>
              <a:t>wouldn't change </a:t>
            </a:r>
            <a:r>
              <a:rPr lang="en-GB" sz="2000" dirty="0" smtClean="0">
                <a:solidFill>
                  <a:srgbClr val="0066CC"/>
                </a:solidFill>
                <a:latin typeface="Brush Script Std" pitchFamily="66" charset="0"/>
              </a:rPr>
              <a:t>anything”</a:t>
            </a:r>
            <a:endParaRPr lang="en-GB" sz="2000" dirty="0">
              <a:solidFill>
                <a:srgbClr val="0066CC"/>
              </a:solidFill>
              <a:latin typeface="Brush Script Std" pitchFamily="66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91965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Image 6" descr="EST-LogoProjet-int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905000"/>
            <a:ext cx="5910689" cy="3200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91965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WP2 Objectives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Keep the </a:t>
            </a:r>
            <a:r>
              <a:rPr lang="en-GB" sz="1600" b="1" dirty="0" err="1"/>
              <a:t>GridCafé</a:t>
            </a:r>
            <a:r>
              <a:rPr lang="en-GB" sz="1600" b="1" dirty="0"/>
              <a:t> </a:t>
            </a:r>
            <a:r>
              <a:rPr lang="en-GB" sz="1600" dirty="0"/>
              <a:t>at the </a:t>
            </a:r>
            <a:r>
              <a:rPr lang="en-GB" sz="1600" b="1" dirty="0"/>
              <a:t>cutting edge </a:t>
            </a:r>
            <a:r>
              <a:rPr lang="en-GB" sz="1600" dirty="0"/>
              <a:t>of grid and e-Science dissemination </a:t>
            </a:r>
            <a:r>
              <a:rPr lang="en-GB" sz="1600" dirty="0" smtClean="0"/>
              <a:t>by</a:t>
            </a:r>
            <a:br>
              <a:rPr lang="en-GB" sz="1600" dirty="0" smtClean="0"/>
            </a:br>
            <a:r>
              <a:rPr lang="en-GB" sz="1600" dirty="0" smtClean="0"/>
              <a:t>refreshing </a:t>
            </a:r>
            <a:r>
              <a:rPr lang="en-GB" sz="1600" dirty="0"/>
              <a:t>the look and feel and keeping it constantly updated with new material</a:t>
            </a:r>
            <a:r>
              <a:rPr lang="en-GB" sz="1600" dirty="0" smtClean="0"/>
              <a:t>,</a:t>
            </a:r>
            <a:br>
              <a:rPr lang="en-GB" sz="1600" dirty="0" smtClean="0"/>
            </a:br>
            <a:r>
              <a:rPr lang="en-GB" sz="1600" b="1" dirty="0" smtClean="0"/>
              <a:t>expanding </a:t>
            </a:r>
            <a:r>
              <a:rPr lang="en-GB" sz="1600" b="1" dirty="0"/>
              <a:t>the content </a:t>
            </a:r>
            <a:r>
              <a:rPr lang="en-GB" sz="1600" dirty="0"/>
              <a:t>to cover other forms of</a:t>
            </a:r>
            <a:r>
              <a:rPr lang="en-GB" sz="1600" dirty="0" smtClean="0"/>
              <a:t> computing.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dirty="0"/>
              <a:t>Explore </a:t>
            </a:r>
            <a:r>
              <a:rPr lang="en-GB" sz="1600" b="1" dirty="0"/>
              <a:t>interactive environments </a:t>
            </a:r>
            <a:r>
              <a:rPr lang="en-GB" sz="1600" dirty="0"/>
              <a:t>and new web tools to ensure that </a:t>
            </a:r>
            <a:r>
              <a:rPr lang="en-GB" sz="1600" dirty="0" err="1"/>
              <a:t>GridCafé</a:t>
            </a:r>
            <a:r>
              <a:rPr lang="en-GB" sz="1600" dirty="0"/>
              <a:t> </a:t>
            </a:r>
            <a:r>
              <a:rPr lang="en-GB" sz="1600" dirty="0" smtClean="0"/>
              <a:t>and</a:t>
            </a:r>
            <a:br>
              <a:rPr lang="en-GB" sz="1600" dirty="0" smtClean="0"/>
            </a:br>
            <a:r>
              <a:rPr lang="en-GB" sz="1600" dirty="0" err="1" smtClean="0"/>
              <a:t>GridCast</a:t>
            </a:r>
            <a:r>
              <a:rPr lang="en-GB" sz="1600" dirty="0" smtClean="0"/>
              <a:t> </a:t>
            </a:r>
            <a:r>
              <a:rPr lang="en-GB" sz="1600" dirty="0"/>
              <a:t>have impact on their audiences and are easy to use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Update </a:t>
            </a:r>
            <a:r>
              <a:rPr lang="en-GB" sz="1600" dirty="0"/>
              <a:t>the </a:t>
            </a:r>
            <a:r>
              <a:rPr lang="en-GB" sz="1600" b="1" dirty="0" err="1"/>
              <a:t>GridCast</a:t>
            </a:r>
            <a:r>
              <a:rPr lang="en-GB" sz="1600" b="1" dirty="0"/>
              <a:t> </a:t>
            </a:r>
            <a:r>
              <a:rPr lang="en-GB" sz="1600" dirty="0"/>
              <a:t>website and </a:t>
            </a:r>
            <a:r>
              <a:rPr lang="en-GB" sz="1600" b="1" dirty="0"/>
              <a:t>expand </a:t>
            </a:r>
            <a:r>
              <a:rPr lang="en-GB" sz="1600" dirty="0"/>
              <a:t>the marketing of the </a:t>
            </a:r>
            <a:r>
              <a:rPr lang="en-GB" sz="1600" dirty="0" err="1"/>
              <a:t>GridCast</a:t>
            </a:r>
            <a:r>
              <a:rPr lang="en-GB" sz="1600" dirty="0"/>
              <a:t> site </a:t>
            </a:r>
            <a:r>
              <a:rPr lang="en-GB" sz="1600" dirty="0" smtClean="0"/>
              <a:t>to</a:t>
            </a:r>
            <a:br>
              <a:rPr lang="en-GB" sz="1600" dirty="0" smtClean="0"/>
            </a:br>
            <a:r>
              <a:rPr lang="en-GB" sz="1600" dirty="0" smtClean="0"/>
              <a:t>the </a:t>
            </a:r>
            <a:r>
              <a:rPr lang="en-GB" sz="1600" dirty="0"/>
              <a:t>grid and e-Infrastructure community and beyond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 smtClean="0"/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Expand </a:t>
            </a:r>
            <a:r>
              <a:rPr lang="en-GB" sz="1600" dirty="0"/>
              <a:t>the </a:t>
            </a:r>
            <a:r>
              <a:rPr lang="en-GB" sz="1600" b="1" dirty="0" err="1"/>
              <a:t>GridGuide</a:t>
            </a:r>
            <a:r>
              <a:rPr lang="en-GB" sz="1600" b="1" dirty="0"/>
              <a:t> </a:t>
            </a:r>
            <a:r>
              <a:rPr lang="en-GB" sz="1600" dirty="0"/>
              <a:t>to cover more sites, improve its impact and develop further interactive functionality between the </a:t>
            </a:r>
            <a:r>
              <a:rPr lang="en-GB" sz="1600" dirty="0" err="1"/>
              <a:t>GridGuide</a:t>
            </a:r>
            <a:r>
              <a:rPr lang="en-GB" sz="1600" dirty="0"/>
              <a:t> and the </a:t>
            </a:r>
            <a:r>
              <a:rPr lang="en-GB" sz="1600" b="1" dirty="0"/>
              <a:t>Real Time Monitor</a:t>
            </a:r>
            <a:r>
              <a:rPr lang="en-GB" sz="1600" dirty="0" smtClean="0"/>
              <a:t>.</a:t>
            </a:r>
          </a:p>
          <a:p>
            <a:pPr lvl="0">
              <a:buClr>
                <a:srgbClr val="FF9900"/>
              </a:buClr>
              <a:buFont typeface="Wingdings" charset="2"/>
              <a:buChar char="§"/>
            </a:pPr>
            <a:endParaRPr lang="en-GB" sz="1600" dirty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GB" sz="1600" b="1" dirty="0"/>
              <a:t>Explore </a:t>
            </a:r>
            <a:r>
              <a:rPr lang="en-GB" sz="1600" dirty="0"/>
              <a:t>the continuation of the </a:t>
            </a:r>
            <a:r>
              <a:rPr lang="en-GB" sz="1600" b="1" dirty="0"/>
              <a:t>BELIEF Digital Library</a:t>
            </a:r>
            <a:r>
              <a:rPr lang="en-GB" sz="1600" dirty="0"/>
              <a:t> and support </a:t>
            </a:r>
            <a:r>
              <a:rPr lang="en-GB" sz="1600" dirty="0" smtClean="0"/>
              <a:t>the</a:t>
            </a:r>
            <a:br>
              <a:rPr lang="en-GB" sz="1600" dirty="0" smtClean="0"/>
            </a:br>
            <a:r>
              <a:rPr lang="en-GB" sz="1600" b="1" dirty="0" err="1" smtClean="0"/>
              <a:t>e</a:t>
            </a:r>
            <a:r>
              <a:rPr lang="en-GB" sz="1600" b="1" dirty="0" err="1"/>
              <a:t>-concertation</a:t>
            </a:r>
            <a:r>
              <a:rPr lang="en-GB" sz="1600" b="1" dirty="0"/>
              <a:t> meetings</a:t>
            </a:r>
            <a:r>
              <a:rPr lang="en-GB" sz="1600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295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r>
              <a:rPr lang="en-GB" sz="3600" b="1" dirty="0" smtClean="0"/>
              <a:t>Web </a:t>
            </a:r>
            <a:r>
              <a:rPr lang="en-GB" sz="3600" b="1" dirty="0" smtClean="0"/>
              <a:t>statistics -  Y2</a:t>
            </a:r>
            <a:endParaRPr lang="en-GB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Image 5" descr="IcnStat-vis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651786"/>
            <a:ext cx="396214" cy="396214"/>
          </a:xfrm>
          <a:prstGeom prst="rect">
            <a:avLst/>
          </a:prstGeom>
        </p:spPr>
      </p:pic>
      <p:pic>
        <p:nvPicPr>
          <p:cNvPr id="11" name="Image 10" descr="IcnStat-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905000"/>
            <a:ext cx="396214" cy="396214"/>
          </a:xfrm>
          <a:prstGeom prst="rect">
            <a:avLst/>
          </a:prstGeom>
        </p:spPr>
      </p:pic>
      <p:pic>
        <p:nvPicPr>
          <p:cNvPr id="12" name="Image 11" descr="IcnStat-p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337586"/>
            <a:ext cx="396214" cy="396214"/>
          </a:xfrm>
          <a:prstGeom prst="rect">
            <a:avLst/>
          </a:prstGeom>
        </p:spPr>
      </p:pic>
      <p:pic>
        <p:nvPicPr>
          <p:cNvPr id="13" name="Image 12" descr="IcnStat-Tim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099586"/>
            <a:ext cx="396214" cy="396214"/>
          </a:xfrm>
          <a:prstGeom prst="rect">
            <a:avLst/>
          </a:prstGeom>
        </p:spPr>
      </p:pic>
      <p:pic>
        <p:nvPicPr>
          <p:cNvPr id="14" name="Image 13" descr="IcnStat-Bounc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4785386"/>
            <a:ext cx="396214" cy="396214"/>
          </a:xfrm>
          <a:prstGeom prst="rect">
            <a:avLst/>
          </a:prstGeom>
        </p:spPr>
      </p:pic>
      <p:pic>
        <p:nvPicPr>
          <p:cNvPr id="15" name="Image 14" descr="IcnStat-Ne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5547386"/>
            <a:ext cx="396214" cy="396214"/>
          </a:xfrm>
          <a:prstGeom prst="rect">
            <a:avLst/>
          </a:prstGeom>
        </p:spPr>
      </p:pic>
      <p:cxnSp>
        <p:nvCxnSpPr>
          <p:cNvPr id="36" name="Connecteur droit 35"/>
          <p:cNvCxnSpPr/>
          <p:nvPr/>
        </p:nvCxnSpPr>
        <p:spPr>
          <a:xfrm>
            <a:off x="381000" y="1751012"/>
            <a:ext cx="83820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381000" y="2474912"/>
            <a:ext cx="83820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381000" y="3198812"/>
            <a:ext cx="83820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381000" y="3922712"/>
            <a:ext cx="83820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381000" y="4646612"/>
            <a:ext cx="83820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381000" y="5370512"/>
            <a:ext cx="83820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381000" y="6094412"/>
            <a:ext cx="8382000" cy="1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838200" y="2003255"/>
            <a:ext cx="762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Visits</a:t>
            </a:r>
            <a:endParaRPr lang="en-GB" sz="1100" dirty="0"/>
          </a:p>
        </p:txBody>
      </p:sp>
      <p:sp>
        <p:nvSpPr>
          <p:cNvPr id="52" name="ZoneTexte 51"/>
          <p:cNvSpPr txBox="1"/>
          <p:nvPr/>
        </p:nvSpPr>
        <p:spPr>
          <a:xfrm>
            <a:off x="838200" y="2667000"/>
            <a:ext cx="5334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Unique</a:t>
            </a:r>
          </a:p>
          <a:p>
            <a:pPr>
              <a:spcAft>
                <a:spcPts val="0"/>
              </a:spcAft>
            </a:pPr>
            <a:r>
              <a:rPr lang="en-GB" sz="1100" dirty="0" smtClean="0"/>
              <a:t>visitors</a:t>
            </a:r>
            <a:endParaRPr lang="en-GB" sz="1100" dirty="0"/>
          </a:p>
        </p:txBody>
      </p:sp>
      <p:sp>
        <p:nvSpPr>
          <p:cNvPr id="53" name="ZoneTexte 52"/>
          <p:cNvSpPr txBox="1"/>
          <p:nvPr/>
        </p:nvSpPr>
        <p:spPr>
          <a:xfrm>
            <a:off x="838200" y="3352800"/>
            <a:ext cx="5334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Pages</a:t>
            </a:r>
          </a:p>
          <a:p>
            <a:pPr>
              <a:spcAft>
                <a:spcPts val="0"/>
              </a:spcAft>
            </a:pPr>
            <a:r>
              <a:rPr lang="en-GB" sz="1100" dirty="0" smtClean="0"/>
              <a:t>viewed</a:t>
            </a:r>
            <a:endParaRPr lang="en-GB" sz="1100" dirty="0"/>
          </a:p>
        </p:txBody>
      </p:sp>
      <p:sp>
        <p:nvSpPr>
          <p:cNvPr id="54" name="ZoneTexte 53"/>
          <p:cNvSpPr txBox="1"/>
          <p:nvPr/>
        </p:nvSpPr>
        <p:spPr>
          <a:xfrm>
            <a:off x="838200" y="4114800"/>
            <a:ext cx="5334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Time</a:t>
            </a:r>
          </a:p>
          <a:p>
            <a:pPr>
              <a:spcAft>
                <a:spcPts val="0"/>
              </a:spcAft>
            </a:pPr>
            <a:r>
              <a:rPr lang="en-GB" sz="1100" dirty="0" smtClean="0"/>
              <a:t>of </a:t>
            </a:r>
            <a:r>
              <a:rPr lang="en-GB" sz="1100" dirty="0" smtClean="0"/>
              <a:t>visit</a:t>
            </a:r>
            <a:endParaRPr lang="en-GB" sz="1100" dirty="0"/>
          </a:p>
        </p:txBody>
      </p:sp>
      <p:sp>
        <p:nvSpPr>
          <p:cNvPr id="55" name="ZoneTexte 54"/>
          <p:cNvSpPr txBox="1"/>
          <p:nvPr/>
        </p:nvSpPr>
        <p:spPr>
          <a:xfrm>
            <a:off x="838200" y="4876800"/>
            <a:ext cx="609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Bounce</a:t>
            </a:r>
          </a:p>
          <a:p>
            <a:pPr>
              <a:spcAft>
                <a:spcPts val="0"/>
              </a:spcAft>
            </a:pPr>
            <a:r>
              <a:rPr lang="en-GB" sz="1100" dirty="0" smtClean="0"/>
              <a:t>rate</a:t>
            </a:r>
            <a:endParaRPr lang="en-GB" sz="1100" dirty="0"/>
          </a:p>
        </p:txBody>
      </p:sp>
      <p:sp>
        <p:nvSpPr>
          <p:cNvPr id="56" name="ZoneTexte 55"/>
          <p:cNvSpPr txBox="1"/>
          <p:nvPr/>
        </p:nvSpPr>
        <p:spPr>
          <a:xfrm>
            <a:off x="838200" y="5562600"/>
            <a:ext cx="5334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 dirty="0" smtClean="0"/>
              <a:t>New</a:t>
            </a:r>
          </a:p>
          <a:p>
            <a:pPr>
              <a:spcAft>
                <a:spcPts val="0"/>
              </a:spcAft>
            </a:pPr>
            <a:r>
              <a:rPr lang="en-GB" sz="1100" dirty="0" smtClean="0"/>
              <a:t>visits</a:t>
            </a:r>
            <a:endParaRPr lang="en-GB" sz="1100" dirty="0"/>
          </a:p>
        </p:txBody>
      </p:sp>
      <p:grpSp>
        <p:nvGrpSpPr>
          <p:cNvPr id="155" name="Grouper 154"/>
          <p:cNvGrpSpPr/>
          <p:nvPr/>
        </p:nvGrpSpPr>
        <p:grpSpPr>
          <a:xfrm>
            <a:off x="1371600" y="1219200"/>
            <a:ext cx="990600" cy="4738813"/>
            <a:chOff x="1676400" y="1219200"/>
            <a:chExt cx="990600" cy="4738813"/>
          </a:xfrm>
        </p:grpSpPr>
        <p:sp>
          <p:nvSpPr>
            <p:cNvPr id="7" name="ZoneTexte 6"/>
            <p:cNvSpPr txBox="1"/>
            <p:nvPr/>
          </p:nvSpPr>
          <p:spPr>
            <a:xfrm>
              <a:off x="1676400" y="1219200"/>
              <a:ext cx="9906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err="1" smtClean="0"/>
                <a:t>e</a:t>
              </a:r>
              <a:r>
                <a:rPr lang="en-GB" sz="1200" b="1" dirty="0" smtClean="0"/>
                <a:t>-</a:t>
              </a:r>
              <a:r>
                <a:rPr lang="en-GB" sz="1200" b="1" dirty="0" smtClean="0"/>
                <a:t>Science</a:t>
              </a:r>
            </a:p>
            <a:p>
              <a:pPr algn="ctr"/>
              <a:r>
                <a:rPr lang="en-GB" sz="1200" b="1" dirty="0" smtClean="0"/>
                <a:t>Talk</a:t>
              </a:r>
              <a:endParaRPr lang="fr-FR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790700" y="190500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3,258</a:t>
              </a:r>
              <a:endParaRPr lang="en-GB" sz="12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790700" y="2614838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1,972</a:t>
              </a:r>
              <a:endParaRPr lang="en-GB" sz="1200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1790700" y="3324676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5,741</a:t>
              </a:r>
              <a:endParaRPr lang="en-GB" sz="1200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1790700" y="4034514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00:01</a:t>
              </a:r>
              <a:r>
                <a:rPr lang="en-GB" sz="1200" dirty="0" smtClean="0"/>
                <a:t>:32</a:t>
              </a:r>
              <a:endParaRPr lang="en-GB" sz="1200" dirty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1790700" y="4744352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69%</a:t>
              </a:r>
              <a:endParaRPr lang="en-GB" sz="1200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1790700" y="545419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59%</a:t>
              </a:r>
              <a:endParaRPr lang="en-GB" sz="1200" dirty="0"/>
            </a:p>
          </p:txBody>
        </p:sp>
        <p:sp>
          <p:nvSpPr>
            <p:cNvPr id="102" name="ZoneTexte 101"/>
            <p:cNvSpPr txBox="1"/>
            <p:nvPr/>
          </p:nvSpPr>
          <p:spPr>
            <a:xfrm>
              <a:off x="1790700" y="5773347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48%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11" name="ZoneTexte 110"/>
            <p:cNvSpPr txBox="1"/>
            <p:nvPr/>
          </p:nvSpPr>
          <p:spPr>
            <a:xfrm>
              <a:off x="1790700" y="5049152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72%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20" name="ZoneTexte 119"/>
            <p:cNvSpPr txBox="1"/>
            <p:nvPr/>
          </p:nvSpPr>
          <p:spPr>
            <a:xfrm>
              <a:off x="1790700" y="4339314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00:01</a:t>
              </a:r>
              <a:r>
                <a:rPr lang="en-GB" sz="1200" dirty="0" smtClean="0">
                  <a:solidFill>
                    <a:srgbClr val="A6A6A6"/>
                  </a:solidFill>
                </a:rPr>
                <a:t>:30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1790700" y="3629476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4850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39" name="ZoneTexte 138"/>
            <p:cNvSpPr txBox="1"/>
            <p:nvPr/>
          </p:nvSpPr>
          <p:spPr>
            <a:xfrm>
              <a:off x="1790700" y="2919638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1,339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1790700" y="220980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2,810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</p:grpSp>
      <p:grpSp>
        <p:nvGrpSpPr>
          <p:cNvPr id="158" name="Grouper 157"/>
          <p:cNvGrpSpPr/>
          <p:nvPr/>
        </p:nvGrpSpPr>
        <p:grpSpPr>
          <a:xfrm>
            <a:off x="8001000" y="1219200"/>
            <a:ext cx="990600" cy="4738813"/>
            <a:chOff x="7924800" y="1219200"/>
            <a:chExt cx="990600" cy="4738813"/>
          </a:xfrm>
        </p:grpSpPr>
        <p:sp>
          <p:nvSpPr>
            <p:cNvPr id="9" name="ZoneTexte 8"/>
            <p:cNvSpPr txBox="1"/>
            <p:nvPr/>
          </p:nvSpPr>
          <p:spPr>
            <a:xfrm>
              <a:off x="7924800" y="1219200"/>
              <a:ext cx="9906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smtClean="0"/>
                <a:t>Grid</a:t>
              </a:r>
            </a:p>
            <a:p>
              <a:pPr algn="ctr"/>
              <a:r>
                <a:rPr lang="en-GB" sz="1200" b="1" dirty="0" smtClean="0"/>
                <a:t>Guide</a:t>
              </a:r>
              <a:endParaRPr lang="fr-FR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8039100" y="190500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1,807</a:t>
              </a:r>
              <a:endParaRPr lang="en-GB" sz="1200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8039100" y="2614838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1,470</a:t>
              </a:r>
              <a:endParaRPr lang="en-GB" sz="1200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8039100" y="3324676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2,352</a:t>
              </a:r>
              <a:endParaRPr lang="en-GB" sz="1200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8039100" y="4034514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00:00:</a:t>
              </a:r>
              <a:r>
                <a:rPr lang="en-GB" sz="1200" dirty="0" smtClean="0"/>
                <a:t>55</a:t>
              </a:r>
              <a:endParaRPr lang="en-GB" sz="1200" dirty="0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8039100" y="4744352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81%</a:t>
              </a:r>
              <a:endParaRPr lang="en-GB" sz="1200" dirty="0"/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8039100" y="545419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80%</a:t>
              </a:r>
              <a:endParaRPr lang="en-GB" sz="1200" dirty="0"/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8039100" y="5773347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75%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8039100" y="5049152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79%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21" name="ZoneTexte 120"/>
            <p:cNvSpPr txBox="1"/>
            <p:nvPr/>
          </p:nvSpPr>
          <p:spPr>
            <a:xfrm>
              <a:off x="8039100" y="4339314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00:00:</a:t>
              </a:r>
              <a:r>
                <a:rPr lang="en-GB" sz="1200" dirty="0" smtClean="0">
                  <a:solidFill>
                    <a:srgbClr val="A6A6A6"/>
                  </a:solidFill>
                </a:rPr>
                <a:t>57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30" name="ZoneTexte 129"/>
            <p:cNvSpPr txBox="1"/>
            <p:nvPr/>
          </p:nvSpPr>
          <p:spPr>
            <a:xfrm>
              <a:off x="8039100" y="3629476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2,685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40" name="ZoneTexte 139"/>
            <p:cNvSpPr txBox="1"/>
            <p:nvPr/>
          </p:nvSpPr>
          <p:spPr>
            <a:xfrm>
              <a:off x="8039100" y="2919638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1,549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49" name="ZoneTexte 148"/>
            <p:cNvSpPr txBox="1"/>
            <p:nvPr/>
          </p:nvSpPr>
          <p:spPr>
            <a:xfrm>
              <a:off x="8039100" y="220980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2,040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</p:grpSp>
      <p:grpSp>
        <p:nvGrpSpPr>
          <p:cNvPr id="160" name="Grouper 159"/>
          <p:cNvGrpSpPr/>
          <p:nvPr/>
        </p:nvGrpSpPr>
        <p:grpSpPr>
          <a:xfrm>
            <a:off x="6248400" y="1219200"/>
            <a:ext cx="914400" cy="4738813"/>
            <a:chOff x="5791200" y="1219200"/>
            <a:chExt cx="914400" cy="4738813"/>
          </a:xfrm>
        </p:grpSpPr>
        <p:sp>
          <p:nvSpPr>
            <p:cNvPr id="10" name="ZoneTexte 9"/>
            <p:cNvSpPr txBox="1"/>
            <p:nvPr/>
          </p:nvSpPr>
          <p:spPr>
            <a:xfrm>
              <a:off x="5791200" y="1219200"/>
              <a:ext cx="9144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smtClean="0"/>
                <a:t>Grid</a:t>
              </a:r>
            </a:p>
            <a:p>
              <a:pPr algn="ctr"/>
              <a:r>
                <a:rPr lang="en-GB" sz="1200" b="1" dirty="0" smtClean="0"/>
                <a:t>Cast</a:t>
              </a:r>
              <a:endParaRPr lang="fr-FR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867400" y="190500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1,892</a:t>
              </a:r>
              <a:endParaRPr lang="en-GB" sz="1200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867400" y="2614838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/>
                <a:t>1,156</a:t>
              </a:r>
              <a:endParaRPr lang="en-GB" sz="1200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5867400" y="3324676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/>
                <a:t>2,282</a:t>
              </a:r>
              <a:endParaRPr lang="en-GB" sz="1200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5867400" y="4034514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00:00:</a:t>
              </a:r>
              <a:r>
                <a:rPr lang="en-GB" sz="1200" dirty="0" smtClean="0"/>
                <a:t>40</a:t>
              </a:r>
              <a:endParaRPr lang="en-GB" sz="1200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5867400" y="4744352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86%</a:t>
              </a:r>
              <a:endParaRPr lang="en-GB" sz="1200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5867400" y="545419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59%</a:t>
              </a:r>
              <a:endParaRPr lang="en-GB" sz="1200" dirty="0"/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5867400" y="5773347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65%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13" name="ZoneTexte 112"/>
            <p:cNvSpPr txBox="1"/>
            <p:nvPr/>
          </p:nvSpPr>
          <p:spPr>
            <a:xfrm>
              <a:off x="5867400" y="5049152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73%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22" name="ZoneTexte 121"/>
            <p:cNvSpPr txBox="1"/>
            <p:nvPr/>
          </p:nvSpPr>
          <p:spPr>
            <a:xfrm>
              <a:off x="5867400" y="4339314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00:02:23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31" name="ZoneTexte 130"/>
            <p:cNvSpPr txBox="1"/>
            <p:nvPr/>
          </p:nvSpPr>
          <p:spPr>
            <a:xfrm>
              <a:off x="5867400" y="3629476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>
                  <a:solidFill>
                    <a:srgbClr val="A6A6A6"/>
                  </a:solidFill>
                </a:rPr>
                <a:t>20,373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41" name="ZoneTexte 140"/>
            <p:cNvSpPr txBox="1"/>
            <p:nvPr/>
          </p:nvSpPr>
          <p:spPr>
            <a:xfrm>
              <a:off x="5867400" y="2919638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>
                  <a:solidFill>
                    <a:srgbClr val="A6A6A6"/>
                  </a:solidFill>
                </a:rPr>
                <a:t>8,293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50" name="ZoneTexte 149"/>
            <p:cNvSpPr txBox="1"/>
            <p:nvPr/>
          </p:nvSpPr>
          <p:spPr>
            <a:xfrm>
              <a:off x="5867400" y="220980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12,574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</p:grpSp>
      <p:grpSp>
        <p:nvGrpSpPr>
          <p:cNvPr id="156" name="Grouper 155"/>
          <p:cNvGrpSpPr/>
          <p:nvPr/>
        </p:nvGrpSpPr>
        <p:grpSpPr>
          <a:xfrm>
            <a:off x="2362200" y="1219200"/>
            <a:ext cx="914400" cy="4753173"/>
            <a:chOff x="2743200" y="1219200"/>
            <a:chExt cx="914400" cy="4753173"/>
          </a:xfrm>
        </p:grpSpPr>
        <p:sp>
          <p:nvSpPr>
            <p:cNvPr id="8" name="ZoneTexte 7"/>
            <p:cNvSpPr txBox="1"/>
            <p:nvPr/>
          </p:nvSpPr>
          <p:spPr>
            <a:xfrm>
              <a:off x="2743200" y="1219200"/>
              <a:ext cx="9144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err="1" smtClean="0"/>
                <a:t>e</a:t>
              </a:r>
              <a:r>
                <a:rPr lang="en-GB" sz="1200" b="1" dirty="0" smtClean="0"/>
                <a:t>-Science</a:t>
              </a:r>
            </a:p>
            <a:p>
              <a:pPr algn="ctr"/>
              <a:r>
                <a:rPr lang="en-GB" sz="1200" b="1" dirty="0" smtClean="0"/>
                <a:t>City</a:t>
              </a:r>
              <a:endParaRPr lang="fr-FR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819400" y="190500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2,774</a:t>
              </a:r>
              <a:endParaRPr lang="en-GB" sz="1200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819400" y="2614838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1,869</a:t>
              </a:r>
              <a:endParaRPr lang="en-GB" sz="1200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819400" y="3324676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7,695</a:t>
              </a:r>
              <a:endParaRPr lang="en-GB" sz="1200" dirty="0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819400" y="4034514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00</a:t>
              </a:r>
              <a:r>
                <a:rPr lang="en-GB" sz="1200" dirty="0" smtClean="0"/>
                <a:t>:02</a:t>
              </a:r>
              <a:r>
                <a:rPr lang="en-GB" sz="1200" dirty="0" smtClean="0"/>
                <a:t>:</a:t>
              </a:r>
              <a:r>
                <a:rPr lang="en-GB" sz="1200" dirty="0" smtClean="0"/>
                <a:t>55</a:t>
              </a:r>
              <a:endParaRPr lang="en-GB" sz="1200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2819400" y="4744352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60% </a:t>
              </a:r>
              <a:endParaRPr lang="en-GB" sz="1200" dirty="0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2819400" y="546855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67% </a:t>
              </a:r>
              <a:endParaRPr lang="en-GB" sz="1200" dirty="0"/>
            </a:p>
          </p:txBody>
        </p:sp>
        <p:sp>
          <p:nvSpPr>
            <p:cNvPr id="105" name="ZoneTexte 104"/>
            <p:cNvSpPr txBox="1"/>
            <p:nvPr/>
          </p:nvSpPr>
          <p:spPr>
            <a:xfrm>
              <a:off x="2819400" y="5787707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14" name="ZoneTexte 113"/>
            <p:cNvSpPr txBox="1"/>
            <p:nvPr/>
          </p:nvSpPr>
          <p:spPr>
            <a:xfrm>
              <a:off x="2819400" y="5049152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23" name="ZoneTexte 122"/>
            <p:cNvSpPr txBox="1"/>
            <p:nvPr/>
          </p:nvSpPr>
          <p:spPr>
            <a:xfrm>
              <a:off x="2819400" y="4339314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32" name="ZoneTexte 131"/>
            <p:cNvSpPr txBox="1"/>
            <p:nvPr/>
          </p:nvSpPr>
          <p:spPr>
            <a:xfrm>
              <a:off x="2819400" y="3629476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42" name="ZoneTexte 141"/>
            <p:cNvSpPr txBox="1"/>
            <p:nvPr/>
          </p:nvSpPr>
          <p:spPr>
            <a:xfrm>
              <a:off x="2819400" y="2919638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51" name="ZoneTexte 150"/>
            <p:cNvSpPr txBox="1"/>
            <p:nvPr/>
          </p:nvSpPr>
          <p:spPr>
            <a:xfrm>
              <a:off x="2819400" y="220980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</p:grpSp>
      <p:grpSp>
        <p:nvGrpSpPr>
          <p:cNvPr id="157" name="Grouper 156"/>
          <p:cNvGrpSpPr/>
          <p:nvPr/>
        </p:nvGrpSpPr>
        <p:grpSpPr>
          <a:xfrm>
            <a:off x="3352800" y="1219200"/>
            <a:ext cx="914400" cy="4753173"/>
            <a:chOff x="3733800" y="1219200"/>
            <a:chExt cx="914400" cy="4753173"/>
          </a:xfrm>
        </p:grpSpPr>
        <p:sp>
          <p:nvSpPr>
            <p:cNvPr id="64" name="ZoneTexte 63"/>
            <p:cNvSpPr txBox="1"/>
            <p:nvPr/>
          </p:nvSpPr>
          <p:spPr>
            <a:xfrm>
              <a:off x="3733800" y="1219200"/>
              <a:ext cx="9144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smtClean="0"/>
                <a:t>Grid</a:t>
              </a:r>
            </a:p>
            <a:p>
              <a:pPr algn="ctr"/>
              <a:r>
                <a:rPr lang="en-GB" sz="1200" b="1" dirty="0" smtClean="0"/>
                <a:t>Café</a:t>
              </a:r>
              <a:endParaRPr lang="fr-FR" dirty="0"/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3810000" y="190500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/>
                <a:t>19,794</a:t>
              </a:r>
              <a:endParaRPr lang="en-GB" sz="1200" dirty="0"/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3810000" y="2614838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/>
                <a:t>10,351</a:t>
              </a:r>
              <a:endParaRPr lang="en-GB" sz="1200" dirty="0"/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3810000" y="3324676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/>
                <a:t>67,446</a:t>
              </a:r>
              <a:endParaRPr lang="en-GB" sz="1200" dirty="0"/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3810000" y="4034514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00:</a:t>
              </a:r>
              <a:r>
                <a:rPr lang="en-GB" sz="1200" dirty="0" smtClean="0"/>
                <a:t>09:51</a:t>
              </a:r>
              <a:endParaRPr lang="en-GB" sz="1200" dirty="0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3810000" y="4744352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64% </a:t>
              </a:r>
              <a:endParaRPr lang="en-GB" sz="1200" dirty="0"/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3810000" y="546855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64% </a:t>
              </a:r>
              <a:endParaRPr lang="en-GB" sz="1200" dirty="0"/>
            </a:p>
          </p:txBody>
        </p:sp>
        <p:sp>
          <p:nvSpPr>
            <p:cNvPr id="106" name="ZoneTexte 105"/>
            <p:cNvSpPr txBox="1"/>
            <p:nvPr/>
          </p:nvSpPr>
          <p:spPr>
            <a:xfrm>
              <a:off x="3810000" y="5787707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76% 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15" name="ZoneTexte 114"/>
            <p:cNvSpPr txBox="1"/>
            <p:nvPr/>
          </p:nvSpPr>
          <p:spPr>
            <a:xfrm>
              <a:off x="3810000" y="5049152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72% 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24" name="ZoneTexte 123"/>
            <p:cNvSpPr txBox="1"/>
            <p:nvPr/>
          </p:nvSpPr>
          <p:spPr>
            <a:xfrm>
              <a:off x="3810000" y="4339314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00:</a:t>
              </a:r>
              <a:r>
                <a:rPr lang="en-GB" sz="1200" dirty="0" smtClean="0">
                  <a:solidFill>
                    <a:srgbClr val="A6A6A6"/>
                  </a:solidFill>
                </a:rPr>
                <a:t>01:27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33" name="ZoneTexte 132"/>
            <p:cNvSpPr txBox="1"/>
            <p:nvPr/>
          </p:nvSpPr>
          <p:spPr>
            <a:xfrm>
              <a:off x="3810000" y="3629476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>
                  <a:solidFill>
                    <a:srgbClr val="A6A6A6"/>
                  </a:solidFill>
                </a:rPr>
                <a:t>166,212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43" name="ZoneTexte 142"/>
            <p:cNvSpPr txBox="1"/>
            <p:nvPr/>
          </p:nvSpPr>
          <p:spPr>
            <a:xfrm>
              <a:off x="3810000" y="2919638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>
                  <a:solidFill>
                    <a:srgbClr val="A6A6A6"/>
                  </a:solidFill>
                </a:rPr>
                <a:t>16,228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52" name="ZoneTexte 151"/>
            <p:cNvSpPr txBox="1"/>
            <p:nvPr/>
          </p:nvSpPr>
          <p:spPr>
            <a:xfrm>
              <a:off x="3810000" y="220980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>
                  <a:solidFill>
                    <a:srgbClr val="A6A6A6"/>
                  </a:solidFill>
                </a:rPr>
                <a:t>150,588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</p:grpSp>
      <p:grpSp>
        <p:nvGrpSpPr>
          <p:cNvPr id="161" name="Grouper 160"/>
          <p:cNvGrpSpPr/>
          <p:nvPr/>
        </p:nvGrpSpPr>
        <p:grpSpPr>
          <a:xfrm>
            <a:off x="5181600" y="1219200"/>
            <a:ext cx="1066800" cy="4738813"/>
            <a:chOff x="4648200" y="1219200"/>
            <a:chExt cx="1066800" cy="4738813"/>
          </a:xfrm>
        </p:grpSpPr>
        <p:sp>
          <p:nvSpPr>
            <p:cNvPr id="85" name="ZoneTexte 84"/>
            <p:cNvSpPr txBox="1"/>
            <p:nvPr/>
          </p:nvSpPr>
          <p:spPr>
            <a:xfrm>
              <a:off x="4648200" y="1219200"/>
              <a:ext cx="10668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smtClean="0"/>
                <a:t>Volunteer</a:t>
              </a:r>
            </a:p>
            <a:p>
              <a:pPr algn="ctr"/>
              <a:r>
                <a:rPr lang="en-GB" sz="1200" b="1" dirty="0" smtClean="0"/>
                <a:t>Garage</a:t>
              </a:r>
              <a:endParaRPr lang="fr-FR" dirty="0"/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4800600" y="190500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530</a:t>
              </a:r>
              <a:endParaRPr lang="en-GB" sz="1200" dirty="0"/>
            </a:p>
          </p:txBody>
        </p:sp>
        <p:sp>
          <p:nvSpPr>
            <p:cNvPr id="87" name="ZoneTexte 86"/>
            <p:cNvSpPr txBox="1"/>
            <p:nvPr/>
          </p:nvSpPr>
          <p:spPr>
            <a:xfrm>
              <a:off x="4800600" y="2614838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358</a:t>
              </a:r>
              <a:endParaRPr lang="en-GB" sz="1200" dirty="0"/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4800600" y="3324676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1,298</a:t>
              </a:r>
              <a:endParaRPr lang="en-GB" sz="1200" dirty="0"/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4800600" y="4034514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00:</a:t>
              </a:r>
              <a:r>
                <a:rPr lang="en-GB" sz="1200" dirty="0" smtClean="0"/>
                <a:t>02:37</a:t>
              </a:r>
              <a:endParaRPr lang="en-GB" sz="1200" dirty="0"/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4800600" y="4744352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62%</a:t>
              </a:r>
              <a:endParaRPr lang="en-GB" sz="1200" dirty="0"/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4800600" y="545419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68%</a:t>
              </a:r>
              <a:endParaRPr lang="en-GB" sz="1200" dirty="0"/>
            </a:p>
          </p:txBody>
        </p:sp>
        <p:sp>
          <p:nvSpPr>
            <p:cNvPr id="107" name="ZoneTexte 106"/>
            <p:cNvSpPr txBox="1"/>
            <p:nvPr/>
          </p:nvSpPr>
          <p:spPr>
            <a:xfrm>
              <a:off x="4800600" y="5773347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4800600" y="5049152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25" name="ZoneTexte 124"/>
            <p:cNvSpPr txBox="1"/>
            <p:nvPr/>
          </p:nvSpPr>
          <p:spPr>
            <a:xfrm>
              <a:off x="4800600" y="4339314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34" name="ZoneTexte 133"/>
            <p:cNvSpPr txBox="1"/>
            <p:nvPr/>
          </p:nvSpPr>
          <p:spPr>
            <a:xfrm>
              <a:off x="4800600" y="3629476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44" name="ZoneTexte 143"/>
            <p:cNvSpPr txBox="1"/>
            <p:nvPr/>
          </p:nvSpPr>
          <p:spPr>
            <a:xfrm>
              <a:off x="4800600" y="2919638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53" name="ZoneTexte 152"/>
            <p:cNvSpPr txBox="1"/>
            <p:nvPr/>
          </p:nvSpPr>
          <p:spPr>
            <a:xfrm>
              <a:off x="4800600" y="220980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</p:grpSp>
      <p:grpSp>
        <p:nvGrpSpPr>
          <p:cNvPr id="159" name="Grouper 158"/>
          <p:cNvGrpSpPr/>
          <p:nvPr/>
        </p:nvGrpSpPr>
        <p:grpSpPr>
          <a:xfrm>
            <a:off x="7086600" y="1219200"/>
            <a:ext cx="1066800" cy="4738813"/>
            <a:chOff x="6781800" y="1219200"/>
            <a:chExt cx="1066800" cy="4738813"/>
          </a:xfrm>
        </p:grpSpPr>
        <p:sp>
          <p:nvSpPr>
            <p:cNvPr id="93" name="ZoneTexte 92"/>
            <p:cNvSpPr txBox="1"/>
            <p:nvPr/>
          </p:nvSpPr>
          <p:spPr>
            <a:xfrm>
              <a:off x="6781800" y="1219200"/>
              <a:ext cx="10668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err="1" smtClean="0"/>
                <a:t>GridCast</a:t>
              </a:r>
              <a:endParaRPr lang="en-GB" sz="1200" b="1" dirty="0" smtClean="0"/>
            </a:p>
            <a:p>
              <a:pPr algn="ctr"/>
              <a:r>
                <a:rPr lang="en-GB" sz="1200" b="1" dirty="0" err="1" smtClean="0"/>
                <a:t>Blog</a:t>
              </a:r>
              <a:endParaRPr lang="fr-FR" dirty="0"/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6934200" y="190500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12,959</a:t>
              </a:r>
              <a:endParaRPr lang="en-GB" sz="1200" dirty="0"/>
            </a:p>
          </p:txBody>
        </p:sp>
        <p:sp>
          <p:nvSpPr>
            <p:cNvPr id="95" name="ZoneTexte 94"/>
            <p:cNvSpPr txBox="1"/>
            <p:nvPr/>
          </p:nvSpPr>
          <p:spPr>
            <a:xfrm>
              <a:off x="6934200" y="2614838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/>
                <a:t>9,625</a:t>
              </a:r>
              <a:endParaRPr lang="en-GB" sz="1200" dirty="0"/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6934200" y="3324676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/>
                <a:t>19,643</a:t>
              </a:r>
              <a:endParaRPr lang="en-GB" sz="1200" dirty="0"/>
            </a:p>
          </p:txBody>
        </p:sp>
        <p:sp>
          <p:nvSpPr>
            <p:cNvPr id="97" name="ZoneTexte 96"/>
            <p:cNvSpPr txBox="1"/>
            <p:nvPr/>
          </p:nvSpPr>
          <p:spPr>
            <a:xfrm>
              <a:off x="6934200" y="4034514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00:</a:t>
              </a:r>
              <a:r>
                <a:rPr lang="en-GB" sz="1200" dirty="0" smtClean="0"/>
                <a:t>01:24</a:t>
              </a:r>
              <a:endParaRPr lang="en-GB" sz="1200" dirty="0"/>
            </a:p>
          </p:txBody>
        </p:sp>
        <p:sp>
          <p:nvSpPr>
            <p:cNvPr id="98" name="ZoneTexte 97"/>
            <p:cNvSpPr txBox="1"/>
            <p:nvPr/>
          </p:nvSpPr>
          <p:spPr>
            <a:xfrm>
              <a:off x="6934200" y="4744352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73%</a:t>
              </a:r>
              <a:endParaRPr lang="en-GB" sz="1200" dirty="0"/>
            </a:p>
          </p:txBody>
        </p:sp>
        <p:sp>
          <p:nvSpPr>
            <p:cNvPr id="99" name="ZoneTexte 98"/>
            <p:cNvSpPr txBox="1"/>
            <p:nvPr/>
          </p:nvSpPr>
          <p:spPr>
            <a:xfrm>
              <a:off x="6934200" y="545419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73%</a:t>
              </a:r>
              <a:endParaRPr lang="en-GB" sz="1200" dirty="0"/>
            </a:p>
          </p:txBody>
        </p:sp>
        <p:sp>
          <p:nvSpPr>
            <p:cNvPr id="108" name="ZoneTexte 107"/>
            <p:cNvSpPr txBox="1"/>
            <p:nvPr/>
          </p:nvSpPr>
          <p:spPr>
            <a:xfrm>
              <a:off x="6934200" y="5773347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17" name="ZoneTexte 116"/>
            <p:cNvSpPr txBox="1"/>
            <p:nvPr/>
          </p:nvSpPr>
          <p:spPr>
            <a:xfrm>
              <a:off x="6934200" y="5049152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26" name="ZoneTexte 125"/>
            <p:cNvSpPr txBox="1"/>
            <p:nvPr/>
          </p:nvSpPr>
          <p:spPr>
            <a:xfrm>
              <a:off x="6934200" y="4339314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35" name="ZoneTexte 134"/>
            <p:cNvSpPr txBox="1"/>
            <p:nvPr/>
          </p:nvSpPr>
          <p:spPr>
            <a:xfrm>
              <a:off x="6934200" y="3629476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45" name="ZoneTexte 144"/>
            <p:cNvSpPr txBox="1"/>
            <p:nvPr/>
          </p:nvSpPr>
          <p:spPr>
            <a:xfrm>
              <a:off x="6934200" y="2919638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54" name="ZoneTexte 153"/>
            <p:cNvSpPr txBox="1"/>
            <p:nvPr/>
          </p:nvSpPr>
          <p:spPr>
            <a:xfrm>
              <a:off x="6934200" y="220980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</p:grpSp>
      <p:grpSp>
        <p:nvGrpSpPr>
          <p:cNvPr id="162" name="Grouper 161"/>
          <p:cNvGrpSpPr/>
          <p:nvPr/>
        </p:nvGrpSpPr>
        <p:grpSpPr>
          <a:xfrm>
            <a:off x="4267200" y="1219200"/>
            <a:ext cx="914400" cy="4738813"/>
            <a:chOff x="5791200" y="1219200"/>
            <a:chExt cx="914400" cy="4738813"/>
          </a:xfrm>
        </p:grpSpPr>
        <p:sp>
          <p:nvSpPr>
            <p:cNvPr id="163" name="ZoneTexte 162"/>
            <p:cNvSpPr txBox="1"/>
            <p:nvPr/>
          </p:nvSpPr>
          <p:spPr>
            <a:xfrm>
              <a:off x="5791200" y="1219200"/>
              <a:ext cx="9144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smtClean="0"/>
                <a:t>Cloud</a:t>
              </a:r>
            </a:p>
            <a:p>
              <a:pPr algn="ctr"/>
              <a:r>
                <a:rPr lang="en-GB" sz="1200" b="1" dirty="0" smtClean="0"/>
                <a:t>Lounge</a:t>
              </a:r>
              <a:endParaRPr lang="fr-FR" dirty="0"/>
            </a:p>
          </p:txBody>
        </p:sp>
        <p:sp>
          <p:nvSpPr>
            <p:cNvPr id="164" name="ZoneTexte 163"/>
            <p:cNvSpPr txBox="1"/>
            <p:nvPr/>
          </p:nvSpPr>
          <p:spPr>
            <a:xfrm>
              <a:off x="5867400" y="190500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644</a:t>
              </a:r>
              <a:endParaRPr lang="en-GB" sz="1200" dirty="0"/>
            </a:p>
          </p:txBody>
        </p:sp>
        <p:sp>
          <p:nvSpPr>
            <p:cNvPr id="165" name="ZoneTexte 164"/>
            <p:cNvSpPr txBox="1"/>
            <p:nvPr/>
          </p:nvSpPr>
          <p:spPr>
            <a:xfrm>
              <a:off x="5867400" y="2614838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/>
                <a:t>516</a:t>
              </a:r>
              <a:endParaRPr lang="en-GB" sz="1200" dirty="0"/>
            </a:p>
          </p:txBody>
        </p:sp>
        <p:sp>
          <p:nvSpPr>
            <p:cNvPr id="166" name="ZoneTexte 165"/>
            <p:cNvSpPr txBox="1"/>
            <p:nvPr/>
          </p:nvSpPr>
          <p:spPr>
            <a:xfrm>
              <a:off x="5867400" y="3324676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/>
                <a:t>1388</a:t>
              </a:r>
              <a:endParaRPr lang="en-GB" sz="1200" dirty="0"/>
            </a:p>
          </p:txBody>
        </p:sp>
        <p:sp>
          <p:nvSpPr>
            <p:cNvPr id="167" name="ZoneTexte 166"/>
            <p:cNvSpPr txBox="1"/>
            <p:nvPr/>
          </p:nvSpPr>
          <p:spPr>
            <a:xfrm>
              <a:off x="5867400" y="4034514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00:</a:t>
              </a:r>
              <a:r>
                <a:rPr lang="en-GB" sz="1200" dirty="0" smtClean="0"/>
                <a:t>01:53</a:t>
              </a:r>
              <a:endParaRPr lang="en-GB" sz="1200" dirty="0"/>
            </a:p>
          </p:txBody>
        </p:sp>
        <p:sp>
          <p:nvSpPr>
            <p:cNvPr id="168" name="ZoneTexte 167"/>
            <p:cNvSpPr txBox="1"/>
            <p:nvPr/>
          </p:nvSpPr>
          <p:spPr>
            <a:xfrm>
              <a:off x="5867400" y="4744352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69%</a:t>
              </a:r>
              <a:endParaRPr lang="en-GB" sz="1200" dirty="0"/>
            </a:p>
          </p:txBody>
        </p:sp>
        <p:sp>
          <p:nvSpPr>
            <p:cNvPr id="169" name="ZoneTexte 168"/>
            <p:cNvSpPr txBox="1"/>
            <p:nvPr/>
          </p:nvSpPr>
          <p:spPr>
            <a:xfrm>
              <a:off x="5867400" y="545419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/>
                <a:t>80%</a:t>
              </a:r>
              <a:endParaRPr lang="en-GB" sz="1200" dirty="0"/>
            </a:p>
          </p:txBody>
        </p:sp>
        <p:sp>
          <p:nvSpPr>
            <p:cNvPr id="170" name="ZoneTexte 169"/>
            <p:cNvSpPr txBox="1"/>
            <p:nvPr/>
          </p:nvSpPr>
          <p:spPr>
            <a:xfrm>
              <a:off x="5867400" y="5773347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71" name="ZoneTexte 170"/>
            <p:cNvSpPr txBox="1"/>
            <p:nvPr/>
          </p:nvSpPr>
          <p:spPr>
            <a:xfrm>
              <a:off x="5867400" y="5049152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72" name="ZoneTexte 171"/>
            <p:cNvSpPr txBox="1"/>
            <p:nvPr/>
          </p:nvSpPr>
          <p:spPr>
            <a:xfrm>
              <a:off x="5867400" y="4339314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73" name="ZoneTexte 172"/>
            <p:cNvSpPr txBox="1"/>
            <p:nvPr/>
          </p:nvSpPr>
          <p:spPr>
            <a:xfrm>
              <a:off x="5867400" y="3629476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74" name="ZoneTexte 173"/>
            <p:cNvSpPr txBox="1"/>
            <p:nvPr/>
          </p:nvSpPr>
          <p:spPr>
            <a:xfrm>
              <a:off x="5867400" y="2919638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  <p:sp>
          <p:nvSpPr>
            <p:cNvPr id="175" name="ZoneTexte 174"/>
            <p:cNvSpPr txBox="1"/>
            <p:nvPr/>
          </p:nvSpPr>
          <p:spPr>
            <a:xfrm>
              <a:off x="5867400" y="2209800"/>
              <a:ext cx="7620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A6A6A6"/>
                  </a:solidFill>
                </a:rPr>
                <a:t>-</a:t>
              </a:r>
              <a:endParaRPr lang="en-GB" sz="1200" dirty="0">
                <a:solidFill>
                  <a:srgbClr val="A6A6A6"/>
                </a:solidFill>
              </a:endParaRPr>
            </a:p>
          </p:txBody>
        </p:sp>
      </p:grpSp>
      <p:sp>
        <p:nvSpPr>
          <p:cNvPr id="177" name="ZoneTexte 176"/>
          <p:cNvSpPr txBox="1"/>
          <p:nvPr/>
        </p:nvSpPr>
        <p:spPr>
          <a:xfrm>
            <a:off x="762000" y="6172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Unique </a:t>
            </a:r>
            <a:r>
              <a:rPr lang="fr-FR" sz="1800" dirty="0" err="1" smtClean="0"/>
              <a:t>Visitors</a:t>
            </a:r>
            <a:r>
              <a:rPr lang="fr-FR" sz="1800" dirty="0" smtClean="0"/>
              <a:t> : 27445</a:t>
            </a:r>
            <a:endParaRPr lang="fr-FR" sz="1800" dirty="0"/>
          </a:p>
        </p:txBody>
      </p:sp>
      <p:sp>
        <p:nvSpPr>
          <p:cNvPr id="178" name="ZoneTexte 177"/>
          <p:cNvSpPr txBox="1"/>
          <p:nvPr/>
        </p:nvSpPr>
        <p:spPr>
          <a:xfrm>
            <a:off x="5105400" y="6172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A6A6A6"/>
                </a:solidFill>
              </a:rPr>
              <a:t>Unique </a:t>
            </a:r>
            <a:r>
              <a:rPr lang="fr-FR" sz="1800" dirty="0" err="1" smtClean="0">
                <a:solidFill>
                  <a:srgbClr val="A6A6A6"/>
                </a:solidFill>
              </a:rPr>
              <a:t>Visitors</a:t>
            </a:r>
            <a:r>
              <a:rPr lang="fr-FR" sz="1800" dirty="0" smtClean="0">
                <a:solidFill>
                  <a:srgbClr val="A6A6A6"/>
                </a:solidFill>
              </a:rPr>
              <a:t> : 27409</a:t>
            </a:r>
            <a:endParaRPr lang="fr-FR" sz="18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21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PY1 Review, 8 Nov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9" name="Image 8" descr="EST-Logo-eScienceTal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83" y="1536318"/>
            <a:ext cx="6595433" cy="378536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ScienceTalk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GB" altLang="ja-JP" sz="3200" b="1" dirty="0" smtClean="0">
                <a:ea typeface="ＭＳ Ｐゴシック" pitchFamily="34" charset="-128"/>
              </a:rPr>
              <a:t>website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1447800"/>
            <a:ext cx="4724400" cy="4525963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2000" b="1" dirty="0" err="1" smtClean="0">
                <a:ea typeface="ＭＳ Ｐゴシック" pitchFamily="34" charset="-128"/>
              </a:rPr>
              <a:t>e-ScienceTalk</a:t>
            </a:r>
            <a:r>
              <a:rPr lang="en-GB" altLang="ja-JP" sz="2000" b="1" dirty="0" smtClean="0">
                <a:ea typeface="ＭＳ Ｐゴシック" pitchFamily="34" charset="-128"/>
              </a:rPr>
              <a:t> </a:t>
            </a:r>
            <a:r>
              <a:rPr lang="en-GB" altLang="ja-JP" sz="1800" dirty="0" smtClean="0">
                <a:ea typeface="ＭＳ Ｐゴシック" pitchFamily="34" charset="-128"/>
              </a:rPr>
              <a:t>is the project website;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it is designed to be a simple-to-use portal,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guiding people to our different websites.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It also gives access to a lot of the project's material such as </a:t>
            </a:r>
            <a:r>
              <a:rPr lang="en-GB" altLang="ja-JP" sz="1800" b="1" dirty="0" err="1" smtClean="0">
                <a:ea typeface="ＭＳ Ｐゴシック" pitchFamily="34" charset="-128"/>
              </a:rPr>
              <a:t>e-ScienceBriefings</a:t>
            </a:r>
            <a:r>
              <a:rPr lang="en-GB" altLang="ja-JP" sz="1800" dirty="0" smtClean="0">
                <a:ea typeface="ＭＳ Ｐゴシック" pitchFamily="34" charset="-128"/>
              </a:rPr>
              <a:t> (in PDF and HTML versions), posters, leaflets, and other documents produced  since the beginning of the project.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We add 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A partner section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New presentation for archive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Link to </a:t>
            </a:r>
            <a:r>
              <a:rPr lang="en-GB" altLang="ja-JP" sz="1800" dirty="0" err="1" smtClean="0">
                <a:ea typeface="ＭＳ Ｐゴシック" pitchFamily="34" charset="-128"/>
              </a:rPr>
              <a:t>YouTube</a:t>
            </a:r>
            <a:r>
              <a:rPr lang="en-GB" altLang="ja-JP" sz="1800" dirty="0" smtClean="0">
                <a:ea typeface="ＭＳ Ｐゴシック" pitchFamily="34" charset="-128"/>
              </a:rPr>
              <a:t> channel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smtClean="0">
                <a:ea typeface="ＭＳ Ｐゴシック" pitchFamily="34" charset="-128"/>
              </a:rPr>
              <a:t>Social media links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1800" dirty="0" err="1" smtClean="0">
                <a:ea typeface="ＭＳ Ｐゴシック" pitchFamily="34" charset="-128"/>
              </a:rPr>
              <a:t>Twiter</a:t>
            </a:r>
            <a:r>
              <a:rPr lang="en-GB" altLang="ja-JP" sz="1800" dirty="0" smtClean="0">
                <a:ea typeface="ＭＳ Ｐゴシック" pitchFamily="34" charset="-128"/>
              </a:rPr>
              <a:t> display on home page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GB" altLang="ja-JP" sz="20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Image 6" descr="EST-Screen-eScienceTal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92" y="1371600"/>
            <a:ext cx="3551408" cy="44511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lvl="0" eaLnBrk="1" hangingPunct="1">
              <a:defRPr/>
            </a:pPr>
            <a:r>
              <a:rPr lang="fr-FR" sz="3200" b="1" dirty="0" smtClean="0">
                <a:solidFill>
                  <a:schemeClr val="tx1"/>
                </a:solidFill>
              </a:rPr>
              <a:t>e</a:t>
            </a:r>
            <a:r>
              <a:rPr lang="en-US" sz="3200" b="1" dirty="0" smtClean="0">
                <a:solidFill>
                  <a:schemeClr val="tx1"/>
                </a:solidFill>
              </a:rPr>
              <a:t>-</a:t>
            </a:r>
            <a:r>
              <a:rPr lang="en-US" sz="3200" b="1" dirty="0" err="1" smtClean="0">
                <a:solidFill>
                  <a:schemeClr val="tx1"/>
                </a:solidFill>
              </a:rPr>
              <a:t>ScienceTalk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GB" sz="3200" b="1" dirty="0" err="1" smtClean="0">
                <a:ea typeface="ＭＳ Ｐゴシック" pitchFamily="34" charset="-128"/>
              </a:rPr>
              <a:t>YouTube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5105400"/>
            <a:ext cx="4724400" cy="1219200"/>
          </a:xfrm>
        </p:spPr>
        <p:txBody>
          <a:bodyPr lIns="0" tIns="0" rIns="0" bIns="0"/>
          <a:lstStyle/>
          <a:p>
            <a:r>
              <a:rPr lang="fr-FR" sz="2000" dirty="0" smtClean="0">
                <a:latin typeface="+mj-lt"/>
              </a:rPr>
              <a:t>229 </a:t>
            </a:r>
            <a:r>
              <a:rPr lang="fr-FR" sz="2000" dirty="0" err="1" smtClean="0">
                <a:latin typeface="+mj-lt"/>
              </a:rPr>
              <a:t>videos</a:t>
            </a:r>
            <a:endParaRPr lang="fr-FR" sz="2000" dirty="0" smtClean="0">
              <a:latin typeface="+mj-lt"/>
            </a:endParaRPr>
          </a:p>
          <a:p>
            <a:r>
              <a:rPr lang="fr-FR" sz="2000" dirty="0" smtClean="0">
                <a:latin typeface="+mj-lt"/>
              </a:rPr>
              <a:t>107 </a:t>
            </a:r>
            <a:r>
              <a:rPr lang="fr-FR" sz="2000" dirty="0" err="1" smtClean="0">
                <a:latin typeface="+mj-lt"/>
              </a:rPr>
              <a:t>Subscribers</a:t>
            </a:r>
            <a:endParaRPr lang="fr-FR" sz="2000" dirty="0" smtClean="0">
              <a:latin typeface="+mj-lt"/>
            </a:endParaRPr>
          </a:p>
          <a:p>
            <a:r>
              <a:rPr lang="fr-FR" sz="2000" dirty="0" smtClean="0">
                <a:latin typeface="+mj-lt"/>
              </a:rPr>
              <a:t>213,280 </a:t>
            </a:r>
            <a:r>
              <a:rPr lang="fr-FR" sz="2000" dirty="0" err="1" smtClean="0">
                <a:latin typeface="+mj-lt"/>
              </a:rPr>
              <a:t>video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views</a:t>
            </a:r>
            <a:endParaRPr lang="en-GB" altLang="ja-JP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Image 7" descr="YouT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219200"/>
            <a:ext cx="5486400" cy="369055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1"/>
            <a:ext cx="8534400" cy="2971799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ja-JP" sz="2000" b="1" dirty="0" smtClean="0">
                <a:ea typeface="ＭＳ Ｐゴシック" pitchFamily="34" charset="-128"/>
              </a:rPr>
              <a:t>What has been done?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ja-JP" sz="1800" b="1" dirty="0" smtClean="0">
              <a:ea typeface="ＭＳ Ｐゴシック" pitchFamily="34" charset="-128"/>
            </a:endParaRP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Update of portal web site</a:t>
            </a: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New You tube </a:t>
            </a:r>
            <a:r>
              <a:rPr lang="fr-FR" sz="1800" dirty="0" err="1" smtClean="0"/>
              <a:t>channel</a:t>
            </a: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 smtClean="0"/>
              <a:t>Launch of </a:t>
            </a:r>
            <a:r>
              <a:rPr lang="en-US" sz="1800" dirty="0" err="1" smtClean="0"/>
              <a:t>e</a:t>
            </a:r>
            <a:r>
              <a:rPr lang="en-US" sz="1800" dirty="0" smtClean="0"/>
              <a:t>-Science City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en-US" sz="1800" dirty="0" smtClean="0"/>
              <a:t>New section in </a:t>
            </a:r>
            <a:r>
              <a:rPr lang="en-US" sz="1800" dirty="0" err="1" smtClean="0"/>
              <a:t>e</a:t>
            </a:r>
            <a:r>
              <a:rPr lang="en-US" sz="1800" dirty="0" smtClean="0"/>
              <a:t>-Science City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New content on </a:t>
            </a:r>
            <a:r>
              <a:rPr lang="fr-FR" sz="1800" dirty="0" err="1" smtClean="0"/>
              <a:t>virtual</a:t>
            </a:r>
            <a:r>
              <a:rPr lang="fr-FR" sz="1800" dirty="0" smtClean="0"/>
              <a:t> </a:t>
            </a:r>
            <a:r>
              <a:rPr lang="fr-FR" sz="1800" dirty="0" err="1" smtClean="0"/>
              <a:t>island</a:t>
            </a:r>
            <a:endParaRPr lang="en-GB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err="1" smtClean="0"/>
              <a:t>Grid</a:t>
            </a:r>
            <a:r>
              <a:rPr lang="fr-FR" sz="1800" dirty="0" smtClean="0"/>
              <a:t> </a:t>
            </a:r>
            <a:r>
              <a:rPr lang="fr-FR" sz="1800" dirty="0" err="1" smtClean="0"/>
              <a:t>Cast</a:t>
            </a:r>
            <a:r>
              <a:rPr lang="fr-FR" sz="1800" dirty="0" smtClean="0"/>
              <a:t> participation for 6 </a:t>
            </a:r>
            <a:r>
              <a:rPr lang="fr-FR" sz="1800" dirty="0" err="1" smtClean="0"/>
              <a:t>even</a:t>
            </a:r>
            <a:endParaRPr lang="fr-FR" sz="1800" dirty="0" smtClean="0"/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err="1" smtClean="0"/>
              <a:t>Launch</a:t>
            </a:r>
            <a:r>
              <a:rPr lang="fr-FR" sz="1800" dirty="0" smtClean="0"/>
              <a:t> of </a:t>
            </a:r>
            <a:r>
              <a:rPr lang="fr-FR" sz="1800" dirty="0" err="1" smtClean="0"/>
              <a:t>GridCast</a:t>
            </a:r>
            <a:r>
              <a:rPr lang="fr-FR" sz="1800" dirty="0" smtClean="0"/>
              <a:t> blog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New guides </a:t>
            </a:r>
            <a:r>
              <a:rPr lang="fr-FR" sz="1800" dirty="0" err="1" smtClean="0"/>
              <a:t>added</a:t>
            </a:r>
            <a:r>
              <a:rPr lang="fr-FR" sz="1800" dirty="0" smtClean="0"/>
              <a:t> to the </a:t>
            </a:r>
            <a:r>
              <a:rPr lang="fr-FR" sz="1800" dirty="0" err="1" smtClean="0"/>
              <a:t>Grid</a:t>
            </a:r>
            <a:r>
              <a:rPr lang="fr-FR" sz="1800" dirty="0" smtClean="0"/>
              <a:t> Guide</a:t>
            </a:r>
          </a:p>
          <a:p>
            <a:pPr>
              <a:buClr>
                <a:srgbClr val="FF9900"/>
              </a:buClr>
              <a:buFont typeface="Wingdings" charset="2"/>
              <a:buChar char="§"/>
            </a:pPr>
            <a:r>
              <a:rPr lang="fr-FR" sz="1800" dirty="0" smtClean="0"/>
              <a:t>RTM </a:t>
            </a:r>
            <a:r>
              <a:rPr lang="fr-FR" sz="1800" dirty="0" err="1" smtClean="0"/>
              <a:t>improvement</a:t>
            </a:r>
            <a:r>
              <a:rPr lang="fr-FR" sz="1800" dirty="0" smtClean="0"/>
              <a:t> (</a:t>
            </a:r>
            <a:r>
              <a:rPr lang="fr-FR" sz="1800" dirty="0" err="1" smtClean="0"/>
              <a:t>need</a:t>
            </a:r>
            <a:r>
              <a:rPr lang="fr-FR" sz="1800" dirty="0" smtClean="0"/>
              <a:t> more info)</a:t>
            </a:r>
            <a:endParaRPr lang="en-GB" sz="1800" dirty="0" smtClean="0"/>
          </a:p>
          <a:p>
            <a:pPr eaLnBrk="1" hangingPunct="1">
              <a:lnSpc>
                <a:spcPct val="90000"/>
              </a:lnSpc>
            </a:pPr>
            <a:endParaRPr lang="en-GB" altLang="ja-JP" sz="2000" dirty="0" smtClean="0">
              <a:ea typeface="ＭＳ Ｐゴシック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57400" y="0"/>
            <a:ext cx="7086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ScienceTalk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720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tx1"/>
                </a:solidFill>
              </a:rPr>
              <a:t>WP2 Major achievements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PY2 Review, Oct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54416-D04D-4302-AE4A-A0D4A40FA3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Image 5" descr="EST-Logo-GridCaf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5400"/>
            <a:ext cx="7709558" cy="417441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57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GEE_template">
  <a:themeElements>
    <a:clrScheme name="">
      <a:dk1>
        <a:srgbClr val="2B519A"/>
      </a:dk1>
      <a:lt1>
        <a:srgbClr val="FFFFFF"/>
      </a:lt1>
      <a:dk2>
        <a:srgbClr val="F1AF00"/>
      </a:dk2>
      <a:lt2>
        <a:srgbClr val="F4CE00"/>
      </a:lt2>
      <a:accent1>
        <a:srgbClr val="000000"/>
      </a:accent1>
      <a:accent2>
        <a:srgbClr val="325FAF"/>
      </a:accent2>
      <a:accent3>
        <a:srgbClr val="FFFFFF"/>
      </a:accent3>
      <a:accent4>
        <a:srgbClr val="234483"/>
      </a:accent4>
      <a:accent5>
        <a:srgbClr val="AAAAAA"/>
      </a:accent5>
      <a:accent6>
        <a:srgbClr val="2C559E"/>
      </a:accent6>
      <a:hlink>
        <a:srgbClr val="AC3B8B"/>
      </a:hlink>
      <a:folHlink>
        <a:srgbClr val="904490"/>
      </a:folHlink>
    </a:clrScheme>
    <a:fontScheme name="1_EGEE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GE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EE_template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EE_template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3474</TotalTime>
  <Words>1578</Words>
  <Application>Microsoft Office PowerPoint</Application>
  <PresentationFormat>Présentation à l'écran (4:3)</PresentationFormat>
  <Paragraphs>372</Paragraphs>
  <Slides>29</Slides>
  <Notes>6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3</vt:i4>
      </vt:variant>
      <vt:variant>
        <vt:lpstr>Titres des diapositives</vt:lpstr>
      </vt:variant>
      <vt:variant>
        <vt:i4>29</vt:i4>
      </vt:variant>
    </vt:vector>
  </HeadingPairs>
  <TitlesOfParts>
    <vt:vector size="32" baseType="lpstr">
      <vt:lpstr>Default Design</vt:lpstr>
      <vt:lpstr>1_Default Design</vt:lpstr>
      <vt:lpstr>1_EGEE_template</vt:lpstr>
      <vt:lpstr>e-ScienceTalk – WP2</vt:lpstr>
      <vt:lpstr>WP2 Overview</vt:lpstr>
      <vt:lpstr>WP2 Objectives</vt:lpstr>
      <vt:lpstr>Web statistics -  Y2</vt:lpstr>
      <vt:lpstr>WP2 Major achievements</vt:lpstr>
      <vt:lpstr>e-ScienceTalk website</vt:lpstr>
      <vt:lpstr>e-ScienceTalk YouTube</vt:lpstr>
      <vt:lpstr>Diapositive 8</vt:lpstr>
      <vt:lpstr>WP2 Major achievements</vt:lpstr>
      <vt:lpstr>e-ScienceCity concept</vt:lpstr>
      <vt:lpstr>Diapositive 11</vt:lpstr>
      <vt:lpstr>e-ScienceCity website - 1</vt:lpstr>
      <vt:lpstr>e-ScienceCity website - 2</vt:lpstr>
      <vt:lpstr>e-ScienceCity website - 3</vt:lpstr>
      <vt:lpstr>Diapositive 15</vt:lpstr>
      <vt:lpstr>Diapositive 16</vt:lpstr>
      <vt:lpstr>Diapositive 17</vt:lpstr>
      <vt:lpstr>WP2 Major achievements</vt:lpstr>
      <vt:lpstr>Grid Cast - 1</vt:lpstr>
      <vt:lpstr>Diapositive 20</vt:lpstr>
      <vt:lpstr>Diapositive 21</vt:lpstr>
      <vt:lpstr>WP2 Major achievements</vt:lpstr>
      <vt:lpstr>Grid Guide</vt:lpstr>
      <vt:lpstr>Grid Guide evolution</vt:lpstr>
      <vt:lpstr>WP2 Major achievements</vt:lpstr>
      <vt:lpstr>Real Time Monitor</vt:lpstr>
      <vt:lpstr>WP2 Issues</vt:lpstr>
      <vt:lpstr>WP2 Summary</vt:lpstr>
      <vt:lpstr>Diapositive 29</vt:lpstr>
    </vt:vector>
  </TitlesOfParts>
  <Company>CERN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Cristy Jane Burne</dc:creator>
  <cp:lastModifiedBy>André-Pierre OLIVIER</cp:lastModifiedBy>
  <cp:revision>228</cp:revision>
  <dcterms:created xsi:type="dcterms:W3CDTF">2012-10-08T12:43:31Z</dcterms:created>
  <dcterms:modified xsi:type="dcterms:W3CDTF">2012-10-08T14:28:47Z</dcterms:modified>
</cp:coreProperties>
</file>