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3" r:id="rId1"/>
    <p:sldMasterId id="2147483675" r:id="rId2"/>
  </p:sldMasterIdLst>
  <p:notesMasterIdLst>
    <p:notesMasterId r:id="rId27"/>
  </p:notesMasterIdLst>
  <p:sldIdLst>
    <p:sldId id="346" r:id="rId3"/>
    <p:sldId id="380" r:id="rId4"/>
    <p:sldId id="340" r:id="rId5"/>
    <p:sldId id="341" r:id="rId6"/>
    <p:sldId id="378" r:id="rId7"/>
    <p:sldId id="386" r:id="rId8"/>
    <p:sldId id="361" r:id="rId9"/>
    <p:sldId id="387" r:id="rId10"/>
    <p:sldId id="363" r:id="rId11"/>
    <p:sldId id="350" r:id="rId12"/>
    <p:sldId id="375" r:id="rId13"/>
    <p:sldId id="359" r:id="rId14"/>
    <p:sldId id="384" r:id="rId15"/>
    <p:sldId id="383" r:id="rId16"/>
    <p:sldId id="382" r:id="rId17"/>
    <p:sldId id="356" r:id="rId18"/>
    <p:sldId id="381" r:id="rId19"/>
    <p:sldId id="376" r:id="rId20"/>
    <p:sldId id="374" r:id="rId21"/>
    <p:sldId id="355" r:id="rId22"/>
    <p:sldId id="372" r:id="rId23"/>
    <p:sldId id="373" r:id="rId24"/>
    <p:sldId id="385" r:id="rId25"/>
    <p:sldId id="343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66CC"/>
    <a:srgbClr val="FF9966"/>
    <a:srgbClr val="FFCC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91697" autoAdjust="0"/>
  </p:normalViewPr>
  <p:slideViewPr>
    <p:cSldViewPr snapToObjects="1">
      <p:cViewPr>
        <p:scale>
          <a:sx n="75" d="100"/>
          <a:sy n="75" d="100"/>
        </p:scale>
        <p:origin x="-966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herine\Desktop\eScienceTalk\Review%20slides\effort_per_w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r>
              <a:rPr lang="en-US" dirty="0">
                <a:latin typeface="Arial" pitchFamily="34" charset="0"/>
                <a:cs typeface="Arial" pitchFamily="34" charset="0"/>
              </a:rPr>
              <a:t>e-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ScienceTalk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Effort 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Distribution</a:t>
            </a:r>
            <a:endParaRPr lang="en-US" dirty="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Sheet1!$H$1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FF9966"/>
              </a:solidFill>
            </c:spPr>
          </c:dPt>
          <c:dPt>
            <c:idx val="1"/>
            <c:bubble3D val="0"/>
            <c:spPr>
              <a:solidFill>
                <a:srgbClr val="0066CC"/>
              </a:solidFill>
            </c:spPr>
          </c:dPt>
          <c:dPt>
            <c:idx val="2"/>
            <c:bubble3D val="0"/>
            <c:explosion val="25"/>
            <c:spPr>
              <a:solidFill>
                <a:srgbClr val="FFCC99"/>
              </a:solidFill>
            </c:spPr>
          </c:dPt>
          <c:dPt>
            <c:idx val="3"/>
            <c:bubble3D val="0"/>
            <c:spPr>
              <a:solidFill>
                <a:srgbClr val="FF6600"/>
              </a:solidFill>
            </c:spPr>
          </c:dPt>
          <c:dLbls>
            <c:dLbl>
              <c:idx val="1"/>
              <c:layout>
                <c:manualLayout>
                  <c:x val="-0.14260496448182891"/>
                  <c:y val="-0.2931219320467332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0092302455367161"/>
                  <c:y val="0.1043697002091139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WP4: </a:t>
                    </a:r>
                    <a:r>
                      <a:rPr lang="en-US" dirty="0" err="1" smtClean="0"/>
                      <a:t>Mgnt</a:t>
                    </a:r>
                    <a:r>
                      <a:rPr lang="en-US" dirty="0"/>
                      <a:t>
11%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WP1: Policy</c:v>
                </c:pt>
                <c:pt idx="1">
                  <c:v>WP2: GridCafé</c:v>
                </c:pt>
                <c:pt idx="2">
                  <c:v>WP3: iSGTW</c:v>
                </c:pt>
                <c:pt idx="3">
                  <c:v>WP4: Management</c:v>
                </c:pt>
              </c:strCache>
            </c:strRef>
          </c:cat>
          <c:val>
            <c:numRef>
              <c:f>Sheet1!$H$2:$H$5</c:f>
              <c:numCache>
                <c:formatCode>0</c:formatCode>
                <c:ptCount val="4"/>
                <c:pt idx="0">
                  <c:v>23.958333333333254</c:v>
                </c:pt>
                <c:pt idx="1">
                  <c:v>37.5</c:v>
                </c:pt>
                <c:pt idx="2">
                  <c:v>27.083333333333254</c:v>
                </c:pt>
                <c:pt idx="3">
                  <c:v>11.458333333333332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D1194FE-46F0-426B-9EEF-C05A37F51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35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gtw.org/feature/tevatrons-enduring-computing-legacy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gtw.org/feature/seven-innovative-ways-cool-scientific-computer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gtw.org/feature/don%E2%80%99t-stop-beat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gtw.org/visualization/hunt-higgs-your-android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gtw.org/feature/accelerate-physics-your-own-computer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gtw.org/feature/open-hardware-creating-more-open-world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hlinkClick r:id="rId3"/>
              </a:rPr>
              <a:t>http://www.isgtw.org/feature/tevatrons-enduring-computing-legacy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hlinkClick r:id="rId3"/>
              </a:rPr>
              <a:t>http://www.isgtw.org/feature/seven-innovative-ways-cool-scientific-computer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hlinkClick r:id="rId3"/>
              </a:rPr>
              <a:t>http://www.isgtw.org/feature/don%E2%80%99t-stop-beat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hlinkClick r:id="rId3"/>
              </a:rPr>
              <a:t>http://www.isgtw.org/visualization/hunt-higgs-your-android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Munich </a:t>
            </a:r>
            <a:r>
              <a:rPr lang="en-US" dirty="0" err="1" smtClean="0"/>
              <a:t>egi</a:t>
            </a:r>
            <a:r>
              <a:rPr lang="en-US" dirty="0" smtClean="0"/>
              <a:t> community forum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Media partnership list from PY2 – from Adrian (EGI Technical Forum 2011, Citizen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Cyberscience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Summit, Cloudscape IV, ISGC'12, EGI Community Forum, HealthGrid'12, XSEDE'12)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ja-JP" sz="1200" dirty="0" smtClean="0">
                <a:ea typeface="ＭＳ Ｐゴシック" pitchFamily="34" charset="-128"/>
              </a:rPr>
              <a:t>In May 2011, we started a more aggressive campaign to promote </a:t>
            </a:r>
            <a:r>
              <a:rPr lang="en-US" altLang="ja-JP" sz="1200" dirty="0" err="1" smtClean="0">
                <a:ea typeface="ＭＳ Ｐゴシック" pitchFamily="34" charset="-128"/>
              </a:rPr>
              <a:t>iSGTW</a:t>
            </a:r>
            <a:r>
              <a:rPr lang="en-US" altLang="ja-JP" sz="1200" dirty="0" smtClean="0">
                <a:ea typeface="ＭＳ Ｐゴシック" pitchFamily="34" charset="-128"/>
              </a:rPr>
              <a:t> through branded social media and news aggregators.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138 participants last year</a:t>
            </a:r>
            <a:endParaRPr lang="en-GB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Helping to sustain to</a:t>
            </a:r>
            <a:r>
              <a:rPr lang="en-US" baseline="0" dirty="0" smtClean="0"/>
              <a:t> sustain the </a:t>
            </a:r>
            <a:r>
              <a:rPr lang="en-US" baseline="0" dirty="0" err="1" smtClean="0"/>
              <a:t>commnity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93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partnership with the US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5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partnership with the US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5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what we see</a:t>
            </a:r>
            <a:r>
              <a:rPr lang="en-US" baseline="0" dirty="0" smtClean="0"/>
              <a:t> in the newsletter and on the homepage of the website.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what we see</a:t>
            </a:r>
            <a:r>
              <a:rPr lang="en-US" baseline="0" dirty="0" smtClean="0"/>
              <a:t> in the newsletter and on the homepage of the website.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news: such as HPC Wire, HPC in the cloud, </a:t>
            </a:r>
          </a:p>
          <a:p>
            <a:r>
              <a:rPr lang="en-US" dirty="0" smtClean="0"/>
              <a:t>AUTO-POPULATE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GB" dirty="0" smtClean="0">
                <a:hlinkClick r:id="rId3"/>
              </a:rPr>
              <a:t>http://www.isgtw.org/feature/accelerate-physics-your-own-computer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hlinkClick r:id="rId3"/>
              </a:rPr>
              <a:t>http://www.isgtw.org/feature/open-hardware-creating-more-open-world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16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53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362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646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22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35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410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297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473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642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438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985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641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936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986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382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149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12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446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536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115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87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6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" y="0"/>
            <a:ext cx="913851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8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1700" y="685"/>
            <a:ext cx="8229600" cy="83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53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gif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142565" y="6084295"/>
            <a:ext cx="38893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ja-JP" b="1" dirty="0">
                <a:ea typeface="ＭＳ Ｐゴシック" pitchFamily="34" charset="-128"/>
              </a:rPr>
              <a:t>www.e-sciencetalk.eu</a:t>
            </a:r>
            <a:endParaRPr lang="en-US" b="1" dirty="0"/>
          </a:p>
          <a:p>
            <a:pPr eaLnBrk="1" hangingPunct="1"/>
            <a:endParaRPr lang="en-GB" dirty="0"/>
          </a:p>
        </p:txBody>
      </p:sp>
      <p:sp>
        <p:nvSpPr>
          <p:cNvPr id="4099" name="Rectangle 11"/>
          <p:cNvSpPr>
            <a:spLocks noGrp="1" noChangeArrowheads="1"/>
          </p:cNvSpPr>
          <p:nvPr/>
        </p:nvSpPr>
        <p:spPr bwMode="auto">
          <a:xfrm>
            <a:off x="4699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 dirty="0" smtClean="0"/>
              <a:t>WP3: International Science Grid </a:t>
            </a:r>
            <a:br>
              <a:rPr lang="en-US" sz="3600" b="1" dirty="0" smtClean="0"/>
            </a:br>
            <a:r>
              <a:rPr lang="en-US" sz="3600" b="1" dirty="0" smtClean="0"/>
              <a:t>This Week</a:t>
            </a:r>
            <a:endParaRPr lang="en-US" sz="3600" b="1" dirty="0"/>
          </a:p>
          <a:p>
            <a:pPr marL="342900" indent="-342900" algn="ctr">
              <a:spcBef>
                <a:spcPct val="20000"/>
              </a:spcBef>
            </a:pPr>
            <a:endParaRPr lang="en-US" dirty="0"/>
          </a:p>
          <a:p>
            <a:pPr marL="342900" indent="-342900" algn="ctr">
              <a:spcBef>
                <a:spcPct val="20000"/>
              </a:spcBef>
            </a:pPr>
            <a:endParaRPr lang="en-US" i="1" dirty="0"/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 smtClean="0"/>
              <a:t>Andrew Purcell</a:t>
            </a:r>
            <a:endParaRPr lang="en-US" sz="2400" dirty="0"/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 err="1" smtClean="0"/>
              <a:t>iSGTW</a:t>
            </a:r>
            <a:r>
              <a:rPr lang="en-US" sz="2400" dirty="0" smtClean="0"/>
              <a:t> editor, CERN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8067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1" t="7374" r="12315" b="10679"/>
          <a:stretch/>
        </p:blipFill>
        <p:spPr bwMode="auto">
          <a:xfrm>
            <a:off x="341530" y="1286766"/>
            <a:ext cx="5270856" cy="450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63715"/>
          </a:xfrm>
        </p:spPr>
        <p:txBody>
          <a:bodyPr/>
          <a:lstStyle/>
          <a:p>
            <a:r>
              <a:rPr lang="en-US" sz="3600" b="1" dirty="0" smtClean="0"/>
              <a:t>Our stories</a:t>
            </a:r>
            <a:endParaRPr lang="en-US" sz="3600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PY2 Review, 15  Oct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157065" y="1942855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buNone/>
            </a:pPr>
            <a:r>
              <a:rPr lang="en-US" sz="1800" b="1" dirty="0" smtClean="0"/>
              <a:t>Page views: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8,411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326245" y="3144670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buNone/>
            </a:pPr>
            <a:r>
              <a:rPr lang="en-US" sz="1800" b="1" dirty="0" smtClean="0"/>
              <a:t>Average time</a:t>
            </a:r>
          </a:p>
          <a:p>
            <a:pPr algn="r">
              <a:buNone/>
            </a:pPr>
            <a:r>
              <a:rPr lang="en-US" sz="1800" b="1" dirty="0" smtClean="0"/>
              <a:t>on page: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06:20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9" t="7376" r="12295" b="8832"/>
          <a:stretch/>
        </p:blipFill>
        <p:spPr bwMode="auto">
          <a:xfrm>
            <a:off x="435359" y="1403774"/>
            <a:ext cx="5177027" cy="43834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63715"/>
          </a:xfrm>
        </p:spPr>
        <p:txBody>
          <a:bodyPr/>
          <a:lstStyle/>
          <a:p>
            <a:r>
              <a:rPr lang="en-US" dirty="0"/>
              <a:t>Our stories</a:t>
            </a:r>
            <a:endParaRPr lang="en-US" sz="36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PY2 Review, 15  Oct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157065" y="1942855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buNone/>
            </a:pPr>
            <a:r>
              <a:rPr lang="en-US" sz="1800" b="1" dirty="0" smtClean="0"/>
              <a:t>Page views: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5,399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326245" y="3144670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buNone/>
            </a:pPr>
            <a:r>
              <a:rPr lang="en-US" sz="1800" b="1" dirty="0" smtClean="0"/>
              <a:t>Average time</a:t>
            </a:r>
          </a:p>
          <a:p>
            <a:pPr algn="r">
              <a:buNone/>
            </a:pPr>
            <a:r>
              <a:rPr lang="en-US" sz="1800" b="1" dirty="0" smtClean="0"/>
              <a:t>on page: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11:23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370" y="0"/>
            <a:ext cx="8229600" cy="863715"/>
          </a:xfrm>
        </p:spPr>
        <p:txBody>
          <a:bodyPr/>
          <a:lstStyle/>
          <a:p>
            <a:r>
              <a:rPr lang="en-US" dirty="0"/>
              <a:t>Our stories</a:t>
            </a:r>
            <a:endParaRPr lang="en-US" sz="36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PY2 Review, 15  Oct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4" t="7751" r="12290" b="9205"/>
          <a:stretch/>
        </p:blipFill>
        <p:spPr bwMode="auto">
          <a:xfrm>
            <a:off x="431540" y="1403775"/>
            <a:ext cx="5180846" cy="43834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157065" y="1942855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buNone/>
            </a:pPr>
            <a:r>
              <a:rPr lang="en-US" sz="1800" b="1" dirty="0" smtClean="0"/>
              <a:t>Page views: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6,286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5326245" y="3144670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buNone/>
            </a:pPr>
            <a:r>
              <a:rPr lang="en-US" sz="1800" b="1" dirty="0" smtClean="0"/>
              <a:t>Average time</a:t>
            </a:r>
          </a:p>
          <a:p>
            <a:pPr algn="r">
              <a:buNone/>
            </a:pPr>
            <a:r>
              <a:rPr lang="en-US" sz="1800" b="1" dirty="0" smtClean="0"/>
              <a:t>on page: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06:35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9" t="2261" r="12656" b="16902"/>
          <a:stretch/>
        </p:blipFill>
        <p:spPr bwMode="auto">
          <a:xfrm>
            <a:off x="432000" y="1403774"/>
            <a:ext cx="5180386" cy="43834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370" y="0"/>
            <a:ext cx="8229600" cy="863715"/>
          </a:xfrm>
        </p:spPr>
        <p:txBody>
          <a:bodyPr/>
          <a:lstStyle/>
          <a:p>
            <a:r>
              <a:rPr lang="en-US" dirty="0"/>
              <a:t>Our stories</a:t>
            </a:r>
            <a:endParaRPr lang="en-US" sz="36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PY2 Review, 15  Oct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157065" y="1942855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buNone/>
            </a:pPr>
            <a:r>
              <a:rPr lang="en-US" sz="1800" b="1" dirty="0" smtClean="0"/>
              <a:t>Page views: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>2,041</a:t>
            </a:r>
            <a:endParaRPr lang="en-US" sz="1800" i="1" dirty="0" smtClean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5326245" y="3144670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buNone/>
            </a:pPr>
            <a:r>
              <a:rPr lang="en-US" sz="1800" b="1" dirty="0" smtClean="0"/>
              <a:t>Average time</a:t>
            </a:r>
          </a:p>
          <a:p>
            <a:pPr algn="r">
              <a:buNone/>
            </a:pPr>
            <a:r>
              <a:rPr lang="en-US" sz="1800" b="1" dirty="0" smtClean="0"/>
              <a:t>on page: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09:00  </a:t>
            </a:r>
          </a:p>
        </p:txBody>
      </p:sp>
    </p:spTree>
    <p:extLst>
      <p:ext uri="{BB962C8B-B14F-4D97-AF65-F5344CB8AC3E}">
        <p14:creationId xmlns:p14="http://schemas.microsoft.com/office/powerpoint/2010/main" val="265473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6" t="2950" r="12612" b="17695"/>
          <a:stretch/>
        </p:blipFill>
        <p:spPr bwMode="auto">
          <a:xfrm>
            <a:off x="431540" y="1403775"/>
            <a:ext cx="5180846" cy="43834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370" y="0"/>
            <a:ext cx="8229600" cy="863715"/>
          </a:xfrm>
        </p:spPr>
        <p:txBody>
          <a:bodyPr/>
          <a:lstStyle/>
          <a:p>
            <a:r>
              <a:rPr lang="en-US" dirty="0"/>
              <a:t>Our stories</a:t>
            </a:r>
            <a:endParaRPr lang="en-US" sz="36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PY2 Review, 15  Oct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157065" y="1942855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buNone/>
            </a:pPr>
            <a:r>
              <a:rPr lang="en-US" sz="1800" b="1" dirty="0" smtClean="0"/>
              <a:t>Page views: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2,110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5326245" y="3144670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buNone/>
            </a:pPr>
            <a:r>
              <a:rPr lang="en-US" sz="1800" b="1" dirty="0" smtClean="0"/>
              <a:t>Average time</a:t>
            </a:r>
          </a:p>
          <a:p>
            <a:pPr algn="r">
              <a:buNone/>
            </a:pPr>
            <a:r>
              <a:rPr lang="en-US" sz="1800" b="1" dirty="0" smtClean="0"/>
              <a:t>on page: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04:23  </a:t>
            </a:r>
          </a:p>
        </p:txBody>
      </p:sp>
    </p:spTree>
    <p:extLst>
      <p:ext uri="{BB962C8B-B14F-4D97-AF65-F5344CB8AC3E}">
        <p14:creationId xmlns:p14="http://schemas.microsoft.com/office/powerpoint/2010/main" val="285789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0" t="1968" r="11783" b="16309"/>
          <a:stretch/>
        </p:blipFill>
        <p:spPr bwMode="auto">
          <a:xfrm>
            <a:off x="431539" y="1403775"/>
            <a:ext cx="5180847" cy="43655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370" y="0"/>
            <a:ext cx="8229600" cy="863715"/>
          </a:xfrm>
        </p:spPr>
        <p:txBody>
          <a:bodyPr/>
          <a:lstStyle/>
          <a:p>
            <a:r>
              <a:rPr lang="en-US" dirty="0"/>
              <a:t>Our stories</a:t>
            </a:r>
            <a:endParaRPr lang="en-US" sz="36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PY2 Review, 15  Oct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157065" y="1942855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buNone/>
            </a:pPr>
            <a:r>
              <a:rPr lang="en-US" sz="1800" b="1" dirty="0" smtClean="0"/>
              <a:t>Page views: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1,500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5326245" y="3144670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buNone/>
            </a:pPr>
            <a:r>
              <a:rPr lang="en-US" sz="1800" b="1" dirty="0" smtClean="0"/>
              <a:t>Average time</a:t>
            </a:r>
          </a:p>
          <a:p>
            <a:pPr algn="r">
              <a:buNone/>
            </a:pPr>
            <a:r>
              <a:rPr lang="en-US" sz="1800" b="1" dirty="0" smtClean="0"/>
              <a:t>on page: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06:22</a:t>
            </a:r>
          </a:p>
        </p:txBody>
      </p:sp>
    </p:spTree>
    <p:extLst>
      <p:ext uri="{BB962C8B-B14F-4D97-AF65-F5344CB8AC3E}">
        <p14:creationId xmlns:p14="http://schemas.microsoft.com/office/powerpoint/2010/main" val="84493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63715"/>
          </a:xfrm>
        </p:spPr>
        <p:txBody>
          <a:bodyPr/>
          <a:lstStyle/>
          <a:p>
            <a:r>
              <a:rPr lang="en-US" sz="3600" b="1" dirty="0" smtClean="0"/>
              <a:t>Conference coverage</a:t>
            </a:r>
            <a:endParaRPr lang="en-US" sz="36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PY2 Review, 15  Oct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166954" y="1513327"/>
            <a:ext cx="4519845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Media partnerships</a:t>
            </a:r>
          </a:p>
          <a:p>
            <a:endParaRPr lang="en-US" sz="2000" dirty="0" smtClean="0"/>
          </a:p>
          <a:p>
            <a:r>
              <a:rPr lang="en-US" sz="2000" dirty="0" smtClean="0"/>
              <a:t>Event highlights</a:t>
            </a:r>
          </a:p>
          <a:p>
            <a:endParaRPr lang="en-US" sz="2000" dirty="0" smtClean="0"/>
          </a:p>
          <a:p>
            <a:r>
              <a:rPr lang="en-US" sz="2000" dirty="0" smtClean="0"/>
              <a:t>Exclusive stories</a:t>
            </a:r>
          </a:p>
          <a:p>
            <a:endParaRPr lang="en-US" sz="2000" dirty="0" smtClean="0"/>
          </a:p>
          <a:p>
            <a:r>
              <a:rPr lang="en-US" sz="2000" dirty="0" smtClean="0"/>
              <a:t>In-depth analysis</a:t>
            </a:r>
          </a:p>
          <a:p>
            <a:endParaRPr lang="en-US" sz="2000" dirty="0" smtClean="0"/>
          </a:p>
          <a:p>
            <a:r>
              <a:rPr lang="en-US" sz="2000" dirty="0" smtClean="0"/>
              <a:t>Brand awareness</a:t>
            </a:r>
          </a:p>
          <a:p>
            <a:endParaRPr lang="en-US" sz="2000" dirty="0" smtClean="0"/>
          </a:p>
          <a:p>
            <a:r>
              <a:rPr lang="en-US" sz="2000" dirty="0" smtClean="0"/>
              <a:t>Increase readership</a:t>
            </a:r>
            <a:endParaRPr lang="en-GB" sz="2000" dirty="0"/>
          </a:p>
        </p:txBody>
      </p:sp>
      <p:pic>
        <p:nvPicPr>
          <p:cNvPr id="3074" name="Picture 2" descr="http://www.isgtw.org/sites/default/files/iSGTW_Prague_EGI_Tech_Forum_2012_Po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313765"/>
            <a:ext cx="3484730" cy="501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63715"/>
          </a:xfrm>
        </p:spPr>
        <p:txBody>
          <a:bodyPr/>
          <a:lstStyle/>
          <a:p>
            <a:r>
              <a:rPr lang="en-US" sz="3600" b="1" dirty="0" smtClean="0"/>
              <a:t>Media partnerships</a:t>
            </a:r>
            <a:endParaRPr lang="en-US" sz="36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PY2 Review, 15  Oct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026" name="Picture 2" descr="http://tf2011.egi.eu/export/sites/tf2011/tf-images/2011TF_Poster_200x283px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250" y="1403775"/>
            <a:ext cx="1301825" cy="184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itizencyberscience.net/images/nav/CCC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440929"/>
            <a:ext cx="1884480" cy="203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t-tude.com/sites/default/files/imagecache/announcement_full/CloudscapeIVLogoFInal_cla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5" y="5184195"/>
            <a:ext cx="52959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3.bp.blogspot.com/-eQa5jwr0k50/T0mkI-EwYtI/AAAAAAAAAUc/0UygHZJhJqs/s1600/iSGTW_20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2707650"/>
            <a:ext cx="1766434" cy="252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sphotos-a.xx.fbcdn.net/hphotos-snc7/c0.0.403.403/p403x403/393615_488349707850580_782174011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01" y="1334040"/>
            <a:ext cx="2302399" cy="23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sci-bus.eu/image/image_gallery?uuid=4a804fa1-3da1-4b5a-9ae7-cb3165015928&amp;groupId=94981&amp;t=13371602588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395" y="1304139"/>
            <a:ext cx="238125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1.bp.blogspot.com/-bPqBZ7TxTuA/UASRIiF_vCI/AAAAAAAAAYU/9IWnMP07FAY/s1600/xsede'1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3874507"/>
            <a:ext cx="3824289" cy="130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40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550" y="0"/>
            <a:ext cx="8229600" cy="818710"/>
          </a:xfrm>
        </p:spPr>
        <p:txBody>
          <a:bodyPr/>
          <a:lstStyle/>
          <a:p>
            <a:r>
              <a:rPr lang="en-US" sz="3600" b="1" dirty="0" smtClean="0"/>
              <a:t>Metrics &amp; analysis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1718810"/>
            <a:ext cx="8390275" cy="4407353"/>
          </a:xfrm>
        </p:spPr>
        <p:txBody>
          <a:bodyPr/>
          <a:lstStyle/>
          <a:p>
            <a:r>
              <a:rPr lang="en-US" dirty="0" smtClean="0"/>
              <a:t>Newsletter subscriber numbers, some indication of how these subscribers interact with the newsletter.</a:t>
            </a:r>
          </a:p>
          <a:p>
            <a:endParaRPr lang="en-US" dirty="0" smtClean="0"/>
          </a:p>
          <a:p>
            <a:r>
              <a:rPr lang="en-US" dirty="0" smtClean="0"/>
              <a:t>Readers’ survey, conducted annually.</a:t>
            </a:r>
          </a:p>
          <a:p>
            <a:endParaRPr lang="en-US" dirty="0" smtClean="0"/>
          </a:p>
          <a:p>
            <a:r>
              <a:rPr lang="en-US" dirty="0" smtClean="0"/>
              <a:t>Website statistics from Google Analytics.</a:t>
            </a:r>
          </a:p>
          <a:p>
            <a:endParaRPr lang="en-US" dirty="0" smtClean="0"/>
          </a:p>
          <a:p>
            <a:r>
              <a:rPr lang="en-US" dirty="0" smtClean="0"/>
              <a:t>Social media interactions.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/>
              <a:t>PY2 Review, 15  Oct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619875"/>
            <a:ext cx="2133600" cy="476250"/>
          </a:xfrm>
        </p:spPr>
        <p:txBody>
          <a:bodyPr/>
          <a:lstStyle/>
          <a:p>
            <a:pPr>
              <a:defRPr/>
            </a:pPr>
            <a:fld id="{8B54B761-084D-4DCC-B215-317297BF97FF}" type="slidenum">
              <a:rPr lang="en-US" sz="1200" b="1" smtClean="0">
                <a:solidFill>
                  <a:schemeClr val="bg1"/>
                </a:solidFill>
              </a:rPr>
              <a:pPr>
                <a:defRPr/>
              </a:pPr>
              <a:t>18</a:t>
            </a:fld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638"/>
            <a:ext cx="8229600" cy="843077"/>
          </a:xfrm>
        </p:spPr>
        <p:txBody>
          <a:bodyPr/>
          <a:lstStyle/>
          <a:p>
            <a:r>
              <a:rPr lang="en-US" sz="3600" b="1" dirty="0" smtClean="0"/>
              <a:t>Subscribers</a:t>
            </a:r>
            <a:endParaRPr lang="en-US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PY2 Review, 15  Oct 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55514" y="5319210"/>
            <a:ext cx="6331721" cy="91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8,250 newsletter</a:t>
            </a:r>
            <a:r>
              <a:rPr kumimoji="0" lang="en-US" altLang="ja-JP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en-US" altLang="ja-JP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subscribers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8" b="857"/>
          <a:stretch/>
        </p:blipFill>
        <p:spPr bwMode="auto">
          <a:xfrm>
            <a:off x="310509" y="1448780"/>
            <a:ext cx="6331720" cy="373541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732239" y="1659505"/>
            <a:ext cx="218748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1800" dirty="0" smtClean="0"/>
              <a:t>Subscriber numbers have reached a plateau.</a:t>
            </a:r>
            <a:endParaRPr lang="en-US" sz="1800" i="1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719179" y="3113966"/>
            <a:ext cx="2187485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1800" dirty="0" smtClean="0"/>
              <a:t>No growth over the last year. </a:t>
            </a:r>
            <a:endParaRPr lang="en-US" sz="1800" i="1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749019" y="4437361"/>
            <a:ext cx="2187485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1800" dirty="0" smtClean="0"/>
              <a:t>However…</a:t>
            </a:r>
            <a:endParaRPr lang="en-US" sz="1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PY2 Review, 15  Oct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6585" y="1763815"/>
            <a:ext cx="8505944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Overview</a:t>
            </a:r>
          </a:p>
          <a:p>
            <a:r>
              <a:rPr lang="en-US" sz="3600" dirty="0" smtClean="0"/>
              <a:t>A typical issue</a:t>
            </a:r>
          </a:p>
          <a:p>
            <a:r>
              <a:rPr lang="en-US" sz="3600" dirty="0" smtClean="0"/>
              <a:t>Top stories &amp; conference coverage</a:t>
            </a:r>
          </a:p>
          <a:p>
            <a:r>
              <a:rPr lang="en-US" sz="3600" dirty="0" smtClean="0"/>
              <a:t>Metrics and readership survey</a:t>
            </a:r>
          </a:p>
          <a:p>
            <a:r>
              <a:rPr lang="en-US" sz="3600" dirty="0" smtClean="0"/>
              <a:t>Summary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80793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205" y="0"/>
            <a:ext cx="8229600" cy="863715"/>
          </a:xfrm>
        </p:spPr>
        <p:txBody>
          <a:bodyPr/>
          <a:lstStyle/>
          <a:p>
            <a:r>
              <a:rPr lang="en-US" sz="3600" b="1" dirty="0" smtClean="0"/>
              <a:t>Social media</a:t>
            </a:r>
            <a:endParaRPr lang="en-US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PY2 Review, 15  Oct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697125" y="4059070"/>
            <a:ext cx="2692660" cy="49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1292 Twitter followers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019800" y="4359560"/>
            <a:ext cx="2692660" cy="49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</a:rPr>
              <a:t>638 Facebook likes</a:t>
            </a:r>
            <a:endParaRPr lang="en-US" sz="18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462925" y="4644135"/>
            <a:ext cx="2564570" cy="49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+23 on Google+</a:t>
            </a:r>
            <a:endParaRPr lang="en-US" sz="1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877145" y="4959170"/>
            <a:ext cx="2803610" cy="49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b="1" dirty="0" err="1" smtClean="0">
                <a:solidFill>
                  <a:srgbClr val="FF6600"/>
                </a:solidFill>
              </a:rPr>
              <a:t>Klout</a:t>
            </a:r>
            <a:r>
              <a:rPr lang="en-US" b="1" dirty="0" smtClean="0">
                <a:solidFill>
                  <a:srgbClr val="FF6600"/>
                </a:solidFill>
              </a:rPr>
              <a:t> score: 54</a:t>
            </a:r>
            <a:endParaRPr lang="en-US" dirty="0" smtClean="0">
              <a:solidFill>
                <a:srgbClr val="FF66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24" r="21588" b="1423"/>
          <a:stretch/>
        </p:blipFill>
        <p:spPr bwMode="auto">
          <a:xfrm>
            <a:off x="185964" y="1223999"/>
            <a:ext cx="5106116" cy="506938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697125" y="1133745"/>
            <a:ext cx="2870520" cy="141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1800" dirty="0" smtClean="0"/>
              <a:t>… g</a:t>
            </a:r>
            <a:r>
              <a:rPr lang="en-US" sz="1800" dirty="0" smtClean="0"/>
              <a:t>rowth in readership driven by social media (particularly Twitter) is compensating for this.</a:t>
            </a:r>
            <a:endParaRPr lang="en-US" sz="1800" i="1" dirty="0" smtClean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736330" y="2633455"/>
            <a:ext cx="2870520" cy="142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1800" dirty="0" smtClean="0"/>
              <a:t>News aggregator sites also very important</a:t>
            </a:r>
            <a:r>
              <a:rPr lang="en-US" sz="1100" dirty="0" smtClean="0"/>
              <a:t>. </a:t>
            </a:r>
          </a:p>
          <a:p>
            <a:pPr>
              <a:buNone/>
            </a:pPr>
            <a:r>
              <a:rPr lang="en-US" sz="1400" dirty="0" smtClean="0"/>
              <a:t>(e.g. </a:t>
            </a:r>
            <a:r>
              <a:rPr lang="en-US" sz="1400" dirty="0" err="1" smtClean="0"/>
              <a:t>Reddit</a:t>
            </a:r>
            <a:r>
              <a:rPr lang="en-US" sz="1400" dirty="0" smtClean="0"/>
              <a:t>, </a:t>
            </a:r>
            <a:r>
              <a:rPr lang="en-US" sz="1400" dirty="0" err="1" smtClean="0"/>
              <a:t>StumbleUpon</a:t>
            </a:r>
            <a:r>
              <a:rPr lang="en-US" sz="1400" dirty="0" smtClean="0"/>
              <a:t>, Slashdot, </a:t>
            </a:r>
            <a:r>
              <a:rPr lang="en-US" sz="1400" dirty="0" err="1" smtClean="0"/>
              <a:t>Digg</a:t>
            </a:r>
            <a:r>
              <a:rPr lang="en-US" sz="1400" dirty="0" smtClean="0"/>
              <a:t>, </a:t>
            </a:r>
            <a:r>
              <a:rPr lang="en-US" sz="1400" dirty="0" err="1" smtClean="0"/>
              <a:t>Paper.le</a:t>
            </a:r>
            <a:r>
              <a:rPr lang="en-US" sz="1400" dirty="0" smtClean="0"/>
              <a:t>, etc.)</a:t>
            </a:r>
            <a:endParaRPr lang="en-US" sz="1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440" y="20638"/>
            <a:ext cx="8229600" cy="843077"/>
          </a:xfrm>
        </p:spPr>
        <p:txBody>
          <a:bodyPr/>
          <a:lstStyle/>
          <a:p>
            <a:r>
              <a:rPr lang="en-US" sz="3600" b="1" dirty="0" smtClean="0"/>
              <a:t>Readers’ survey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Ran survey from May to July 2012</a:t>
            </a:r>
          </a:p>
          <a:p>
            <a:endParaRPr lang="en-US" sz="1800" dirty="0"/>
          </a:p>
          <a:p>
            <a:r>
              <a:rPr lang="en-US" sz="1800" dirty="0" smtClean="0"/>
              <a:t>Predominately multiple choice</a:t>
            </a: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  <a:p>
            <a:r>
              <a:rPr lang="en-GB" sz="1800" dirty="0" smtClean="0"/>
              <a:t>201 respondents</a:t>
            </a:r>
          </a:p>
          <a:p>
            <a:pPr marL="0" indent="0">
              <a:buNone/>
            </a:pPr>
            <a:endParaRPr lang="en-GB" sz="1800" dirty="0" smtClean="0"/>
          </a:p>
          <a:p>
            <a:r>
              <a:rPr lang="en-GB" sz="1800" dirty="0" smtClean="0"/>
              <a:t>We asked readers for their age, profession, gender, interests, what they liked about </a:t>
            </a:r>
            <a:r>
              <a:rPr lang="en-GB" sz="1800" dirty="0" err="1" smtClean="0"/>
              <a:t>iSGTW</a:t>
            </a:r>
            <a:r>
              <a:rPr lang="en-GB" sz="1800" dirty="0" smtClean="0"/>
              <a:t>, how they access/use our website, etc</a:t>
            </a:r>
            <a:r>
              <a:rPr lang="en-GB" sz="1800" dirty="0"/>
              <a:t>.</a:t>
            </a:r>
            <a:endParaRPr lang="en-GB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Newsletter main source of traffic, but social media becoming more important</a:t>
            </a:r>
          </a:p>
          <a:p>
            <a:endParaRPr lang="en-US" sz="1800" dirty="0"/>
          </a:p>
          <a:p>
            <a:r>
              <a:rPr lang="en-US" sz="1800" dirty="0" smtClean="0"/>
              <a:t>Big increase in female readership</a:t>
            </a:r>
          </a:p>
          <a:p>
            <a:endParaRPr lang="en-US" sz="1800" dirty="0"/>
          </a:p>
          <a:p>
            <a:r>
              <a:rPr lang="en-US" sz="1800" dirty="0" smtClean="0"/>
              <a:t>Difficulty targeting young readers</a:t>
            </a:r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PY2 Review, 15  Oct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505" y="7938"/>
            <a:ext cx="8229600" cy="855777"/>
          </a:xfrm>
        </p:spPr>
        <p:txBody>
          <a:bodyPr/>
          <a:lstStyle/>
          <a:p>
            <a:r>
              <a:rPr lang="en-US" sz="3600" b="1" dirty="0" smtClean="0"/>
              <a:t>Readers’ survey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Announcements/events section underused</a:t>
            </a:r>
          </a:p>
          <a:p>
            <a:endParaRPr lang="en-US" sz="1800" dirty="0"/>
          </a:p>
          <a:p>
            <a:r>
              <a:rPr lang="en-US" sz="1800" dirty="0" smtClean="0"/>
              <a:t>Highly engaged readership</a:t>
            </a:r>
          </a:p>
          <a:p>
            <a:pPr lvl="1"/>
            <a:r>
              <a:rPr lang="en-US" sz="1400" dirty="0"/>
              <a:t>Most read more than half of each </a:t>
            </a:r>
            <a:r>
              <a:rPr lang="en-US" sz="1400" dirty="0" smtClean="0"/>
              <a:t>issue</a:t>
            </a:r>
          </a:p>
          <a:p>
            <a:pPr lvl="1"/>
            <a:r>
              <a:rPr lang="en-US" sz="1400" dirty="0" smtClean="0"/>
              <a:t>81% have forwarded/discussed articles</a:t>
            </a:r>
          </a:p>
          <a:p>
            <a:pPr lvl="1"/>
            <a:r>
              <a:rPr lang="en-US" sz="1400" dirty="0" smtClean="0"/>
              <a:t>Over 20% have cited or linked to </a:t>
            </a:r>
            <a:r>
              <a:rPr lang="en-US" sz="1400" dirty="0" err="1" smtClean="0"/>
              <a:t>iSGTW</a:t>
            </a:r>
            <a:r>
              <a:rPr lang="en-US" sz="1400" dirty="0" smtClean="0"/>
              <a:t> in a blog, paper, poster or talk</a:t>
            </a:r>
          </a:p>
          <a:p>
            <a:pPr lvl="1"/>
            <a:r>
              <a:rPr lang="en-US" sz="1400" dirty="0" smtClean="0"/>
              <a:t>Inspiring research</a:t>
            </a:r>
          </a:p>
          <a:p>
            <a:pPr lvl="1"/>
            <a:endParaRPr lang="en-US" sz="1400" dirty="0" smtClean="0"/>
          </a:p>
          <a:p>
            <a:r>
              <a:rPr lang="en-US" sz="1800" dirty="0" smtClean="0"/>
              <a:t>Used as a source by others in media</a:t>
            </a:r>
          </a:p>
          <a:p>
            <a:pPr lvl="1"/>
            <a:r>
              <a:rPr lang="en-US" sz="1400" dirty="0" smtClean="0"/>
              <a:t>Over 1 in 10 visitors to the site are journalists/science communicators</a:t>
            </a:r>
            <a:endParaRPr lang="en-US" sz="1400" dirty="0"/>
          </a:p>
          <a:p>
            <a:endParaRPr lang="en-US" sz="1800" dirty="0" smtClean="0"/>
          </a:p>
          <a:p>
            <a:r>
              <a:rPr lang="en-US" sz="1800" dirty="0" smtClean="0"/>
              <a:t>Articles pitched at right difficulty level and cover good range of topics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505" y="7938"/>
            <a:ext cx="8229600" cy="855777"/>
          </a:xfrm>
        </p:spPr>
        <p:txBody>
          <a:bodyPr/>
          <a:lstStyle/>
          <a:p>
            <a:r>
              <a:rPr lang="en-US" sz="3600" b="1" dirty="0" smtClean="0"/>
              <a:t>The future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870" y="1423317"/>
            <a:ext cx="8229600" cy="4525963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 smtClean="0"/>
              <a:t>Shape editorial policy</a:t>
            </a:r>
            <a:endParaRPr lang="en-US" sz="9600" dirty="0" smtClean="0"/>
          </a:p>
          <a:p>
            <a:endParaRPr lang="en-US" sz="9600" dirty="0" smtClean="0"/>
          </a:p>
          <a:p>
            <a:r>
              <a:rPr lang="en-US" sz="9600" dirty="0"/>
              <a:t>Targeting young </a:t>
            </a:r>
            <a:r>
              <a:rPr lang="en-US" sz="9600" dirty="0" smtClean="0"/>
              <a:t>readers</a:t>
            </a:r>
          </a:p>
          <a:p>
            <a:endParaRPr lang="en-US" sz="9600" dirty="0"/>
          </a:p>
          <a:p>
            <a:r>
              <a:rPr lang="en-US" sz="9600" dirty="0" smtClean="0"/>
              <a:t>Continue with efforts to attract more female readers</a:t>
            </a:r>
            <a:endParaRPr lang="en-US" sz="9600" dirty="0"/>
          </a:p>
          <a:p>
            <a:endParaRPr lang="en-US" sz="9600" dirty="0" smtClean="0"/>
          </a:p>
          <a:p>
            <a:r>
              <a:rPr lang="en-US" sz="9600" dirty="0"/>
              <a:t>Increasing visitors through social media</a:t>
            </a:r>
          </a:p>
          <a:p>
            <a:pPr marL="0" indent="0">
              <a:buNone/>
            </a:pPr>
            <a:endParaRPr lang="en-US" sz="9600" dirty="0" smtClean="0"/>
          </a:p>
          <a:p>
            <a:r>
              <a:rPr lang="en-US" sz="9600" dirty="0" smtClean="0"/>
              <a:t>Improve usage of announcements/events section</a:t>
            </a:r>
          </a:p>
          <a:p>
            <a:endParaRPr lang="en-US" sz="9600" dirty="0"/>
          </a:p>
          <a:p>
            <a:r>
              <a:rPr lang="en-US" sz="9600" dirty="0" smtClean="0"/>
              <a:t>Track impact more closely</a:t>
            </a:r>
          </a:p>
          <a:p>
            <a:pPr marL="0" indent="0">
              <a:buNone/>
            </a:pPr>
            <a:endParaRPr lang="en-US" sz="9600" dirty="0"/>
          </a:p>
          <a:p>
            <a:r>
              <a:rPr lang="en-US" sz="9600" dirty="0" smtClean="0"/>
              <a:t>Review the name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4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865" y="1178750"/>
            <a:ext cx="8229600" cy="3645405"/>
          </a:xfrm>
        </p:spPr>
        <p:txBody>
          <a:bodyPr>
            <a:normAutofit/>
          </a:bodyPr>
          <a:lstStyle/>
          <a:p>
            <a:r>
              <a:rPr lang="en-GB" sz="1600" dirty="0" smtClean="0"/>
              <a:t>Building on progress from last year.</a:t>
            </a:r>
          </a:p>
          <a:p>
            <a:endParaRPr lang="en-GB" sz="1600" dirty="0" smtClean="0"/>
          </a:p>
          <a:p>
            <a:r>
              <a:rPr lang="en-GB" sz="1600" dirty="0" smtClean="0"/>
              <a:t>Maintaining broad scope, both geographically and in terms of subject areas.</a:t>
            </a:r>
          </a:p>
          <a:p>
            <a:endParaRPr lang="en-US" sz="1600" dirty="0"/>
          </a:p>
          <a:p>
            <a:r>
              <a:rPr lang="en-US" sz="1600" dirty="0" smtClean="0"/>
              <a:t>Becoming more timely, and hence more relevant a news resource.</a:t>
            </a:r>
          </a:p>
          <a:p>
            <a:endParaRPr lang="en-GB" sz="1600" dirty="0" smtClean="0"/>
          </a:p>
          <a:p>
            <a:r>
              <a:rPr lang="en-GB" sz="1600" dirty="0" smtClean="0"/>
              <a:t>New US editor set to begin work next month.</a:t>
            </a:r>
          </a:p>
          <a:p>
            <a:endParaRPr lang="en-GB" sz="1600" dirty="0" smtClean="0"/>
          </a:p>
          <a:p>
            <a:r>
              <a:rPr lang="en-GB" sz="1600" dirty="0" smtClean="0"/>
              <a:t>Dedicated audience, which is growing. Making big improvements in terms of engagement via social media engagement</a:t>
            </a:r>
            <a:r>
              <a:rPr lang="en-GB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 smtClean="0"/>
              <a:t>At the heart of the distributed computing community</a:t>
            </a:r>
            <a:endParaRPr lang="en-GB" sz="1600" dirty="0" smtClean="0"/>
          </a:p>
          <a:p>
            <a:pPr marL="0" indent="0">
              <a:buNone/>
            </a:pPr>
            <a:endParaRPr lang="en-GB" sz="1600" dirty="0" smtClean="0"/>
          </a:p>
          <a:p>
            <a:endParaRPr lang="en-GB" sz="16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PY2 Review, 15  Oct 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48825" y="4800600"/>
            <a:ext cx="388311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kern="0" dirty="0" smtClean="0">
                <a:solidFill>
                  <a:srgbClr val="FF6600"/>
                </a:solidFill>
                <a:latin typeface="Brush Script MT" pitchFamily="66" charset="0"/>
              </a:rPr>
              <a:t>“Good </a:t>
            </a:r>
            <a:r>
              <a:rPr lang="en-US" kern="0" dirty="0">
                <a:solidFill>
                  <a:srgbClr val="FF6600"/>
                </a:solidFill>
                <a:latin typeface="Brush Script MT" pitchFamily="66" charset="0"/>
              </a:rPr>
              <a:t>informative </a:t>
            </a:r>
            <a:r>
              <a:rPr lang="en-US" kern="0" dirty="0" smtClean="0">
                <a:solidFill>
                  <a:srgbClr val="FF6600"/>
                </a:solidFill>
                <a:latin typeface="Brush Script MT" pitchFamily="66" charset="0"/>
              </a:rPr>
              <a:t>magazine!”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56710" y="5419725"/>
            <a:ext cx="3505200" cy="52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 smtClean="0">
                <a:solidFill>
                  <a:srgbClr val="0066CC"/>
                </a:solidFill>
                <a:latin typeface="Brush Script MT" pitchFamily="66" charset="0"/>
              </a:rPr>
              <a:t>“</a:t>
            </a:r>
            <a:r>
              <a:rPr lang="en-US" sz="2400" dirty="0">
                <a:solidFill>
                  <a:srgbClr val="0066CC"/>
                </a:solidFill>
                <a:latin typeface="Brush Script MT" pitchFamily="66" charset="0"/>
              </a:rPr>
              <a:t>Great job! Congratulations</a:t>
            </a:r>
            <a:r>
              <a:rPr lang="en-US" sz="2400" dirty="0" smtClean="0">
                <a:solidFill>
                  <a:srgbClr val="0066CC"/>
                </a:solidFill>
                <a:latin typeface="Brush Script MT" pitchFamily="66" charset="0"/>
              </a:rPr>
              <a:t>!”</a:t>
            </a:r>
            <a:endParaRPr lang="en-US" sz="2400" dirty="0">
              <a:solidFill>
                <a:srgbClr val="0066CC"/>
              </a:solidFill>
              <a:latin typeface="Brush Script MT" pitchFamily="66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136494" y="4724400"/>
            <a:ext cx="387043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0066CC"/>
                </a:solidFill>
                <a:latin typeface="Brush Script MT" pitchFamily="66" charset="0"/>
              </a:rPr>
              <a:t>“</a:t>
            </a:r>
            <a:r>
              <a:rPr lang="en-US" dirty="0">
                <a:solidFill>
                  <a:srgbClr val="0066CC"/>
                </a:solidFill>
                <a:latin typeface="Brush Script MT" pitchFamily="66" charset="0"/>
              </a:rPr>
              <a:t>I enjoy the science presented - interesting research described.”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23015" y="5658747"/>
            <a:ext cx="334491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kern="0" dirty="0" smtClean="0">
                <a:solidFill>
                  <a:srgbClr val="FF6600"/>
                </a:solidFill>
                <a:latin typeface="Brush Script MT" pitchFamily="66" charset="0"/>
              </a:rPr>
              <a:t>“Keep up the </a:t>
            </a:r>
            <a:br>
              <a:rPr lang="en-US" kern="0" dirty="0" smtClean="0">
                <a:solidFill>
                  <a:srgbClr val="FF6600"/>
                </a:solidFill>
                <a:latin typeface="Brush Script MT" pitchFamily="66" charset="0"/>
              </a:rPr>
            </a:br>
            <a:r>
              <a:rPr lang="en-US" kern="0" dirty="0" smtClean="0">
                <a:solidFill>
                  <a:srgbClr val="FF6600"/>
                </a:solidFill>
                <a:latin typeface="Brush Script MT" pitchFamily="66" charset="0"/>
              </a:rPr>
              <a:t>excellent work.”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246575" y="5859270"/>
            <a:ext cx="4225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kern="0" dirty="0" smtClean="0">
                <a:solidFill>
                  <a:srgbClr val="FF6600"/>
                </a:solidFill>
                <a:latin typeface="Brush Script MT" pitchFamily="66" charset="0"/>
              </a:rPr>
              <a:t>“</a:t>
            </a:r>
            <a:r>
              <a:rPr lang="en-US" kern="0" dirty="0">
                <a:solidFill>
                  <a:srgbClr val="FF6600"/>
                </a:solidFill>
                <a:latin typeface="Brush Script MT" pitchFamily="66" charset="0"/>
              </a:rPr>
              <a:t>Continue the same way, please!”</a:t>
            </a:r>
            <a:endParaRPr lang="en-US" kern="0" dirty="0" smtClean="0">
              <a:solidFill>
                <a:srgbClr val="FF6600"/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64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"/>
            <a:ext cx="8229600" cy="780610"/>
          </a:xfrm>
        </p:spPr>
        <p:txBody>
          <a:bodyPr/>
          <a:lstStyle/>
          <a:p>
            <a:r>
              <a:rPr lang="en-GB" sz="3600" b="1" dirty="0" smtClean="0"/>
              <a:t>WP3 Overview</a:t>
            </a:r>
            <a:endParaRPr lang="en-GB" sz="36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PY2 Review, 15  Oct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5377" y="1503275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/>
              <a:t>3 Beneficiaries</a:t>
            </a:r>
          </a:p>
          <a:p>
            <a:r>
              <a:rPr lang="en-GB" sz="1800" b="1" dirty="0"/>
              <a:t>5</a:t>
            </a:r>
            <a:r>
              <a:rPr lang="en-GB" sz="1800" b="1" dirty="0" smtClean="0"/>
              <a:t>2 PMs</a:t>
            </a:r>
          </a:p>
          <a:p>
            <a:r>
              <a:rPr lang="en-GB" sz="1800" b="1" dirty="0" smtClean="0"/>
              <a:t>1.6 FTEs</a:t>
            </a:r>
            <a:endParaRPr lang="en-GB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3352800"/>
            <a:ext cx="441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Task 3.1 Weekly publication </a:t>
            </a:r>
            <a:br>
              <a:rPr lang="en-GB" sz="1600" b="1" dirty="0" smtClean="0"/>
            </a:br>
            <a:r>
              <a:rPr lang="en-GB" sz="1600" i="1" dirty="0" smtClean="0"/>
              <a:t>(CERN with QMUL)</a:t>
            </a:r>
          </a:p>
          <a:p>
            <a:endParaRPr lang="en-GB" sz="1600" b="1" dirty="0" smtClean="0"/>
          </a:p>
          <a:p>
            <a:endParaRPr lang="en-GB" sz="1600" b="1" dirty="0" smtClean="0"/>
          </a:p>
          <a:p>
            <a:r>
              <a:rPr lang="en-GB" sz="1600" b="1" dirty="0" smtClean="0"/>
              <a:t>Task 3.2 New media outlets </a:t>
            </a:r>
            <a:r>
              <a:rPr lang="en-GB" sz="1600" b="1" dirty="0" err="1" smtClean="0"/>
              <a:t>eg</a:t>
            </a:r>
            <a:r>
              <a:rPr lang="en-GB" sz="1600" b="1" dirty="0" smtClean="0"/>
              <a:t> Twitter, Nature Networks </a:t>
            </a:r>
            <a:br>
              <a:rPr lang="en-GB" sz="1600" b="1" dirty="0" smtClean="0"/>
            </a:br>
            <a:r>
              <a:rPr lang="en-GB" sz="1600" i="1" dirty="0" smtClean="0"/>
              <a:t>(CERN with APO and QMUL)</a:t>
            </a:r>
            <a:endParaRPr lang="en-GB" sz="1600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976349"/>
              </p:ext>
            </p:extLst>
          </p:nvPr>
        </p:nvGraphicFramePr>
        <p:xfrm>
          <a:off x="3468960" y="1548170"/>
          <a:ext cx="5177263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3499"/>
                <a:gridCol w="1831345"/>
                <a:gridCol w="1562419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Participant</a:t>
                      </a:r>
                      <a:r>
                        <a:rPr lang="en-GB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no.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Effort (PM)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66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CERN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9966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QMUL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APO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99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7850793"/>
              </p:ext>
            </p:extLst>
          </p:nvPr>
        </p:nvGraphicFramePr>
        <p:xfrm>
          <a:off x="-228600" y="2971800"/>
          <a:ext cx="5581650" cy="3605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902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63715"/>
          </a:xfrm>
        </p:spPr>
        <p:txBody>
          <a:bodyPr/>
          <a:lstStyle/>
          <a:p>
            <a:r>
              <a:rPr lang="en-GB" sz="3600" b="1" dirty="0" smtClean="0"/>
              <a:t>Objectives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770"/>
            <a:ext cx="8229600" cy="4525963"/>
          </a:xfrm>
        </p:spPr>
        <p:txBody>
          <a:bodyPr>
            <a:normAutofit/>
          </a:bodyPr>
          <a:lstStyle/>
          <a:p>
            <a:r>
              <a:rPr lang="en-GB" sz="1800" dirty="0"/>
              <a:t>Produce a weekly electronic newsletter </a:t>
            </a:r>
            <a:r>
              <a:rPr lang="en-GB" sz="1800" dirty="0" smtClean="0"/>
              <a:t>to </a:t>
            </a:r>
            <a:r>
              <a:rPr lang="en-GB" sz="1800" dirty="0"/>
              <a:t>disseminate information about grid-related </a:t>
            </a:r>
            <a:r>
              <a:rPr lang="en-GB" sz="1800" dirty="0" smtClean="0"/>
              <a:t>projects, as well as other e-infrastructure </a:t>
            </a:r>
            <a:r>
              <a:rPr lang="en-GB" sz="1800" dirty="0"/>
              <a:t>projects </a:t>
            </a:r>
            <a:r>
              <a:rPr lang="en-GB" sz="1800" b="1" dirty="0"/>
              <a:t>around the world</a:t>
            </a:r>
            <a:r>
              <a:rPr lang="en-GB" sz="1800" dirty="0"/>
              <a:t>, including: </a:t>
            </a:r>
            <a:endParaRPr lang="en-GB" sz="1800" dirty="0" smtClean="0"/>
          </a:p>
          <a:p>
            <a:pPr lvl="3"/>
            <a:r>
              <a:rPr lang="en-GB" sz="1800" dirty="0" smtClean="0"/>
              <a:t>clouds</a:t>
            </a:r>
          </a:p>
          <a:p>
            <a:pPr lvl="3"/>
            <a:r>
              <a:rPr lang="en-GB" sz="1800" dirty="0" smtClean="0"/>
              <a:t>volunteer grids</a:t>
            </a:r>
          </a:p>
          <a:p>
            <a:pPr lvl="3"/>
            <a:r>
              <a:rPr lang="en-GB" sz="1800" dirty="0" smtClean="0"/>
              <a:t>supercomputing</a:t>
            </a:r>
          </a:p>
          <a:p>
            <a:pPr lvl="3"/>
            <a:r>
              <a:rPr lang="en-GB" sz="1800" dirty="0" smtClean="0"/>
              <a:t>networks </a:t>
            </a:r>
            <a:r>
              <a:rPr lang="en-GB" sz="1800" dirty="0"/>
              <a:t>and </a:t>
            </a:r>
            <a:r>
              <a:rPr lang="en-GB" sz="1800" dirty="0" smtClean="0"/>
              <a:t>data, etc.</a:t>
            </a:r>
            <a:endParaRPr lang="en-GB" sz="1800" dirty="0"/>
          </a:p>
          <a:p>
            <a:pPr lvl="0"/>
            <a:endParaRPr lang="en-GB" sz="1800" dirty="0" smtClean="0"/>
          </a:p>
          <a:p>
            <a:pPr lvl="0"/>
            <a:r>
              <a:rPr lang="en-GB" sz="1800" dirty="0" smtClean="0"/>
              <a:t>Scope also includes </a:t>
            </a:r>
            <a:r>
              <a:rPr lang="en-GB" sz="1800" dirty="0"/>
              <a:t>EGI and its collaborating projects</a:t>
            </a:r>
            <a:r>
              <a:rPr lang="en-GB" sz="1800" dirty="0" smtClean="0"/>
              <a:t>.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 smtClean="0"/>
              <a:t>Not just reporting on e-infrastructure, but also the science it underpins.</a:t>
            </a:r>
            <a:endParaRPr lang="en-GB" sz="1800" dirty="0" smtClean="0"/>
          </a:p>
          <a:p>
            <a:pPr lvl="0"/>
            <a:endParaRPr lang="en-GB" sz="1800" dirty="0"/>
          </a:p>
          <a:p>
            <a:r>
              <a:rPr lang="en-GB" sz="1800" dirty="0" smtClean="0"/>
              <a:t>Draw </a:t>
            </a:r>
            <a:r>
              <a:rPr lang="en-GB" sz="1800" dirty="0"/>
              <a:t>from the other e-</a:t>
            </a:r>
            <a:r>
              <a:rPr lang="en-GB" sz="1800" dirty="0" err="1"/>
              <a:t>ScienceTalk</a:t>
            </a:r>
            <a:r>
              <a:rPr lang="en-GB" sz="1800" dirty="0"/>
              <a:t> products and events for sources of stories and to maximise the impact of the work.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PY2 Review, 15  Oct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4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930" y="0"/>
            <a:ext cx="8229600" cy="863715"/>
          </a:xfrm>
        </p:spPr>
        <p:txBody>
          <a:bodyPr/>
          <a:lstStyle/>
          <a:p>
            <a:r>
              <a:rPr lang="en-US" dirty="0" smtClean="0"/>
              <a:t>Structure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40" y="1673805"/>
            <a:ext cx="8229600" cy="4255933"/>
          </a:xfrm>
        </p:spPr>
        <p:txBody>
          <a:bodyPr>
            <a:normAutofit/>
          </a:bodyPr>
          <a:lstStyle/>
          <a:p>
            <a:r>
              <a:rPr lang="en-GB" sz="2400" dirty="0"/>
              <a:t>Currently one editor and one writer based at CERN. 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New US editor to join the team by the end of the month.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600" i="1" dirty="0" smtClean="0"/>
              <a:t>- To be </a:t>
            </a:r>
            <a:r>
              <a:rPr lang="en-US" sz="1600" i="1" dirty="0"/>
              <a:t>b</a:t>
            </a:r>
            <a:r>
              <a:rPr lang="en-US" sz="1600" i="1" dirty="0" smtClean="0"/>
              <a:t>ased </a:t>
            </a:r>
            <a:r>
              <a:rPr lang="en-US" sz="1600" i="1" dirty="0"/>
              <a:t>at University of Indiana</a:t>
            </a:r>
            <a:endParaRPr lang="en-GB" sz="1600" i="1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Advisory board</a:t>
            </a:r>
          </a:p>
          <a:p>
            <a:pPr marL="0" indent="0">
              <a:buNone/>
            </a:pPr>
            <a:r>
              <a:rPr lang="en-US" sz="1600" i="1" dirty="0" smtClean="0"/>
              <a:t>	- Currently includes: OSG, University of </a:t>
            </a:r>
            <a:r>
              <a:rPr lang="en-US" sz="1600" i="1" dirty="0"/>
              <a:t>I</a:t>
            </a:r>
            <a:r>
              <a:rPr lang="en-US" sz="1600" i="1" dirty="0" smtClean="0"/>
              <a:t>ndiana, </a:t>
            </a:r>
            <a:r>
              <a:rPr lang="en-US" sz="1600" i="1" dirty="0" err="1" smtClean="0"/>
              <a:t>Fermilab</a:t>
            </a:r>
            <a:r>
              <a:rPr lang="en-US" sz="1600" i="1" dirty="0" smtClean="0"/>
              <a:t>, EGI.eu, CERN. </a:t>
            </a:r>
          </a:p>
          <a:p>
            <a:pPr marL="0" indent="0">
              <a:buNone/>
            </a:pPr>
            <a:r>
              <a:rPr lang="en-US" sz="1600" i="1" dirty="0"/>
              <a:t>	</a:t>
            </a:r>
            <a:r>
              <a:rPr lang="en-US" sz="1600" i="1" dirty="0" smtClean="0"/>
              <a:t>- PRACE and XSEDE to be more formally involved in the future.</a:t>
            </a:r>
            <a:endParaRPr lang="en-GB" sz="16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PY2 Review, 15  Oct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930" y="0"/>
            <a:ext cx="8229600" cy="863715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594" y="1628800"/>
            <a:ext cx="7734545" cy="425593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Staffing </a:t>
            </a:r>
          </a:p>
          <a:p>
            <a:endParaRPr lang="en-US" i="1" dirty="0"/>
          </a:p>
          <a:p>
            <a:r>
              <a:rPr lang="en-US" dirty="0" smtClean="0"/>
              <a:t>US funding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Quantitative analysis of readership</a:t>
            </a:r>
          </a:p>
          <a:p>
            <a:endParaRPr lang="en-US" dirty="0"/>
          </a:p>
          <a:p>
            <a:r>
              <a:rPr lang="en-US" dirty="0" smtClean="0"/>
              <a:t>Qualitative analysis of readers’ views</a:t>
            </a:r>
          </a:p>
          <a:p>
            <a:endParaRPr lang="en-US" dirty="0"/>
          </a:p>
          <a:p>
            <a:r>
              <a:rPr lang="en-US" dirty="0" smtClean="0"/>
              <a:t>The name</a:t>
            </a:r>
          </a:p>
          <a:p>
            <a:endParaRPr lang="en-US" sz="2400" dirty="0"/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PY2 Review, 15  Oct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3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5" t="-2" r="25215" b="12598"/>
          <a:stretch/>
        </p:blipFill>
        <p:spPr bwMode="auto">
          <a:xfrm>
            <a:off x="1692009" y="1118915"/>
            <a:ext cx="3780091" cy="5174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23" y="1305849"/>
            <a:ext cx="3129623" cy="247760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800" b="1" dirty="0" smtClean="0"/>
              <a:t>3 feature</a:t>
            </a:r>
          </a:p>
          <a:p>
            <a:r>
              <a:rPr lang="en-US" sz="1800" b="1" dirty="0" smtClean="0"/>
              <a:t>articles 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1800" dirty="0" smtClean="0"/>
              <a:t>Broad,</a:t>
            </a:r>
          </a:p>
          <a:p>
            <a:r>
              <a:rPr lang="en-US" sz="1800" dirty="0" smtClean="0"/>
              <a:t>in-depth</a:t>
            </a:r>
          </a:p>
          <a:p>
            <a:endParaRPr lang="en-US" sz="1050" dirty="0" smtClean="0"/>
          </a:p>
          <a:p>
            <a:r>
              <a:rPr lang="en-US" sz="1800" dirty="0" smtClean="0"/>
              <a:t>500 – </a:t>
            </a:r>
          </a:p>
          <a:p>
            <a:r>
              <a:rPr lang="en-US" sz="1800" dirty="0" smtClean="0"/>
              <a:t>500 words</a:t>
            </a:r>
          </a:p>
          <a:p>
            <a:endParaRPr lang="en-US" sz="1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906757" y="1305849"/>
            <a:ext cx="3960441" cy="123880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800" b="1" dirty="0" smtClean="0"/>
              <a:t>Visual</a:t>
            </a:r>
          </a:p>
          <a:p>
            <a:endParaRPr lang="en-US" sz="1000" dirty="0" smtClean="0"/>
          </a:p>
          <a:p>
            <a:r>
              <a:rPr lang="en-US" sz="1800" dirty="0" smtClean="0"/>
              <a:t>Picture, video or </a:t>
            </a:r>
            <a:r>
              <a:rPr lang="en-US" sz="1800" dirty="0" err="1" smtClean="0"/>
              <a:t>infographic</a:t>
            </a:r>
            <a:endParaRPr lang="en-US" sz="1800" dirty="0" smtClean="0"/>
          </a:p>
          <a:p>
            <a:endParaRPr lang="en-US" sz="1000" dirty="0" smtClean="0"/>
          </a:p>
          <a:p>
            <a:r>
              <a:rPr lang="en-US" sz="1800" dirty="0" smtClean="0"/>
              <a:t>&lt; 500 words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07215" y="3834045"/>
            <a:ext cx="3311836" cy="126957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800" b="1" dirty="0" smtClean="0"/>
              <a:t>Spotlight</a:t>
            </a:r>
          </a:p>
          <a:p>
            <a:endParaRPr lang="en-US" sz="1050" b="1" dirty="0" smtClean="0"/>
          </a:p>
          <a:p>
            <a:r>
              <a:rPr lang="en-US" sz="1800" dirty="0" smtClean="0"/>
              <a:t>Fun, narrow focus</a:t>
            </a:r>
          </a:p>
          <a:p>
            <a:endParaRPr lang="en-US" sz="1050" dirty="0" smtClean="0"/>
          </a:p>
          <a:p>
            <a:r>
              <a:rPr lang="en-US" sz="1800" dirty="0" smtClean="0"/>
              <a:t>&lt; 500 words</a:t>
            </a:r>
          </a:p>
        </p:txBody>
      </p:sp>
      <p:sp>
        <p:nvSpPr>
          <p:cNvPr id="19" name="Title 4"/>
          <p:cNvSpPr>
            <a:spLocks noGrp="1"/>
          </p:cNvSpPr>
          <p:nvPr>
            <p:ph type="title"/>
          </p:nvPr>
        </p:nvSpPr>
        <p:spPr>
          <a:xfrm>
            <a:off x="904410" y="0"/>
            <a:ext cx="8229600" cy="818710"/>
          </a:xfrm>
        </p:spPr>
        <p:txBody>
          <a:bodyPr/>
          <a:lstStyle/>
          <a:p>
            <a:r>
              <a:rPr lang="en-US" sz="3600" b="1" dirty="0" smtClean="0"/>
              <a:t>A typical issue</a:t>
            </a:r>
            <a:endParaRPr lang="en-US" sz="36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PY2 Review, 15  Oct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202045" y="1935108"/>
            <a:ext cx="399625" cy="3237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196625" y="1935108"/>
            <a:ext cx="405045" cy="12668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196625" y="1935108"/>
            <a:ext cx="405045" cy="25337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851920" y="1583795"/>
            <a:ext cx="2054837" cy="180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626895" y="4149080"/>
            <a:ext cx="2790311" cy="1575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5" t="-2" r="25215" b="12598"/>
          <a:stretch/>
        </p:blipFill>
        <p:spPr bwMode="auto">
          <a:xfrm>
            <a:off x="1692009" y="1118915"/>
            <a:ext cx="3780091" cy="5174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4"/>
          <p:cNvSpPr>
            <a:spLocks noGrp="1"/>
          </p:cNvSpPr>
          <p:nvPr>
            <p:ph type="title"/>
          </p:nvPr>
        </p:nvSpPr>
        <p:spPr>
          <a:xfrm>
            <a:off x="904410" y="0"/>
            <a:ext cx="8229600" cy="818710"/>
          </a:xfrm>
        </p:spPr>
        <p:txBody>
          <a:bodyPr/>
          <a:lstStyle/>
          <a:p>
            <a:r>
              <a:rPr lang="en-US" sz="3600" b="1" dirty="0" smtClean="0"/>
              <a:t>A typical issue</a:t>
            </a:r>
            <a:endParaRPr lang="en-US" sz="36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PY2 Review, 15  Oct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176065" y="4575563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Most popular, top-rated and editor’s pick stories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73642" y="1758372"/>
            <a:ext cx="143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/>
              <a:t>c</a:t>
            </a:r>
            <a:r>
              <a:rPr lang="en-US" sz="1800" dirty="0" smtClean="0"/>
              <a:t>alendar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57425" y="3029045"/>
            <a:ext cx="280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Twitter feed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5644423" y="1991252"/>
            <a:ext cx="679139" cy="2157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605587" y="3213711"/>
            <a:ext cx="1751858" cy="7781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644424" y="5022695"/>
            <a:ext cx="952801" cy="4086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29973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04410" y="0"/>
            <a:ext cx="8229600" cy="863715"/>
          </a:xfrm>
        </p:spPr>
        <p:txBody>
          <a:bodyPr/>
          <a:lstStyle/>
          <a:p>
            <a:r>
              <a:rPr lang="en-US" sz="3600" b="1" dirty="0" smtClean="0"/>
              <a:t>A typical issue</a:t>
            </a:r>
            <a:endParaRPr lang="en-US" sz="3600" b="1" dirty="0"/>
          </a:p>
        </p:txBody>
      </p:sp>
      <p:pic>
        <p:nvPicPr>
          <p:cNvPr id="4" name="Content Placeholder 3" descr="around the web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1057" t="1510" r="3465" b="3836"/>
          <a:stretch/>
        </p:blipFill>
        <p:spPr>
          <a:xfrm>
            <a:off x="288000" y="1440000"/>
            <a:ext cx="5364000" cy="4284000"/>
          </a:xfrm>
          <a:ln>
            <a:solidFill>
              <a:schemeClr val="tx1"/>
            </a:solidFill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PY2 Review, 15  Oct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501825" y="1434480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buNone/>
            </a:pPr>
            <a:r>
              <a:rPr lang="en-US" sz="1800" b="1" dirty="0" smtClean="0"/>
              <a:t>In the news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News from other publications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501825" y="2784630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buNone/>
            </a:pPr>
            <a:r>
              <a:rPr lang="en-US" sz="1800" b="1" dirty="0" smtClean="0"/>
              <a:t>Blogs</a:t>
            </a:r>
          </a:p>
          <a:p>
            <a:pPr algn="r">
              <a:buNone/>
            </a:pPr>
            <a:r>
              <a:rPr lang="en-US" sz="1800" dirty="0" smtClean="0"/>
              <a:t> Other blogs about science or computing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501825" y="4089775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buNone/>
            </a:pPr>
            <a:r>
              <a:rPr lang="en-US" sz="1800" b="1" dirty="0" smtClean="0"/>
              <a:t>Announcements</a:t>
            </a:r>
          </a:p>
          <a:p>
            <a:pPr algn="r">
              <a:buNone/>
            </a:pPr>
            <a:r>
              <a:rPr lang="en-US" sz="1800" dirty="0" smtClean="0"/>
              <a:t>Press releases from </a:t>
            </a:r>
            <a:br>
              <a:rPr lang="en-US" sz="1800" dirty="0" smtClean="0"/>
            </a:br>
            <a:r>
              <a:rPr lang="en-US" sz="1800" dirty="0" smtClean="0"/>
              <a:t>other </a:t>
            </a:r>
            <a:r>
              <a:rPr lang="en-US" sz="1800" dirty="0" err="1" smtClean="0"/>
              <a:t>organisations</a:t>
            </a:r>
            <a:endParaRPr lang="en-US" sz="1800" dirty="0" smtClean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5501825" y="4719845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buNone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3780</TotalTime>
  <Words>1013</Words>
  <Application>Microsoft Office PowerPoint</Application>
  <PresentationFormat>On-screen Show (4:3)</PresentationFormat>
  <Paragraphs>295</Paragraphs>
  <Slides>24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1_Custom Design</vt:lpstr>
      <vt:lpstr>Custom Design</vt:lpstr>
      <vt:lpstr>PowerPoint Presentation</vt:lpstr>
      <vt:lpstr>PowerPoint Presentation</vt:lpstr>
      <vt:lpstr>WP3 Overview</vt:lpstr>
      <vt:lpstr>Objectives</vt:lpstr>
      <vt:lpstr>Structure</vt:lpstr>
      <vt:lpstr>Challenges</vt:lpstr>
      <vt:lpstr>A typical issue</vt:lpstr>
      <vt:lpstr>A typical issue</vt:lpstr>
      <vt:lpstr>A typical issue</vt:lpstr>
      <vt:lpstr>Our stories</vt:lpstr>
      <vt:lpstr>Our stories</vt:lpstr>
      <vt:lpstr>Our stories</vt:lpstr>
      <vt:lpstr>Our stories</vt:lpstr>
      <vt:lpstr>Our stories</vt:lpstr>
      <vt:lpstr>Our stories</vt:lpstr>
      <vt:lpstr>Conference coverage</vt:lpstr>
      <vt:lpstr>Media partnerships</vt:lpstr>
      <vt:lpstr>Metrics &amp; analysis</vt:lpstr>
      <vt:lpstr>Subscribers</vt:lpstr>
      <vt:lpstr>Social media</vt:lpstr>
      <vt:lpstr>Readers’ survey</vt:lpstr>
      <vt:lpstr>Readers’ survey</vt:lpstr>
      <vt:lpstr>The future</vt:lpstr>
      <vt:lpstr>Summary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Cristy Jane Burne</dc:creator>
  <cp:lastModifiedBy>Andrew Purcell</cp:lastModifiedBy>
  <cp:revision>340</cp:revision>
  <dcterms:created xsi:type="dcterms:W3CDTF">2010-08-31T11:29:02Z</dcterms:created>
  <dcterms:modified xsi:type="dcterms:W3CDTF">2012-10-03T09:29:52Z</dcterms:modified>
</cp:coreProperties>
</file>