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Masters/slideMaster2.xml" ContentType="application/vnd.openxmlformats-officedocument.presentationml.slideMaster+xml"/>
  <Default Extension="xml" ContentType="application/xml"/>
  <Override PartName="/ppt/tableStyles.xml" ContentType="application/vnd.openxmlformats-officedocument.presentationml.tableStyles+xml"/>
  <Override PartName="/ppt/slideLayouts/slideLayout3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Layouts/slideLayout25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Layouts/slideLayout3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s/slide27.xml" ContentType="application/vnd.openxmlformats-officedocument.presentationml.slide+xml"/>
  <Override PartName="/ppt/slides/slide20.xml" ContentType="application/vnd.openxmlformats-officedocument.presentationml.slide+xml"/>
  <Override PartName="/ppt/slideLayouts/slideLayout24.xml" ContentType="application/vnd.openxmlformats-officedocument.presentationml.slideLayout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Layouts/slideLayout31.xml" ContentType="application/vnd.openxmlformats-officedocument.presentationml.slideLayout+xml"/>
  <Override PartName="/ppt/slides/slide26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5.xml" ContentType="application/vnd.openxmlformats-officedocument.presentationml.notesSlide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notesSlides/notesSlide3.xml" ContentType="application/vnd.openxmlformats-officedocument.presentationml.notes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Masters/slideMaster3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26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Default Extension="bin" ContentType="application/vnd.openxmlformats-officedocument.presentationml.printerSettings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bookmarkIdSeed="2">
  <p:sldMasterIdLst>
    <p:sldMasterId id="2147483648" r:id="rId1"/>
    <p:sldMasterId id="2147483660" r:id="rId2"/>
    <p:sldMasterId id="2147483672" r:id="rId3"/>
  </p:sldMasterIdLst>
  <p:notesMasterIdLst>
    <p:notesMasterId r:id="rId33"/>
  </p:notesMasterIdLst>
  <p:sldIdLst>
    <p:sldId id="345" r:id="rId4"/>
    <p:sldId id="370" r:id="rId5"/>
    <p:sldId id="324" r:id="rId6"/>
    <p:sldId id="360" r:id="rId7"/>
    <p:sldId id="361" r:id="rId8"/>
    <p:sldId id="349" r:id="rId9"/>
    <p:sldId id="374" r:id="rId10"/>
    <p:sldId id="359" r:id="rId11"/>
    <p:sldId id="362" r:id="rId12"/>
    <p:sldId id="351" r:id="rId13"/>
    <p:sldId id="316" r:id="rId14"/>
    <p:sldId id="363" r:id="rId15"/>
    <p:sldId id="372" r:id="rId16"/>
    <p:sldId id="373" r:id="rId17"/>
    <p:sldId id="364" r:id="rId18"/>
    <p:sldId id="365" r:id="rId19"/>
    <p:sldId id="371" r:id="rId20"/>
    <p:sldId id="357" r:id="rId21"/>
    <p:sldId id="366" r:id="rId22"/>
    <p:sldId id="353" r:id="rId23"/>
    <p:sldId id="354" r:id="rId24"/>
    <p:sldId id="367" r:id="rId25"/>
    <p:sldId id="338" r:id="rId26"/>
    <p:sldId id="358" r:id="rId27"/>
    <p:sldId id="368" r:id="rId28"/>
    <p:sldId id="339" r:id="rId29"/>
    <p:sldId id="332" r:id="rId30"/>
    <p:sldId id="333" r:id="rId31"/>
    <p:sldId id="369" r:id="rId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"/>
      </p:ext>
    </p:extLst>
  </p:showPr>
  <p:clrMru>
    <a:srgbClr val="FFCC99"/>
    <a:srgbClr val="FF9966"/>
    <a:srgbClr val="FF6600"/>
    <a:srgbClr val="0066CC"/>
    <a:srgbClr val="FF9900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9843" autoAdjust="0"/>
    <p:restoredTop sz="99006" autoAdjust="0"/>
  </p:normalViewPr>
  <p:slideViewPr>
    <p:cSldViewPr>
      <p:cViewPr>
        <p:scale>
          <a:sx n="100" d="100"/>
          <a:sy n="100" d="100"/>
        </p:scale>
        <p:origin x="-920" y="-624"/>
      </p:cViewPr>
      <p:guideLst>
        <p:guide orient="horz" pos="2544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sp>
      <p:sp>
        <p:nvSpPr>
          <p:cNvPr id="829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CD1194FE-46F0-426B-9EEF-C05A37F519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896352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GridCasts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94FE-46F0-426B-9EEF-C05A37F5196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GridCasts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94FE-46F0-426B-9EEF-C05A37F5196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GridCasts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94FE-46F0-426B-9EEF-C05A37F5196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GridCasts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94FE-46F0-426B-9EEF-C05A37F5196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GridCasts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94FE-46F0-426B-9EEF-C05A37F5196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GridCasts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94FE-46F0-426B-9EEF-C05A37F5196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84F6F-D754-495E-A387-76CFDA48F3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86497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919E9-DD40-4F92-B4A1-F47DE05E4B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65235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F522B4-9595-4CE8-9D2F-F29556F4F0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86995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71161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29031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584655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1066800"/>
            <a:ext cx="3695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066800"/>
            <a:ext cx="3695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116726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97256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12077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039699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30529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1840" y="6619875"/>
            <a:ext cx="2895600" cy="476250"/>
          </a:xfrm>
          <a:ln/>
        </p:spPr>
        <p:txBody>
          <a:bodyPr/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619875"/>
            <a:ext cx="2133600" cy="476250"/>
          </a:xfrm>
          <a:ln/>
        </p:spPr>
        <p:txBody>
          <a:bodyPr/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787284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208458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119248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29450" y="0"/>
            <a:ext cx="188595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0"/>
            <a:ext cx="550545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412622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8349E7-49E1-4CCD-8AE6-543C597CC76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420849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D9B84-E6B0-406E-BAC6-1D78C4DFDB7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710349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8D339-A439-45DA-8BBC-B6A3243CDD4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357535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6075" y="974725"/>
            <a:ext cx="4217988" cy="5429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6463" y="974725"/>
            <a:ext cx="4219575" cy="5429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D14FA-0B5F-458B-B9FC-54D3B4BBFF3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770748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E83097-CCBB-4868-9FE0-AFC4F5EA4DA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297579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514FF-2F2E-4F09-BA8A-D48E22D5DD5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211613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981E4E-5B67-4622-AB64-690687513F3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07339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22A9E-2D63-454C-AFCE-D3169FF0F3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802305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109EE3-9328-4A1C-9546-481B07BE6D6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606447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2C24EF-7011-403C-9999-A7A76686068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868545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F9F95-666B-45AB-A248-E229E6A8BDD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109219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27838" y="66675"/>
            <a:ext cx="2160587" cy="6337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6075" y="66675"/>
            <a:ext cx="6329363" cy="6337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4BFBD-7D14-4A33-BB4B-5B7839F80E0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75682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44E26-675E-4EA0-AC93-EBD5EEC793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8845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54B761-084D-4DCC-B215-317297BF97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91929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1AB3B-03ED-42F0-A526-0B907AD932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35449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3A979-33D4-43AD-AE11-6DF3B77D66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4094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C7EB61-42D4-4B4E-8D38-7D168BCC49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17133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CDD425-EC0A-48AA-8855-68615A4BD1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81294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4" Type="http://schemas.openxmlformats.org/officeDocument/2006/relationships/image" Target="../media/image2.jpe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png"/><Relationship Id="rId14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86BE64AB-CA1B-4C06-B745-D294D6B988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1" descr="banner-ITonly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8001000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0"/>
            <a:ext cx="5791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1066800"/>
            <a:ext cx="75438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0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71600" y="6477000"/>
            <a:ext cx="7543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1">
                <a:solidFill>
                  <a:srgbClr val="3861AA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2054" name="Text Box 34"/>
          <p:cNvSpPr txBox="1">
            <a:spLocks noChangeArrowheads="1"/>
          </p:cNvSpPr>
          <p:nvPr/>
        </p:nvSpPr>
        <p:spPr bwMode="auto">
          <a:xfrm>
            <a:off x="0" y="6111875"/>
            <a:ext cx="12954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900">
                <a:solidFill>
                  <a:srgbClr val="3861AA"/>
                </a:solidFill>
                <a:latin typeface="Tahoma" pitchFamily="34" charset="0"/>
              </a:rPr>
              <a:t>CERN IT Department</a:t>
            </a:r>
          </a:p>
          <a:p>
            <a:pPr algn="r" eaLnBrk="1" hangingPunct="1"/>
            <a:r>
              <a:rPr lang="en-US" sz="900">
                <a:solidFill>
                  <a:srgbClr val="3861AA"/>
                </a:solidFill>
                <a:latin typeface="Tahoma" pitchFamily="34" charset="0"/>
              </a:rPr>
              <a:t>CH-1211 Genève 23</a:t>
            </a:r>
          </a:p>
          <a:p>
            <a:pPr algn="r" eaLnBrk="1" hangingPunct="1"/>
            <a:r>
              <a:rPr lang="en-US" sz="900">
                <a:solidFill>
                  <a:srgbClr val="3861AA"/>
                </a:solidFill>
                <a:latin typeface="Tahoma" pitchFamily="34" charset="0"/>
              </a:rPr>
              <a:t>Switzerland</a:t>
            </a:r>
          </a:p>
          <a:p>
            <a:pPr algn="r" eaLnBrk="1" hangingPunct="1"/>
            <a:r>
              <a:rPr lang="en-US" sz="1100" b="1">
                <a:solidFill>
                  <a:srgbClr val="3861AA"/>
                </a:solidFill>
                <a:latin typeface="Tahoma" pitchFamily="34" charset="0"/>
              </a:rPr>
              <a:t>www.cern.ch/i</a:t>
            </a:r>
            <a:r>
              <a:rPr lang="en-US" sz="1000" b="1">
                <a:solidFill>
                  <a:srgbClr val="3861AA"/>
                </a:solidFill>
                <a:latin typeface="Tahoma" pitchFamily="34" charset="0"/>
              </a:rPr>
              <a:t>t</a:t>
            </a:r>
          </a:p>
        </p:txBody>
      </p:sp>
      <p:pic>
        <p:nvPicPr>
          <p:cNvPr id="2055" name="Picture 9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9062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861AA"/>
        </a:buClr>
        <a:buChar char="•"/>
        <a:defRPr sz="2800">
          <a:solidFill>
            <a:srgbClr val="3861AA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–"/>
        <a:defRPr sz="2400">
          <a:solidFill>
            <a:srgbClr val="3861AA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3861AA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3861AA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3861AA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3861AA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3861AA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3861AA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3861AA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 sz="1800">
              <a:solidFill>
                <a:srgbClr val="2B519A"/>
              </a:solidFill>
            </a:endParaRP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76400" y="6619875"/>
            <a:ext cx="67024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2B519A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9318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21700" y="6562725"/>
            <a:ext cx="469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2B519A"/>
                </a:solidFill>
                <a:cs typeface="+mn-cs"/>
              </a:defRPr>
            </a:lvl1pPr>
          </a:lstStyle>
          <a:p>
            <a:pPr>
              <a:defRPr/>
            </a:pPr>
            <a:fld id="{0686142A-16D7-44E7-9A37-AB9C683AE37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1825625" y="0"/>
            <a:ext cx="7315200" cy="838200"/>
          </a:xfrm>
          <a:prstGeom prst="rect">
            <a:avLst/>
          </a:prstGeom>
          <a:solidFill>
            <a:srgbClr val="325FA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  <a:buClr>
                <a:srgbClr val="FFCC66"/>
              </a:buClr>
              <a:buFontTx/>
              <a:buChar char="•"/>
            </a:pPr>
            <a:endParaRPr lang="en-GB" sz="1800">
              <a:solidFill>
                <a:srgbClr val="2B519A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6075" y="974725"/>
            <a:ext cx="8589963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1774825" y="687388"/>
            <a:ext cx="7369175" cy="146050"/>
          </a:xfrm>
          <a:prstGeom prst="rect">
            <a:avLst/>
          </a:prstGeom>
          <a:solidFill>
            <a:srgbClr val="2B519A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GB" sz="1800">
              <a:solidFill>
                <a:srgbClr val="2B519A"/>
              </a:solidFill>
              <a:latin typeface="Verdana" pitchFamily="34" charset="0"/>
            </a:endParaRPr>
          </a:p>
        </p:txBody>
      </p:sp>
      <p:sp>
        <p:nvSpPr>
          <p:cNvPr id="3080" name="Oval 8"/>
          <p:cNvSpPr>
            <a:spLocks noChangeArrowheads="1"/>
          </p:cNvSpPr>
          <p:nvPr/>
        </p:nvSpPr>
        <p:spPr bwMode="auto">
          <a:xfrm>
            <a:off x="1398588" y="0"/>
            <a:ext cx="838200" cy="8382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 sz="1800">
              <a:solidFill>
                <a:srgbClr val="2B519A"/>
              </a:solidFill>
            </a:endParaRPr>
          </a:p>
        </p:txBody>
      </p:sp>
      <p:graphicFrame>
        <p:nvGraphicFramePr>
          <p:cNvPr id="93193" name="Group 9"/>
          <p:cNvGraphicFramePr>
            <a:graphicFrameLocks noGrp="1"/>
          </p:cNvGraphicFramePr>
          <p:nvPr/>
        </p:nvGraphicFramePr>
        <p:xfrm>
          <a:off x="255588" y="644525"/>
          <a:ext cx="3652837" cy="327025"/>
        </p:xfrm>
        <a:graphic>
          <a:graphicData uri="http://schemas.openxmlformats.org/drawingml/2006/table">
            <a:tbl>
              <a:tblPr/>
              <a:tblGrid>
                <a:gridCol w="3652837"/>
              </a:tblGrid>
              <a:tr h="3270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1AF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Enabling Grids for E-sciencE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083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2254250" y="66675"/>
            <a:ext cx="6734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3084" name="Text Box 16"/>
          <p:cNvSpPr txBox="1">
            <a:spLocks noChangeArrowheads="1"/>
          </p:cNvSpPr>
          <p:nvPr/>
        </p:nvSpPr>
        <p:spPr bwMode="auto">
          <a:xfrm>
            <a:off x="0" y="6629400"/>
            <a:ext cx="2819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FFCC66"/>
              </a:buClr>
            </a:pPr>
            <a:r>
              <a:rPr lang="en-GB" sz="1200">
                <a:solidFill>
                  <a:srgbClr val="2B519A"/>
                </a:solidFill>
                <a:latin typeface="Verdana" pitchFamily="34" charset="0"/>
              </a:rPr>
              <a:t>EGEE-III INFSO-RI-222667</a:t>
            </a:r>
            <a:endParaRPr lang="en-GB" sz="1800">
              <a:solidFill>
                <a:srgbClr val="2B519A"/>
              </a:solidFill>
              <a:latin typeface="Verdana" pitchFamily="34" charset="0"/>
            </a:endParaRPr>
          </a:p>
        </p:txBody>
      </p:sp>
      <p:pic>
        <p:nvPicPr>
          <p:cNvPr id="3085" name="Picture 17" descr="ege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14300" y="184150"/>
            <a:ext cx="20097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Font typeface="Arial" charset="0"/>
        <a:buChar char="–"/>
        <a:defRPr sz="2100">
          <a:solidFill>
            <a:srgbClr val="00338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Font typeface="Wingdings" pitchFamily="2" charset="2"/>
        <a:buChar char="§"/>
        <a:defRPr sz="1900">
          <a:solidFill>
            <a:srgbClr val="00338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Char char="•"/>
        <a:defRPr sz="2000" i="1">
          <a:solidFill>
            <a:srgbClr val="00338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jpe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1dpB1yHxkuA" TargetMode="External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11"/>
          <p:cNvSpPr>
            <a:spLocks noGrp="1" noChangeArrowheads="1"/>
          </p:cNvSpPr>
          <p:nvPr/>
        </p:nvSpPr>
        <p:spPr bwMode="auto">
          <a:xfrm>
            <a:off x="609600" y="11430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400" dirty="0" smtClean="0"/>
              <a:t>André-Pierre Olivier - WP2 Leader, APO</a:t>
            </a:r>
            <a:endParaRPr lang="en-GB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r>
              <a:rPr lang="fr-FR" sz="3600" b="1" dirty="0" err="1" smtClean="0"/>
              <a:t>e-ScienceTalk</a:t>
            </a:r>
            <a:r>
              <a:rPr lang="fr-FR" sz="3600" b="1" dirty="0" smtClean="0"/>
              <a:t> – </a:t>
            </a:r>
            <a:r>
              <a:rPr lang="en-GB" sz="3600" b="1" dirty="0" smtClean="0"/>
              <a:t>WP2</a:t>
            </a:r>
            <a:endParaRPr lang="en-GB" sz="3600" b="1" dirty="0"/>
          </a:p>
        </p:txBody>
      </p:sp>
      <p:pic>
        <p:nvPicPr>
          <p:cNvPr id="5" name="Image 4" descr="EST-LogoProjet-intr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769721"/>
            <a:ext cx="7004915" cy="3792879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9500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lvl="0" eaLnBrk="1" hangingPunct="1">
              <a:defRPr/>
            </a:pPr>
            <a:r>
              <a:rPr lang="fr-FR" sz="3200" b="1" dirty="0" smtClean="0">
                <a:solidFill>
                  <a:schemeClr val="tx1"/>
                </a:solidFill>
              </a:rPr>
              <a:t>e</a:t>
            </a:r>
            <a:r>
              <a:rPr lang="en-US" sz="3200" b="1" dirty="0" smtClean="0">
                <a:solidFill>
                  <a:schemeClr val="tx1"/>
                </a:solidFill>
              </a:rPr>
              <a:t>-</a:t>
            </a:r>
            <a:r>
              <a:rPr lang="en-US" sz="3200" b="1" dirty="0" err="1" smtClean="0">
                <a:solidFill>
                  <a:schemeClr val="tx1"/>
                </a:solidFill>
              </a:rPr>
              <a:t>ScienceCity</a:t>
            </a:r>
            <a:r>
              <a:rPr lang="en-US" sz="3200" b="1" dirty="0" smtClean="0">
                <a:solidFill>
                  <a:schemeClr val="tx1"/>
                </a:solidFill>
              </a:rPr>
              <a:t> concept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3429000"/>
            <a:ext cx="7620000" cy="2971800"/>
          </a:xfrm>
        </p:spPr>
        <p:txBody>
          <a:bodyPr lIns="0" tIns="0" rIns="0" bIns="0"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err="1" smtClean="0">
                <a:ea typeface="ＭＳ Ｐゴシック" pitchFamily="34" charset="-128"/>
              </a:rPr>
              <a:t>e-ScienceCity</a:t>
            </a:r>
            <a:r>
              <a:rPr lang="en-GB" altLang="ja-JP" sz="1800" dirty="0" smtClean="0">
                <a:ea typeface="ＭＳ Ｐゴシック" pitchFamily="34" charset="-128"/>
              </a:rPr>
              <a:t> replace the Grid Café as the main web. Grid café become one of the section of the site like the other : Cloud Lounge, Volunteer Garage, HPC Tower...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GB" altLang="ja-JP" sz="1800" dirty="0">
              <a:ea typeface="ＭＳ Ｐゴシック" pitchFamily="34" charset="-128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smtClean="0">
                <a:ea typeface="ＭＳ Ｐゴシック" pitchFamily="34" charset="-128"/>
              </a:rPr>
              <a:t>e-</a:t>
            </a:r>
            <a:r>
              <a:rPr lang="en-GB" altLang="ja-JP" sz="1800" dirty="0" err="1" smtClean="0">
                <a:ea typeface="ＭＳ Ｐゴシック" pitchFamily="34" charset="-128"/>
              </a:rPr>
              <a:t>ScienceCity</a:t>
            </a:r>
            <a:r>
              <a:rPr lang="en-GB" altLang="ja-JP" sz="1800" dirty="0" smtClean="0">
                <a:ea typeface="ＭＳ Ｐゴシック" pitchFamily="34" charset="-128"/>
              </a:rPr>
              <a:t> </a:t>
            </a:r>
            <a:r>
              <a:rPr lang="en-GB" altLang="ja-JP" sz="1800" dirty="0">
                <a:ea typeface="ＭＳ Ｐゴシック" pitchFamily="34" charset="-128"/>
              </a:rPr>
              <a:t>is constructed like a virtual town, with sections dedicated to different areas of e-science; it will also be available to navigate through a 3D virtual world hosted by New World Grid.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GB" altLang="ja-JP" sz="1800" dirty="0">
              <a:ea typeface="ＭＳ Ｐゴシック" pitchFamily="34" charset="-128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err="1">
                <a:ea typeface="ＭＳ Ｐゴシック" pitchFamily="34" charset="-128"/>
              </a:rPr>
              <a:t>e-ScienceCity</a:t>
            </a:r>
            <a:r>
              <a:rPr lang="en-GB" altLang="ja-JP" sz="1800" dirty="0">
                <a:ea typeface="ＭＳ Ｐゴシック" pitchFamily="34" charset="-128"/>
              </a:rPr>
              <a:t> was launched in </a:t>
            </a:r>
            <a:r>
              <a:rPr lang="en-GB" altLang="ja-JP" sz="1800" dirty="0" smtClean="0">
                <a:ea typeface="ＭＳ Ｐゴシック" pitchFamily="34" charset="-128"/>
              </a:rPr>
              <a:t>September 2011, </a:t>
            </a:r>
            <a:r>
              <a:rPr lang="en-GB" altLang="ja-JP" sz="1800" dirty="0">
                <a:ea typeface="ＭＳ Ｐゴシック" pitchFamily="34" charset="-128"/>
              </a:rPr>
              <a:t>and</a:t>
            </a:r>
            <a:r>
              <a:rPr lang="en-GB" altLang="ja-JP" sz="1800" dirty="0" smtClean="0">
                <a:ea typeface="ＭＳ Ｐゴシック" pitchFamily="34" charset="-128"/>
              </a:rPr>
              <a:t> has been </a:t>
            </a:r>
            <a:r>
              <a:rPr lang="en-GB" altLang="ja-JP" sz="1800" dirty="0">
                <a:ea typeface="ＭＳ Ｐゴシック" pitchFamily="34" charset="-128"/>
              </a:rPr>
              <a:t>updated during</a:t>
            </a:r>
            <a:r>
              <a:rPr lang="en-GB" altLang="ja-JP" sz="1800" dirty="0" smtClean="0">
                <a:ea typeface="ＭＳ Ｐゴシック" pitchFamily="34" charset="-128"/>
              </a:rPr>
              <a:t> year 2 of the project. We </a:t>
            </a:r>
            <a:r>
              <a:rPr lang="en-GB" altLang="ja-JP" sz="1800" dirty="0">
                <a:ea typeface="ＭＳ Ｐゴシック" pitchFamily="34" charset="-128"/>
              </a:rPr>
              <a:t>continue to create new content and sections to populate the </a:t>
            </a:r>
            <a:r>
              <a:rPr lang="en-GB" altLang="ja-JP" sz="1800" dirty="0" smtClean="0">
                <a:ea typeface="ＭＳ Ｐゴシック" pitchFamily="34" charset="-128"/>
              </a:rPr>
              <a:t>site (Network Park...).</a:t>
            </a:r>
            <a:endParaRPr lang="en-GB" altLang="ja-JP" sz="1800" b="1" dirty="0" smtClean="0">
              <a:ea typeface="ＭＳ Ｐゴシック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6" name="Image 5" descr="Slide-R-logoeSC-bi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219200"/>
            <a:ext cx="3799681" cy="203967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4132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057400" y="0"/>
            <a:ext cx="70866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evolution</a:t>
            </a:r>
          </a:p>
        </p:txBody>
      </p:sp>
      <p:pic>
        <p:nvPicPr>
          <p:cNvPr id="11" name="Picture 8" descr="GridCafé-New.png                                               0020A4A8Macintosh HD                   C539C163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2286000"/>
            <a:ext cx="2819400" cy="194321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50800" dist="762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3" name="Image 12" descr="NewHom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371600"/>
            <a:ext cx="3505200" cy="391895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76200" dist="1143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sp>
        <p:nvSpPr>
          <p:cNvPr id="14" name="ZoneTexte 13"/>
          <p:cNvSpPr txBox="1"/>
          <p:nvPr/>
        </p:nvSpPr>
        <p:spPr>
          <a:xfrm>
            <a:off x="2590800" y="5791200"/>
            <a:ext cx="3505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ja-JP" sz="1600" b="1" dirty="0" err="1" smtClean="0">
                <a:ea typeface="ＭＳ Ｐゴシック" pitchFamily="34" charset="-128"/>
              </a:rPr>
              <a:t>From</a:t>
            </a:r>
            <a:r>
              <a:rPr lang="fr-FR" altLang="ja-JP" sz="1600" b="1" dirty="0" smtClean="0">
                <a:ea typeface="ＭＳ Ｐゴシック" pitchFamily="34" charset="-128"/>
              </a:rPr>
              <a:t> </a:t>
            </a:r>
            <a:r>
              <a:rPr lang="fr-FR" altLang="ja-JP" sz="1600" b="1" dirty="0" err="1" smtClean="0">
                <a:ea typeface="ＭＳ Ｐゴシック" pitchFamily="34" charset="-128"/>
              </a:rPr>
              <a:t>Grid</a:t>
            </a:r>
            <a:r>
              <a:rPr lang="fr-FR" altLang="ja-JP" sz="1600" b="1" dirty="0" smtClean="0">
                <a:ea typeface="ＭＳ Ｐゴシック" pitchFamily="34" charset="-128"/>
              </a:rPr>
              <a:t> Café to </a:t>
            </a:r>
            <a:r>
              <a:rPr lang="fr-FR" altLang="ja-JP" sz="1600" b="1" dirty="0" err="1" smtClean="0">
                <a:ea typeface="ＭＳ Ｐゴシック" pitchFamily="34" charset="-128"/>
              </a:rPr>
              <a:t>e-ScienceCity</a:t>
            </a:r>
            <a:endParaRPr lang="fr-FR" sz="1600" b="1" dirty="0" smtClean="0"/>
          </a:p>
          <a:p>
            <a:endParaRPr lang="fr-F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838200"/>
          </a:xfrm>
        </p:spPr>
        <p:txBody>
          <a:bodyPr/>
          <a:lstStyle/>
          <a:p>
            <a:pPr eaLnBrk="1" hangingPunct="1"/>
            <a:r>
              <a:rPr lang="fr-FR" sz="2800" b="1" dirty="0" smtClean="0">
                <a:solidFill>
                  <a:schemeClr val="tx1"/>
                </a:solidFill>
              </a:rPr>
              <a:t>e</a:t>
            </a:r>
            <a:r>
              <a:rPr lang="en-US" sz="2800" b="1" dirty="0" smtClean="0">
                <a:solidFill>
                  <a:schemeClr val="tx1"/>
                </a:solidFill>
              </a:rPr>
              <a:t>-</a:t>
            </a:r>
            <a:r>
              <a:rPr lang="en-US" sz="2800" b="1" dirty="0" err="1" smtClean="0">
                <a:solidFill>
                  <a:schemeClr val="tx1"/>
                </a:solidFill>
              </a:rPr>
              <a:t>ScienceCity</a:t>
            </a:r>
            <a:r>
              <a:rPr lang="en-US" sz="2800" b="1" dirty="0" smtClean="0">
                <a:solidFill>
                  <a:schemeClr val="tx1"/>
                </a:solidFill>
              </a:rPr>
              <a:t> website - 1</a:t>
            </a:r>
            <a:endParaRPr lang="en-US" sz="3600" b="1" dirty="0" smtClean="0">
              <a:solidFill>
                <a:schemeClr val="tx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11" name="ZoneTexte 10"/>
          <p:cNvSpPr txBox="1"/>
          <p:nvPr/>
        </p:nvSpPr>
        <p:spPr>
          <a:xfrm>
            <a:off x="3200400" y="4572000"/>
            <a:ext cx="27432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fr-FR" sz="1800" kern="0" dirty="0" err="1" smtClean="0"/>
              <a:t>GridCafé</a:t>
            </a:r>
            <a:endParaRPr lang="fr-FR" sz="1800" kern="0" dirty="0" smtClean="0"/>
          </a:p>
        </p:txBody>
      </p:sp>
      <p:sp>
        <p:nvSpPr>
          <p:cNvPr id="12" name="ZoneTexte 11"/>
          <p:cNvSpPr txBox="1"/>
          <p:nvPr/>
        </p:nvSpPr>
        <p:spPr>
          <a:xfrm>
            <a:off x="6096000" y="4572000"/>
            <a:ext cx="27432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fr-FR" sz="1800" kern="0" dirty="0" smtClean="0">
                <a:solidFill>
                  <a:schemeClr val="tx1"/>
                </a:solidFill>
              </a:rPr>
              <a:t>Cloud </a:t>
            </a:r>
            <a:r>
              <a:rPr lang="fr-FR" sz="1800" kern="0" dirty="0" err="1" smtClean="0">
                <a:solidFill>
                  <a:schemeClr val="tx1"/>
                </a:solidFill>
              </a:rPr>
              <a:t>Lounge</a:t>
            </a:r>
            <a:endParaRPr lang="fr-FR" sz="1800" dirty="0"/>
          </a:p>
        </p:txBody>
      </p:sp>
      <p:sp>
        <p:nvSpPr>
          <p:cNvPr id="13" name="ZoneTexte 12"/>
          <p:cNvSpPr txBox="1"/>
          <p:nvPr/>
        </p:nvSpPr>
        <p:spPr>
          <a:xfrm>
            <a:off x="381000" y="4419600"/>
            <a:ext cx="28194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fr-FR" sz="1800" kern="0" dirty="0" err="1" smtClean="0"/>
              <a:t>e-ScienceCity</a:t>
            </a:r>
            <a:endParaRPr lang="fr-FR" sz="1800" kern="0" dirty="0" smtClean="0"/>
          </a:p>
          <a:p>
            <a:pPr lvl="0" algn="ctr"/>
            <a:r>
              <a:rPr lang="fr-FR" sz="1800" kern="0" dirty="0" err="1" smtClean="0"/>
              <a:t>Homepage</a:t>
            </a:r>
            <a:endParaRPr lang="fr-FR" sz="1800" dirty="0"/>
          </a:p>
        </p:txBody>
      </p:sp>
      <p:pic>
        <p:nvPicPr>
          <p:cNvPr id="14" name="Image 13" descr="EST-hom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981200"/>
            <a:ext cx="2667000" cy="1988028"/>
          </a:xfrm>
          <a:prstGeom prst="rect">
            <a:avLst/>
          </a:prstGeom>
          <a:effectLst>
            <a:outerShdw blurRad="63500" dist="635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5" name="Image 14" descr="ESC-GridCaf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1981200"/>
            <a:ext cx="2667000" cy="1989364"/>
          </a:xfrm>
          <a:prstGeom prst="rect">
            <a:avLst/>
          </a:prstGeom>
          <a:effectLst>
            <a:outerShdw blurRad="63500" dist="635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6" name="Image 15" descr="ESC-CloudLoun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1981200"/>
            <a:ext cx="2667000" cy="2166197"/>
          </a:xfrm>
          <a:prstGeom prst="rect">
            <a:avLst/>
          </a:prstGeom>
          <a:effectLst>
            <a:outerShdw blurRad="63500" dist="635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4132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838200"/>
          </a:xfrm>
        </p:spPr>
        <p:txBody>
          <a:bodyPr/>
          <a:lstStyle/>
          <a:p>
            <a:pPr eaLnBrk="1" hangingPunct="1"/>
            <a:r>
              <a:rPr lang="fr-FR" sz="2800" b="1" dirty="0" smtClean="0">
                <a:solidFill>
                  <a:schemeClr val="tx1"/>
                </a:solidFill>
              </a:rPr>
              <a:t>e</a:t>
            </a:r>
            <a:r>
              <a:rPr lang="en-US" sz="2800" b="1" dirty="0" smtClean="0">
                <a:solidFill>
                  <a:schemeClr val="tx1"/>
                </a:solidFill>
              </a:rPr>
              <a:t>-</a:t>
            </a:r>
            <a:r>
              <a:rPr lang="en-US" sz="2800" b="1" dirty="0" err="1" smtClean="0">
                <a:solidFill>
                  <a:schemeClr val="tx1"/>
                </a:solidFill>
              </a:rPr>
              <a:t>ScienceCity</a:t>
            </a:r>
            <a:r>
              <a:rPr lang="en-US" sz="2800" b="1" dirty="0" smtClean="0">
                <a:solidFill>
                  <a:schemeClr val="tx1"/>
                </a:solidFill>
              </a:rPr>
              <a:t> website - 2</a:t>
            </a:r>
            <a:endParaRPr lang="en-US" sz="3600" b="1" dirty="0" smtClean="0">
              <a:solidFill>
                <a:schemeClr val="tx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11" name="ZoneTexte 10"/>
          <p:cNvSpPr txBox="1"/>
          <p:nvPr/>
        </p:nvSpPr>
        <p:spPr>
          <a:xfrm>
            <a:off x="3200400" y="4572000"/>
            <a:ext cx="27432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fr-FR" sz="1800" kern="0" dirty="0" smtClean="0"/>
              <a:t>HPC </a:t>
            </a:r>
            <a:r>
              <a:rPr lang="fr-FR" sz="1800" kern="0" dirty="0" err="1" smtClean="0"/>
              <a:t>Tower</a:t>
            </a:r>
            <a:endParaRPr lang="fr-FR" sz="1800" kern="0" dirty="0" smtClean="0"/>
          </a:p>
        </p:txBody>
      </p:sp>
      <p:sp>
        <p:nvSpPr>
          <p:cNvPr id="12" name="ZoneTexte 11"/>
          <p:cNvSpPr txBox="1"/>
          <p:nvPr/>
        </p:nvSpPr>
        <p:spPr>
          <a:xfrm>
            <a:off x="6096000" y="4572000"/>
            <a:ext cx="27432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fr-FR" sz="1800" kern="0" dirty="0" smtClean="0">
                <a:solidFill>
                  <a:schemeClr val="tx1"/>
                </a:solidFill>
              </a:rPr>
              <a:t>Virtual World </a:t>
            </a:r>
          </a:p>
          <a:p>
            <a:pPr lvl="0" algn="ctr"/>
            <a:r>
              <a:rPr lang="fr-FR" sz="1800" kern="0" dirty="0" smtClean="0"/>
              <a:t>Portal</a:t>
            </a:r>
            <a:endParaRPr lang="fr-FR" sz="1800" dirty="0"/>
          </a:p>
        </p:txBody>
      </p:sp>
      <p:sp>
        <p:nvSpPr>
          <p:cNvPr id="13" name="ZoneTexte 12"/>
          <p:cNvSpPr txBox="1"/>
          <p:nvPr/>
        </p:nvSpPr>
        <p:spPr>
          <a:xfrm>
            <a:off x="381000" y="4419600"/>
            <a:ext cx="28194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fr-FR" sz="1800" kern="0" dirty="0" err="1" smtClean="0"/>
              <a:t>Volunteer</a:t>
            </a:r>
            <a:r>
              <a:rPr lang="fr-FR" sz="1800" kern="0" dirty="0" smtClean="0"/>
              <a:t> </a:t>
            </a:r>
          </a:p>
          <a:p>
            <a:pPr lvl="0" algn="ctr"/>
            <a:r>
              <a:rPr lang="fr-FR" sz="1800" kern="0" dirty="0" smtClean="0"/>
              <a:t>Garage</a:t>
            </a:r>
            <a:endParaRPr lang="fr-FR" sz="1800" dirty="0"/>
          </a:p>
        </p:txBody>
      </p:sp>
      <p:pic>
        <p:nvPicPr>
          <p:cNvPr id="17" name="Image 16" descr="ESC-Gar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981200"/>
            <a:ext cx="2719986" cy="2209800"/>
          </a:xfrm>
          <a:prstGeom prst="rect">
            <a:avLst/>
          </a:prstGeom>
          <a:effectLst>
            <a:outerShdw blurRad="63500" dist="635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8" name="Image 17" descr="ESC-HPCtow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347" y="1981200"/>
            <a:ext cx="2757253" cy="2057400"/>
          </a:xfrm>
          <a:prstGeom prst="rect">
            <a:avLst/>
          </a:prstGeom>
          <a:effectLst>
            <a:outerShdw blurRad="63500" dist="635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9" name="Image 18" descr="ESC-VWporta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981200"/>
            <a:ext cx="2763840" cy="2057400"/>
          </a:xfrm>
          <a:prstGeom prst="rect">
            <a:avLst/>
          </a:prstGeom>
          <a:effectLst>
            <a:outerShdw blurRad="63500" dist="635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4132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838200"/>
          </a:xfrm>
        </p:spPr>
        <p:txBody>
          <a:bodyPr/>
          <a:lstStyle/>
          <a:p>
            <a:pPr eaLnBrk="1" hangingPunct="1"/>
            <a:r>
              <a:rPr lang="fr-FR" sz="2800" b="1" dirty="0" smtClean="0">
                <a:solidFill>
                  <a:schemeClr val="tx1"/>
                </a:solidFill>
              </a:rPr>
              <a:t>e</a:t>
            </a:r>
            <a:r>
              <a:rPr lang="en-US" sz="2800" b="1" dirty="0" smtClean="0">
                <a:solidFill>
                  <a:schemeClr val="tx1"/>
                </a:solidFill>
              </a:rPr>
              <a:t>-</a:t>
            </a:r>
            <a:r>
              <a:rPr lang="en-US" sz="2800" b="1" dirty="0" err="1" smtClean="0">
                <a:solidFill>
                  <a:schemeClr val="tx1"/>
                </a:solidFill>
              </a:rPr>
              <a:t>ScienceCity</a:t>
            </a:r>
            <a:r>
              <a:rPr lang="en-US" sz="2800" b="1" dirty="0" smtClean="0">
                <a:solidFill>
                  <a:schemeClr val="tx1"/>
                </a:solidFill>
              </a:rPr>
              <a:t> website - 3</a:t>
            </a:r>
            <a:endParaRPr lang="en-US" sz="3600" b="1" dirty="0" smtClean="0">
              <a:solidFill>
                <a:schemeClr val="tx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11" name="ZoneTexte 10"/>
          <p:cNvSpPr txBox="1"/>
          <p:nvPr/>
        </p:nvSpPr>
        <p:spPr>
          <a:xfrm>
            <a:off x="381000" y="6172200"/>
            <a:ext cx="27432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fr-FR" sz="1800" kern="0" dirty="0" smtClean="0"/>
              <a:t>People </a:t>
            </a:r>
            <a:r>
              <a:rPr lang="fr-FR" sz="1800" kern="0" dirty="0" err="1" smtClean="0"/>
              <a:t>Bay</a:t>
            </a:r>
            <a:endParaRPr lang="fr-FR" sz="1800" kern="0" dirty="0" smtClean="0"/>
          </a:p>
        </p:txBody>
      </p:sp>
      <p:sp>
        <p:nvSpPr>
          <p:cNvPr id="12" name="ZoneTexte 11"/>
          <p:cNvSpPr txBox="1"/>
          <p:nvPr/>
        </p:nvSpPr>
        <p:spPr>
          <a:xfrm>
            <a:off x="4114800" y="1981200"/>
            <a:ext cx="4800600" cy="3733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>
              <a:buClr>
                <a:srgbClr val="FF6600"/>
              </a:buClr>
            </a:pPr>
            <a:endParaRPr lang="fr-FR" sz="2400" kern="0" dirty="0" smtClean="0">
              <a:solidFill>
                <a:schemeClr val="tx1"/>
              </a:solidFill>
            </a:endParaRPr>
          </a:p>
          <a:p>
            <a:pPr>
              <a:buClr>
                <a:srgbClr val="FF6600"/>
              </a:buClr>
              <a:buFont typeface="Arial"/>
              <a:buChar char="•"/>
            </a:pPr>
            <a:r>
              <a:rPr lang="fr-FR" sz="2400" baseline="30000" dirty="0" smtClean="0"/>
              <a:t>  </a:t>
            </a:r>
            <a:r>
              <a:rPr lang="fr-FR" sz="2400" baseline="30000" dirty="0" err="1" smtClean="0"/>
              <a:t>GridCafé</a:t>
            </a:r>
            <a:r>
              <a:rPr lang="fr-FR" sz="2400" baseline="30000" dirty="0" smtClean="0"/>
              <a:t> : 39 pages</a:t>
            </a:r>
          </a:p>
          <a:p>
            <a:pPr>
              <a:buClr>
                <a:srgbClr val="FF6600"/>
              </a:buClr>
              <a:buFont typeface="Arial"/>
              <a:buChar char="•"/>
            </a:pPr>
            <a:endParaRPr lang="fr-FR" sz="2400" baseline="30000" dirty="0" smtClean="0"/>
          </a:p>
          <a:p>
            <a:pPr>
              <a:buClr>
                <a:srgbClr val="FF6600"/>
              </a:buClr>
              <a:buFont typeface="Arial"/>
              <a:buChar char="•"/>
            </a:pPr>
            <a:r>
              <a:rPr lang="fr-FR" sz="2400" baseline="30000" dirty="0" smtClean="0"/>
              <a:t> </a:t>
            </a:r>
            <a:r>
              <a:rPr lang="fr-FR" sz="2400" baseline="30000" dirty="0" err="1" smtClean="0"/>
              <a:t>CloudLounge</a:t>
            </a:r>
            <a:r>
              <a:rPr lang="fr-FR" sz="2400" baseline="30000" dirty="0" smtClean="0"/>
              <a:t>  : 19 pages</a:t>
            </a:r>
          </a:p>
          <a:p>
            <a:pPr>
              <a:buClr>
                <a:srgbClr val="FF6600"/>
              </a:buClr>
              <a:buFont typeface="Arial"/>
              <a:buChar char="•"/>
            </a:pPr>
            <a:endParaRPr lang="fr-FR" sz="2400" baseline="30000" dirty="0" smtClean="0"/>
          </a:p>
          <a:p>
            <a:pPr>
              <a:buClr>
                <a:srgbClr val="FF6600"/>
              </a:buClr>
              <a:buFont typeface="Arial"/>
              <a:buChar char="•"/>
            </a:pPr>
            <a:r>
              <a:rPr lang="fr-FR" sz="2400" baseline="30000" dirty="0" smtClean="0"/>
              <a:t> </a:t>
            </a:r>
            <a:r>
              <a:rPr lang="fr-FR" sz="2400" baseline="30000" dirty="0" err="1" smtClean="0"/>
              <a:t>Volunteer</a:t>
            </a:r>
            <a:r>
              <a:rPr lang="fr-FR" sz="2400" baseline="30000" dirty="0" smtClean="0"/>
              <a:t> Garage : 31 pages</a:t>
            </a:r>
          </a:p>
          <a:p>
            <a:pPr>
              <a:buClr>
                <a:srgbClr val="FF6600"/>
              </a:buClr>
              <a:buFont typeface="Arial"/>
              <a:buChar char="•"/>
            </a:pPr>
            <a:endParaRPr lang="fr-FR" sz="2400" baseline="30000" dirty="0" smtClean="0"/>
          </a:p>
          <a:p>
            <a:pPr>
              <a:buClr>
                <a:srgbClr val="FF6600"/>
              </a:buClr>
              <a:buFont typeface="Arial"/>
              <a:buChar char="•"/>
            </a:pPr>
            <a:r>
              <a:rPr lang="fr-FR" sz="2400" baseline="30000" dirty="0" smtClean="0"/>
              <a:t> HPC </a:t>
            </a:r>
            <a:r>
              <a:rPr lang="fr-FR" sz="2400" baseline="30000" dirty="0" err="1" smtClean="0"/>
              <a:t>Tower</a:t>
            </a:r>
            <a:r>
              <a:rPr lang="fr-FR" sz="2400" baseline="30000" dirty="0" smtClean="0"/>
              <a:t> : 35 pages</a:t>
            </a:r>
          </a:p>
          <a:p>
            <a:pPr>
              <a:buClr>
                <a:srgbClr val="FF6600"/>
              </a:buClr>
              <a:buFont typeface="Arial"/>
              <a:buChar char="•"/>
            </a:pPr>
            <a:endParaRPr lang="fr-FR" sz="2400" baseline="30000" dirty="0" smtClean="0"/>
          </a:p>
          <a:p>
            <a:pPr>
              <a:buClr>
                <a:srgbClr val="FF6600"/>
              </a:buClr>
              <a:buFont typeface="Arial"/>
              <a:buChar char="•"/>
            </a:pPr>
            <a:r>
              <a:rPr lang="fr-FR" sz="2400" baseline="30000" dirty="0" smtClean="0"/>
              <a:t> People : intro page + 1 page by </a:t>
            </a:r>
            <a:r>
              <a:rPr lang="fr-FR" sz="2400" baseline="30000" dirty="0" err="1" smtClean="0"/>
              <a:t>person</a:t>
            </a:r>
            <a:endParaRPr lang="fr-FR" sz="2400" baseline="30000" dirty="0" smtClean="0"/>
          </a:p>
          <a:p>
            <a:pPr>
              <a:buClr>
                <a:srgbClr val="FF6600"/>
              </a:buClr>
              <a:buFont typeface="Arial"/>
              <a:buChar char="•"/>
            </a:pPr>
            <a:endParaRPr lang="fr-FR" sz="2400" baseline="30000" dirty="0" smtClean="0"/>
          </a:p>
          <a:p>
            <a:pPr>
              <a:buClr>
                <a:srgbClr val="FF6600"/>
              </a:buClr>
              <a:buFont typeface="Arial"/>
              <a:buChar char="•"/>
            </a:pPr>
            <a:r>
              <a:rPr lang="fr-FR" sz="2400" baseline="30000" dirty="0" smtClean="0"/>
              <a:t> Virtual World portal :</a:t>
            </a:r>
            <a:r>
              <a:rPr lang="fr-FR" sz="2400" dirty="0" smtClean="0"/>
              <a:t> </a:t>
            </a:r>
            <a:r>
              <a:rPr lang="fr-FR" sz="2400" baseline="30000" dirty="0" smtClean="0"/>
              <a:t>1 page </a:t>
            </a:r>
          </a:p>
          <a:p>
            <a:pPr>
              <a:buClr>
                <a:srgbClr val="FF6600"/>
              </a:buClr>
              <a:buFont typeface="Arial"/>
              <a:buChar char="•"/>
            </a:pPr>
            <a:endParaRPr lang="fr-FR" sz="2400" baseline="30000" dirty="0" smtClean="0"/>
          </a:p>
          <a:p>
            <a:pPr>
              <a:buClr>
                <a:srgbClr val="FF6600"/>
              </a:buClr>
              <a:buFont typeface="Arial"/>
              <a:buChar char="•"/>
            </a:pPr>
            <a:r>
              <a:rPr lang="fr-FR" sz="2400" baseline="30000" dirty="0" smtClean="0"/>
              <a:t> Communication centre : 5 pages</a:t>
            </a:r>
            <a:endParaRPr lang="fr-FR" sz="2400" dirty="0"/>
          </a:p>
        </p:txBody>
      </p:sp>
      <p:sp>
        <p:nvSpPr>
          <p:cNvPr id="13" name="ZoneTexte 12"/>
          <p:cNvSpPr txBox="1"/>
          <p:nvPr/>
        </p:nvSpPr>
        <p:spPr>
          <a:xfrm>
            <a:off x="228600" y="3505200"/>
            <a:ext cx="28194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fr-FR" sz="1800" kern="0" dirty="0" smtClean="0"/>
              <a:t>Communication Centre</a:t>
            </a:r>
            <a:endParaRPr lang="fr-FR" sz="1800" dirty="0"/>
          </a:p>
        </p:txBody>
      </p:sp>
      <p:pic>
        <p:nvPicPr>
          <p:cNvPr id="14" name="Image 13" descr="ESC-ComeCenter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19200"/>
            <a:ext cx="2834182" cy="2112649"/>
          </a:xfrm>
          <a:prstGeom prst="rect">
            <a:avLst/>
          </a:prstGeom>
          <a:effectLst>
            <a:outerShdw blurRad="63500" dist="635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5" name="Image 14" descr="ESC-PeopleBa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886200"/>
            <a:ext cx="2852562" cy="2133600"/>
          </a:xfrm>
          <a:prstGeom prst="rect">
            <a:avLst/>
          </a:prstGeom>
          <a:effectLst>
            <a:outerShdw blurRad="63500" dist="635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sp>
        <p:nvSpPr>
          <p:cNvPr id="16" name="ZoneTexte 15"/>
          <p:cNvSpPr txBox="1"/>
          <p:nvPr/>
        </p:nvSpPr>
        <p:spPr>
          <a:xfrm>
            <a:off x="3962400" y="1295400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fr-FR" sz="2400" b="1" kern="0" dirty="0" smtClean="0"/>
              <a:t>Total page : 136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4132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2057401" y="1"/>
            <a:ext cx="7086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Virtual </a:t>
            </a:r>
            <a:r>
              <a:rPr kumimoji="0" lang="fr-F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e-ScienceCity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" name="Image 19" descr="eScience-Gen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828800"/>
            <a:ext cx="8077200" cy="4179951"/>
          </a:xfrm>
          <a:prstGeom prst="rect">
            <a:avLst/>
          </a:prstGeom>
        </p:spPr>
      </p:pic>
      <p:pic>
        <p:nvPicPr>
          <p:cNvPr id="21" name="Image 20" descr="Slide-BSA-img-04.jpg"/>
          <p:cNvPicPr>
            <a:picLocks noChangeAspect="1"/>
          </p:cNvPicPr>
          <p:nvPr/>
        </p:nvPicPr>
        <p:blipFill>
          <a:blip r:embed="rId3"/>
          <a:srcRect l="18599" t="17184" r="21256" b="30072"/>
          <a:stretch>
            <a:fillRect/>
          </a:stretch>
        </p:blipFill>
        <p:spPr>
          <a:xfrm>
            <a:off x="228601" y="1219200"/>
            <a:ext cx="2819400" cy="1911610"/>
          </a:xfrm>
          <a:prstGeom prst="rect">
            <a:avLst/>
          </a:prstGeom>
          <a:effectLst>
            <a:outerShdw blurRad="50800" dist="1016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Image 21" descr="Snapshot-Cloud_001.jpg"/>
          <p:cNvPicPr>
            <a:picLocks noChangeAspect="1"/>
          </p:cNvPicPr>
          <p:nvPr/>
        </p:nvPicPr>
        <p:blipFill>
          <a:blip r:embed="rId4"/>
          <a:srcRect l="18455" t="7016" r="31004" b="26152"/>
          <a:stretch>
            <a:fillRect/>
          </a:stretch>
        </p:blipFill>
        <p:spPr>
          <a:xfrm>
            <a:off x="6477000" y="4343400"/>
            <a:ext cx="2468003" cy="1888361"/>
          </a:xfrm>
          <a:prstGeom prst="rect">
            <a:avLst/>
          </a:prstGeom>
          <a:effectLst>
            <a:outerShdw blurRad="50800" dist="1143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ZoneTexte 22"/>
          <p:cNvSpPr txBox="1"/>
          <p:nvPr/>
        </p:nvSpPr>
        <p:spPr>
          <a:xfrm>
            <a:off x="3733800" y="1371600"/>
            <a:ext cx="46482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800" dirty="0" smtClean="0"/>
              <a:t>General </a:t>
            </a:r>
            <a:r>
              <a:rPr lang="fr-FR" sz="1800" dirty="0" err="1" smtClean="0"/>
              <a:t>view</a:t>
            </a:r>
            <a:r>
              <a:rPr lang="fr-FR" sz="1800" dirty="0" smtClean="0"/>
              <a:t> of the </a:t>
            </a:r>
            <a:r>
              <a:rPr lang="fr-FR" sz="1800" dirty="0" err="1" smtClean="0"/>
              <a:t>virtual</a:t>
            </a:r>
            <a:r>
              <a:rPr lang="fr-FR" sz="1800" dirty="0" smtClean="0"/>
              <a:t> </a:t>
            </a:r>
            <a:r>
              <a:rPr lang="fr-FR" sz="1800" dirty="0" err="1" smtClean="0"/>
              <a:t>e-ScienceCity</a:t>
            </a:r>
            <a:endParaRPr lang="fr-FR" sz="18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4132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2057401" y="1"/>
            <a:ext cx="7086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fr-FR" sz="3200" b="1" kern="0" dirty="0" smtClean="0"/>
              <a:t>Virtual World promotion</a:t>
            </a:r>
            <a:endParaRPr lang="en-US" sz="3200" b="1" kern="0" dirty="0" smtClean="0"/>
          </a:p>
        </p:txBody>
      </p:sp>
      <p:pic>
        <p:nvPicPr>
          <p:cNvPr id="20" name="Image 19" descr="WhatIsVW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1143000"/>
            <a:ext cx="1831376" cy="1371600"/>
          </a:xfrm>
          <a:prstGeom prst="rect">
            <a:avLst/>
          </a:prstGeom>
        </p:spPr>
      </p:pic>
      <p:pic>
        <p:nvPicPr>
          <p:cNvPr id="21" name="Image 20" descr="WhatIsVW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447800"/>
            <a:ext cx="1828800" cy="1374487"/>
          </a:xfrm>
          <a:prstGeom prst="rect">
            <a:avLst/>
          </a:prstGeom>
        </p:spPr>
      </p:pic>
      <p:pic>
        <p:nvPicPr>
          <p:cNvPr id="23" name="Image 22" descr="WhatIsVW-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1676400"/>
            <a:ext cx="1833936" cy="1371600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5791200" y="4495800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Help and</a:t>
            </a:r>
          </a:p>
          <a:p>
            <a:r>
              <a:rPr lang="fr-FR" sz="1600" dirty="0" smtClean="0"/>
              <a:t>tutorial about </a:t>
            </a:r>
            <a:r>
              <a:rPr lang="fr-FR" sz="1600" dirty="0" err="1" smtClean="0"/>
              <a:t>virtual</a:t>
            </a:r>
            <a:r>
              <a:rPr lang="fr-FR" sz="1600" dirty="0" smtClean="0"/>
              <a:t> world and </a:t>
            </a:r>
            <a:r>
              <a:rPr lang="fr-FR" sz="1600" dirty="0" err="1" smtClean="0"/>
              <a:t>OpenSim</a:t>
            </a:r>
            <a:endParaRPr lang="fr-FR" sz="1600" dirty="0"/>
          </a:p>
        </p:txBody>
      </p:sp>
      <p:sp>
        <p:nvSpPr>
          <p:cNvPr id="26" name="ZoneTexte 25"/>
          <p:cNvSpPr txBox="1"/>
          <p:nvPr/>
        </p:nvSpPr>
        <p:spPr>
          <a:xfrm>
            <a:off x="381000" y="3276600"/>
            <a:ext cx="2819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Virtual World Best Practice</a:t>
            </a:r>
          </a:p>
          <a:p>
            <a:pPr algn="ctr"/>
            <a:r>
              <a:rPr lang="fr-FR" sz="1600" dirty="0" smtClean="0"/>
              <a:t>in Education </a:t>
            </a:r>
            <a:r>
              <a:rPr lang="fr-FR" sz="1600" dirty="0" err="1" smtClean="0"/>
              <a:t>conference</a:t>
            </a:r>
            <a:endParaRPr lang="fr-FR" sz="1600" dirty="0"/>
          </a:p>
        </p:txBody>
      </p:sp>
      <p:pic>
        <p:nvPicPr>
          <p:cNvPr id="27" name="Image 26" descr="ESC-Tour-23-58.jpg"/>
          <p:cNvPicPr>
            <a:picLocks noChangeAspect="1"/>
          </p:cNvPicPr>
          <p:nvPr/>
        </p:nvPicPr>
        <p:blipFill>
          <a:blip r:embed="rId5"/>
          <a:srcRect r="11360"/>
          <a:stretch>
            <a:fillRect/>
          </a:stretch>
        </p:blipFill>
        <p:spPr>
          <a:xfrm>
            <a:off x="381000" y="1143000"/>
            <a:ext cx="2848483" cy="1981199"/>
          </a:xfrm>
          <a:prstGeom prst="rect">
            <a:avLst/>
          </a:prstGeom>
        </p:spPr>
      </p:pic>
      <p:pic>
        <p:nvPicPr>
          <p:cNvPr id="28" name="Image 27" descr="ESC-0penDay-2011-10-01at11.39.14.png"/>
          <p:cNvPicPr>
            <a:picLocks noChangeAspect="1"/>
          </p:cNvPicPr>
          <p:nvPr/>
        </p:nvPicPr>
        <p:blipFill>
          <a:blip r:embed="rId6"/>
          <a:srcRect l="6018" r="22067"/>
          <a:stretch>
            <a:fillRect/>
          </a:stretch>
        </p:blipFill>
        <p:spPr>
          <a:xfrm>
            <a:off x="381000" y="3962400"/>
            <a:ext cx="2859488" cy="1981200"/>
          </a:xfrm>
          <a:prstGeom prst="rect">
            <a:avLst/>
          </a:prstGeom>
        </p:spPr>
      </p:pic>
      <p:sp>
        <p:nvSpPr>
          <p:cNvPr id="29" name="ZoneTexte 28"/>
          <p:cNvSpPr txBox="1"/>
          <p:nvPr/>
        </p:nvSpPr>
        <p:spPr>
          <a:xfrm>
            <a:off x="609600" y="6019800"/>
            <a:ext cx="2438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New World </a:t>
            </a:r>
            <a:r>
              <a:rPr lang="fr-FR" sz="1600" dirty="0" err="1" smtClean="0"/>
              <a:t>Grid</a:t>
            </a:r>
            <a:endParaRPr lang="fr-FR" sz="1600" dirty="0" smtClean="0"/>
          </a:p>
          <a:p>
            <a:pPr algn="ctr"/>
            <a:r>
              <a:rPr lang="fr-FR" sz="1600" dirty="0" err="1" smtClean="0"/>
              <a:t>OpenDay</a:t>
            </a:r>
            <a:endParaRPr lang="fr-FR" sz="1600" dirty="0"/>
          </a:p>
        </p:txBody>
      </p:sp>
      <p:sp>
        <p:nvSpPr>
          <p:cNvPr id="30" name="Rectangle 29"/>
          <p:cNvSpPr/>
          <p:nvPr/>
        </p:nvSpPr>
        <p:spPr>
          <a:xfrm>
            <a:off x="3962400" y="4038600"/>
            <a:ext cx="1126067" cy="1600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/>
          <p:cNvSpPr/>
          <p:nvPr/>
        </p:nvSpPr>
        <p:spPr>
          <a:xfrm>
            <a:off x="4114800" y="4191000"/>
            <a:ext cx="1126067" cy="1600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/>
          <p:cNvSpPr/>
          <p:nvPr/>
        </p:nvSpPr>
        <p:spPr>
          <a:xfrm>
            <a:off x="4343400" y="4343400"/>
            <a:ext cx="1126067" cy="1600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/>
          <p:cNvSpPr txBox="1"/>
          <p:nvPr/>
        </p:nvSpPr>
        <p:spPr>
          <a:xfrm>
            <a:off x="5029200" y="3200400"/>
            <a:ext cx="3276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CERN Web </a:t>
            </a:r>
            <a:r>
              <a:rPr lang="fr-FR" sz="1600" dirty="0" err="1" smtClean="0"/>
              <a:t>Fest</a:t>
            </a:r>
            <a:r>
              <a:rPr lang="fr-FR" sz="1600" dirty="0" smtClean="0"/>
              <a:t> </a:t>
            </a:r>
            <a:r>
              <a:rPr lang="fr-FR" sz="1600" dirty="0" err="1" smtClean="0"/>
              <a:t>with</a:t>
            </a:r>
            <a:endParaRPr lang="fr-FR" sz="1600" dirty="0" smtClean="0"/>
          </a:p>
          <a:p>
            <a:pPr algn="ctr"/>
            <a:r>
              <a:rPr lang="fr-FR" sz="1600" dirty="0" smtClean="0"/>
              <a:t>CCC and </a:t>
            </a:r>
            <a:r>
              <a:rPr lang="fr-FR" sz="1600" dirty="0" err="1" smtClean="0"/>
              <a:t>Mozilla</a:t>
            </a:r>
            <a:r>
              <a:rPr lang="fr-FR" sz="1600" dirty="0" smtClean="0"/>
              <a:t> fondation</a:t>
            </a:r>
            <a:endParaRPr lang="fr-FR" sz="1600" dirty="0"/>
          </a:p>
        </p:txBody>
      </p:sp>
      <p:sp>
        <p:nvSpPr>
          <p:cNvPr id="36" name="ZoneTexte 35"/>
          <p:cNvSpPr txBox="1"/>
          <p:nvPr/>
        </p:nvSpPr>
        <p:spPr>
          <a:xfrm>
            <a:off x="6705600" y="5867400"/>
            <a:ext cx="2209800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aseline="30000" dirty="0" err="1" smtClean="0"/>
              <a:t>E-Learning</a:t>
            </a:r>
            <a:r>
              <a:rPr lang="fr-FR" baseline="30000" dirty="0" smtClean="0"/>
              <a:t> in Lyon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4132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057401" y="1"/>
            <a:ext cx="7086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fr-FR" sz="3200" b="1" kern="0" dirty="0" smtClean="0"/>
              <a:t>Virtual World </a:t>
            </a:r>
            <a:r>
              <a:rPr lang="fr-FR" sz="3200" b="1" kern="0" dirty="0" err="1" smtClean="0"/>
              <a:t>linked</a:t>
            </a:r>
            <a:r>
              <a:rPr lang="fr-FR" sz="3200" b="1" kern="0" dirty="0" smtClean="0"/>
              <a:t> </a:t>
            </a:r>
            <a:r>
              <a:rPr lang="fr-FR" sz="3200" b="1" kern="0" dirty="0" err="1" smtClean="0"/>
              <a:t>projects</a:t>
            </a:r>
            <a:endParaRPr lang="en-US" sz="3200" b="1" kern="0" dirty="0" smtClean="0"/>
          </a:p>
        </p:txBody>
      </p:sp>
      <p:pic>
        <p:nvPicPr>
          <p:cNvPr id="7" name="Image 6" descr="N4U-LandingPoint.png"/>
          <p:cNvPicPr>
            <a:picLocks noChangeAspect="1"/>
          </p:cNvPicPr>
          <p:nvPr/>
        </p:nvPicPr>
        <p:blipFill>
          <a:blip r:embed="rId2"/>
          <a:srcRect l="6313" r="3946" b="11038"/>
          <a:stretch>
            <a:fillRect/>
          </a:stretch>
        </p:blipFill>
        <p:spPr>
          <a:xfrm>
            <a:off x="533400" y="3566703"/>
            <a:ext cx="3031268" cy="2148297"/>
          </a:xfrm>
          <a:prstGeom prst="rect">
            <a:avLst/>
          </a:prstGeom>
        </p:spPr>
      </p:pic>
      <p:pic>
        <p:nvPicPr>
          <p:cNvPr id="8" name="Image 7" descr="N4U-ESC.png"/>
          <p:cNvPicPr>
            <a:picLocks noChangeAspect="1"/>
          </p:cNvPicPr>
          <p:nvPr/>
        </p:nvPicPr>
        <p:blipFill>
          <a:blip r:embed="rId3"/>
          <a:srcRect t="4572" r="16684" b="11430"/>
          <a:stretch>
            <a:fillRect/>
          </a:stretch>
        </p:blipFill>
        <p:spPr>
          <a:xfrm>
            <a:off x="533400" y="1219200"/>
            <a:ext cx="3030331" cy="2164793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09600" y="5867400"/>
            <a:ext cx="2819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N4U </a:t>
            </a:r>
            <a:r>
              <a:rPr lang="fr-FR" sz="1600" dirty="0" err="1" smtClean="0"/>
              <a:t>project</a:t>
            </a:r>
            <a:r>
              <a:rPr lang="fr-FR" sz="1600" dirty="0" smtClean="0"/>
              <a:t> an </a:t>
            </a:r>
            <a:r>
              <a:rPr lang="fr-FR" sz="1600" dirty="0" err="1" smtClean="0"/>
              <a:t>example</a:t>
            </a:r>
            <a:endParaRPr lang="fr-FR" sz="1600" dirty="0" smtClean="0"/>
          </a:p>
          <a:p>
            <a:pPr algn="ctr"/>
            <a:r>
              <a:rPr lang="fr-FR" sz="1600" dirty="0" smtClean="0"/>
              <a:t>of </a:t>
            </a:r>
            <a:r>
              <a:rPr lang="fr-FR" sz="1600" dirty="0" err="1" smtClean="0"/>
              <a:t>Grid</a:t>
            </a:r>
            <a:r>
              <a:rPr lang="fr-FR" sz="1600" dirty="0" smtClean="0"/>
              <a:t> </a:t>
            </a:r>
            <a:r>
              <a:rPr lang="fr-FR" sz="1600" dirty="0" err="1" smtClean="0"/>
              <a:t>Computing</a:t>
            </a:r>
            <a:endParaRPr lang="fr-FR" sz="1600" dirty="0"/>
          </a:p>
        </p:txBody>
      </p:sp>
      <p:pic>
        <p:nvPicPr>
          <p:cNvPr id="10" name="Image 9" descr="CCCisland.png"/>
          <p:cNvPicPr>
            <a:picLocks noChangeAspect="1"/>
          </p:cNvPicPr>
          <p:nvPr/>
        </p:nvPicPr>
        <p:blipFill>
          <a:blip r:embed="rId4"/>
          <a:srcRect l="5279" t="4096" r="12537" b="6144"/>
          <a:stretch>
            <a:fillRect/>
          </a:stretch>
        </p:blipFill>
        <p:spPr>
          <a:xfrm>
            <a:off x="4876800" y="1300970"/>
            <a:ext cx="3048031" cy="214496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876800" y="3657600"/>
            <a:ext cx="3048000" cy="2057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5029200" y="3810000"/>
            <a:ext cx="2819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photo of CERN Web </a:t>
            </a:r>
            <a:r>
              <a:rPr lang="fr-FR" sz="1600" dirty="0" err="1" smtClean="0"/>
              <a:t>Fest</a:t>
            </a:r>
            <a:r>
              <a:rPr lang="fr-FR" sz="1600" dirty="0" smtClean="0"/>
              <a:t> to come</a:t>
            </a:r>
            <a:endParaRPr lang="fr-FR" sz="1600" dirty="0"/>
          </a:p>
        </p:txBody>
      </p:sp>
      <p:sp>
        <p:nvSpPr>
          <p:cNvPr id="13" name="ZoneTexte 12"/>
          <p:cNvSpPr txBox="1"/>
          <p:nvPr/>
        </p:nvSpPr>
        <p:spPr>
          <a:xfrm>
            <a:off x="4953000" y="5867400"/>
            <a:ext cx="2819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CCC </a:t>
            </a:r>
            <a:r>
              <a:rPr lang="fr-FR" sz="1600" dirty="0" err="1" smtClean="0"/>
              <a:t>project</a:t>
            </a:r>
            <a:r>
              <a:rPr lang="fr-FR" sz="1600" dirty="0" smtClean="0"/>
              <a:t> </a:t>
            </a:r>
            <a:r>
              <a:rPr lang="fr-FR" sz="1600" dirty="0" err="1" smtClean="0"/>
              <a:t>examples</a:t>
            </a:r>
            <a:endParaRPr lang="fr-FR" sz="1600" dirty="0" smtClean="0"/>
          </a:p>
          <a:p>
            <a:pPr algn="ctr"/>
            <a:r>
              <a:rPr lang="fr-FR" sz="1600" dirty="0" smtClean="0"/>
              <a:t>for </a:t>
            </a:r>
            <a:r>
              <a:rPr lang="fr-FR" sz="1600" dirty="0" err="1" smtClean="0"/>
              <a:t>Volunteer</a:t>
            </a:r>
            <a:r>
              <a:rPr lang="fr-FR" sz="1600" dirty="0" smtClean="0"/>
              <a:t> </a:t>
            </a:r>
            <a:r>
              <a:rPr lang="fr-FR" sz="1600" dirty="0" err="1" smtClean="0"/>
              <a:t>Computing</a:t>
            </a:r>
            <a:r>
              <a:rPr lang="fr-FR" sz="1600" dirty="0" smtClean="0"/>
              <a:t> </a:t>
            </a:r>
            <a:endParaRPr lang="fr-FR" sz="16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tx1"/>
                </a:solidFill>
              </a:rPr>
              <a:t>WP2 Major achievements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59467" y="2150533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21600" y="2489200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9" name="Image 8" descr="Slide-R-GridCast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2209800"/>
            <a:ext cx="5601966" cy="213371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0794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tx1"/>
                </a:solidFill>
              </a:rPr>
              <a:t>Grid Cast - 1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1"/>
            <a:ext cx="8686800" cy="2057399"/>
          </a:xfrm>
        </p:spPr>
        <p:txBody>
          <a:bodyPr lIns="0" tIns="0" bIns="0"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b="1" dirty="0" err="1" smtClean="0">
                <a:ea typeface="ＭＳ Ｐゴシック" pitchFamily="34" charset="-128"/>
              </a:rPr>
              <a:t>GridCasts</a:t>
            </a:r>
            <a:r>
              <a:rPr lang="en-GB" altLang="ja-JP" sz="1800" dirty="0" smtClean="0">
                <a:ea typeface="ＭＳ Ｐゴシック" pitchFamily="34" charset="-128"/>
              </a:rPr>
              <a:t> are </a:t>
            </a:r>
            <a:r>
              <a:rPr lang="en-GB" altLang="ja-JP" sz="1800" dirty="0" err="1" smtClean="0">
                <a:ea typeface="ＭＳ Ｐゴシック" pitchFamily="34" charset="-128"/>
              </a:rPr>
              <a:t>blogs</a:t>
            </a:r>
            <a:r>
              <a:rPr lang="en-GB" altLang="ja-JP" sz="1800" dirty="0" smtClean="0">
                <a:ea typeface="ＭＳ Ｐゴシック" pitchFamily="34" charset="-128"/>
              </a:rPr>
              <a:t> from major grid computing conferences, taking readers behind the scenes of these events. </a:t>
            </a:r>
            <a:r>
              <a:rPr lang="en-GB" altLang="ja-JP" sz="1800" dirty="0" err="1" smtClean="0">
                <a:ea typeface="ＭＳ Ｐゴシック" pitchFamily="34" charset="-128"/>
              </a:rPr>
              <a:t>e-ScienceTalk</a:t>
            </a:r>
            <a:r>
              <a:rPr lang="en-GB" altLang="ja-JP" sz="1800" dirty="0" smtClean="0">
                <a:ea typeface="ＭＳ Ｐゴシック" pitchFamily="34" charset="-128"/>
              </a:rPr>
              <a:t> has held 6 </a:t>
            </a:r>
            <a:r>
              <a:rPr lang="en-GB" altLang="ja-JP" sz="1800" dirty="0" err="1" smtClean="0">
                <a:ea typeface="ＭＳ Ｐゴシック" pitchFamily="34" charset="-128"/>
              </a:rPr>
              <a:t>GridCasts</a:t>
            </a:r>
            <a:r>
              <a:rPr lang="en-GB" altLang="ja-JP" sz="1800" dirty="0" smtClean="0">
                <a:ea typeface="ＭＳ Ｐゴシック" pitchFamily="34" charset="-128"/>
              </a:rPr>
              <a:t> and</a:t>
            </a:r>
            <a:br>
              <a:rPr lang="en-GB" altLang="ja-JP" sz="1800" dirty="0" smtClean="0">
                <a:ea typeface="ＭＳ Ｐゴシック" pitchFamily="34" charset="-128"/>
              </a:rPr>
            </a:br>
            <a:r>
              <a:rPr lang="en-GB" altLang="ja-JP" sz="1800" dirty="0" smtClean="0">
                <a:ea typeface="ＭＳ Ｐゴシック" pitchFamily="34" charset="-128"/>
              </a:rPr>
              <a:t>??? "mini" </a:t>
            </a:r>
            <a:r>
              <a:rPr lang="en-GB" altLang="ja-JP" sz="1800" dirty="0" err="1" smtClean="0">
                <a:ea typeface="ＭＳ Ｐゴシック" pitchFamily="34" charset="-128"/>
              </a:rPr>
              <a:t>GridCasts</a:t>
            </a:r>
            <a:r>
              <a:rPr lang="en-GB" altLang="ja-JP" sz="1800" dirty="0" smtClean="0">
                <a:ea typeface="ＭＳ Ｐゴシック" pitchFamily="34" charset="-128"/>
              </a:rPr>
              <a:t> in total:</a:t>
            </a:r>
          </a:p>
          <a:p>
            <a:pPr eaLnBrk="1" hangingPunct="1">
              <a:lnSpc>
                <a:spcPct val="90000"/>
              </a:lnSpc>
            </a:pPr>
            <a:endParaRPr lang="en-GB" altLang="ja-JP" sz="18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Clr>
                <a:srgbClr val="FF9900"/>
              </a:buClr>
              <a:buFont typeface="Wingdings" charset="2"/>
              <a:buChar char="§"/>
            </a:pPr>
            <a:r>
              <a:rPr lang="en-GB" sz="1800" b="1" dirty="0" smtClean="0">
                <a:ea typeface="ＭＳ Ｐゴシック" pitchFamily="34" charset="-128"/>
              </a:rPr>
              <a:t>EGI Technical Forum </a:t>
            </a:r>
            <a:r>
              <a:rPr lang="en-GB" sz="1800" dirty="0" smtClean="0">
                <a:ea typeface="ＭＳ Ｐゴシック" pitchFamily="34" charset="-128"/>
              </a:rPr>
              <a:t>: Lyon, 19 </a:t>
            </a:r>
            <a:r>
              <a:rPr lang="fr-FR" sz="1800" dirty="0" smtClean="0">
                <a:ea typeface="ＭＳ Ｐゴシック" pitchFamily="34" charset="-128"/>
              </a:rPr>
              <a:t>–</a:t>
            </a:r>
            <a:r>
              <a:rPr lang="en-GB" sz="1800" dirty="0" smtClean="0">
                <a:ea typeface="ＭＳ Ｐゴシック" pitchFamily="34" charset="-128"/>
              </a:rPr>
              <a:t> 23 September 2011</a:t>
            </a:r>
          </a:p>
          <a:p>
            <a:pPr eaLnBrk="1" hangingPunct="1">
              <a:lnSpc>
                <a:spcPct val="90000"/>
              </a:lnSpc>
              <a:buClr>
                <a:srgbClr val="FF9900"/>
              </a:buClr>
              <a:buFont typeface="Wingdings" charset="2"/>
              <a:buChar char="§"/>
            </a:pPr>
            <a:r>
              <a:rPr lang="en-US" sz="1800" b="1" dirty="0" smtClean="0">
                <a:ea typeface="ＭＳ Ｐゴシック" pitchFamily="34" charset="-128"/>
              </a:rPr>
              <a:t>CCC London Summit:</a:t>
            </a:r>
            <a:r>
              <a:rPr lang="en-US" sz="1800" dirty="0" smtClean="0">
                <a:ea typeface="ＭＳ Ｐゴシック" pitchFamily="34" charset="-128"/>
              </a:rPr>
              <a:t> London, 16-18 February 2012</a:t>
            </a:r>
            <a:endParaRPr lang="en-GB" sz="18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Clr>
                <a:srgbClr val="FF9900"/>
              </a:buClr>
              <a:buFont typeface="Wingdings" charset="2"/>
              <a:buChar char="§"/>
            </a:pPr>
            <a:r>
              <a:rPr lang="en-GB" sz="1800" b="1" dirty="0" smtClean="0">
                <a:ea typeface="ＭＳ Ｐゴシック" pitchFamily="34" charset="-128"/>
              </a:rPr>
              <a:t>International </a:t>
            </a:r>
            <a:r>
              <a:rPr lang="en-GB" sz="1800" b="1" dirty="0" err="1" smtClean="0">
                <a:ea typeface="ＭＳ Ｐゴシック" pitchFamily="34" charset="-128"/>
              </a:rPr>
              <a:t>Symphosium</a:t>
            </a:r>
            <a:r>
              <a:rPr lang="en-GB" sz="1800" b="1" dirty="0" smtClean="0">
                <a:ea typeface="ＭＳ Ｐゴシック" pitchFamily="34" charset="-128"/>
              </a:rPr>
              <a:t> on Grid and Cloud</a:t>
            </a:r>
            <a:r>
              <a:rPr lang="en-GB" sz="1800" dirty="0" smtClean="0">
                <a:ea typeface="ＭＳ Ｐゴシック" pitchFamily="34" charset="-128"/>
              </a:rPr>
              <a:t>: Taipei, </a:t>
            </a:r>
            <a:r>
              <a:rPr lang="en-US" sz="1800" dirty="0" smtClean="0"/>
              <a:t>25 Feb. 3 Mar. 2012</a:t>
            </a:r>
          </a:p>
          <a:p>
            <a:pPr eaLnBrk="1" hangingPunct="1">
              <a:lnSpc>
                <a:spcPct val="90000"/>
              </a:lnSpc>
              <a:buNone/>
            </a:pPr>
            <a:endParaRPr lang="en-US" sz="20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20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None/>
            </a:pPr>
            <a:endParaRPr lang="en-GB" sz="20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2000" dirty="0" smtClean="0">
              <a:ea typeface="ＭＳ Ｐゴシック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59467" y="2150533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21600" y="2489200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16" name="Image 15" descr="Ly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581400"/>
            <a:ext cx="2063869" cy="2917491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7" name="Image 16" descr="Taipe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3559508"/>
            <a:ext cx="2063868" cy="291749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8" name="Image 17" descr="LondresCCC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600" y="3581400"/>
            <a:ext cx="2057400" cy="291749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0794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r>
              <a:rPr lang="en-GB" sz="3600" b="1" dirty="0" smtClean="0"/>
              <a:t>WP2 Overview</a:t>
            </a:r>
            <a:endParaRPr lang="en-GB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572000" y="4784229"/>
            <a:ext cx="4572000" cy="1692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500" b="1" dirty="0" smtClean="0"/>
              <a:t>Task 2.1	</a:t>
            </a:r>
            <a:r>
              <a:rPr lang="en-GB" sz="1500" b="1" dirty="0" err="1" smtClean="0"/>
              <a:t>GridCafé</a:t>
            </a:r>
            <a:endParaRPr lang="en-GB" sz="1500" i="1" dirty="0" smtClean="0"/>
          </a:p>
          <a:p>
            <a:pPr>
              <a:spcAft>
                <a:spcPts val="600"/>
              </a:spcAft>
            </a:pPr>
            <a:r>
              <a:rPr lang="en-GB" sz="1500" i="1" dirty="0" smtClean="0"/>
              <a:t>	APO and CERN</a:t>
            </a:r>
          </a:p>
          <a:p>
            <a:pPr>
              <a:spcAft>
                <a:spcPts val="600"/>
              </a:spcAft>
            </a:pPr>
            <a:r>
              <a:rPr lang="en-GB" sz="1500" b="1" dirty="0" smtClean="0"/>
              <a:t>Task 2.2	Real Time Monitor </a:t>
            </a:r>
            <a:r>
              <a:rPr lang="en-GB" sz="1500" dirty="0" smtClean="0"/>
              <a:t>and</a:t>
            </a:r>
            <a:r>
              <a:rPr lang="en-GB" sz="1500" b="1" dirty="0" smtClean="0"/>
              <a:t> </a:t>
            </a:r>
            <a:r>
              <a:rPr lang="en-GB" sz="1500" b="1" dirty="0" err="1" smtClean="0"/>
              <a:t>GridGuide</a:t>
            </a:r>
            <a:r>
              <a:rPr lang="en-GB" sz="1500" b="1" dirty="0" smtClean="0"/>
              <a:t> </a:t>
            </a:r>
            <a:r>
              <a:rPr lang="en-GB" sz="1500" i="1" dirty="0" smtClean="0"/>
              <a:t>	Imperial with APO, CERN and QMUL</a:t>
            </a:r>
          </a:p>
          <a:p>
            <a:pPr>
              <a:spcAft>
                <a:spcPts val="600"/>
              </a:spcAft>
            </a:pPr>
            <a:r>
              <a:rPr lang="en-GB" sz="1500" b="1" dirty="0" smtClean="0"/>
              <a:t>Task 2.3	</a:t>
            </a:r>
            <a:r>
              <a:rPr lang="en-GB" sz="1500" b="1" dirty="0" err="1" smtClean="0"/>
              <a:t>GridCast</a:t>
            </a:r>
            <a:endParaRPr lang="en-GB" sz="1500" b="1" dirty="0" smtClean="0"/>
          </a:p>
          <a:p>
            <a:pPr>
              <a:spcAft>
                <a:spcPts val="600"/>
              </a:spcAft>
            </a:pPr>
            <a:r>
              <a:rPr lang="en-GB" sz="1500" b="1" i="1" dirty="0" smtClean="0"/>
              <a:t>	</a:t>
            </a:r>
            <a:r>
              <a:rPr lang="en-GB" sz="1500" i="1" dirty="0" smtClean="0"/>
              <a:t>QMUL with APO and CERN</a:t>
            </a:r>
            <a:endParaRPr lang="en-GB" sz="1500" i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10" name="Image 9" descr="EST-LogoAP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616638"/>
            <a:ext cx="1524000" cy="812362"/>
          </a:xfrm>
          <a:prstGeom prst="rect">
            <a:avLst/>
          </a:prstGeom>
        </p:spPr>
      </p:pic>
      <p:pic>
        <p:nvPicPr>
          <p:cNvPr id="11" name="Image 10" descr="EST-LogoImpColle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0" y="4758751"/>
            <a:ext cx="1905000" cy="499049"/>
          </a:xfrm>
          <a:prstGeom prst="rect">
            <a:avLst/>
          </a:prstGeom>
        </p:spPr>
      </p:pic>
      <p:pic>
        <p:nvPicPr>
          <p:cNvPr id="12" name="Image 11" descr="EST-LogoCER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3259" y="5562600"/>
            <a:ext cx="770282" cy="762000"/>
          </a:xfrm>
          <a:prstGeom prst="rect">
            <a:avLst/>
          </a:prstGeom>
        </p:spPr>
      </p:pic>
      <p:pic>
        <p:nvPicPr>
          <p:cNvPr id="13" name="Image 12" descr="EST-Logo-QMU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3657600"/>
            <a:ext cx="2133600" cy="595474"/>
          </a:xfrm>
          <a:prstGeom prst="rect">
            <a:avLst/>
          </a:prstGeom>
        </p:spPr>
      </p:pic>
      <p:sp>
        <p:nvSpPr>
          <p:cNvPr id="15" name="TextBox 4"/>
          <p:cNvSpPr txBox="1"/>
          <p:nvPr/>
        </p:nvSpPr>
        <p:spPr>
          <a:xfrm>
            <a:off x="342900" y="1655802"/>
            <a:ext cx="41910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800" dirty="0" smtClean="0"/>
              <a:t>Beneficiaries: 4   </a:t>
            </a:r>
            <a:endParaRPr lang="fr-FR" sz="1800" dirty="0" smtClean="0"/>
          </a:p>
          <a:p>
            <a:pPr algn="ctr"/>
            <a:r>
              <a:rPr lang="en-GB" sz="1800" dirty="0" smtClean="0"/>
              <a:t>Effort: 72 </a:t>
            </a:r>
            <a:r>
              <a:rPr lang="en-GB" sz="1800" dirty="0" err="1" smtClean="0"/>
              <a:t>PMs</a:t>
            </a:r>
            <a:r>
              <a:rPr lang="en-GB" sz="1800" dirty="0" smtClean="0"/>
              <a:t> / 2.2 FTEs</a:t>
            </a:r>
            <a:endParaRPr lang="en-GB" sz="1800" dirty="0"/>
          </a:p>
        </p:txBody>
      </p:sp>
      <p:sp>
        <p:nvSpPr>
          <p:cNvPr id="17" name="TextBox 4"/>
          <p:cNvSpPr txBox="1"/>
          <p:nvPr/>
        </p:nvSpPr>
        <p:spPr>
          <a:xfrm>
            <a:off x="4572000" y="1219200"/>
            <a:ext cx="42672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b="1" dirty="0" smtClean="0"/>
              <a:t>Effort distribution</a:t>
            </a:r>
            <a:endParaRPr lang="en-GB" sz="2000" b="1" dirty="0"/>
          </a:p>
        </p:txBody>
      </p:sp>
      <p:sp>
        <p:nvSpPr>
          <p:cNvPr id="18" name="TextBox 4"/>
          <p:cNvSpPr txBox="1"/>
          <p:nvPr/>
        </p:nvSpPr>
        <p:spPr>
          <a:xfrm>
            <a:off x="457200" y="2819400"/>
            <a:ext cx="8382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dirty="0" smtClean="0"/>
              <a:t>23 </a:t>
            </a:r>
            <a:r>
              <a:rPr lang="fr-FR" sz="1400" dirty="0" smtClean="0"/>
              <a:t>PM</a:t>
            </a:r>
            <a:endParaRPr lang="en-GB" sz="1400" dirty="0"/>
          </a:p>
        </p:txBody>
      </p:sp>
      <p:sp>
        <p:nvSpPr>
          <p:cNvPr id="19" name="TextBox 4"/>
          <p:cNvSpPr txBox="1"/>
          <p:nvPr/>
        </p:nvSpPr>
        <p:spPr>
          <a:xfrm>
            <a:off x="457200" y="3832226"/>
            <a:ext cx="8382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dirty="0" smtClean="0"/>
              <a:t>10 </a:t>
            </a:r>
            <a:r>
              <a:rPr lang="fr-FR" sz="1400" dirty="0" smtClean="0"/>
              <a:t>PM</a:t>
            </a:r>
            <a:endParaRPr lang="en-GB" sz="1400" dirty="0"/>
          </a:p>
        </p:txBody>
      </p:sp>
      <p:sp>
        <p:nvSpPr>
          <p:cNvPr id="20" name="TextBox 4"/>
          <p:cNvSpPr txBox="1"/>
          <p:nvPr/>
        </p:nvSpPr>
        <p:spPr>
          <a:xfrm>
            <a:off x="457200" y="4834951"/>
            <a:ext cx="8382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dirty="0" smtClean="0"/>
              <a:t>25 </a:t>
            </a:r>
            <a:r>
              <a:rPr lang="fr-FR" sz="1400" dirty="0" smtClean="0"/>
              <a:t>PM</a:t>
            </a:r>
            <a:endParaRPr lang="en-GB" sz="1400" dirty="0"/>
          </a:p>
        </p:txBody>
      </p:sp>
      <p:sp>
        <p:nvSpPr>
          <p:cNvPr id="21" name="TextBox 4"/>
          <p:cNvSpPr txBox="1"/>
          <p:nvPr/>
        </p:nvSpPr>
        <p:spPr>
          <a:xfrm>
            <a:off x="457200" y="5791200"/>
            <a:ext cx="8382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dirty="0" smtClean="0"/>
              <a:t>14 </a:t>
            </a:r>
            <a:r>
              <a:rPr lang="fr-FR" sz="1400" dirty="0" smtClean="0"/>
              <a:t>PM</a:t>
            </a:r>
            <a:endParaRPr lang="en-GB" sz="1400" dirty="0"/>
          </a:p>
        </p:txBody>
      </p:sp>
      <p:pic>
        <p:nvPicPr>
          <p:cNvPr id="27" name="Image 26" descr="EST-Graph0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8300" y="1905000"/>
            <a:ext cx="2514600" cy="2514600"/>
          </a:xfrm>
          <a:prstGeom prst="rect">
            <a:avLst/>
          </a:prstGeom>
        </p:spPr>
      </p:pic>
      <p:sp>
        <p:nvSpPr>
          <p:cNvPr id="28" name="TextBox 4"/>
          <p:cNvSpPr txBox="1"/>
          <p:nvPr/>
        </p:nvSpPr>
        <p:spPr>
          <a:xfrm>
            <a:off x="4572000" y="2174557"/>
            <a:ext cx="10668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600" dirty="0" smtClean="0"/>
              <a:t>WP1: </a:t>
            </a:r>
            <a:r>
              <a:rPr lang="fr-FR" sz="1600" dirty="0" err="1" smtClean="0"/>
              <a:t>iSGTW</a:t>
            </a:r>
            <a:endParaRPr lang="en-GB" sz="1600" dirty="0"/>
          </a:p>
        </p:txBody>
      </p:sp>
      <p:sp>
        <p:nvSpPr>
          <p:cNvPr id="29" name="TextBox 4"/>
          <p:cNvSpPr txBox="1"/>
          <p:nvPr/>
        </p:nvSpPr>
        <p:spPr>
          <a:xfrm>
            <a:off x="5905500" y="4343400"/>
            <a:ext cx="16002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b="1" dirty="0" smtClean="0"/>
              <a:t>WP2: </a:t>
            </a:r>
            <a:r>
              <a:rPr lang="fr-FR" sz="1600" b="1" dirty="0" err="1" smtClean="0"/>
              <a:t>GridCafé</a:t>
            </a:r>
            <a:endParaRPr lang="en-GB" sz="1600" b="1" dirty="0"/>
          </a:p>
        </p:txBody>
      </p:sp>
      <p:sp>
        <p:nvSpPr>
          <p:cNvPr id="30" name="TextBox 4"/>
          <p:cNvSpPr txBox="1"/>
          <p:nvPr/>
        </p:nvSpPr>
        <p:spPr>
          <a:xfrm>
            <a:off x="7696200" y="2174557"/>
            <a:ext cx="11430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600" dirty="0" smtClean="0"/>
              <a:t>WP1:</a:t>
            </a:r>
          </a:p>
          <a:p>
            <a:pPr algn="ctr"/>
            <a:r>
              <a:rPr lang="fr-FR" sz="1600" dirty="0" smtClean="0"/>
              <a:t>Policy</a:t>
            </a:r>
            <a:endParaRPr lang="en-GB" sz="1600" dirty="0"/>
          </a:p>
        </p:txBody>
      </p:sp>
      <p:sp>
        <p:nvSpPr>
          <p:cNvPr id="31" name="TextBox 4"/>
          <p:cNvSpPr txBox="1"/>
          <p:nvPr/>
        </p:nvSpPr>
        <p:spPr>
          <a:xfrm>
            <a:off x="5772150" y="1655802"/>
            <a:ext cx="18669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600" dirty="0" smtClean="0"/>
              <a:t>WP4: Management</a:t>
            </a:r>
            <a:endParaRPr lang="en-GB" sz="1600" dirty="0"/>
          </a:p>
        </p:txBody>
      </p:sp>
      <p:sp>
        <p:nvSpPr>
          <p:cNvPr id="32" name="TextBox 4"/>
          <p:cNvSpPr txBox="1"/>
          <p:nvPr/>
        </p:nvSpPr>
        <p:spPr>
          <a:xfrm>
            <a:off x="304800" y="1219200"/>
            <a:ext cx="42672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b="1" dirty="0" smtClean="0"/>
              <a:t>Participant</a:t>
            </a:r>
            <a:endParaRPr lang="en-GB" sz="2000" b="1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2856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1"/>
            <a:ext cx="8229600" cy="1295399"/>
          </a:xfrm>
        </p:spPr>
        <p:txBody>
          <a:bodyPr lIns="0" tIns="0" rIns="0" bIns="0"/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US" sz="1800" b="1" dirty="0" smtClean="0">
                <a:ea typeface="ＭＳ Ｐゴシック" pitchFamily="34" charset="-128"/>
              </a:rPr>
              <a:t>EGI Community Forum </a:t>
            </a:r>
            <a:r>
              <a:rPr lang="en-US" sz="1800" dirty="0" smtClean="0">
                <a:ea typeface="ＭＳ Ｐゴシック" pitchFamily="34" charset="-128"/>
              </a:rPr>
              <a:t>: Munich, 26 - 30 March 2012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US" sz="1800" b="1" dirty="0" smtClean="0">
                <a:ea typeface="ＭＳ Ｐゴシック" pitchFamily="34" charset="-128"/>
              </a:rPr>
              <a:t>Gisela-Chain : </a:t>
            </a:r>
            <a:r>
              <a:rPr lang="en-US" sz="1800" dirty="0" smtClean="0">
                <a:ea typeface="ＭＳ Ｐゴシック" pitchFamily="34" charset="-128"/>
              </a:rPr>
              <a:t>Mexico, 27 - 29 June 2012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US" sz="1800" b="1" dirty="0" smtClean="0">
                <a:ea typeface="ＭＳ Ｐゴシック" pitchFamily="34" charset="-128"/>
              </a:rPr>
              <a:t>EGI Technical Forum : </a:t>
            </a:r>
            <a:r>
              <a:rPr lang="en-US" sz="1800" dirty="0" smtClean="0">
                <a:ea typeface="ＭＳ Ｐゴシック" pitchFamily="34" charset="-128"/>
              </a:rPr>
              <a:t>Prague, 27 </a:t>
            </a:r>
            <a:r>
              <a:rPr lang="fr-FR" sz="1800" dirty="0" smtClean="0">
                <a:ea typeface="ＭＳ Ｐゴシック" pitchFamily="34" charset="-128"/>
              </a:rPr>
              <a:t>–</a:t>
            </a:r>
            <a:r>
              <a:rPr lang="en-US" sz="1800" dirty="0" smtClean="0">
                <a:ea typeface="ＭＳ Ｐゴシック" pitchFamily="34" charset="-128"/>
              </a:rPr>
              <a:t> 29 October 2012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18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1800" dirty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18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None/>
            </a:pPr>
            <a:endParaRPr lang="en-GB" sz="18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1800" dirty="0" smtClean="0">
              <a:ea typeface="ＭＳ Ｐゴシック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59467" y="2150533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21600" y="2489200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2057400" y="0"/>
            <a:ext cx="70866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Grid Cast - 2</a:t>
            </a:r>
          </a:p>
        </p:txBody>
      </p:sp>
      <p:pic>
        <p:nvPicPr>
          <p:cNvPr id="19" name="Image 18" descr="Munich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9" y="2933169"/>
            <a:ext cx="2075711" cy="293423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1" name="Image 20" descr="Mexic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2895601"/>
            <a:ext cx="2057400" cy="291528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2" name="Image 21" descr="Pragu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2895600"/>
            <a:ext cx="2101313" cy="297180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0794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1"/>
            <a:ext cx="8458200" cy="2743199"/>
          </a:xfrm>
        </p:spPr>
        <p:txBody>
          <a:bodyPr lIns="0" tIns="0" rIns="0" bIns="0"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2000" b="1" dirty="0" smtClean="0">
                <a:ea typeface="ＭＳ Ｐゴシック" pitchFamily="34" charset="-128"/>
              </a:rPr>
              <a:t>Mini </a:t>
            </a:r>
            <a:r>
              <a:rPr lang="en-GB" altLang="ja-JP" sz="2000" b="1" dirty="0" err="1" smtClean="0">
                <a:ea typeface="ＭＳ Ｐゴシック" pitchFamily="34" charset="-128"/>
              </a:rPr>
              <a:t>GridCasts</a:t>
            </a:r>
            <a:endParaRPr lang="en-GB" altLang="ja-JP" sz="20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20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Clr>
                <a:srgbClr val="FF9900"/>
              </a:buClr>
              <a:buFont typeface="Wingdings" charset="2"/>
              <a:buChar char="§"/>
            </a:pPr>
            <a:r>
              <a:rPr lang="en-US" sz="2000" b="1" dirty="0" smtClean="0">
                <a:ea typeface="ＭＳ Ｐゴシック" pitchFamily="34" charset="-128"/>
              </a:rPr>
              <a:t>-</a:t>
            </a:r>
            <a:endParaRPr lang="en-US" sz="20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Clr>
                <a:srgbClr val="FF9900"/>
              </a:buClr>
              <a:buFont typeface="Wingdings" charset="2"/>
              <a:buChar char="§"/>
            </a:pPr>
            <a:r>
              <a:rPr lang="en-US" altLang="ja-JP" sz="2000" b="1" dirty="0" smtClean="0">
                <a:ea typeface="ＭＳ Ｐゴシック" pitchFamily="34" charset="-128"/>
              </a:rPr>
              <a:t>-</a:t>
            </a:r>
            <a:endParaRPr lang="en-US" altLang="ja-JP" sz="20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Clr>
                <a:srgbClr val="FF9900"/>
              </a:buClr>
              <a:buFont typeface="Wingdings" charset="2"/>
              <a:buChar char="§"/>
            </a:pPr>
            <a:r>
              <a:rPr lang="en-US" sz="2000" b="1" dirty="0" smtClean="0">
                <a:ea typeface="ＭＳ Ｐゴシック" pitchFamily="34" charset="-128"/>
              </a:rPr>
              <a:t>-</a:t>
            </a:r>
            <a:endParaRPr lang="en-US" sz="20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Clr>
                <a:srgbClr val="FF9900"/>
              </a:buClr>
              <a:buFont typeface="Wingdings" charset="2"/>
              <a:buChar char="§"/>
            </a:pPr>
            <a:r>
              <a:rPr lang="en-US" sz="2000" b="1" dirty="0" smtClean="0">
                <a:ea typeface="ＭＳ Ｐゴシック" pitchFamily="34" charset="-128"/>
              </a:rPr>
              <a:t>-</a:t>
            </a:r>
            <a:endParaRPr lang="en-US" sz="2000" dirty="0" smtClean="0">
              <a:ea typeface="ＭＳ Ｐゴシック" pitchFamily="34" charset="-128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000" dirty="0">
              <a:ea typeface="ＭＳ Ｐゴシック" pitchFamily="34" charset="-128"/>
            </a:endParaRPr>
          </a:p>
          <a:p>
            <a:pPr marL="0" indent="0">
              <a:buNone/>
            </a:pPr>
            <a:r>
              <a:rPr lang="en-US" sz="2000" dirty="0"/>
              <a:t>In total this represents</a:t>
            </a:r>
            <a:r>
              <a:rPr lang="en-US" sz="2000" dirty="0" smtClean="0"/>
              <a:t> --- </a:t>
            </a:r>
            <a:r>
              <a:rPr lang="en-US" sz="2000" dirty="0"/>
              <a:t>posts and</a:t>
            </a:r>
            <a:r>
              <a:rPr lang="en-US" sz="2000" dirty="0" smtClean="0"/>
              <a:t> --- </a:t>
            </a:r>
            <a:r>
              <a:rPr lang="en-US" sz="2000" dirty="0" err="1"/>
              <a:t>webcasts</a:t>
            </a:r>
            <a:r>
              <a:rPr lang="en-US" sz="2000" dirty="0" smtClean="0"/>
              <a:t>.</a:t>
            </a:r>
          </a:p>
          <a:p>
            <a:pPr marL="0" indent="0">
              <a:buNone/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endParaRPr lang="en-GB" sz="20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2000" dirty="0" smtClean="0">
              <a:ea typeface="ＭＳ Ｐゴシック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59467" y="2150533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21600" y="2489200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057400" y="0"/>
            <a:ext cx="70866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Grid Cast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657600" y="4419600"/>
            <a:ext cx="5181600" cy="13572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None/>
            </a:pPr>
            <a:r>
              <a:rPr lang="en-US" sz="1800" dirty="0" smtClean="0"/>
              <a:t>A video filmed by WP2 about a humanoid robot at FET’11 has been viewed more than 50,000 times </a:t>
            </a:r>
            <a:r>
              <a:rPr lang="en-GB" sz="1800" u="sng" dirty="0" smtClean="0">
                <a:hlinkClick r:id="rId3"/>
              </a:rPr>
              <a:t>http://www.youtube.com/watch?v=1dpB1yHxkuA</a:t>
            </a:r>
            <a:endParaRPr lang="en-GB" sz="1800" dirty="0" smtClean="0"/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1800" dirty="0" smtClean="0">
              <a:ea typeface="ＭＳ Ｐゴシック" pitchFamily="34" charset="-128"/>
            </a:endParaRPr>
          </a:p>
          <a:p>
            <a:endParaRPr lang="fr-FR" sz="1800" dirty="0"/>
          </a:p>
        </p:txBody>
      </p:sp>
      <p:pic>
        <p:nvPicPr>
          <p:cNvPr id="10" name="Image 9" descr="VideoGridCas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" y="4419600"/>
            <a:ext cx="3001107" cy="18288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5096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tx1"/>
                </a:solidFill>
              </a:rPr>
              <a:t>WP2 Major achievements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59467" y="2150533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21600" y="2489200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8" name="Image 7" descr="Slide-R-logoGridGui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905000"/>
            <a:ext cx="3989501" cy="3025424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0794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tx1"/>
                </a:solidFill>
              </a:rPr>
              <a:t>Grid Guide</a:t>
            </a:r>
            <a:endParaRPr lang="en-US" sz="3600" b="1" dirty="0" smtClean="0">
              <a:solidFill>
                <a:schemeClr val="tx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1219200"/>
            <a:ext cx="3962400" cy="1980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90000"/>
              </a:lnSpc>
              <a:spcAft>
                <a:spcPts val="1800"/>
              </a:spcAft>
              <a:buNone/>
            </a:pPr>
            <a:r>
              <a:rPr lang="en-US" sz="1800" dirty="0" err="1" smtClean="0">
                <a:ea typeface="ＭＳ Ｐゴシック" pitchFamily="34" charset="-128"/>
              </a:rPr>
              <a:t>GridGuide</a:t>
            </a:r>
            <a:r>
              <a:rPr lang="en-US" sz="1800" dirty="0" smtClean="0">
                <a:ea typeface="ＭＳ Ｐゴシック" pitchFamily="34" charset="-128"/>
              </a:rPr>
              <a:t> shows the sites and sights of grid computing. Users can view a sample of the sites worldwide that use the grid, introducing the scientists, the science and their institutions.</a:t>
            </a:r>
          </a:p>
          <a:p>
            <a:pPr eaLnBrk="1" hangingPunct="1">
              <a:lnSpc>
                <a:spcPct val="90000"/>
              </a:lnSpc>
              <a:spcAft>
                <a:spcPts val="1800"/>
              </a:spcAft>
              <a:buNone/>
            </a:pPr>
            <a:r>
              <a:rPr lang="en-US" sz="1800" dirty="0" smtClean="0">
                <a:ea typeface="ＭＳ Ｐゴシック" pitchFamily="34" charset="-128"/>
              </a:rPr>
              <a:t>In total, </a:t>
            </a:r>
            <a:r>
              <a:rPr lang="en-US" sz="1800" b="1" dirty="0" smtClean="0">
                <a:ea typeface="ＭＳ Ｐゴシック" pitchFamily="34" charset="-128"/>
              </a:rPr>
              <a:t>59 guides </a:t>
            </a:r>
            <a:r>
              <a:rPr lang="en-US" sz="1800" dirty="0" smtClean="0">
                <a:ea typeface="ＭＳ Ｐゴシック" pitchFamily="34" charset="-128"/>
              </a:rPr>
              <a:t>are currently available worldwide.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9" name="Image 8" descr="GridGuideHome-min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219200"/>
            <a:ext cx="4267200" cy="361645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57200" y="4191000"/>
            <a:ext cx="3352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600"/>
              </a:spcAft>
              <a:buClr>
                <a:srgbClr val="FF9966"/>
              </a:buClr>
              <a:buFont typeface="Wingdings" charset="2"/>
              <a:buChar char="§"/>
            </a:pPr>
            <a:r>
              <a:rPr lang="fr-FR" sz="1800" dirty="0" smtClean="0"/>
              <a:t> </a:t>
            </a:r>
            <a:r>
              <a:rPr lang="fr-FR" sz="1800" dirty="0" err="1" smtClean="0"/>
              <a:t>North</a:t>
            </a:r>
            <a:r>
              <a:rPr lang="fr-FR" sz="1800" dirty="0" smtClean="0"/>
              <a:t> </a:t>
            </a:r>
            <a:r>
              <a:rPr lang="fr-FR" sz="1800" dirty="0" err="1" smtClean="0"/>
              <a:t>America</a:t>
            </a:r>
            <a:r>
              <a:rPr lang="fr-FR" sz="1800" dirty="0" smtClean="0"/>
              <a:t> : 10 (+8)</a:t>
            </a:r>
          </a:p>
          <a:p>
            <a:pPr>
              <a:spcAft>
                <a:spcPts val="600"/>
              </a:spcAft>
              <a:buClr>
                <a:srgbClr val="FF9966"/>
              </a:buClr>
              <a:buFont typeface="Wingdings" charset="2"/>
              <a:buChar char="§"/>
            </a:pPr>
            <a:r>
              <a:rPr lang="fr-FR" sz="1800" dirty="0" smtClean="0"/>
              <a:t> South </a:t>
            </a:r>
            <a:r>
              <a:rPr lang="fr-FR" sz="1800" dirty="0" err="1" smtClean="0"/>
              <a:t>America</a:t>
            </a:r>
            <a:r>
              <a:rPr lang="fr-FR" sz="1800" dirty="0" smtClean="0"/>
              <a:t> : 4 (+2)</a:t>
            </a:r>
          </a:p>
          <a:p>
            <a:pPr>
              <a:spcAft>
                <a:spcPts val="600"/>
              </a:spcAft>
              <a:buClr>
                <a:srgbClr val="FF9966"/>
              </a:buClr>
              <a:buFont typeface="Wingdings" charset="2"/>
              <a:buChar char="§"/>
            </a:pPr>
            <a:r>
              <a:rPr lang="fr-FR" sz="1800" dirty="0" smtClean="0"/>
              <a:t> Europe : 36 (+ 8)</a:t>
            </a:r>
          </a:p>
          <a:p>
            <a:pPr>
              <a:spcAft>
                <a:spcPts val="600"/>
              </a:spcAft>
              <a:buClr>
                <a:srgbClr val="FF9966"/>
              </a:buClr>
              <a:buFont typeface="Wingdings" charset="2"/>
              <a:buChar char="§"/>
            </a:pPr>
            <a:r>
              <a:rPr lang="fr-FR" sz="1800" dirty="0" smtClean="0"/>
              <a:t> </a:t>
            </a:r>
            <a:r>
              <a:rPr lang="fr-FR" sz="1800" dirty="0" err="1" smtClean="0"/>
              <a:t>Africa</a:t>
            </a:r>
            <a:r>
              <a:rPr lang="fr-FR" sz="1800" dirty="0" smtClean="0"/>
              <a:t> : 1 (=)</a:t>
            </a:r>
          </a:p>
          <a:p>
            <a:pPr>
              <a:spcAft>
                <a:spcPts val="600"/>
              </a:spcAft>
              <a:buClr>
                <a:srgbClr val="FF9966"/>
              </a:buClr>
              <a:buFont typeface="Wingdings" charset="2"/>
              <a:buChar char="§"/>
            </a:pPr>
            <a:r>
              <a:rPr lang="fr-FR" sz="1800" dirty="0" smtClean="0"/>
              <a:t> </a:t>
            </a:r>
            <a:r>
              <a:rPr lang="fr-FR" sz="1800" dirty="0" err="1" smtClean="0"/>
              <a:t>Asia</a:t>
            </a:r>
            <a:r>
              <a:rPr lang="fr-FR" sz="1800" dirty="0" smtClean="0"/>
              <a:t> : 5 (+1)</a:t>
            </a:r>
          </a:p>
          <a:p>
            <a:pPr>
              <a:spcAft>
                <a:spcPts val="600"/>
              </a:spcAft>
              <a:buClr>
                <a:srgbClr val="FF9966"/>
              </a:buClr>
              <a:buFont typeface="Wingdings" charset="2"/>
              <a:buChar char="§"/>
            </a:pPr>
            <a:r>
              <a:rPr lang="fr-FR" sz="1800" dirty="0" smtClean="0"/>
              <a:t> </a:t>
            </a:r>
            <a:r>
              <a:rPr lang="fr-FR" sz="1800" dirty="0" err="1" smtClean="0"/>
              <a:t>Oceania</a:t>
            </a:r>
            <a:r>
              <a:rPr lang="fr-FR" sz="1800" dirty="0" smtClean="0"/>
              <a:t> : 3 (=)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57200" y="3352800"/>
            <a:ext cx="39624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 smtClean="0"/>
              <a:t>19 new guides </a:t>
            </a:r>
            <a:r>
              <a:rPr lang="en-US" sz="1600" dirty="0" smtClean="0"/>
              <a:t>(sites) have been</a:t>
            </a:r>
            <a:br>
              <a:rPr lang="en-US" sz="1600" dirty="0" smtClean="0"/>
            </a:br>
            <a:r>
              <a:rPr lang="en-US" sz="1600" dirty="0" smtClean="0"/>
              <a:t>added, with new content.</a:t>
            </a:r>
            <a:endParaRPr lang="en-GB" sz="1600" dirty="0" smtClean="0"/>
          </a:p>
          <a:p>
            <a:endParaRPr lang="fr-FR" sz="16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5838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3886200" cy="4038600"/>
          </a:xfrm>
        </p:spPr>
        <p:txBody>
          <a:bodyPr vert="horz" lIns="0" tIns="0" rIns="0" bIns="0"/>
          <a:lstStyle/>
          <a:p>
            <a:pPr marL="0" indent="0">
              <a:buNone/>
            </a:pPr>
            <a:r>
              <a:rPr lang="fr-FR" sz="1800" dirty="0" err="1" smtClean="0"/>
              <a:t>----</a:t>
            </a:r>
            <a:endParaRPr lang="en-GB" sz="1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tx1"/>
                </a:solidFill>
              </a:rPr>
              <a:t>Grid Guide</a:t>
            </a:r>
            <a:endParaRPr lang="en-US" sz="3600" b="1" dirty="0" smtClean="0">
              <a:solidFill>
                <a:schemeClr val="tx1"/>
              </a:solidFill>
            </a:endParaRPr>
          </a:p>
        </p:txBody>
      </p:sp>
      <p:pic>
        <p:nvPicPr>
          <p:cNvPr id="9" name="Image 8" descr="GridGuide-RTM-min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219200"/>
            <a:ext cx="4267200" cy="412851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5838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tx1"/>
                </a:solidFill>
              </a:rPr>
              <a:t>WP2 Major achievements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59467" y="2150533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21600" y="2489200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9" name="Image 8" descr="Slide-R-RT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905000"/>
            <a:ext cx="4833806" cy="2889311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0794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tx1"/>
                </a:solidFill>
              </a:rPr>
              <a:t>Real Time Monitor</a:t>
            </a:r>
            <a:endParaRPr lang="en-US" sz="3600" b="1" dirty="0" smtClean="0">
              <a:solidFill>
                <a:schemeClr val="tx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371600"/>
            <a:ext cx="3854184" cy="3335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6014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r>
              <a:rPr lang="en-GB" sz="3200" b="1" dirty="0" smtClean="0"/>
              <a:t>WP2 Issues</a:t>
            </a:r>
            <a:endParaRPr lang="en-GB" sz="32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277620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r>
              <a:rPr lang="en-GB" sz="3200" b="1" dirty="0" smtClean="0"/>
              <a:t>WP2 Summary</a:t>
            </a:r>
            <a:endParaRPr lang="en-GB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029200"/>
          </a:xfrm>
          <a:solidFill>
            <a:schemeClr val="bg1"/>
          </a:solidFill>
        </p:spPr>
        <p:txBody>
          <a:bodyPr/>
          <a:lstStyle/>
          <a:p>
            <a:pPr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GB" sz="1600" dirty="0" smtClean="0"/>
              <a:t>Project website launched and branding rolled out to templates </a:t>
            </a:r>
            <a:br>
              <a:rPr lang="en-GB" sz="1600" dirty="0" smtClean="0"/>
            </a:br>
            <a:r>
              <a:rPr lang="en-GB" sz="1600" dirty="0" err="1" smtClean="0"/>
              <a:t>eg</a:t>
            </a:r>
            <a:r>
              <a:rPr lang="en-GB" sz="1600" dirty="0" smtClean="0"/>
              <a:t> posters, briefings</a:t>
            </a:r>
            <a:r>
              <a:rPr lang="fr-FR" sz="1600" dirty="0" smtClean="0"/>
              <a:t>…</a:t>
            </a:r>
            <a:endParaRPr lang="en-GB" sz="1600" dirty="0" smtClean="0"/>
          </a:p>
          <a:p>
            <a:pPr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GB" sz="1600" dirty="0" smtClean="0"/>
              <a:t>New you tube channel </a:t>
            </a:r>
          </a:p>
          <a:p>
            <a:pPr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GB" sz="1600" dirty="0" smtClean="0"/>
              <a:t>New e-</a:t>
            </a:r>
            <a:r>
              <a:rPr lang="en-GB" sz="1600" dirty="0" err="1" smtClean="0"/>
              <a:t>ScienceCity</a:t>
            </a:r>
            <a:r>
              <a:rPr lang="en-GB" sz="1600" dirty="0" smtClean="0"/>
              <a:t> site and Cloud Lounge sites prepared</a:t>
            </a:r>
          </a:p>
          <a:p>
            <a:pPr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GB" sz="1600" dirty="0" smtClean="0"/>
              <a:t>3D pilot of the e-</a:t>
            </a:r>
            <a:r>
              <a:rPr lang="en-GB" sz="1600" dirty="0" err="1" smtClean="0"/>
              <a:t>ScienceCity</a:t>
            </a:r>
            <a:r>
              <a:rPr lang="en-GB" sz="1600" dirty="0" smtClean="0"/>
              <a:t> available in </a:t>
            </a:r>
            <a:r>
              <a:rPr lang="en-GB" sz="1600" dirty="0" err="1" smtClean="0"/>
              <a:t>NewWorldGrid</a:t>
            </a:r>
            <a:endParaRPr lang="en-GB" sz="1600" dirty="0" smtClean="0"/>
          </a:p>
          <a:p>
            <a:pPr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GB" sz="1600" dirty="0" err="1"/>
              <a:t>GridCasts</a:t>
            </a:r>
            <a:r>
              <a:rPr lang="en-GB" sz="1600" dirty="0"/>
              <a:t> at</a:t>
            </a:r>
            <a:r>
              <a:rPr lang="en-GB" sz="1600" dirty="0" smtClean="0"/>
              <a:t> 6 </a:t>
            </a:r>
            <a:r>
              <a:rPr lang="en-GB" sz="1600" dirty="0"/>
              <a:t>events, and</a:t>
            </a:r>
            <a:r>
              <a:rPr lang="en-GB" sz="1600" dirty="0" smtClean="0"/>
              <a:t>  -- </a:t>
            </a:r>
            <a:r>
              <a:rPr lang="en-GB" sz="1600" dirty="0"/>
              <a:t>mini </a:t>
            </a:r>
            <a:r>
              <a:rPr lang="en-GB" sz="1600" dirty="0" err="1"/>
              <a:t>GridCasts</a:t>
            </a:r>
            <a:endParaRPr lang="en-GB" sz="1600" dirty="0"/>
          </a:p>
          <a:p>
            <a:pPr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GB" sz="1600" dirty="0"/>
              <a:t>Total of</a:t>
            </a:r>
            <a:r>
              <a:rPr lang="en-GB" sz="1600" dirty="0" smtClean="0"/>
              <a:t>  --- </a:t>
            </a:r>
            <a:r>
              <a:rPr lang="en-GB" sz="1600" dirty="0"/>
              <a:t>posts and</a:t>
            </a:r>
            <a:r>
              <a:rPr lang="en-GB" sz="1600" dirty="0" smtClean="0"/>
              <a:t> -- </a:t>
            </a:r>
            <a:r>
              <a:rPr lang="en-GB" sz="1600" dirty="0"/>
              <a:t>webcasts –</a:t>
            </a:r>
            <a:r>
              <a:rPr lang="en-GB" sz="1600" dirty="0" smtClean="0"/>
              <a:t> </a:t>
            </a:r>
          </a:p>
          <a:p>
            <a:pPr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fr-FR" sz="1600" dirty="0" smtClean="0"/>
              <a:t>59 </a:t>
            </a:r>
            <a:r>
              <a:rPr lang="fr-FR" sz="1600" dirty="0"/>
              <a:t>sites on the </a:t>
            </a:r>
            <a:r>
              <a:rPr lang="fr-FR" sz="1600" dirty="0" err="1"/>
              <a:t>GridGuide</a:t>
            </a:r>
            <a:r>
              <a:rPr lang="fr-FR" sz="1600" dirty="0"/>
              <a:t>, </a:t>
            </a:r>
            <a:r>
              <a:rPr lang="fr-FR" sz="1600" dirty="0" err="1"/>
              <a:t>including</a:t>
            </a:r>
            <a:r>
              <a:rPr lang="fr-FR" sz="1600" dirty="0" smtClean="0"/>
              <a:t> 36 </a:t>
            </a:r>
            <a:r>
              <a:rPr lang="fr-FR" sz="1600" dirty="0"/>
              <a:t>EU sites and</a:t>
            </a:r>
            <a:r>
              <a:rPr lang="fr-FR" sz="1600" dirty="0" smtClean="0"/>
              <a:t> 23 </a:t>
            </a:r>
            <a:r>
              <a:rPr lang="fr-FR" sz="1600" dirty="0"/>
              <a:t>non-EU in </a:t>
            </a:r>
            <a:r>
              <a:rPr lang="fr-FR" sz="1600" dirty="0" smtClean="0"/>
              <a:t>the</a:t>
            </a:r>
            <a:br>
              <a:rPr lang="fr-FR" sz="1600" dirty="0" smtClean="0"/>
            </a:br>
            <a:r>
              <a:rPr lang="fr-FR" sz="1600" dirty="0" smtClean="0"/>
              <a:t>US </a:t>
            </a:r>
            <a:r>
              <a:rPr lang="fr-FR" sz="1600" dirty="0"/>
              <a:t>and the </a:t>
            </a:r>
            <a:r>
              <a:rPr lang="fr-FR" sz="1600" dirty="0" err="1"/>
              <a:t>Asia-Pacific</a:t>
            </a:r>
            <a:r>
              <a:rPr lang="fr-FR" sz="1600" dirty="0"/>
              <a:t> </a:t>
            </a:r>
            <a:r>
              <a:rPr lang="fr-FR" sz="1600" dirty="0" err="1" smtClean="0"/>
              <a:t>region</a:t>
            </a:r>
            <a:r>
              <a:rPr lang="fr-FR" sz="1600" dirty="0" smtClean="0"/>
              <a:t> (-- in the RTM)</a:t>
            </a:r>
          </a:p>
          <a:p>
            <a:pPr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fr-FR" sz="1600" dirty="0" smtClean="0"/>
              <a:t>19 new sites </a:t>
            </a:r>
            <a:r>
              <a:rPr lang="fr-FR" sz="1600" dirty="0" err="1" smtClean="0"/>
              <a:t>added</a:t>
            </a:r>
            <a:r>
              <a:rPr lang="fr-FR" sz="1600" dirty="0" smtClean="0"/>
              <a:t> to the </a:t>
            </a:r>
            <a:r>
              <a:rPr lang="fr-FR" sz="1600" dirty="0" err="1" smtClean="0"/>
              <a:t>GridGuide</a:t>
            </a:r>
            <a:r>
              <a:rPr lang="fr-FR" sz="1600" dirty="0" smtClean="0"/>
              <a:t/>
            </a:r>
            <a:br>
              <a:rPr lang="fr-FR" sz="1600" dirty="0" smtClean="0"/>
            </a:br>
            <a:r>
              <a:rPr lang="fr-FR" sz="1600" dirty="0" smtClean="0"/>
              <a:t>in </a:t>
            </a:r>
            <a:r>
              <a:rPr lang="en-GB" sz="1600" dirty="0" smtClean="0"/>
              <a:t>4 continents</a:t>
            </a:r>
          </a:p>
          <a:p>
            <a:pPr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GB" sz="1600" dirty="0" smtClean="0"/>
              <a:t>RTM ....</a:t>
            </a:r>
          </a:p>
          <a:p>
            <a:pPr>
              <a:spcAft>
                <a:spcPts val="1200"/>
              </a:spcAft>
            </a:pPr>
            <a:endParaRPr lang="en-GB" sz="16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343400" y="4953000"/>
            <a:ext cx="4668585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 dirty="0" smtClean="0">
                <a:solidFill>
                  <a:srgbClr val="0066CC"/>
                </a:solidFill>
                <a:latin typeface="Brush Script Std" pitchFamily="66" charset="0"/>
              </a:rPr>
              <a:t>“I </a:t>
            </a:r>
            <a:r>
              <a:rPr lang="en-GB" sz="1900" dirty="0">
                <a:solidFill>
                  <a:srgbClr val="0066CC"/>
                </a:solidFill>
                <a:latin typeface="Brush Script Std" pitchFamily="66" charset="0"/>
              </a:rPr>
              <a:t>found your site on the web and used it to dive into the topic. The animations and texts really help people with less </a:t>
            </a:r>
            <a:r>
              <a:rPr lang="en-GB" sz="1900" dirty="0" smtClean="0">
                <a:solidFill>
                  <a:srgbClr val="0066CC"/>
                </a:solidFill>
                <a:latin typeface="Brush Script Std" pitchFamily="66" charset="0"/>
              </a:rPr>
              <a:t>information</a:t>
            </a:r>
          </a:p>
          <a:p>
            <a:pPr algn="ctr"/>
            <a:r>
              <a:rPr lang="en-GB" sz="1900" dirty="0" smtClean="0">
                <a:solidFill>
                  <a:srgbClr val="0066CC"/>
                </a:solidFill>
                <a:latin typeface="Brush Script Std" pitchFamily="66" charset="0"/>
              </a:rPr>
              <a:t>about </a:t>
            </a:r>
            <a:r>
              <a:rPr lang="en-GB" sz="1900" dirty="0">
                <a:solidFill>
                  <a:srgbClr val="0066CC"/>
                </a:solidFill>
                <a:latin typeface="Brush Script Std" pitchFamily="66" charset="0"/>
              </a:rPr>
              <a:t>this topic to understand fast </a:t>
            </a:r>
            <a:r>
              <a:rPr lang="en-GB" sz="1900" dirty="0" smtClean="0">
                <a:solidFill>
                  <a:srgbClr val="0066CC"/>
                </a:solidFill>
                <a:latin typeface="Brush Script Std" pitchFamily="66" charset="0"/>
              </a:rPr>
              <a:t>what </a:t>
            </a:r>
            <a:r>
              <a:rPr lang="en-GB" sz="1900" dirty="0">
                <a:solidFill>
                  <a:srgbClr val="0066CC"/>
                </a:solidFill>
                <a:latin typeface="Brush Script Std" pitchFamily="66" charset="0"/>
              </a:rPr>
              <a:t>the </a:t>
            </a:r>
            <a:r>
              <a:rPr lang="en-GB" sz="1900" dirty="0" smtClean="0">
                <a:solidFill>
                  <a:srgbClr val="0066CC"/>
                </a:solidFill>
                <a:latin typeface="Brush Script Std" pitchFamily="66" charset="0"/>
              </a:rPr>
              <a:t>topic is </a:t>
            </a:r>
            <a:r>
              <a:rPr lang="en-GB" sz="1900" dirty="0">
                <a:solidFill>
                  <a:srgbClr val="0066CC"/>
                </a:solidFill>
                <a:latin typeface="Brush Script Std" pitchFamily="66" charset="0"/>
              </a:rPr>
              <a:t>all about</a:t>
            </a:r>
            <a:r>
              <a:rPr lang="en-GB" sz="1900" dirty="0" smtClean="0">
                <a:solidFill>
                  <a:srgbClr val="0066CC"/>
                </a:solidFill>
                <a:latin typeface="Brush Script Std" pitchFamily="66" charset="0"/>
              </a:rPr>
              <a:t>.”</a:t>
            </a:r>
            <a:endParaRPr lang="en-GB" sz="1900" dirty="0">
              <a:solidFill>
                <a:srgbClr val="0066CC"/>
              </a:solidFill>
              <a:latin typeface="Brush Script Std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57800" y="1828800"/>
            <a:ext cx="309634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66CC"/>
                </a:solidFill>
                <a:latin typeface="Brush Script Std" pitchFamily="66" charset="0"/>
              </a:rPr>
              <a:t>“I like the animations and </a:t>
            </a:r>
            <a:r>
              <a:rPr lang="en-GB" sz="2000" dirty="0" smtClean="0">
                <a:solidFill>
                  <a:srgbClr val="0066CC"/>
                </a:solidFill>
                <a:latin typeface="Brush Script Std" pitchFamily="66" charset="0"/>
              </a:rPr>
              <a:t>layout, its </a:t>
            </a:r>
            <a:r>
              <a:rPr lang="en-GB" sz="2000" dirty="0">
                <a:solidFill>
                  <a:srgbClr val="0066CC"/>
                </a:solidFill>
                <a:latin typeface="Brush Script Std" pitchFamily="66" charset="0"/>
              </a:rPr>
              <a:t>imaginative”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05600" y="2895600"/>
            <a:ext cx="22030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66CC"/>
                </a:solidFill>
                <a:latin typeface="Brush Script Std" pitchFamily="66" charset="0"/>
              </a:rPr>
              <a:t>“I </a:t>
            </a:r>
            <a:r>
              <a:rPr lang="en-GB" sz="2000" dirty="0">
                <a:solidFill>
                  <a:srgbClr val="0066CC"/>
                </a:solidFill>
                <a:latin typeface="Brush Script Std" pitchFamily="66" charset="0"/>
              </a:rPr>
              <a:t>wouldn't change </a:t>
            </a:r>
            <a:r>
              <a:rPr lang="en-GB" sz="2000" dirty="0" smtClean="0">
                <a:solidFill>
                  <a:srgbClr val="0066CC"/>
                </a:solidFill>
                <a:latin typeface="Brush Script Std" pitchFamily="66" charset="0"/>
              </a:rPr>
              <a:t>anything”</a:t>
            </a:r>
            <a:endParaRPr lang="en-GB" sz="2000" dirty="0">
              <a:solidFill>
                <a:srgbClr val="0066CC"/>
              </a:solidFill>
              <a:latin typeface="Brush Script Std" pitchFamily="66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919658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PY1 Review, 8 Nov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7" name="Image 6" descr="EST-LogoProjet-intr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905000"/>
            <a:ext cx="5910689" cy="32004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91965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r>
              <a:rPr lang="en-GB" sz="3600" b="1" dirty="0" smtClean="0"/>
              <a:t>WP2 Objectives</a:t>
            </a:r>
            <a:endParaRPr lang="en-GB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/>
          <a:lstStyle/>
          <a:p>
            <a:pPr lvl="0">
              <a:buClr>
                <a:srgbClr val="FF9900"/>
              </a:buClr>
              <a:buFont typeface="Wingdings" charset="2"/>
              <a:buChar char="§"/>
            </a:pPr>
            <a:r>
              <a:rPr lang="en-GB" sz="1600" dirty="0"/>
              <a:t>Keep the </a:t>
            </a:r>
            <a:r>
              <a:rPr lang="en-GB" sz="1600" b="1" dirty="0" err="1"/>
              <a:t>GridCafé</a:t>
            </a:r>
            <a:r>
              <a:rPr lang="en-GB" sz="1600" b="1" dirty="0"/>
              <a:t> </a:t>
            </a:r>
            <a:r>
              <a:rPr lang="en-GB" sz="1600" dirty="0"/>
              <a:t>at the </a:t>
            </a:r>
            <a:r>
              <a:rPr lang="en-GB" sz="1600" b="1" dirty="0"/>
              <a:t>cutting edge </a:t>
            </a:r>
            <a:r>
              <a:rPr lang="en-GB" sz="1600" dirty="0"/>
              <a:t>of grid and e-Science dissemination </a:t>
            </a:r>
            <a:r>
              <a:rPr lang="en-GB" sz="1600" dirty="0" smtClean="0"/>
              <a:t>by</a:t>
            </a:r>
            <a:br>
              <a:rPr lang="en-GB" sz="1600" dirty="0" smtClean="0"/>
            </a:br>
            <a:r>
              <a:rPr lang="en-GB" sz="1600" dirty="0" smtClean="0"/>
              <a:t>refreshing </a:t>
            </a:r>
            <a:r>
              <a:rPr lang="en-GB" sz="1600" dirty="0"/>
              <a:t>the look and feel and keeping it constantly updated with new material</a:t>
            </a:r>
            <a:r>
              <a:rPr lang="en-GB" sz="1600" dirty="0" smtClean="0"/>
              <a:t>,</a:t>
            </a:r>
            <a:br>
              <a:rPr lang="en-GB" sz="1600" dirty="0" smtClean="0"/>
            </a:br>
            <a:r>
              <a:rPr lang="en-GB" sz="1600" b="1" dirty="0" smtClean="0"/>
              <a:t>expanding </a:t>
            </a:r>
            <a:r>
              <a:rPr lang="en-GB" sz="1600" b="1" dirty="0"/>
              <a:t>the content </a:t>
            </a:r>
            <a:r>
              <a:rPr lang="en-GB" sz="1600" dirty="0"/>
              <a:t>to cover other forms of</a:t>
            </a:r>
            <a:r>
              <a:rPr lang="en-GB" sz="1600" dirty="0" smtClean="0"/>
              <a:t> computing.</a:t>
            </a:r>
          </a:p>
          <a:p>
            <a:pPr lvl="0">
              <a:buClr>
                <a:srgbClr val="FF9900"/>
              </a:buClr>
              <a:buFont typeface="Wingdings" charset="2"/>
              <a:buChar char="§"/>
            </a:pPr>
            <a:endParaRPr lang="en-GB" sz="1600" dirty="0"/>
          </a:p>
          <a:p>
            <a:pPr lvl="0">
              <a:buClr>
                <a:srgbClr val="FF9900"/>
              </a:buClr>
              <a:buFont typeface="Wingdings" charset="2"/>
              <a:buChar char="§"/>
            </a:pPr>
            <a:r>
              <a:rPr lang="en-GB" sz="1600" dirty="0"/>
              <a:t>Explore </a:t>
            </a:r>
            <a:r>
              <a:rPr lang="en-GB" sz="1600" b="1" dirty="0"/>
              <a:t>interactive environments </a:t>
            </a:r>
            <a:r>
              <a:rPr lang="en-GB" sz="1600" dirty="0"/>
              <a:t>and new web tools to ensure that </a:t>
            </a:r>
            <a:r>
              <a:rPr lang="en-GB" sz="1600" dirty="0" err="1"/>
              <a:t>GridCafé</a:t>
            </a:r>
            <a:r>
              <a:rPr lang="en-GB" sz="1600" dirty="0"/>
              <a:t> </a:t>
            </a:r>
            <a:r>
              <a:rPr lang="en-GB" sz="1600" dirty="0" smtClean="0"/>
              <a:t>and</a:t>
            </a:r>
            <a:br>
              <a:rPr lang="en-GB" sz="1600" dirty="0" smtClean="0"/>
            </a:br>
            <a:r>
              <a:rPr lang="en-GB" sz="1600" dirty="0" err="1" smtClean="0"/>
              <a:t>GridCast</a:t>
            </a:r>
            <a:r>
              <a:rPr lang="en-GB" sz="1600" dirty="0" smtClean="0"/>
              <a:t> </a:t>
            </a:r>
            <a:r>
              <a:rPr lang="en-GB" sz="1600" dirty="0"/>
              <a:t>have impact on their audiences and are easy to use</a:t>
            </a:r>
            <a:r>
              <a:rPr lang="en-GB" sz="1600" dirty="0" smtClean="0"/>
              <a:t>.</a:t>
            </a:r>
          </a:p>
          <a:p>
            <a:pPr lvl="0">
              <a:buClr>
                <a:srgbClr val="FF9900"/>
              </a:buClr>
              <a:buFont typeface="Wingdings" charset="2"/>
              <a:buChar char="§"/>
            </a:pPr>
            <a:endParaRPr lang="en-GB" sz="1600" dirty="0"/>
          </a:p>
          <a:p>
            <a:pPr lvl="0">
              <a:buClr>
                <a:srgbClr val="FF9900"/>
              </a:buClr>
              <a:buFont typeface="Wingdings" charset="2"/>
              <a:buChar char="§"/>
            </a:pPr>
            <a:r>
              <a:rPr lang="en-GB" sz="1600" b="1" dirty="0"/>
              <a:t>Update </a:t>
            </a:r>
            <a:r>
              <a:rPr lang="en-GB" sz="1600" dirty="0"/>
              <a:t>the </a:t>
            </a:r>
            <a:r>
              <a:rPr lang="en-GB" sz="1600" b="1" dirty="0" err="1"/>
              <a:t>GridCast</a:t>
            </a:r>
            <a:r>
              <a:rPr lang="en-GB" sz="1600" b="1" dirty="0"/>
              <a:t> </a:t>
            </a:r>
            <a:r>
              <a:rPr lang="en-GB" sz="1600" dirty="0"/>
              <a:t>website and </a:t>
            </a:r>
            <a:r>
              <a:rPr lang="en-GB" sz="1600" b="1" dirty="0"/>
              <a:t>expand </a:t>
            </a:r>
            <a:r>
              <a:rPr lang="en-GB" sz="1600" dirty="0"/>
              <a:t>the marketing of the </a:t>
            </a:r>
            <a:r>
              <a:rPr lang="en-GB" sz="1600" dirty="0" err="1"/>
              <a:t>GridCast</a:t>
            </a:r>
            <a:r>
              <a:rPr lang="en-GB" sz="1600" dirty="0"/>
              <a:t> site </a:t>
            </a:r>
            <a:r>
              <a:rPr lang="en-GB" sz="1600" dirty="0" smtClean="0"/>
              <a:t>to</a:t>
            </a:r>
            <a:br>
              <a:rPr lang="en-GB" sz="1600" dirty="0" smtClean="0"/>
            </a:br>
            <a:r>
              <a:rPr lang="en-GB" sz="1600" dirty="0" smtClean="0"/>
              <a:t>the </a:t>
            </a:r>
            <a:r>
              <a:rPr lang="en-GB" sz="1600" dirty="0"/>
              <a:t>grid and e-Infrastructure community and beyond</a:t>
            </a:r>
            <a:r>
              <a:rPr lang="en-GB" sz="1600" dirty="0" smtClean="0"/>
              <a:t>.</a:t>
            </a:r>
          </a:p>
          <a:p>
            <a:pPr lvl="0">
              <a:buClr>
                <a:srgbClr val="FF9900"/>
              </a:buClr>
              <a:buFont typeface="Wingdings" charset="2"/>
              <a:buChar char="§"/>
            </a:pPr>
            <a:endParaRPr lang="en-GB" sz="1600" dirty="0" smtClean="0"/>
          </a:p>
          <a:p>
            <a:pPr lvl="0">
              <a:buClr>
                <a:srgbClr val="FF9900"/>
              </a:buClr>
              <a:buFont typeface="Wingdings" charset="2"/>
              <a:buChar char="§"/>
            </a:pPr>
            <a:r>
              <a:rPr lang="en-GB" sz="1600" b="1" dirty="0"/>
              <a:t>Expand </a:t>
            </a:r>
            <a:r>
              <a:rPr lang="en-GB" sz="1600" dirty="0"/>
              <a:t>the </a:t>
            </a:r>
            <a:r>
              <a:rPr lang="en-GB" sz="1600" b="1" dirty="0" err="1"/>
              <a:t>GridGuide</a:t>
            </a:r>
            <a:r>
              <a:rPr lang="en-GB" sz="1600" b="1" dirty="0"/>
              <a:t> </a:t>
            </a:r>
            <a:r>
              <a:rPr lang="en-GB" sz="1600" dirty="0"/>
              <a:t>to cover more sites, improve its impact and develop further interactive functionality between the </a:t>
            </a:r>
            <a:r>
              <a:rPr lang="en-GB" sz="1600" dirty="0" err="1"/>
              <a:t>GridGuide</a:t>
            </a:r>
            <a:r>
              <a:rPr lang="en-GB" sz="1600" dirty="0"/>
              <a:t> and the </a:t>
            </a:r>
            <a:r>
              <a:rPr lang="en-GB" sz="1600" b="1" dirty="0"/>
              <a:t>Real Time Monitor</a:t>
            </a:r>
            <a:r>
              <a:rPr lang="en-GB" sz="1600" dirty="0" smtClean="0"/>
              <a:t>.</a:t>
            </a:r>
          </a:p>
          <a:p>
            <a:pPr lvl="0">
              <a:buClr>
                <a:srgbClr val="FF9900"/>
              </a:buClr>
              <a:buFont typeface="Wingdings" charset="2"/>
              <a:buChar char="§"/>
            </a:pPr>
            <a:endParaRPr lang="en-GB" sz="1600" dirty="0"/>
          </a:p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en-GB" sz="1600" b="1" dirty="0"/>
              <a:t>Explore </a:t>
            </a:r>
            <a:r>
              <a:rPr lang="en-GB" sz="1600" dirty="0"/>
              <a:t>the continuation of the </a:t>
            </a:r>
            <a:r>
              <a:rPr lang="en-GB" sz="1600" b="1" dirty="0"/>
              <a:t>BELIEF Digital Library</a:t>
            </a:r>
            <a:r>
              <a:rPr lang="en-GB" sz="1600" dirty="0"/>
              <a:t> and support </a:t>
            </a:r>
            <a:r>
              <a:rPr lang="en-GB" sz="1600" dirty="0" smtClean="0"/>
              <a:t>the</a:t>
            </a:r>
            <a:br>
              <a:rPr lang="en-GB" sz="1600" dirty="0" smtClean="0"/>
            </a:br>
            <a:r>
              <a:rPr lang="en-GB" sz="1600" b="1" dirty="0" err="1" smtClean="0"/>
              <a:t>e</a:t>
            </a:r>
            <a:r>
              <a:rPr lang="en-GB" sz="1600" b="1" dirty="0" err="1"/>
              <a:t>-concertation</a:t>
            </a:r>
            <a:r>
              <a:rPr lang="en-GB" sz="1600" b="1" dirty="0"/>
              <a:t> meetings</a:t>
            </a:r>
            <a:r>
              <a:rPr lang="en-GB" sz="1600" dirty="0"/>
              <a:t>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6295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r>
              <a:rPr lang="en-GB" sz="3600" b="1" dirty="0" smtClean="0"/>
              <a:t>Web statistics</a:t>
            </a:r>
            <a:endParaRPr lang="en-GB" sz="36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6" name="Image 5" descr="IcnStat-visi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590800"/>
            <a:ext cx="396214" cy="39621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286000" y="1491734"/>
            <a:ext cx="14478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 err="1" smtClean="0"/>
              <a:t>e-ScienceTalk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4038600" y="1491734"/>
            <a:ext cx="14478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 smtClean="0"/>
              <a:t>Grid Café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5562600" y="1491734"/>
            <a:ext cx="14478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 smtClean="0"/>
              <a:t>Grid Guide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7086600" y="1491734"/>
            <a:ext cx="14478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 smtClean="0"/>
              <a:t>Grid Cast</a:t>
            </a:r>
            <a:endParaRPr lang="fr-FR" dirty="0"/>
          </a:p>
        </p:txBody>
      </p:sp>
      <p:pic>
        <p:nvPicPr>
          <p:cNvPr id="11" name="Image 10" descr="IcnStat-vie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057400"/>
            <a:ext cx="396214" cy="396214"/>
          </a:xfrm>
          <a:prstGeom prst="rect">
            <a:avLst/>
          </a:prstGeom>
        </p:spPr>
      </p:pic>
      <p:pic>
        <p:nvPicPr>
          <p:cNvPr id="12" name="Image 11" descr="IcnStat-p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124200"/>
            <a:ext cx="396214" cy="396214"/>
          </a:xfrm>
          <a:prstGeom prst="rect">
            <a:avLst/>
          </a:prstGeom>
        </p:spPr>
      </p:pic>
      <p:pic>
        <p:nvPicPr>
          <p:cNvPr id="13" name="Image 12" descr="IcnStat-Tim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3718586"/>
            <a:ext cx="396214" cy="396214"/>
          </a:xfrm>
          <a:prstGeom prst="rect">
            <a:avLst/>
          </a:prstGeom>
        </p:spPr>
      </p:pic>
      <p:pic>
        <p:nvPicPr>
          <p:cNvPr id="14" name="Image 13" descr="IcnStat-Bounc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4267200"/>
            <a:ext cx="396214" cy="396214"/>
          </a:xfrm>
          <a:prstGeom prst="rect">
            <a:avLst/>
          </a:prstGeom>
        </p:spPr>
      </p:pic>
      <p:pic>
        <p:nvPicPr>
          <p:cNvPr id="15" name="Image 14" descr="IcnStat-Ne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" y="4953000"/>
            <a:ext cx="396214" cy="396214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2628900" y="2147960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2,810</a:t>
            </a:r>
            <a:endParaRPr lang="en-GB" sz="1200" dirty="0"/>
          </a:p>
        </p:txBody>
      </p:sp>
      <p:sp>
        <p:nvSpPr>
          <p:cNvPr id="17" name="ZoneTexte 16"/>
          <p:cNvSpPr txBox="1"/>
          <p:nvPr/>
        </p:nvSpPr>
        <p:spPr>
          <a:xfrm>
            <a:off x="4381500" y="2147960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150,588</a:t>
            </a:r>
            <a:endParaRPr lang="en-GB" sz="1200" dirty="0"/>
          </a:p>
        </p:txBody>
      </p:sp>
      <p:sp>
        <p:nvSpPr>
          <p:cNvPr id="18" name="ZoneTexte 17"/>
          <p:cNvSpPr txBox="1"/>
          <p:nvPr/>
        </p:nvSpPr>
        <p:spPr>
          <a:xfrm>
            <a:off x="5905500" y="2147960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2,040</a:t>
            </a:r>
            <a:endParaRPr lang="en-GB" sz="1200" dirty="0"/>
          </a:p>
        </p:txBody>
      </p:sp>
      <p:sp>
        <p:nvSpPr>
          <p:cNvPr id="19" name="ZoneTexte 18"/>
          <p:cNvSpPr txBox="1"/>
          <p:nvPr/>
        </p:nvSpPr>
        <p:spPr>
          <a:xfrm>
            <a:off x="7429500" y="2147960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12,574</a:t>
            </a:r>
            <a:endParaRPr lang="en-GB" sz="1200" dirty="0"/>
          </a:p>
        </p:txBody>
      </p:sp>
      <p:sp>
        <p:nvSpPr>
          <p:cNvPr id="20" name="ZoneTexte 19"/>
          <p:cNvSpPr txBox="1"/>
          <p:nvPr/>
        </p:nvSpPr>
        <p:spPr>
          <a:xfrm>
            <a:off x="2628900" y="2681360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1,339</a:t>
            </a:r>
            <a:endParaRPr lang="en-GB" sz="1200" dirty="0"/>
          </a:p>
        </p:txBody>
      </p:sp>
      <p:sp>
        <p:nvSpPr>
          <p:cNvPr id="21" name="ZoneTexte 20"/>
          <p:cNvSpPr txBox="1"/>
          <p:nvPr/>
        </p:nvSpPr>
        <p:spPr>
          <a:xfrm>
            <a:off x="4381500" y="2681360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16,228</a:t>
            </a:r>
            <a:endParaRPr lang="en-GB" sz="1200" dirty="0"/>
          </a:p>
        </p:txBody>
      </p:sp>
      <p:sp>
        <p:nvSpPr>
          <p:cNvPr id="22" name="ZoneTexte 21"/>
          <p:cNvSpPr txBox="1"/>
          <p:nvPr/>
        </p:nvSpPr>
        <p:spPr>
          <a:xfrm>
            <a:off x="5905500" y="2681360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1,549</a:t>
            </a:r>
            <a:endParaRPr lang="en-GB" sz="1200" dirty="0"/>
          </a:p>
        </p:txBody>
      </p:sp>
      <p:sp>
        <p:nvSpPr>
          <p:cNvPr id="23" name="ZoneTexte 22"/>
          <p:cNvSpPr txBox="1"/>
          <p:nvPr/>
        </p:nvSpPr>
        <p:spPr>
          <a:xfrm>
            <a:off x="7429500" y="2681360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8,293</a:t>
            </a:r>
            <a:endParaRPr lang="en-GB" sz="1200" dirty="0"/>
          </a:p>
        </p:txBody>
      </p:sp>
      <p:sp>
        <p:nvSpPr>
          <p:cNvPr id="24" name="ZoneTexte 23"/>
          <p:cNvSpPr txBox="1"/>
          <p:nvPr/>
        </p:nvSpPr>
        <p:spPr>
          <a:xfrm>
            <a:off x="2628900" y="3229974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4,850</a:t>
            </a:r>
            <a:endParaRPr lang="en-GB" sz="1200" dirty="0"/>
          </a:p>
        </p:txBody>
      </p:sp>
      <p:sp>
        <p:nvSpPr>
          <p:cNvPr id="25" name="ZoneTexte 24"/>
          <p:cNvSpPr txBox="1"/>
          <p:nvPr/>
        </p:nvSpPr>
        <p:spPr>
          <a:xfrm>
            <a:off x="4381500" y="3229974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16,6212</a:t>
            </a:r>
            <a:endParaRPr lang="en-GB" sz="1200" dirty="0"/>
          </a:p>
        </p:txBody>
      </p:sp>
      <p:sp>
        <p:nvSpPr>
          <p:cNvPr id="26" name="ZoneTexte 25"/>
          <p:cNvSpPr txBox="1"/>
          <p:nvPr/>
        </p:nvSpPr>
        <p:spPr>
          <a:xfrm>
            <a:off x="5905500" y="3229974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2,685</a:t>
            </a:r>
            <a:endParaRPr lang="en-GB" sz="1200" dirty="0"/>
          </a:p>
        </p:txBody>
      </p:sp>
      <p:sp>
        <p:nvSpPr>
          <p:cNvPr id="27" name="ZoneTexte 26"/>
          <p:cNvSpPr txBox="1"/>
          <p:nvPr/>
        </p:nvSpPr>
        <p:spPr>
          <a:xfrm>
            <a:off x="7429500" y="3229974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20,373</a:t>
            </a:r>
            <a:endParaRPr lang="en-GB" sz="1200" dirty="0"/>
          </a:p>
        </p:txBody>
      </p:sp>
      <p:sp>
        <p:nvSpPr>
          <p:cNvPr id="28" name="ZoneTexte 27"/>
          <p:cNvSpPr txBox="1"/>
          <p:nvPr/>
        </p:nvSpPr>
        <p:spPr>
          <a:xfrm>
            <a:off x="2628900" y="3824360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00:01:30</a:t>
            </a:r>
            <a:endParaRPr lang="en-GB" sz="1200" dirty="0"/>
          </a:p>
        </p:txBody>
      </p:sp>
      <p:sp>
        <p:nvSpPr>
          <p:cNvPr id="30" name="ZoneTexte 29"/>
          <p:cNvSpPr txBox="1"/>
          <p:nvPr/>
        </p:nvSpPr>
        <p:spPr>
          <a:xfrm>
            <a:off x="5905500" y="3824360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00:00:57</a:t>
            </a:r>
            <a:endParaRPr lang="en-GB" sz="1200" dirty="0"/>
          </a:p>
        </p:txBody>
      </p:sp>
      <p:sp>
        <p:nvSpPr>
          <p:cNvPr id="31" name="ZoneTexte 30"/>
          <p:cNvSpPr txBox="1"/>
          <p:nvPr/>
        </p:nvSpPr>
        <p:spPr>
          <a:xfrm>
            <a:off x="7429500" y="3824360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00:02:23</a:t>
            </a:r>
            <a:endParaRPr lang="en-GB" sz="1200" dirty="0"/>
          </a:p>
        </p:txBody>
      </p:sp>
      <p:sp>
        <p:nvSpPr>
          <p:cNvPr id="32" name="ZoneTexte 31"/>
          <p:cNvSpPr txBox="1"/>
          <p:nvPr/>
        </p:nvSpPr>
        <p:spPr>
          <a:xfrm>
            <a:off x="4381500" y="3824360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00:01:27 *</a:t>
            </a:r>
            <a:endParaRPr lang="en-GB" sz="1200" dirty="0"/>
          </a:p>
        </p:txBody>
      </p:sp>
      <p:sp>
        <p:nvSpPr>
          <p:cNvPr id="34" name="ZoneTexte 33"/>
          <p:cNvSpPr txBox="1"/>
          <p:nvPr/>
        </p:nvSpPr>
        <p:spPr>
          <a:xfrm>
            <a:off x="609600" y="6324600"/>
            <a:ext cx="1143000" cy="152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000" dirty="0" smtClean="0"/>
              <a:t>*.org    **  CERN</a:t>
            </a:r>
            <a:endParaRPr lang="en-GB" sz="1000" dirty="0"/>
          </a:p>
        </p:txBody>
      </p:sp>
      <p:cxnSp>
        <p:nvCxnSpPr>
          <p:cNvPr id="36" name="Connecteur droit 35"/>
          <p:cNvCxnSpPr/>
          <p:nvPr/>
        </p:nvCxnSpPr>
        <p:spPr>
          <a:xfrm>
            <a:off x="609600" y="1903412"/>
            <a:ext cx="7696200" cy="1588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/>
          <p:cNvCxnSpPr/>
          <p:nvPr/>
        </p:nvCxnSpPr>
        <p:spPr>
          <a:xfrm>
            <a:off x="609600" y="2514600"/>
            <a:ext cx="7696200" cy="1588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>
            <a:off x="609600" y="3046412"/>
            <a:ext cx="7696200" cy="1588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/>
          <p:cNvCxnSpPr/>
          <p:nvPr/>
        </p:nvCxnSpPr>
        <p:spPr>
          <a:xfrm>
            <a:off x="609600" y="3581400"/>
            <a:ext cx="7696200" cy="1588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/>
        </p:nvCxnSpPr>
        <p:spPr>
          <a:xfrm>
            <a:off x="609600" y="4191000"/>
            <a:ext cx="7696200" cy="1588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/>
          <p:cNvCxnSpPr/>
          <p:nvPr/>
        </p:nvCxnSpPr>
        <p:spPr>
          <a:xfrm>
            <a:off x="609600" y="4800600"/>
            <a:ext cx="7696200" cy="1588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ZoneTexte 41"/>
          <p:cNvSpPr txBox="1"/>
          <p:nvPr/>
        </p:nvSpPr>
        <p:spPr>
          <a:xfrm>
            <a:off x="2628900" y="4419600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72%</a:t>
            </a:r>
            <a:endParaRPr lang="en-GB" sz="1200" dirty="0"/>
          </a:p>
        </p:txBody>
      </p:sp>
      <p:sp>
        <p:nvSpPr>
          <p:cNvPr id="43" name="ZoneTexte 42"/>
          <p:cNvSpPr txBox="1"/>
          <p:nvPr/>
        </p:nvSpPr>
        <p:spPr>
          <a:xfrm>
            <a:off x="5905500" y="4419600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79%</a:t>
            </a:r>
            <a:endParaRPr lang="en-GB" sz="1200" dirty="0"/>
          </a:p>
        </p:txBody>
      </p:sp>
      <p:sp>
        <p:nvSpPr>
          <p:cNvPr id="44" name="ZoneTexte 43"/>
          <p:cNvSpPr txBox="1"/>
          <p:nvPr/>
        </p:nvSpPr>
        <p:spPr>
          <a:xfrm>
            <a:off x="7429500" y="4419600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73%</a:t>
            </a:r>
            <a:endParaRPr lang="en-GB" sz="1200" dirty="0"/>
          </a:p>
        </p:txBody>
      </p:sp>
      <p:sp>
        <p:nvSpPr>
          <p:cNvPr id="45" name="ZoneTexte 44"/>
          <p:cNvSpPr txBox="1"/>
          <p:nvPr/>
        </p:nvSpPr>
        <p:spPr>
          <a:xfrm>
            <a:off x="4381500" y="4419600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72% *</a:t>
            </a:r>
            <a:endParaRPr lang="en-GB" sz="1200" dirty="0"/>
          </a:p>
        </p:txBody>
      </p:sp>
      <p:sp>
        <p:nvSpPr>
          <p:cNvPr id="46" name="ZoneTexte 45"/>
          <p:cNvSpPr txBox="1"/>
          <p:nvPr/>
        </p:nvSpPr>
        <p:spPr>
          <a:xfrm>
            <a:off x="2628900" y="5058774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48%</a:t>
            </a:r>
            <a:endParaRPr lang="en-GB" sz="1200" dirty="0"/>
          </a:p>
        </p:txBody>
      </p:sp>
      <p:sp>
        <p:nvSpPr>
          <p:cNvPr id="47" name="ZoneTexte 46"/>
          <p:cNvSpPr txBox="1"/>
          <p:nvPr/>
        </p:nvSpPr>
        <p:spPr>
          <a:xfrm>
            <a:off x="5905500" y="5058774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75%</a:t>
            </a:r>
            <a:endParaRPr lang="en-GB" sz="1200" dirty="0"/>
          </a:p>
        </p:txBody>
      </p:sp>
      <p:sp>
        <p:nvSpPr>
          <p:cNvPr id="48" name="ZoneTexte 47"/>
          <p:cNvSpPr txBox="1"/>
          <p:nvPr/>
        </p:nvSpPr>
        <p:spPr>
          <a:xfrm>
            <a:off x="7429500" y="5058774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65%</a:t>
            </a:r>
            <a:endParaRPr lang="en-GB" sz="1200" dirty="0"/>
          </a:p>
        </p:txBody>
      </p:sp>
      <p:sp>
        <p:nvSpPr>
          <p:cNvPr id="49" name="ZoneTexte 48"/>
          <p:cNvSpPr txBox="1"/>
          <p:nvPr/>
        </p:nvSpPr>
        <p:spPr>
          <a:xfrm>
            <a:off x="4381500" y="4966441"/>
            <a:ext cx="762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76% *</a:t>
            </a:r>
          </a:p>
          <a:p>
            <a:pPr algn="ctr">
              <a:spcAft>
                <a:spcPts val="0"/>
              </a:spcAft>
            </a:pPr>
            <a:r>
              <a:rPr lang="en-GB" sz="1200" dirty="0" smtClean="0"/>
              <a:t>2% **</a:t>
            </a:r>
            <a:endParaRPr lang="en-GB" sz="1200" dirty="0"/>
          </a:p>
        </p:txBody>
      </p:sp>
      <p:cxnSp>
        <p:nvCxnSpPr>
          <p:cNvPr id="50" name="Connecteur droit 49"/>
          <p:cNvCxnSpPr/>
          <p:nvPr/>
        </p:nvCxnSpPr>
        <p:spPr>
          <a:xfrm>
            <a:off x="609600" y="5486400"/>
            <a:ext cx="7696200" cy="1588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ZoneTexte 50"/>
          <p:cNvSpPr txBox="1"/>
          <p:nvPr/>
        </p:nvSpPr>
        <p:spPr>
          <a:xfrm>
            <a:off x="1143000" y="2155655"/>
            <a:ext cx="762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100" dirty="0" smtClean="0"/>
              <a:t>Visits</a:t>
            </a:r>
            <a:endParaRPr lang="en-GB" sz="1100" dirty="0"/>
          </a:p>
        </p:txBody>
      </p:sp>
      <p:sp>
        <p:nvSpPr>
          <p:cNvPr id="52" name="ZoneTexte 51"/>
          <p:cNvSpPr txBox="1"/>
          <p:nvPr/>
        </p:nvSpPr>
        <p:spPr>
          <a:xfrm>
            <a:off x="1143000" y="2689055"/>
            <a:ext cx="10668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100" dirty="0" smtClean="0"/>
              <a:t>Unique visitors</a:t>
            </a:r>
            <a:endParaRPr lang="en-GB" sz="1100" dirty="0"/>
          </a:p>
        </p:txBody>
      </p:sp>
      <p:sp>
        <p:nvSpPr>
          <p:cNvPr id="53" name="ZoneTexte 52"/>
          <p:cNvSpPr txBox="1"/>
          <p:nvPr/>
        </p:nvSpPr>
        <p:spPr>
          <a:xfrm>
            <a:off x="1143000" y="3237669"/>
            <a:ext cx="1143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100" dirty="0" smtClean="0"/>
              <a:t>Pages viewed</a:t>
            </a:r>
            <a:endParaRPr lang="en-GB" sz="1100" dirty="0"/>
          </a:p>
        </p:txBody>
      </p:sp>
      <p:sp>
        <p:nvSpPr>
          <p:cNvPr id="54" name="ZoneTexte 53"/>
          <p:cNvSpPr txBox="1"/>
          <p:nvPr/>
        </p:nvSpPr>
        <p:spPr>
          <a:xfrm>
            <a:off x="1143000" y="3832055"/>
            <a:ext cx="762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100" dirty="0" smtClean="0"/>
              <a:t>Time of visit</a:t>
            </a:r>
            <a:endParaRPr lang="en-GB" sz="1100" dirty="0"/>
          </a:p>
        </p:txBody>
      </p:sp>
      <p:sp>
        <p:nvSpPr>
          <p:cNvPr id="55" name="ZoneTexte 54"/>
          <p:cNvSpPr txBox="1"/>
          <p:nvPr/>
        </p:nvSpPr>
        <p:spPr>
          <a:xfrm>
            <a:off x="1143000" y="4419600"/>
            <a:ext cx="10668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100" dirty="0" smtClean="0"/>
              <a:t>Bounce rate</a:t>
            </a:r>
            <a:endParaRPr lang="en-GB" sz="1100" dirty="0"/>
          </a:p>
        </p:txBody>
      </p:sp>
      <p:sp>
        <p:nvSpPr>
          <p:cNvPr id="56" name="ZoneTexte 55"/>
          <p:cNvSpPr txBox="1"/>
          <p:nvPr/>
        </p:nvSpPr>
        <p:spPr>
          <a:xfrm>
            <a:off x="1143000" y="5066469"/>
            <a:ext cx="1143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100" dirty="0" smtClean="0"/>
              <a:t>New visits</a:t>
            </a:r>
            <a:endParaRPr lang="en-GB" sz="1100" dirty="0"/>
          </a:p>
        </p:txBody>
      </p:sp>
      <p:sp>
        <p:nvSpPr>
          <p:cNvPr id="57" name="ZoneTexte 56"/>
          <p:cNvSpPr txBox="1"/>
          <p:nvPr/>
        </p:nvSpPr>
        <p:spPr>
          <a:xfrm>
            <a:off x="3686175" y="5943600"/>
            <a:ext cx="219075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fr-FR" sz="1400" b="1" dirty="0" smtClean="0"/>
              <a:t>27,409 </a:t>
            </a:r>
            <a:r>
              <a:rPr lang="en-GB" sz="1400" b="1" dirty="0" smtClean="0"/>
              <a:t>Unique visitors</a:t>
            </a:r>
            <a:endParaRPr lang="en-GB" sz="1200" dirty="0"/>
          </a:p>
        </p:txBody>
      </p:sp>
      <p:pic>
        <p:nvPicPr>
          <p:cNvPr id="59" name="Image 58" descr="IcnStat-visi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5791200"/>
            <a:ext cx="396214" cy="396214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1212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tx1"/>
                </a:solidFill>
              </a:rPr>
              <a:t>WP2 Major achievements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PY1 Review, 8 Nov 2011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9" name="Image 8" descr="EST-Logo-eScienceTal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283" y="1536318"/>
            <a:ext cx="6595433" cy="3785364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6570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lvl="0" eaLnBrk="1" hangingPunct="1">
              <a:defRPr/>
            </a:pPr>
            <a:r>
              <a:rPr lang="fr-FR" sz="3200" b="1" dirty="0" smtClean="0">
                <a:solidFill>
                  <a:schemeClr val="tx1"/>
                </a:solidFill>
              </a:rPr>
              <a:t>e</a:t>
            </a:r>
            <a:r>
              <a:rPr lang="en-US" sz="3200" b="1" dirty="0" smtClean="0">
                <a:solidFill>
                  <a:schemeClr val="tx1"/>
                </a:solidFill>
              </a:rPr>
              <a:t>-</a:t>
            </a:r>
            <a:r>
              <a:rPr lang="en-US" sz="3200" b="1" dirty="0" err="1" smtClean="0">
                <a:solidFill>
                  <a:schemeClr val="tx1"/>
                </a:solidFill>
              </a:rPr>
              <a:t>ScienceTalk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GB" altLang="ja-JP" sz="3200" b="1" dirty="0" smtClean="0">
                <a:ea typeface="ＭＳ Ｐゴシック" pitchFamily="34" charset="-128"/>
              </a:rPr>
              <a:t>website</a:t>
            </a:r>
            <a:endParaRPr lang="en-US" sz="3200" b="1" dirty="0" smtClean="0">
              <a:solidFill>
                <a:schemeClr val="tx1"/>
              </a:solidFill>
            </a:endParaRP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14800" y="1447800"/>
            <a:ext cx="4724400" cy="4525963"/>
          </a:xfrm>
        </p:spPr>
        <p:txBody>
          <a:bodyPr lIns="0" tIns="0" rIns="0" bIns="0"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2000" b="1" dirty="0" err="1" smtClean="0">
                <a:ea typeface="ＭＳ Ｐゴシック" pitchFamily="34" charset="-128"/>
              </a:rPr>
              <a:t>e-ScienceTalk</a:t>
            </a:r>
            <a:r>
              <a:rPr lang="en-GB" altLang="ja-JP" sz="2000" b="1" dirty="0" smtClean="0">
                <a:ea typeface="ＭＳ Ｐゴシック" pitchFamily="34" charset="-128"/>
              </a:rPr>
              <a:t> </a:t>
            </a:r>
            <a:r>
              <a:rPr lang="en-GB" altLang="ja-JP" sz="1800" dirty="0" smtClean="0">
                <a:ea typeface="ＭＳ Ｐゴシック" pitchFamily="34" charset="-128"/>
              </a:rPr>
              <a:t>is the project website;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smtClean="0">
                <a:ea typeface="ＭＳ Ｐゴシック" pitchFamily="34" charset="-128"/>
              </a:rPr>
              <a:t>it is designed to be a simple-to-use portal,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smtClean="0">
                <a:ea typeface="ＭＳ Ｐゴシック" pitchFamily="34" charset="-128"/>
              </a:rPr>
              <a:t>guiding people to our different websites.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GB" altLang="ja-JP" sz="1800" dirty="0" smtClean="0">
              <a:ea typeface="ＭＳ Ｐゴシック" pitchFamily="34" charset="-128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smtClean="0">
                <a:ea typeface="ＭＳ Ｐゴシック" pitchFamily="34" charset="-128"/>
              </a:rPr>
              <a:t>It also gives access to a lot of the project's material such as </a:t>
            </a:r>
            <a:r>
              <a:rPr lang="en-GB" altLang="ja-JP" sz="1800" b="1" dirty="0" err="1" smtClean="0">
                <a:ea typeface="ＭＳ Ｐゴシック" pitchFamily="34" charset="-128"/>
              </a:rPr>
              <a:t>e-ScienceBriefings</a:t>
            </a:r>
            <a:r>
              <a:rPr lang="en-GB" altLang="ja-JP" sz="1800" dirty="0" smtClean="0">
                <a:ea typeface="ＭＳ Ｐゴシック" pitchFamily="34" charset="-128"/>
              </a:rPr>
              <a:t> (in PDF and HTML versions), posters, leaflets, and other documents produced  since the beginning of the project.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GB" altLang="ja-JP" sz="1800" dirty="0" smtClean="0">
              <a:ea typeface="ＭＳ Ｐゴシック" pitchFamily="34" charset="-128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smtClean="0">
                <a:ea typeface="ＭＳ Ｐゴシック" pitchFamily="34" charset="-128"/>
              </a:rPr>
              <a:t>We add :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smtClean="0">
                <a:ea typeface="ＭＳ Ｐゴシック" pitchFamily="34" charset="-128"/>
              </a:rPr>
              <a:t>A partner section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smtClean="0">
                <a:ea typeface="ＭＳ Ｐゴシック" pitchFamily="34" charset="-128"/>
              </a:rPr>
              <a:t>New presentation for archive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smtClean="0">
                <a:ea typeface="ＭＳ Ｐゴシック" pitchFamily="34" charset="-128"/>
              </a:rPr>
              <a:t>Link to </a:t>
            </a:r>
            <a:r>
              <a:rPr lang="en-GB" altLang="ja-JP" sz="1800" dirty="0" err="1" smtClean="0">
                <a:ea typeface="ＭＳ Ｐゴシック" pitchFamily="34" charset="-128"/>
              </a:rPr>
              <a:t>YouTube</a:t>
            </a:r>
            <a:r>
              <a:rPr lang="en-GB" altLang="ja-JP" sz="1800" dirty="0" smtClean="0">
                <a:ea typeface="ＭＳ Ｐゴシック" pitchFamily="34" charset="-128"/>
              </a:rPr>
              <a:t> channel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smtClean="0">
                <a:ea typeface="ＭＳ Ｐゴシック" pitchFamily="34" charset="-128"/>
              </a:rPr>
              <a:t>Social media links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err="1" smtClean="0">
                <a:ea typeface="ＭＳ Ｐゴシック" pitchFamily="34" charset="-128"/>
              </a:rPr>
              <a:t>Twiter</a:t>
            </a:r>
            <a:r>
              <a:rPr lang="en-GB" altLang="ja-JP" sz="1800" dirty="0" smtClean="0">
                <a:ea typeface="ＭＳ Ｐゴシック" pitchFamily="34" charset="-128"/>
              </a:rPr>
              <a:t> display on home page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GB" altLang="ja-JP" sz="18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endParaRPr lang="en-GB" altLang="ja-JP" sz="2000" dirty="0" smtClean="0">
              <a:ea typeface="ＭＳ Ｐゴシック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7" name="Image 6" descr="EST-Screen-eScienceTal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92" y="1371600"/>
            <a:ext cx="3551408" cy="445114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6570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lvl="0" eaLnBrk="1" hangingPunct="1">
              <a:defRPr/>
            </a:pPr>
            <a:r>
              <a:rPr lang="fr-FR" sz="3200" b="1" dirty="0" smtClean="0">
                <a:solidFill>
                  <a:schemeClr val="tx1"/>
                </a:solidFill>
              </a:rPr>
              <a:t>e</a:t>
            </a:r>
            <a:r>
              <a:rPr lang="en-US" sz="3200" b="1" dirty="0" smtClean="0">
                <a:solidFill>
                  <a:schemeClr val="tx1"/>
                </a:solidFill>
              </a:rPr>
              <a:t>-</a:t>
            </a:r>
            <a:r>
              <a:rPr lang="en-US" sz="3200" b="1" dirty="0" err="1" smtClean="0">
                <a:solidFill>
                  <a:schemeClr val="tx1"/>
                </a:solidFill>
              </a:rPr>
              <a:t>ScienceTalk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GB" sz="3200" b="1" dirty="0" err="1" smtClean="0">
                <a:ea typeface="ＭＳ Ｐゴシック" pitchFamily="34" charset="-128"/>
              </a:rPr>
              <a:t>YouTube</a:t>
            </a:r>
            <a:endParaRPr lang="en-US" sz="3200" b="1" dirty="0" smtClean="0">
              <a:solidFill>
                <a:schemeClr val="tx1"/>
              </a:solidFill>
            </a:endParaRP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2200" y="5105400"/>
            <a:ext cx="4724400" cy="1219200"/>
          </a:xfrm>
        </p:spPr>
        <p:txBody>
          <a:bodyPr lIns="0" tIns="0" rIns="0" bIns="0"/>
          <a:lstStyle/>
          <a:p>
            <a:r>
              <a:rPr lang="fr-FR" sz="2000" dirty="0" smtClean="0">
                <a:latin typeface="+mj-lt"/>
              </a:rPr>
              <a:t>229 </a:t>
            </a:r>
            <a:r>
              <a:rPr lang="fr-FR" sz="2000" dirty="0" err="1" smtClean="0">
                <a:latin typeface="+mj-lt"/>
              </a:rPr>
              <a:t>videos</a:t>
            </a:r>
            <a:endParaRPr lang="fr-FR" sz="2000" dirty="0" smtClean="0">
              <a:latin typeface="+mj-lt"/>
            </a:endParaRPr>
          </a:p>
          <a:p>
            <a:r>
              <a:rPr lang="fr-FR" sz="2000" dirty="0" smtClean="0">
                <a:latin typeface="+mj-lt"/>
              </a:rPr>
              <a:t>107 </a:t>
            </a:r>
            <a:r>
              <a:rPr lang="fr-FR" sz="2000" dirty="0" err="1" smtClean="0">
                <a:latin typeface="+mj-lt"/>
              </a:rPr>
              <a:t>Subscribers</a:t>
            </a:r>
            <a:endParaRPr lang="fr-FR" sz="2000" dirty="0" smtClean="0">
              <a:latin typeface="+mj-lt"/>
            </a:endParaRPr>
          </a:p>
          <a:p>
            <a:r>
              <a:rPr lang="fr-FR" sz="2000" dirty="0" smtClean="0">
                <a:latin typeface="+mj-lt"/>
              </a:rPr>
              <a:t>213,280 </a:t>
            </a:r>
            <a:r>
              <a:rPr lang="fr-FR" sz="2000" dirty="0" err="1" smtClean="0">
                <a:latin typeface="+mj-lt"/>
              </a:rPr>
              <a:t>video</a:t>
            </a:r>
            <a:r>
              <a:rPr lang="fr-FR" sz="2000" dirty="0" smtClean="0">
                <a:latin typeface="+mj-lt"/>
              </a:rPr>
              <a:t> </a:t>
            </a:r>
            <a:r>
              <a:rPr lang="fr-FR" sz="2000" dirty="0" err="1" smtClean="0">
                <a:latin typeface="+mj-lt"/>
              </a:rPr>
              <a:t>views</a:t>
            </a:r>
            <a:endParaRPr lang="en-GB" altLang="ja-JP" sz="2000" dirty="0" smtClean="0">
              <a:latin typeface="+mj-lt"/>
              <a:ea typeface="ＭＳ Ｐゴシック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8" name="Image 7" descr="YouTub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219200"/>
            <a:ext cx="5486400" cy="369055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6570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95401"/>
            <a:ext cx="8534400" cy="2971799"/>
          </a:xfrm>
        </p:spPr>
        <p:txBody>
          <a:bodyPr lIns="0" tIns="0" rIns="0" bIns="0"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2000" b="1" dirty="0" smtClean="0">
                <a:ea typeface="ＭＳ Ｐゴシック" pitchFamily="34" charset="-128"/>
              </a:rPr>
              <a:t>What has been done?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GB" altLang="ja-JP" sz="1800" b="1" dirty="0" smtClean="0">
              <a:ea typeface="ＭＳ Ｐゴシック" pitchFamily="34" charset="-128"/>
            </a:endParaRPr>
          </a:p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fr-FR" sz="1800" dirty="0" smtClean="0"/>
              <a:t>-</a:t>
            </a:r>
            <a:endParaRPr lang="en-GB" sz="1800" dirty="0" smtClean="0"/>
          </a:p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fr-FR" sz="1800" dirty="0" smtClean="0"/>
              <a:t>-</a:t>
            </a:r>
            <a:endParaRPr lang="en-GB" sz="1800" dirty="0" smtClean="0"/>
          </a:p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en-US" sz="1800" dirty="0" smtClean="0"/>
              <a:t>-</a:t>
            </a:r>
          </a:p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en-US" sz="1800" dirty="0" smtClean="0"/>
              <a:t>-</a:t>
            </a:r>
          </a:p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fr-FR" sz="1800" dirty="0" smtClean="0"/>
              <a:t>-</a:t>
            </a:r>
            <a:endParaRPr lang="en-GB" sz="1800" dirty="0" smtClean="0"/>
          </a:p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fr-FR" sz="1800" dirty="0" smtClean="0"/>
              <a:t>-</a:t>
            </a:r>
            <a:endParaRPr lang="en-GB" sz="1800" dirty="0" smtClean="0"/>
          </a:p>
          <a:p>
            <a:pPr eaLnBrk="1" hangingPunct="1">
              <a:lnSpc>
                <a:spcPct val="90000"/>
              </a:lnSpc>
            </a:pPr>
            <a:endParaRPr lang="en-GB" altLang="ja-JP" sz="2000" dirty="0" smtClean="0">
              <a:ea typeface="ＭＳ Ｐゴシック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057400" y="0"/>
            <a:ext cx="70866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ScienceTalk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6570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tx1"/>
                </a:solidFill>
              </a:rPr>
              <a:t>WP2 Major achievements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6" name="Image 5" descr="EST-Logo-GridCaf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295400"/>
            <a:ext cx="7709558" cy="4174415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6570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EGEE_template">
  <a:themeElements>
    <a:clrScheme name="">
      <a:dk1>
        <a:srgbClr val="2B519A"/>
      </a:dk1>
      <a:lt1>
        <a:srgbClr val="FFFFFF"/>
      </a:lt1>
      <a:dk2>
        <a:srgbClr val="F1AF00"/>
      </a:dk2>
      <a:lt2>
        <a:srgbClr val="F4CE00"/>
      </a:lt2>
      <a:accent1>
        <a:srgbClr val="000000"/>
      </a:accent1>
      <a:accent2>
        <a:srgbClr val="325FAF"/>
      </a:accent2>
      <a:accent3>
        <a:srgbClr val="FFFFFF"/>
      </a:accent3>
      <a:accent4>
        <a:srgbClr val="234483"/>
      </a:accent4>
      <a:accent5>
        <a:srgbClr val="AAAAAA"/>
      </a:accent5>
      <a:accent6>
        <a:srgbClr val="2C559E"/>
      </a:accent6>
      <a:hlink>
        <a:srgbClr val="AC3B8B"/>
      </a:hlink>
      <a:folHlink>
        <a:srgbClr val="904490"/>
      </a:folHlink>
    </a:clrScheme>
    <a:fontScheme name="1_EGEE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EGE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13">
        <a:dk1>
          <a:srgbClr val="334998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2A3D81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14">
        <a:dk1>
          <a:srgbClr val="334998"/>
        </a:dk1>
        <a:lt1>
          <a:srgbClr val="FFFFFF"/>
        </a:lt1>
        <a:dk2>
          <a:srgbClr val="000000"/>
        </a:dk2>
        <a:lt2>
          <a:srgbClr val="F1AF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2A3D81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15">
        <a:dk1>
          <a:srgbClr val="334998"/>
        </a:dk1>
        <a:lt1>
          <a:srgbClr val="FFFFFF"/>
        </a:lt1>
        <a:dk2>
          <a:srgbClr val="000000"/>
        </a:dk2>
        <a:lt2>
          <a:srgbClr val="F1AF00"/>
        </a:lt2>
        <a:accent1>
          <a:srgbClr val="657BCA"/>
        </a:accent1>
        <a:accent2>
          <a:srgbClr val="333399"/>
        </a:accent2>
        <a:accent3>
          <a:srgbClr val="FFFFFF"/>
        </a:accent3>
        <a:accent4>
          <a:srgbClr val="2A3D81"/>
        </a:accent4>
        <a:accent5>
          <a:srgbClr val="B8BFE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16">
        <a:dk1>
          <a:srgbClr val="334998"/>
        </a:dk1>
        <a:lt1>
          <a:srgbClr val="FFFFFF"/>
        </a:lt1>
        <a:dk2>
          <a:srgbClr val="000000"/>
        </a:dk2>
        <a:lt2>
          <a:srgbClr val="F1AF00"/>
        </a:lt2>
        <a:accent1>
          <a:srgbClr val="657BCA"/>
        </a:accent1>
        <a:accent2>
          <a:srgbClr val="475DAC"/>
        </a:accent2>
        <a:accent3>
          <a:srgbClr val="FFFFFF"/>
        </a:accent3>
        <a:accent4>
          <a:srgbClr val="2A3D81"/>
        </a:accent4>
        <a:accent5>
          <a:srgbClr val="B8BFE1"/>
        </a:accent5>
        <a:accent6>
          <a:srgbClr val="3F539B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3276</TotalTime>
  <Words>1361</Words>
  <Application>Microsoft Office PowerPoint</Application>
  <PresentationFormat>Présentation à l'écran (4:3)</PresentationFormat>
  <Paragraphs>277</Paragraphs>
  <Slides>29</Slides>
  <Notes>6</Notes>
  <HiddenSlides>0</HiddenSlides>
  <MMClips>0</MMClips>
  <ScaleCrop>false</ScaleCrop>
  <HeadingPairs>
    <vt:vector size="4" baseType="variant">
      <vt:variant>
        <vt:lpstr>Modèle de conception</vt:lpstr>
      </vt:variant>
      <vt:variant>
        <vt:i4>3</vt:i4>
      </vt:variant>
      <vt:variant>
        <vt:lpstr>Titres des diapositives</vt:lpstr>
      </vt:variant>
      <vt:variant>
        <vt:i4>29</vt:i4>
      </vt:variant>
    </vt:vector>
  </HeadingPairs>
  <TitlesOfParts>
    <vt:vector size="32" baseType="lpstr">
      <vt:lpstr>Default Design</vt:lpstr>
      <vt:lpstr>1_Default Design</vt:lpstr>
      <vt:lpstr>1_EGEE_template</vt:lpstr>
      <vt:lpstr>e-ScienceTalk – WP2</vt:lpstr>
      <vt:lpstr>WP2 Overview</vt:lpstr>
      <vt:lpstr>WP2 Objectives</vt:lpstr>
      <vt:lpstr>Web statistics</vt:lpstr>
      <vt:lpstr>WP2 Major achievements</vt:lpstr>
      <vt:lpstr>e-ScienceTalk website</vt:lpstr>
      <vt:lpstr>e-ScienceTalk YouTube</vt:lpstr>
      <vt:lpstr>Diapositive 8</vt:lpstr>
      <vt:lpstr>WP2 Major achievements</vt:lpstr>
      <vt:lpstr>e-ScienceCity concept</vt:lpstr>
      <vt:lpstr>Diapositive 11</vt:lpstr>
      <vt:lpstr>e-ScienceCity website - 1</vt:lpstr>
      <vt:lpstr>e-ScienceCity website - 2</vt:lpstr>
      <vt:lpstr>e-ScienceCity website - 3</vt:lpstr>
      <vt:lpstr>Diapositive 15</vt:lpstr>
      <vt:lpstr>Diapositive 16</vt:lpstr>
      <vt:lpstr>Diapositive 17</vt:lpstr>
      <vt:lpstr>WP2 Major achievements</vt:lpstr>
      <vt:lpstr>Grid Cast - 1</vt:lpstr>
      <vt:lpstr>Diapositive 20</vt:lpstr>
      <vt:lpstr>Diapositive 21</vt:lpstr>
      <vt:lpstr>WP2 Major achievements</vt:lpstr>
      <vt:lpstr>Grid Guide</vt:lpstr>
      <vt:lpstr>Grid Guide</vt:lpstr>
      <vt:lpstr>WP2 Major achievements</vt:lpstr>
      <vt:lpstr>Real Time Monitor</vt:lpstr>
      <vt:lpstr>WP2 Issues</vt:lpstr>
      <vt:lpstr>WP2 Summary</vt:lpstr>
      <vt:lpstr>Diapositive 29</vt:lpstr>
    </vt:vector>
  </TitlesOfParts>
  <Company>CERN</Company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Cristy Jane Burne</dc:creator>
  <cp:lastModifiedBy>André-Pierre OLIVIER</cp:lastModifiedBy>
  <cp:revision>218</cp:revision>
  <dcterms:created xsi:type="dcterms:W3CDTF">2012-09-27T11:02:48Z</dcterms:created>
  <dcterms:modified xsi:type="dcterms:W3CDTF">2012-09-27T11:03:08Z</dcterms:modified>
</cp:coreProperties>
</file>