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63" r:id="rId1"/>
    <p:sldMasterId id="2147483675" r:id="rId2"/>
  </p:sldMasterIdLst>
  <p:notesMasterIdLst>
    <p:notesMasterId r:id="rId21"/>
  </p:notesMasterIdLst>
  <p:sldIdLst>
    <p:sldId id="346" r:id="rId3"/>
    <p:sldId id="340" r:id="rId4"/>
    <p:sldId id="341" r:id="rId5"/>
    <p:sldId id="378" r:id="rId6"/>
    <p:sldId id="379" r:id="rId7"/>
    <p:sldId id="361" r:id="rId8"/>
    <p:sldId id="362" r:id="rId9"/>
    <p:sldId id="363" r:id="rId10"/>
    <p:sldId id="350" r:id="rId11"/>
    <p:sldId id="359" r:id="rId12"/>
    <p:sldId id="375" r:id="rId13"/>
    <p:sldId id="356" r:id="rId14"/>
    <p:sldId id="376" r:id="rId15"/>
    <p:sldId id="374" r:id="rId16"/>
    <p:sldId id="355" r:id="rId17"/>
    <p:sldId id="372" r:id="rId18"/>
    <p:sldId id="373" r:id="rId19"/>
    <p:sldId id="343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66CC"/>
    <a:srgbClr val="FF9966"/>
    <a:srgbClr val="FFCC9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8" autoAdjust="0"/>
    <p:restoredTop sz="84644" autoAdjust="0"/>
  </p:normalViewPr>
  <p:slideViewPr>
    <p:cSldViewPr snapToObjects="1">
      <p:cViewPr>
        <p:scale>
          <a:sx n="75" d="100"/>
          <a:sy n="75" d="100"/>
        </p:scale>
        <p:origin x="-1020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therine\Desktop\eScienceTalk\Review%20slides\effort_per_wp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r>
              <a:rPr lang="en-US" dirty="0">
                <a:latin typeface="Arial" pitchFamily="34" charset="0"/>
                <a:cs typeface="Arial" pitchFamily="34" charset="0"/>
              </a:rPr>
              <a:t>e-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ScienceTalk</a:t>
            </a:r>
            <a:r>
              <a:rPr lang="en-US" baseline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Effort </a:t>
            </a:r>
            <a:r>
              <a:rPr lang="en-US" baseline="0" dirty="0">
                <a:latin typeface="Arial" pitchFamily="34" charset="0"/>
                <a:cs typeface="Arial" pitchFamily="34" charset="0"/>
              </a:rPr>
              <a:t>Distribution</a:t>
            </a:r>
            <a:endParaRPr lang="en-US" dirty="0">
              <a:latin typeface="Arial" pitchFamily="34" charset="0"/>
              <a:cs typeface="Arial" pitchFamily="34" charset="0"/>
            </a:endParaRP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Sheet1!$H$1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rgbClr val="FF9966"/>
              </a:solidFill>
            </c:spPr>
          </c:dPt>
          <c:dPt>
            <c:idx val="1"/>
            <c:bubble3D val="0"/>
            <c:spPr>
              <a:solidFill>
                <a:srgbClr val="0066CC"/>
              </a:solidFill>
            </c:spPr>
          </c:dPt>
          <c:dPt>
            <c:idx val="2"/>
            <c:bubble3D val="0"/>
            <c:explosion val="25"/>
            <c:spPr>
              <a:solidFill>
                <a:srgbClr val="FFCC99"/>
              </a:solidFill>
            </c:spPr>
          </c:dPt>
          <c:dPt>
            <c:idx val="3"/>
            <c:bubble3D val="0"/>
            <c:spPr>
              <a:solidFill>
                <a:srgbClr val="FF6600"/>
              </a:solidFill>
            </c:spPr>
          </c:dPt>
          <c:dLbls>
            <c:dLbl>
              <c:idx val="1"/>
              <c:layout>
                <c:manualLayout>
                  <c:x val="-0.14260496448182891"/>
                  <c:y val="-0.2931219320467332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0092302455367161"/>
                  <c:y val="0.1043697002091139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WP4: </a:t>
                    </a:r>
                    <a:r>
                      <a:rPr lang="en-US" dirty="0" err="1" smtClean="0"/>
                      <a:t>Mgnt</a:t>
                    </a:r>
                    <a:r>
                      <a:rPr lang="en-US" dirty="0"/>
                      <a:t>
11%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WP1: Policy</c:v>
                </c:pt>
                <c:pt idx="1">
                  <c:v>WP2: GridCafé</c:v>
                </c:pt>
                <c:pt idx="2">
                  <c:v>WP3: iSGTW</c:v>
                </c:pt>
                <c:pt idx="3">
                  <c:v>WP4: Management</c:v>
                </c:pt>
              </c:strCache>
            </c:strRef>
          </c:cat>
          <c:val>
            <c:numRef>
              <c:f>Sheet1!$H$2:$H$5</c:f>
              <c:numCache>
                <c:formatCode>0</c:formatCode>
                <c:ptCount val="4"/>
                <c:pt idx="0">
                  <c:v>23.958333333333254</c:v>
                </c:pt>
                <c:pt idx="1">
                  <c:v>37.5</c:v>
                </c:pt>
                <c:pt idx="2">
                  <c:v>27.083333333333254</c:v>
                </c:pt>
                <c:pt idx="3">
                  <c:v>11.458333333333332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D1194FE-46F0-426B-9EEF-C05A37F519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6352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gtw.org/feature/accelerate-physics-your-own-computer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gtw.org/feature/tevatrons-enduring-computing-legacy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gtw.org/feature/open-hardware-creating-more-open-world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1194FE-46F0-426B-9EEF-C05A37F5196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1194FE-46F0-426B-9EEF-C05A37F5196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what we see</a:t>
            </a:r>
            <a:r>
              <a:rPr lang="en-US" baseline="0" dirty="0" smtClean="0"/>
              <a:t> in the newsletter and on the homepage of the website.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1194FE-46F0-426B-9EEF-C05A37F5196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the news: such as HPC Wire, HPC in the cloud, </a:t>
            </a:r>
          </a:p>
          <a:p>
            <a:r>
              <a:rPr lang="en-US" dirty="0" smtClean="0"/>
              <a:t>AUTO-POPULATE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1194FE-46F0-426B-9EEF-C05A37F5196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GB" dirty="0" smtClean="0">
                <a:hlinkClick r:id="rId3"/>
              </a:rPr>
              <a:t>http://www.isgtw.org/feature/accelerate-physics-your-own-computer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1194FE-46F0-426B-9EEF-C05A37F5196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hlinkClick r:id="rId3"/>
              </a:rPr>
              <a:t>http://www.isgtw.org/feature/tevatrons-enduring-computing-legacy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1194FE-46F0-426B-9EEF-C05A37F5196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hlinkClick r:id="rId3"/>
              </a:rPr>
              <a:t>http://www.isgtw.org/feature/open-hardware-creating-more-open-world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1194FE-46F0-426B-9EEF-C05A37F5196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9164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Munich </a:t>
            </a:r>
            <a:r>
              <a:rPr lang="en-US" dirty="0" err="1" smtClean="0"/>
              <a:t>egi</a:t>
            </a:r>
            <a:r>
              <a:rPr lang="en-US" dirty="0" smtClean="0"/>
              <a:t> community forum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1194FE-46F0-426B-9EEF-C05A37F5196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1194FE-46F0-426B-9EEF-C05A37F5196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ja-JP" sz="1200" dirty="0" smtClean="0">
                <a:ea typeface="ＭＳ Ｐゴシック" pitchFamily="34" charset="-128"/>
              </a:rPr>
              <a:t>In May 2011, we started a more aggressive campaign to promote </a:t>
            </a:r>
            <a:r>
              <a:rPr lang="en-US" altLang="ja-JP" sz="1200" dirty="0" err="1" smtClean="0">
                <a:ea typeface="ＭＳ Ｐゴシック" pitchFamily="34" charset="-128"/>
              </a:rPr>
              <a:t>iSGTW</a:t>
            </a:r>
            <a:r>
              <a:rPr lang="en-US" altLang="ja-JP" sz="1200" dirty="0" smtClean="0">
                <a:ea typeface="ＭＳ Ｐゴシック" pitchFamily="34" charset="-128"/>
              </a:rPr>
              <a:t> through branded social media and news aggregators.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1194FE-46F0-426B-9EEF-C05A37F5196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  <a:prstGeom prst="rect">
            <a:avLst/>
          </a:prstGeom>
          <a:ln/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PY1 Review, 8 Nov 2011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531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549F4F-AF01-40F6-A88E-3066C1DC15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362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549F4F-AF01-40F6-A88E-3066C1DC15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646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  <a:prstGeom prst="rect">
            <a:avLst/>
          </a:prstGeom>
          <a:ln/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PY1 Review, 8 Nov 2011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228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  <a:prstGeom prst="rect">
            <a:avLst/>
          </a:prstGeom>
          <a:ln/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PY1 Review, 8 Nov 2011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35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  <a:prstGeom prst="rect">
            <a:avLst/>
          </a:prstGeom>
          <a:ln/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PY1 Review, 8 Nov 2011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4104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418EED-A687-48CF-BDBF-794D832A9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2979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418EED-A687-48CF-BDBF-794D832A9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4736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  <a:prstGeom prst="rect">
            <a:avLst/>
          </a:prstGeom>
          <a:ln/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PY1 Review, 8 Nov 2011</a:t>
            </a: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6427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  <a:prstGeom prst="rect">
            <a:avLst/>
          </a:prstGeom>
          <a:ln/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PY1 Review, 8 Nov 2011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4384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418EED-A687-48CF-BDBF-794D832A9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9985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  <a:prstGeom prst="rect">
            <a:avLst/>
          </a:prstGeom>
          <a:ln/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PY1 Review, 8 Nov 2011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6415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418EED-A687-48CF-BDBF-794D832A9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39363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418EED-A687-48CF-BDBF-794D832A9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9865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418EED-A687-48CF-BDBF-794D832A9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382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  <a:prstGeom prst="rect">
            <a:avLst/>
          </a:prstGeom>
          <a:ln/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PY1 Review, 8 Nov 2011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149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549F4F-AF01-40F6-A88E-3066C1DC15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126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549F4F-AF01-40F6-A88E-3066C1DC15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446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  <a:prstGeom prst="rect">
            <a:avLst/>
          </a:prstGeom>
          <a:ln/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PY1 Review, 8 Nov 2011</a:t>
            </a: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536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549F4F-AF01-40F6-A88E-3066C1DC15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115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549F4F-AF01-40F6-A88E-3066C1DC15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87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549F4F-AF01-40F6-A88E-3066C1DC15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61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" y="0"/>
            <a:ext cx="9138518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  <a:prstGeom prst="rect">
            <a:avLst/>
          </a:prstGeom>
          <a:ln/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PY1 Review, 8 Nov 2011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187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1700" y="685"/>
            <a:ext cx="8229600" cy="837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  <a:prstGeom prst="rect">
            <a:avLst/>
          </a:prstGeom>
          <a:ln/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PY1 Review, 8 Nov 2011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539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4"/>
          <p:cNvSpPr txBox="1">
            <a:spLocks noChangeArrowheads="1"/>
          </p:cNvSpPr>
          <p:nvPr/>
        </p:nvSpPr>
        <p:spPr bwMode="auto">
          <a:xfrm>
            <a:off x="5029200" y="5903913"/>
            <a:ext cx="38893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ja-JP" b="1">
                <a:ea typeface="ＭＳ Ｐゴシック" pitchFamily="34" charset="-128"/>
              </a:rPr>
              <a:t>www.e-sciencetalk.eu</a:t>
            </a:r>
            <a:endParaRPr lang="en-US" b="1"/>
          </a:p>
          <a:p>
            <a:pPr eaLnBrk="1" hangingPunct="1"/>
            <a:endParaRPr lang="en-GB"/>
          </a:p>
        </p:txBody>
      </p:sp>
      <p:sp>
        <p:nvSpPr>
          <p:cNvPr id="4099" name="Rectangle 11"/>
          <p:cNvSpPr>
            <a:spLocks noGrp="1" noChangeArrowheads="1"/>
          </p:cNvSpPr>
          <p:nvPr/>
        </p:nvSpPr>
        <p:spPr bwMode="auto">
          <a:xfrm>
            <a:off x="4699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600" b="1" dirty="0" smtClean="0"/>
              <a:t>WP3: International Science Grid </a:t>
            </a:r>
            <a:br>
              <a:rPr lang="en-US" sz="3600" b="1" dirty="0" smtClean="0"/>
            </a:br>
            <a:r>
              <a:rPr lang="en-US" sz="3600" b="1" dirty="0" smtClean="0"/>
              <a:t>This Week</a:t>
            </a:r>
            <a:endParaRPr lang="en-US" sz="3600" b="1" dirty="0"/>
          </a:p>
          <a:p>
            <a:pPr marL="342900" indent="-342900" algn="ctr">
              <a:spcBef>
                <a:spcPct val="20000"/>
              </a:spcBef>
            </a:pPr>
            <a:endParaRPr lang="en-US" dirty="0"/>
          </a:p>
          <a:p>
            <a:pPr marL="342900" indent="-342900" algn="ctr">
              <a:spcBef>
                <a:spcPct val="20000"/>
              </a:spcBef>
            </a:pPr>
            <a:endParaRPr lang="en-US" i="1" dirty="0"/>
          </a:p>
          <a:p>
            <a:pPr marL="342900" indent="-342900" algn="ctr">
              <a:spcBef>
                <a:spcPct val="20000"/>
              </a:spcBef>
            </a:pPr>
            <a:r>
              <a:rPr lang="en-US" sz="2400" dirty="0" smtClean="0"/>
              <a:t>Andrew Purcell</a:t>
            </a:r>
            <a:endParaRPr lang="en-US" sz="2400" dirty="0"/>
          </a:p>
          <a:p>
            <a:pPr marL="342900" indent="-342900" algn="ctr">
              <a:spcBef>
                <a:spcPct val="20000"/>
              </a:spcBef>
            </a:pPr>
            <a:r>
              <a:rPr lang="en-US" sz="2400" dirty="0" err="1" smtClean="0"/>
              <a:t>iSGTW</a:t>
            </a:r>
            <a:r>
              <a:rPr lang="en-US" sz="2400" dirty="0" smtClean="0"/>
              <a:t> editor, </a:t>
            </a:r>
            <a:r>
              <a:rPr lang="en-US" sz="2400" dirty="0" smtClean="0"/>
              <a:t>CERN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8067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8370" y="0"/>
            <a:ext cx="8229600" cy="863715"/>
          </a:xfrm>
        </p:spPr>
        <p:txBody>
          <a:bodyPr/>
          <a:lstStyle/>
          <a:p>
            <a:r>
              <a:rPr lang="en-US" sz="3600" b="1" dirty="0" smtClean="0"/>
              <a:t>Top stories</a:t>
            </a:r>
            <a:endParaRPr lang="en-US" sz="36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PY2 Review, 15  Oct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4" t="7751" r="12290" b="9205"/>
          <a:stretch/>
        </p:blipFill>
        <p:spPr bwMode="auto">
          <a:xfrm>
            <a:off x="431540" y="1403775"/>
            <a:ext cx="5180846" cy="43834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5157065" y="1942855"/>
            <a:ext cx="2895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buNone/>
            </a:pPr>
            <a:r>
              <a:rPr lang="en-US" sz="1800" b="1" dirty="0" smtClean="0"/>
              <a:t>Page views: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i="1" dirty="0" smtClean="0"/>
              <a:t>6,286</a:t>
            </a:r>
            <a:endParaRPr lang="en-US" sz="1800" i="1" dirty="0" smtClean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5326245" y="3144670"/>
            <a:ext cx="2895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buNone/>
            </a:pPr>
            <a:r>
              <a:rPr lang="en-US" sz="1800" b="1" dirty="0" smtClean="0"/>
              <a:t>Average time</a:t>
            </a:r>
          </a:p>
          <a:p>
            <a:pPr algn="r">
              <a:buNone/>
            </a:pPr>
            <a:r>
              <a:rPr lang="en-US" sz="1800" b="1" dirty="0" smtClean="0"/>
              <a:t>on page: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i="1" dirty="0" smtClean="0"/>
              <a:t>06:35  </a:t>
            </a:r>
            <a:endParaRPr lang="en-US" sz="18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9" t="7376" r="12295" b="8832"/>
          <a:stretch/>
        </p:blipFill>
        <p:spPr bwMode="auto">
          <a:xfrm>
            <a:off x="435359" y="1403774"/>
            <a:ext cx="5177027" cy="43834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863715"/>
          </a:xfrm>
        </p:spPr>
        <p:txBody>
          <a:bodyPr/>
          <a:lstStyle/>
          <a:p>
            <a:r>
              <a:rPr lang="en-US" sz="3600" b="1" dirty="0" smtClean="0"/>
              <a:t>Top stories </a:t>
            </a:r>
            <a:endParaRPr lang="en-US" sz="36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PY2 Review, 15  Oct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5157065" y="1942855"/>
            <a:ext cx="2895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buNone/>
            </a:pPr>
            <a:r>
              <a:rPr lang="en-US" sz="1800" b="1" dirty="0" smtClean="0"/>
              <a:t>Page views: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i="1" dirty="0" smtClean="0"/>
              <a:t>5,399</a:t>
            </a:r>
            <a:endParaRPr lang="en-US" sz="1800" i="1" dirty="0" smtClean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5326245" y="3144670"/>
            <a:ext cx="2895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buNone/>
            </a:pPr>
            <a:r>
              <a:rPr lang="en-US" sz="1800" b="1" dirty="0" smtClean="0"/>
              <a:t>Average time</a:t>
            </a:r>
          </a:p>
          <a:p>
            <a:pPr algn="r">
              <a:buNone/>
            </a:pPr>
            <a:r>
              <a:rPr lang="en-US" sz="1800" b="1" dirty="0" smtClean="0"/>
              <a:t>on page: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i="1" dirty="0" smtClean="0"/>
              <a:t>11:23</a:t>
            </a:r>
            <a:endParaRPr lang="en-US" sz="18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863715"/>
          </a:xfrm>
        </p:spPr>
        <p:txBody>
          <a:bodyPr/>
          <a:lstStyle/>
          <a:p>
            <a:r>
              <a:rPr lang="en-US" sz="3600" b="1" dirty="0" smtClean="0"/>
              <a:t>Conference coverage</a:t>
            </a:r>
            <a:endParaRPr lang="en-US" sz="36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PY2 Review, 15  Oct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166954" y="1513327"/>
            <a:ext cx="4519845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Media partnerships</a:t>
            </a:r>
          </a:p>
          <a:p>
            <a:endParaRPr lang="en-US" sz="2000" dirty="0" smtClean="0"/>
          </a:p>
          <a:p>
            <a:r>
              <a:rPr lang="en-US" sz="2000" dirty="0" smtClean="0"/>
              <a:t>Event highlights</a:t>
            </a:r>
          </a:p>
          <a:p>
            <a:endParaRPr lang="en-US" sz="2000" dirty="0" smtClean="0"/>
          </a:p>
          <a:p>
            <a:r>
              <a:rPr lang="en-US" sz="2000" dirty="0" smtClean="0"/>
              <a:t>Exclusive stories</a:t>
            </a:r>
          </a:p>
          <a:p>
            <a:endParaRPr lang="en-US" sz="2000" dirty="0" smtClean="0"/>
          </a:p>
          <a:p>
            <a:r>
              <a:rPr lang="en-US" sz="2000" dirty="0" smtClean="0"/>
              <a:t>In-depth analysis</a:t>
            </a:r>
          </a:p>
          <a:p>
            <a:endParaRPr lang="en-US" sz="2000" dirty="0" smtClean="0"/>
          </a:p>
          <a:p>
            <a:r>
              <a:rPr lang="en-US" sz="2000" dirty="0" smtClean="0"/>
              <a:t>Brand awareness</a:t>
            </a:r>
          </a:p>
          <a:p>
            <a:endParaRPr lang="en-US" sz="2000" dirty="0" smtClean="0"/>
          </a:p>
          <a:p>
            <a:r>
              <a:rPr lang="en-US" sz="2000" dirty="0" smtClean="0"/>
              <a:t>Increase readership</a:t>
            </a:r>
            <a:endParaRPr lang="en-GB" sz="2000" dirty="0"/>
          </a:p>
        </p:txBody>
      </p:sp>
      <p:pic>
        <p:nvPicPr>
          <p:cNvPr id="3074" name="Picture 2" descr="http://www.isgtw.org/sites/default/files/iSGTW_Prague_EGI_Tech_Forum_2012_Pos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1313765"/>
            <a:ext cx="3484730" cy="501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550" y="0"/>
            <a:ext cx="8229600" cy="818710"/>
          </a:xfrm>
        </p:spPr>
        <p:txBody>
          <a:bodyPr/>
          <a:lstStyle/>
          <a:p>
            <a:r>
              <a:rPr lang="en-US" sz="3600" b="1" dirty="0" smtClean="0"/>
              <a:t>Metrics &amp; analysis</a:t>
            </a:r>
            <a:endParaRPr lang="en-US" sz="3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1718810"/>
            <a:ext cx="8390275" cy="4407353"/>
          </a:xfrm>
        </p:spPr>
        <p:txBody>
          <a:bodyPr/>
          <a:lstStyle/>
          <a:p>
            <a:r>
              <a:rPr lang="en-US" dirty="0" smtClean="0"/>
              <a:t>Newsletter subscriber numbers, some indication of how these subscribers interact with the newsletter.</a:t>
            </a:r>
          </a:p>
          <a:p>
            <a:endParaRPr lang="en-US" dirty="0" smtClean="0"/>
          </a:p>
          <a:p>
            <a:r>
              <a:rPr lang="en-US" dirty="0" smtClean="0"/>
              <a:t>Readers’ survey, conducted annually.</a:t>
            </a:r>
          </a:p>
          <a:p>
            <a:endParaRPr lang="en-US" dirty="0" smtClean="0"/>
          </a:p>
          <a:p>
            <a:r>
              <a:rPr lang="en-US" dirty="0" smtClean="0"/>
              <a:t>Website statistics from Google Analytics.</a:t>
            </a:r>
          </a:p>
          <a:p>
            <a:endParaRPr lang="en-US" dirty="0" smtClean="0"/>
          </a:p>
          <a:p>
            <a:r>
              <a:rPr lang="en-US" dirty="0" smtClean="0"/>
              <a:t>Social media interactions.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61987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GB" dirty="0"/>
              <a:t>PY2 Review, 15  Oct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619875"/>
            <a:ext cx="2133600" cy="476250"/>
          </a:xfrm>
        </p:spPr>
        <p:txBody>
          <a:bodyPr/>
          <a:lstStyle/>
          <a:p>
            <a:pPr>
              <a:defRPr/>
            </a:pPr>
            <a:fld id="{8B54B761-084D-4DCC-B215-317297BF97FF}" type="slidenum">
              <a:rPr lang="en-US" sz="1200" b="1" smtClean="0">
                <a:solidFill>
                  <a:schemeClr val="bg1"/>
                </a:solidFill>
              </a:rPr>
              <a:pPr>
                <a:defRPr/>
              </a:pPr>
              <a:t>13</a:t>
            </a:fld>
            <a:endParaRPr lang="en-US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638"/>
            <a:ext cx="8229600" cy="843077"/>
          </a:xfrm>
        </p:spPr>
        <p:txBody>
          <a:bodyPr/>
          <a:lstStyle/>
          <a:p>
            <a:r>
              <a:rPr lang="en-US" sz="3600" b="1" dirty="0" smtClean="0"/>
              <a:t>Subscribers</a:t>
            </a:r>
            <a:endParaRPr lang="en-US" sz="36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PY1 Review, 8 Nov 2011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06009" y="5724255"/>
            <a:ext cx="356093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8,250 newsletter subscribers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1" descr="image00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50" b="1588"/>
          <a:stretch/>
        </p:blipFill>
        <p:spPr bwMode="auto">
          <a:xfrm>
            <a:off x="251520" y="1313765"/>
            <a:ext cx="8595955" cy="405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205" y="0"/>
            <a:ext cx="8229600" cy="863715"/>
          </a:xfrm>
        </p:spPr>
        <p:txBody>
          <a:bodyPr/>
          <a:lstStyle/>
          <a:p>
            <a:r>
              <a:rPr lang="en-US" sz="3600" b="1" dirty="0" smtClean="0"/>
              <a:t>Social media</a:t>
            </a:r>
            <a:endParaRPr lang="en-US" sz="36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PY1 Review, 8 Nov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5122" name="Picture 2" descr="image00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2" r="18449"/>
          <a:stretch/>
        </p:blipFill>
        <p:spPr bwMode="auto">
          <a:xfrm>
            <a:off x="251520" y="1223755"/>
            <a:ext cx="6031385" cy="445549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282905" y="1358770"/>
            <a:ext cx="2692660" cy="495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buNone/>
            </a:pP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</a:rPr>
              <a:t>1292 Twitter followers</a:t>
            </a:r>
            <a:endParaRPr lang="en-US" sz="1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273664" y="1763815"/>
            <a:ext cx="2692660" cy="495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buNone/>
            </a:pPr>
            <a:r>
              <a:rPr lang="en-US" sz="1800" b="1" dirty="0" smtClean="0">
                <a:solidFill>
                  <a:schemeClr val="accent3">
                    <a:lumMod val="75000"/>
                  </a:schemeClr>
                </a:solidFill>
              </a:rPr>
              <a:t>638 Facebook likes</a:t>
            </a:r>
            <a:endParaRPr lang="en-US" sz="18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282905" y="2228050"/>
            <a:ext cx="2564570" cy="495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buNone/>
            </a:pPr>
            <a:r>
              <a:rPr lang="en-US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+23 on Google+</a:t>
            </a:r>
            <a:endParaRPr lang="en-US" sz="1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6372915" y="4327500"/>
            <a:ext cx="2564570" cy="495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buNone/>
            </a:pPr>
            <a:r>
              <a:rPr lang="en-US" sz="2400" b="1" dirty="0" err="1" smtClean="0">
                <a:solidFill>
                  <a:srgbClr val="FF6600"/>
                </a:solidFill>
              </a:rPr>
              <a:t>Klout</a:t>
            </a:r>
            <a:r>
              <a:rPr lang="en-US" sz="2400" b="1" dirty="0" smtClean="0">
                <a:solidFill>
                  <a:srgbClr val="FF6600"/>
                </a:solidFill>
              </a:rPr>
              <a:t> score: 54</a:t>
            </a:r>
            <a:endParaRPr lang="en-US" sz="2400" dirty="0" smtClean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440" y="20638"/>
            <a:ext cx="8229600" cy="843077"/>
          </a:xfrm>
        </p:spPr>
        <p:txBody>
          <a:bodyPr/>
          <a:lstStyle/>
          <a:p>
            <a:r>
              <a:rPr lang="en-US" sz="3600" b="1" dirty="0" smtClean="0"/>
              <a:t>Readers’ survey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lnSpcReduction="10000"/>
          </a:bodyPr>
          <a:lstStyle/>
          <a:p>
            <a:r>
              <a:rPr lang="en-US" sz="1800" dirty="0" smtClean="0"/>
              <a:t>Ran survey from May to July 2012</a:t>
            </a:r>
            <a:endParaRPr lang="en-US" sz="1800" dirty="0" smtClean="0"/>
          </a:p>
          <a:p>
            <a:endParaRPr lang="en-US" sz="1800" dirty="0"/>
          </a:p>
          <a:p>
            <a:r>
              <a:rPr lang="en-US" sz="1800" dirty="0" smtClean="0"/>
              <a:t>Predominately m</a:t>
            </a:r>
            <a:r>
              <a:rPr lang="en-US" sz="1800" dirty="0" smtClean="0"/>
              <a:t>ultiple choice</a:t>
            </a:r>
            <a:endParaRPr lang="en-GB" sz="1800" dirty="0" smtClean="0"/>
          </a:p>
          <a:p>
            <a:pPr marL="0" indent="0">
              <a:buNone/>
            </a:pPr>
            <a:endParaRPr lang="en-GB" sz="1800" dirty="0" smtClean="0"/>
          </a:p>
          <a:p>
            <a:r>
              <a:rPr lang="en-GB" sz="1800" dirty="0" smtClean="0"/>
              <a:t>201 respondents</a:t>
            </a:r>
            <a:endParaRPr lang="en-GB" sz="1800" dirty="0" smtClean="0"/>
          </a:p>
          <a:p>
            <a:pPr marL="0" indent="0">
              <a:buNone/>
            </a:pPr>
            <a:endParaRPr lang="en-GB" sz="1800" dirty="0" smtClean="0"/>
          </a:p>
          <a:p>
            <a:r>
              <a:rPr lang="en-GB" sz="1800" dirty="0" smtClean="0"/>
              <a:t>We asked readers for their age, profession, gender, </a:t>
            </a:r>
            <a:r>
              <a:rPr lang="en-GB" sz="1800" dirty="0" smtClean="0"/>
              <a:t>interests, what </a:t>
            </a:r>
            <a:r>
              <a:rPr lang="en-GB" sz="1800" dirty="0" smtClean="0"/>
              <a:t>they liked about </a:t>
            </a:r>
            <a:r>
              <a:rPr lang="en-GB" sz="1800" dirty="0" err="1" smtClean="0"/>
              <a:t>iSGTW</a:t>
            </a:r>
            <a:r>
              <a:rPr lang="en-GB" sz="1800" dirty="0" smtClean="0"/>
              <a:t>, how they access/use our website, etc</a:t>
            </a:r>
            <a:r>
              <a:rPr lang="en-GB" sz="1800" dirty="0"/>
              <a:t>.</a:t>
            </a:r>
            <a:endParaRPr lang="en-GB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Newsletter main source of traffic, but socia</a:t>
            </a:r>
            <a:r>
              <a:rPr lang="en-US" sz="1800" dirty="0" smtClean="0"/>
              <a:t>l media becoming more important</a:t>
            </a:r>
          </a:p>
          <a:p>
            <a:endParaRPr lang="en-US" sz="1800" dirty="0"/>
          </a:p>
          <a:p>
            <a:r>
              <a:rPr lang="en-US" sz="1800" dirty="0" smtClean="0"/>
              <a:t>Big increase in female readership</a:t>
            </a:r>
          </a:p>
          <a:p>
            <a:endParaRPr lang="en-US" sz="1800" dirty="0"/>
          </a:p>
          <a:p>
            <a:r>
              <a:rPr lang="en-US" sz="1800" dirty="0" smtClean="0"/>
              <a:t>Difficulty targeting young readers</a:t>
            </a:r>
            <a:endParaRPr lang="en-GB" sz="1800" dirty="0" smtClean="0"/>
          </a:p>
          <a:p>
            <a:endParaRPr lang="en-GB" sz="1800" dirty="0" smtClean="0"/>
          </a:p>
          <a:p>
            <a:endParaRPr lang="en-GB" sz="1800" dirty="0" smtClean="0"/>
          </a:p>
          <a:p>
            <a:endParaRPr lang="en-GB" sz="1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PY1 Review, 8 Nov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505" y="7938"/>
            <a:ext cx="8229600" cy="855777"/>
          </a:xfrm>
        </p:spPr>
        <p:txBody>
          <a:bodyPr/>
          <a:lstStyle/>
          <a:p>
            <a:r>
              <a:rPr lang="en-US" sz="3600" b="1" dirty="0" smtClean="0"/>
              <a:t>Readers’ survey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Announcements/events section underused</a:t>
            </a:r>
          </a:p>
          <a:p>
            <a:endParaRPr lang="en-US" sz="1800" dirty="0"/>
          </a:p>
          <a:p>
            <a:r>
              <a:rPr lang="en-US" sz="1800" dirty="0" smtClean="0"/>
              <a:t>Highly engaged readership</a:t>
            </a:r>
          </a:p>
          <a:p>
            <a:pPr lvl="1"/>
            <a:r>
              <a:rPr lang="en-US" sz="1400" dirty="0"/>
              <a:t>Most read more than half of each </a:t>
            </a:r>
            <a:r>
              <a:rPr lang="en-US" sz="1400" dirty="0" smtClean="0"/>
              <a:t>issue</a:t>
            </a:r>
          </a:p>
          <a:p>
            <a:pPr lvl="1"/>
            <a:r>
              <a:rPr lang="en-US" sz="1400" dirty="0" smtClean="0"/>
              <a:t>81% have forwarded/discussed articles</a:t>
            </a:r>
          </a:p>
          <a:p>
            <a:pPr lvl="1"/>
            <a:r>
              <a:rPr lang="en-US" sz="1400" dirty="0" smtClean="0"/>
              <a:t>Over 20% have cited or linked to </a:t>
            </a:r>
            <a:r>
              <a:rPr lang="en-US" sz="1400" dirty="0" err="1" smtClean="0"/>
              <a:t>iSGTW</a:t>
            </a:r>
            <a:r>
              <a:rPr lang="en-US" sz="1400" dirty="0" smtClean="0"/>
              <a:t> in a blog, paper, poster or talk</a:t>
            </a:r>
          </a:p>
          <a:p>
            <a:pPr lvl="1"/>
            <a:r>
              <a:rPr lang="en-US" sz="1400" dirty="0" smtClean="0"/>
              <a:t>Inspiring research</a:t>
            </a:r>
          </a:p>
          <a:p>
            <a:pPr lvl="1"/>
            <a:endParaRPr lang="en-US" sz="1400" dirty="0" smtClean="0"/>
          </a:p>
          <a:p>
            <a:r>
              <a:rPr lang="en-US" sz="1800" dirty="0" smtClean="0"/>
              <a:t>Used as a source by others in media</a:t>
            </a:r>
          </a:p>
          <a:p>
            <a:pPr lvl="1"/>
            <a:r>
              <a:rPr lang="en-US" sz="1400" dirty="0" smtClean="0"/>
              <a:t>Over 1 in 10 visitors to the site are journalists/science communicators</a:t>
            </a:r>
            <a:endParaRPr lang="en-US" sz="1400" dirty="0"/>
          </a:p>
          <a:p>
            <a:endParaRPr lang="en-US" sz="1800" dirty="0" smtClean="0"/>
          </a:p>
          <a:p>
            <a:r>
              <a:rPr lang="en-US" sz="1800" dirty="0" smtClean="0"/>
              <a:t>Articles pitched at right difficulty level and cover good range of topics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PY1 Review, 8 Nov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350" y="1448781"/>
            <a:ext cx="8229600" cy="4300938"/>
          </a:xfrm>
        </p:spPr>
        <p:txBody>
          <a:bodyPr>
            <a:normAutofit/>
          </a:bodyPr>
          <a:lstStyle/>
          <a:p>
            <a:r>
              <a:rPr lang="en-GB" sz="1600" dirty="0" smtClean="0"/>
              <a:t>Building on progress from last year.</a:t>
            </a:r>
            <a:endParaRPr lang="en-GB" sz="1600" dirty="0" smtClean="0"/>
          </a:p>
          <a:p>
            <a:endParaRPr lang="en-GB" sz="1600" dirty="0" smtClean="0"/>
          </a:p>
          <a:p>
            <a:r>
              <a:rPr lang="en-GB" sz="1600" dirty="0" smtClean="0"/>
              <a:t>Maintaining broad scope, both geographically and in terms of subject areas.</a:t>
            </a:r>
          </a:p>
          <a:p>
            <a:endParaRPr lang="en-US" sz="1600" dirty="0"/>
          </a:p>
          <a:p>
            <a:r>
              <a:rPr lang="en-US" sz="1600" dirty="0" smtClean="0"/>
              <a:t>Becoming more timely, and hence more relevant a news resource.</a:t>
            </a:r>
          </a:p>
          <a:p>
            <a:endParaRPr lang="en-GB" sz="1600" dirty="0" smtClean="0"/>
          </a:p>
          <a:p>
            <a:r>
              <a:rPr lang="en-GB" sz="1600" dirty="0" smtClean="0"/>
              <a:t>New US editor set to begin work next month.</a:t>
            </a:r>
            <a:endParaRPr lang="en-GB" sz="1600" dirty="0" smtClean="0"/>
          </a:p>
          <a:p>
            <a:endParaRPr lang="en-GB" sz="1600" dirty="0" smtClean="0"/>
          </a:p>
          <a:p>
            <a:r>
              <a:rPr lang="en-GB" sz="1600" dirty="0" smtClean="0"/>
              <a:t>Dedicated audience, which is growing. </a:t>
            </a:r>
            <a:r>
              <a:rPr lang="en-GB" sz="1600" dirty="0" smtClean="0"/>
              <a:t>Making big improvements in terms of engagement via social media engagement.</a:t>
            </a:r>
            <a:endParaRPr lang="en-GB" sz="1600" dirty="0" smtClean="0"/>
          </a:p>
          <a:p>
            <a:pPr marL="0" indent="0">
              <a:buNone/>
            </a:pPr>
            <a:endParaRPr lang="en-GB" sz="1600" dirty="0" smtClean="0"/>
          </a:p>
          <a:p>
            <a:endParaRPr lang="en-GB" sz="16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PY2 Review, 15  Oct 2012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48825" y="4800600"/>
            <a:ext cx="388311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 eaLnBrk="0" hangingPunct="0">
              <a:spcBef>
                <a:spcPct val="20000"/>
              </a:spcBef>
              <a:defRPr/>
            </a:pPr>
            <a:r>
              <a:rPr lang="en-US" kern="0" dirty="0" smtClean="0">
                <a:solidFill>
                  <a:srgbClr val="FF6600"/>
                </a:solidFill>
                <a:latin typeface="Brush Script MT" pitchFamily="66" charset="0"/>
              </a:rPr>
              <a:t>“Good </a:t>
            </a:r>
            <a:r>
              <a:rPr lang="en-US" kern="0" dirty="0">
                <a:solidFill>
                  <a:srgbClr val="FF6600"/>
                </a:solidFill>
                <a:latin typeface="Brush Script MT" pitchFamily="66" charset="0"/>
              </a:rPr>
              <a:t>informative </a:t>
            </a:r>
            <a:r>
              <a:rPr lang="en-US" kern="0" dirty="0" smtClean="0">
                <a:solidFill>
                  <a:srgbClr val="FF6600"/>
                </a:solidFill>
                <a:latin typeface="Brush Script MT" pitchFamily="66" charset="0"/>
              </a:rPr>
              <a:t>magazine!”</a:t>
            </a:r>
            <a:endParaRPr lang="en-US" kern="0" dirty="0" smtClean="0">
              <a:solidFill>
                <a:srgbClr val="FF6600"/>
              </a:solidFill>
              <a:latin typeface="Brush Script MT" pitchFamily="66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56710" y="5419725"/>
            <a:ext cx="3505200" cy="528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dirty="0" smtClean="0">
                <a:solidFill>
                  <a:srgbClr val="0066CC"/>
                </a:solidFill>
                <a:latin typeface="Brush Script MT" pitchFamily="66" charset="0"/>
              </a:rPr>
              <a:t>“</a:t>
            </a:r>
            <a:r>
              <a:rPr lang="en-US" sz="2400" dirty="0">
                <a:solidFill>
                  <a:srgbClr val="0066CC"/>
                </a:solidFill>
                <a:latin typeface="Brush Script MT" pitchFamily="66" charset="0"/>
              </a:rPr>
              <a:t>Great job! Congratulations</a:t>
            </a:r>
            <a:r>
              <a:rPr lang="en-US" sz="2400" dirty="0" smtClean="0">
                <a:solidFill>
                  <a:srgbClr val="0066CC"/>
                </a:solidFill>
                <a:latin typeface="Brush Script MT" pitchFamily="66" charset="0"/>
              </a:rPr>
              <a:t>!”</a:t>
            </a:r>
            <a:endParaRPr lang="en-US" sz="2400" dirty="0">
              <a:solidFill>
                <a:srgbClr val="0066CC"/>
              </a:solidFill>
              <a:latin typeface="Brush Script MT" pitchFamily="66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136494" y="4724400"/>
            <a:ext cx="3870431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solidFill>
                  <a:srgbClr val="0066CC"/>
                </a:solidFill>
                <a:latin typeface="Brush Script MT" pitchFamily="66" charset="0"/>
              </a:rPr>
              <a:t>“</a:t>
            </a:r>
            <a:r>
              <a:rPr lang="en-US" dirty="0">
                <a:solidFill>
                  <a:srgbClr val="0066CC"/>
                </a:solidFill>
                <a:latin typeface="Brush Script MT" pitchFamily="66" charset="0"/>
              </a:rPr>
              <a:t>I enjoy the science presented - interesting research described.”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023015" y="5658747"/>
            <a:ext cx="3344916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kern="0" dirty="0" smtClean="0">
                <a:solidFill>
                  <a:srgbClr val="FF6600"/>
                </a:solidFill>
                <a:latin typeface="Brush Script MT" pitchFamily="66" charset="0"/>
              </a:rPr>
              <a:t>“Keep up the </a:t>
            </a:r>
            <a:br>
              <a:rPr lang="en-US" kern="0" dirty="0" smtClean="0">
                <a:solidFill>
                  <a:srgbClr val="FF6600"/>
                </a:solidFill>
                <a:latin typeface="Brush Script MT" pitchFamily="66" charset="0"/>
              </a:rPr>
            </a:br>
            <a:r>
              <a:rPr lang="en-US" kern="0" dirty="0" smtClean="0">
                <a:solidFill>
                  <a:srgbClr val="FF6600"/>
                </a:solidFill>
                <a:latin typeface="Brush Script MT" pitchFamily="66" charset="0"/>
              </a:rPr>
              <a:t>excellent work</a:t>
            </a:r>
            <a:r>
              <a:rPr lang="en-US" kern="0" dirty="0" smtClean="0">
                <a:solidFill>
                  <a:srgbClr val="FF6600"/>
                </a:solidFill>
                <a:latin typeface="Brush Script MT" pitchFamily="66" charset="0"/>
              </a:rPr>
              <a:t>.”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246575" y="5859270"/>
            <a:ext cx="42255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 eaLnBrk="0" hangingPunct="0">
              <a:spcBef>
                <a:spcPct val="20000"/>
              </a:spcBef>
              <a:defRPr/>
            </a:pPr>
            <a:r>
              <a:rPr lang="en-US" kern="0" dirty="0" smtClean="0">
                <a:solidFill>
                  <a:srgbClr val="FF6600"/>
                </a:solidFill>
                <a:latin typeface="Brush Script MT" pitchFamily="66" charset="0"/>
              </a:rPr>
              <a:t>“</a:t>
            </a:r>
            <a:r>
              <a:rPr lang="en-US" kern="0" dirty="0">
                <a:solidFill>
                  <a:srgbClr val="FF6600"/>
                </a:solidFill>
                <a:latin typeface="Brush Script MT" pitchFamily="66" charset="0"/>
              </a:rPr>
              <a:t>Continue the same way, please!”</a:t>
            </a:r>
            <a:endParaRPr lang="en-US" kern="0" dirty="0" smtClean="0">
              <a:solidFill>
                <a:srgbClr val="FF6600"/>
              </a:solidFill>
              <a:latin typeface="Brush Script M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64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"/>
            <a:ext cx="8229600" cy="780610"/>
          </a:xfrm>
        </p:spPr>
        <p:txBody>
          <a:bodyPr/>
          <a:lstStyle/>
          <a:p>
            <a:r>
              <a:rPr lang="en-GB" sz="3600" b="1" dirty="0" smtClean="0"/>
              <a:t>WP3 Overview</a:t>
            </a:r>
            <a:endParaRPr lang="en-GB" sz="36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PY2 Review, 15  Oct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5377" y="1503275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 smtClean="0"/>
              <a:t>3 Beneficiaries</a:t>
            </a:r>
          </a:p>
          <a:p>
            <a:r>
              <a:rPr lang="en-GB" sz="1800" b="1" dirty="0"/>
              <a:t>5</a:t>
            </a:r>
            <a:r>
              <a:rPr lang="en-GB" sz="1800" b="1" dirty="0" smtClean="0"/>
              <a:t>2 PMs</a:t>
            </a:r>
          </a:p>
          <a:p>
            <a:r>
              <a:rPr lang="en-GB" sz="1800" b="1" dirty="0" smtClean="0"/>
              <a:t>1.6 FTEs</a:t>
            </a:r>
            <a:endParaRPr lang="en-GB" sz="1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495800" y="3352800"/>
            <a:ext cx="4419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Task 3.1 Weekly publication </a:t>
            </a:r>
            <a:br>
              <a:rPr lang="en-GB" sz="1600" b="1" dirty="0" smtClean="0"/>
            </a:br>
            <a:r>
              <a:rPr lang="en-GB" sz="1600" i="1" dirty="0" smtClean="0"/>
              <a:t>(CERN with QMUL)</a:t>
            </a:r>
          </a:p>
          <a:p>
            <a:endParaRPr lang="en-GB" sz="1600" b="1" dirty="0" smtClean="0"/>
          </a:p>
          <a:p>
            <a:endParaRPr lang="en-GB" sz="1600" b="1" dirty="0" smtClean="0"/>
          </a:p>
          <a:p>
            <a:r>
              <a:rPr lang="en-GB" sz="1600" b="1" dirty="0" smtClean="0"/>
              <a:t>Task 3.2 New media outlets </a:t>
            </a:r>
            <a:r>
              <a:rPr lang="en-GB" sz="1600" b="1" dirty="0" err="1" smtClean="0"/>
              <a:t>eg</a:t>
            </a:r>
            <a:r>
              <a:rPr lang="en-GB" sz="1600" b="1" dirty="0" smtClean="0"/>
              <a:t> Twitter, Nature Networks </a:t>
            </a:r>
            <a:br>
              <a:rPr lang="en-GB" sz="1600" b="1" dirty="0" smtClean="0"/>
            </a:br>
            <a:r>
              <a:rPr lang="en-GB" sz="1600" i="1" dirty="0" smtClean="0"/>
              <a:t>(CERN with APO and QMUL)</a:t>
            </a:r>
            <a:endParaRPr lang="en-GB" sz="1600" i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976349"/>
              </p:ext>
            </p:extLst>
          </p:nvPr>
        </p:nvGraphicFramePr>
        <p:xfrm>
          <a:off x="3468960" y="1548170"/>
          <a:ext cx="5177263" cy="1013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83499"/>
                <a:gridCol w="1831345"/>
                <a:gridCol w="1562419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Participant</a:t>
                      </a:r>
                      <a:r>
                        <a:rPr lang="en-GB" sz="16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no.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Name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Effort (PM)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66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GB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CERN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39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9966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GB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QMUL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C9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GB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APO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996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7850793"/>
              </p:ext>
            </p:extLst>
          </p:nvPr>
        </p:nvGraphicFramePr>
        <p:xfrm>
          <a:off x="-228600" y="2971800"/>
          <a:ext cx="5581650" cy="3605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8902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863715"/>
          </a:xfrm>
        </p:spPr>
        <p:txBody>
          <a:bodyPr/>
          <a:lstStyle/>
          <a:p>
            <a:r>
              <a:rPr lang="en-GB" sz="3600" b="1" dirty="0" smtClean="0"/>
              <a:t>Objectives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3775"/>
            <a:ext cx="8229600" cy="4525963"/>
          </a:xfrm>
        </p:spPr>
        <p:txBody>
          <a:bodyPr>
            <a:normAutofit/>
          </a:bodyPr>
          <a:lstStyle/>
          <a:p>
            <a:r>
              <a:rPr lang="en-GB" sz="1800" dirty="0"/>
              <a:t>Produce a weekly electronic newsletter </a:t>
            </a:r>
            <a:r>
              <a:rPr lang="en-GB" sz="1800" dirty="0" smtClean="0"/>
              <a:t>to </a:t>
            </a:r>
            <a:r>
              <a:rPr lang="en-GB" sz="1800" dirty="0"/>
              <a:t>disseminate information about grid-related </a:t>
            </a:r>
            <a:r>
              <a:rPr lang="en-GB" sz="1800" dirty="0" smtClean="0"/>
              <a:t>projects, as well as other e-infrastructure </a:t>
            </a:r>
            <a:r>
              <a:rPr lang="en-GB" sz="1800" dirty="0"/>
              <a:t>projects </a:t>
            </a:r>
            <a:r>
              <a:rPr lang="en-GB" sz="1800" b="1" dirty="0"/>
              <a:t>around the world</a:t>
            </a:r>
            <a:r>
              <a:rPr lang="en-GB" sz="1800" dirty="0"/>
              <a:t>, </a:t>
            </a:r>
            <a:r>
              <a:rPr lang="en-GB" sz="1800" dirty="0"/>
              <a:t>including: </a:t>
            </a:r>
            <a:endParaRPr lang="en-GB" sz="1800" dirty="0" smtClean="0"/>
          </a:p>
          <a:p>
            <a:pPr lvl="3"/>
            <a:r>
              <a:rPr lang="en-GB" sz="1800" dirty="0" smtClean="0"/>
              <a:t>clouds</a:t>
            </a:r>
          </a:p>
          <a:p>
            <a:pPr lvl="3"/>
            <a:r>
              <a:rPr lang="en-GB" sz="1800" dirty="0" smtClean="0"/>
              <a:t>volunteer grids</a:t>
            </a:r>
          </a:p>
          <a:p>
            <a:pPr lvl="3"/>
            <a:r>
              <a:rPr lang="en-GB" sz="1800" dirty="0" smtClean="0"/>
              <a:t>supercomputing</a:t>
            </a:r>
          </a:p>
          <a:p>
            <a:pPr lvl="3"/>
            <a:r>
              <a:rPr lang="en-GB" sz="1800" dirty="0" smtClean="0"/>
              <a:t>networks </a:t>
            </a:r>
            <a:r>
              <a:rPr lang="en-GB" sz="1800" dirty="0"/>
              <a:t>and </a:t>
            </a:r>
            <a:r>
              <a:rPr lang="en-GB" sz="1800" dirty="0" smtClean="0"/>
              <a:t>data, etc.</a:t>
            </a:r>
            <a:endParaRPr lang="en-GB" sz="1800" dirty="0"/>
          </a:p>
          <a:p>
            <a:pPr lvl="0"/>
            <a:endParaRPr lang="en-GB" sz="1800" dirty="0" smtClean="0"/>
          </a:p>
          <a:p>
            <a:pPr lvl="0"/>
            <a:r>
              <a:rPr lang="en-GB" sz="1800" dirty="0" smtClean="0"/>
              <a:t>Scope also includes</a:t>
            </a:r>
            <a:r>
              <a:rPr lang="en-GB" sz="1800" dirty="0" smtClean="0"/>
              <a:t> </a:t>
            </a:r>
            <a:r>
              <a:rPr lang="en-GB" sz="1800" dirty="0"/>
              <a:t>EGI and its collaborating projects</a:t>
            </a:r>
            <a:r>
              <a:rPr lang="en-GB" sz="1800" dirty="0" smtClean="0"/>
              <a:t>.</a:t>
            </a:r>
          </a:p>
          <a:p>
            <a:pPr lvl="0"/>
            <a:endParaRPr lang="en-US" sz="1800" dirty="0"/>
          </a:p>
          <a:p>
            <a:pPr lvl="0"/>
            <a:r>
              <a:rPr lang="en-US" sz="1800" dirty="0" smtClean="0"/>
              <a:t>Not just reporting on e-infrastructure, but also the science it underpins.</a:t>
            </a:r>
            <a:endParaRPr lang="en-GB" sz="1800" dirty="0" smtClean="0"/>
          </a:p>
          <a:p>
            <a:pPr lvl="0"/>
            <a:endParaRPr lang="en-GB" sz="1800" dirty="0"/>
          </a:p>
          <a:p>
            <a:r>
              <a:rPr lang="en-GB" sz="1800" dirty="0" smtClean="0"/>
              <a:t>Draw </a:t>
            </a:r>
            <a:r>
              <a:rPr lang="en-GB" sz="1800" dirty="0"/>
              <a:t>from the other e-</a:t>
            </a:r>
            <a:r>
              <a:rPr lang="en-GB" sz="1800" dirty="0" err="1"/>
              <a:t>ScienceTalk</a:t>
            </a:r>
            <a:r>
              <a:rPr lang="en-GB" sz="1800" dirty="0"/>
              <a:t> products and events for sources of stories and to maximise the impact of the work.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PY2 Review, 15  Oct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14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930" y="0"/>
            <a:ext cx="8229600" cy="863715"/>
          </a:xfrm>
        </p:spPr>
        <p:txBody>
          <a:bodyPr/>
          <a:lstStyle/>
          <a:p>
            <a:r>
              <a:rPr lang="en-US" dirty="0"/>
              <a:t>In partnership with the US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570" y="1718810"/>
            <a:ext cx="8229600" cy="4525963"/>
          </a:xfrm>
        </p:spPr>
        <p:txBody>
          <a:bodyPr>
            <a:normAutofit/>
          </a:bodyPr>
          <a:lstStyle/>
          <a:p>
            <a:r>
              <a:rPr lang="en-GB" sz="1800" dirty="0"/>
              <a:t>Currently one editor and one writer based at CERN. </a:t>
            </a:r>
          </a:p>
          <a:p>
            <a:pPr marL="0" indent="0">
              <a:buNone/>
            </a:pPr>
            <a:endParaRPr lang="en-GB" sz="1800" dirty="0"/>
          </a:p>
          <a:p>
            <a:r>
              <a:rPr lang="en-GB" sz="1800" dirty="0"/>
              <a:t>New US editor to join the team by the end of the month.</a:t>
            </a:r>
          </a:p>
          <a:p>
            <a:endParaRPr lang="en-US" sz="1800" dirty="0"/>
          </a:p>
          <a:p>
            <a:r>
              <a:rPr lang="en-US" sz="1800" dirty="0"/>
              <a:t>Based at University of Indiana</a:t>
            </a:r>
            <a:endParaRPr lang="en-GB" sz="1800" dirty="0"/>
          </a:p>
          <a:p>
            <a:pPr marL="0" indent="0">
              <a:buNone/>
            </a:pPr>
            <a:endParaRPr lang="en-US" sz="1800" dirty="0"/>
          </a:p>
          <a:p>
            <a:r>
              <a:rPr lang="en-GB" sz="1800" dirty="0"/>
              <a:t>Funding for position: 25% University of Indiana, 50% NSF and 25% XSEDE. </a:t>
            </a:r>
          </a:p>
          <a:p>
            <a:pPr marL="0" indent="0">
              <a:buNone/>
            </a:pPr>
            <a:endParaRPr lang="en-GB" sz="1800" dirty="0"/>
          </a:p>
          <a:p>
            <a:r>
              <a:rPr lang="en-GB" sz="1800" dirty="0"/>
              <a:t>Will spend 75% FTE on </a:t>
            </a:r>
            <a:r>
              <a:rPr lang="en-GB" sz="1800" dirty="0" err="1"/>
              <a:t>iSGTW</a:t>
            </a:r>
            <a:r>
              <a:rPr lang="en-GB" sz="1800" dirty="0"/>
              <a:t>, with some local writing as well.</a:t>
            </a:r>
          </a:p>
          <a:p>
            <a:endParaRPr lang="en-GB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PY2 Review, 15  Oct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9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930" y="0"/>
            <a:ext cx="8229600" cy="863715"/>
          </a:xfrm>
        </p:spPr>
        <p:txBody>
          <a:bodyPr/>
          <a:lstStyle/>
          <a:p>
            <a:r>
              <a:rPr lang="en-US" dirty="0"/>
              <a:t>In partnership with the US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7905" y="155833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b="1" u="sng" dirty="0"/>
              <a:t>Advisory board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b="1" dirty="0"/>
              <a:t>Tier 1</a:t>
            </a:r>
            <a:endParaRPr lang="en-GB" sz="1800" dirty="0"/>
          </a:p>
          <a:p>
            <a:r>
              <a:rPr lang="en-GB" sz="1800" dirty="0"/>
              <a:t>2 positions in the US (Open Science Grid and </a:t>
            </a:r>
            <a:r>
              <a:rPr lang="en-GB" sz="1800" dirty="0" err="1"/>
              <a:t>Fermilab</a:t>
            </a:r>
            <a:r>
              <a:rPr lang="en-GB" sz="1800" dirty="0"/>
              <a:t>)</a:t>
            </a:r>
          </a:p>
          <a:p>
            <a:r>
              <a:rPr lang="en-GB" sz="1800" dirty="0"/>
              <a:t>3 positions in the EU (CERN and EGI.eu)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b="1" dirty="0"/>
              <a:t>Tier 2</a:t>
            </a:r>
            <a:endParaRPr lang="en-GB" sz="1800" dirty="0"/>
          </a:p>
          <a:p>
            <a:r>
              <a:rPr lang="en-GB" sz="1800" dirty="0"/>
              <a:t>PRACE in EU</a:t>
            </a:r>
          </a:p>
          <a:p>
            <a:r>
              <a:rPr lang="en-GB" sz="1800" dirty="0"/>
              <a:t>XSEDE in US</a:t>
            </a:r>
            <a:endParaRPr lang="en-GB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PY2 Review, 15  Oct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9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2" t="1" r="25009" b="14739"/>
          <a:stretch/>
        </p:blipFill>
        <p:spPr bwMode="auto">
          <a:xfrm>
            <a:off x="1777135" y="1198185"/>
            <a:ext cx="3809264" cy="50571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2323" y="1293963"/>
            <a:ext cx="3129623" cy="247760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800" b="1" dirty="0" smtClean="0"/>
              <a:t>3 </a:t>
            </a:r>
            <a:r>
              <a:rPr lang="en-US" sz="1800" b="1" dirty="0" smtClean="0"/>
              <a:t>feature</a:t>
            </a:r>
          </a:p>
          <a:p>
            <a:r>
              <a:rPr lang="en-US" sz="1800" b="1" dirty="0" smtClean="0"/>
              <a:t>articles 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  <a:p>
            <a:r>
              <a:rPr lang="en-US" sz="1800" dirty="0" smtClean="0"/>
              <a:t>Broad,</a:t>
            </a:r>
          </a:p>
          <a:p>
            <a:r>
              <a:rPr lang="en-US" sz="1800" dirty="0" smtClean="0"/>
              <a:t>in-depth</a:t>
            </a:r>
          </a:p>
          <a:p>
            <a:endParaRPr lang="en-US" sz="1050" dirty="0" smtClean="0"/>
          </a:p>
          <a:p>
            <a:r>
              <a:rPr lang="en-US" sz="1800" dirty="0" smtClean="0"/>
              <a:t>500 – </a:t>
            </a:r>
          </a:p>
          <a:p>
            <a:r>
              <a:rPr lang="en-US" sz="1800" dirty="0" smtClean="0"/>
              <a:t>500 words</a:t>
            </a:r>
          </a:p>
          <a:p>
            <a:endParaRPr lang="en-US" sz="1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906757" y="1305849"/>
            <a:ext cx="3960441" cy="123880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800" b="1" dirty="0" smtClean="0"/>
              <a:t>Visual</a:t>
            </a:r>
          </a:p>
          <a:p>
            <a:endParaRPr lang="en-US" sz="1000" dirty="0" smtClean="0"/>
          </a:p>
          <a:p>
            <a:r>
              <a:rPr lang="en-US" sz="1800" dirty="0" smtClean="0"/>
              <a:t>Picture, video or </a:t>
            </a:r>
            <a:r>
              <a:rPr lang="en-US" sz="1800" dirty="0" err="1" smtClean="0"/>
              <a:t>infographic</a:t>
            </a:r>
            <a:endParaRPr lang="en-US" sz="1800" dirty="0" smtClean="0"/>
          </a:p>
          <a:p>
            <a:endParaRPr lang="en-US" sz="1000" dirty="0" smtClean="0"/>
          </a:p>
          <a:p>
            <a:r>
              <a:rPr lang="en-US" sz="1800" dirty="0" smtClean="0"/>
              <a:t>&lt; 500 words</a:t>
            </a:r>
            <a:endParaRPr lang="en-US" sz="18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507215" y="3834045"/>
            <a:ext cx="3311836" cy="126957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800" b="1" dirty="0" smtClean="0"/>
              <a:t>Spotlight</a:t>
            </a:r>
          </a:p>
          <a:p>
            <a:endParaRPr lang="en-US" sz="1050" b="1" dirty="0" smtClean="0"/>
          </a:p>
          <a:p>
            <a:r>
              <a:rPr lang="en-US" sz="1800" dirty="0" smtClean="0"/>
              <a:t>Fun, narrow focus</a:t>
            </a:r>
            <a:endParaRPr lang="en-US" sz="1800" dirty="0" smtClean="0"/>
          </a:p>
          <a:p>
            <a:endParaRPr lang="en-US" sz="1050" dirty="0" smtClean="0"/>
          </a:p>
          <a:p>
            <a:r>
              <a:rPr lang="en-US" sz="1800" dirty="0" smtClean="0"/>
              <a:t>&lt; 500 words</a:t>
            </a:r>
            <a:endParaRPr lang="en-US" sz="1800" dirty="0" smtClean="0"/>
          </a:p>
        </p:txBody>
      </p:sp>
      <p:sp>
        <p:nvSpPr>
          <p:cNvPr id="19" name="Title 4"/>
          <p:cNvSpPr>
            <a:spLocks noGrp="1"/>
          </p:cNvSpPr>
          <p:nvPr>
            <p:ph type="title"/>
          </p:nvPr>
        </p:nvSpPr>
        <p:spPr>
          <a:xfrm>
            <a:off x="904410" y="0"/>
            <a:ext cx="8229600" cy="818710"/>
          </a:xfrm>
        </p:spPr>
        <p:txBody>
          <a:bodyPr/>
          <a:lstStyle/>
          <a:p>
            <a:r>
              <a:rPr lang="en-US" sz="3600" b="1" dirty="0" smtClean="0"/>
              <a:t>A typical issue</a:t>
            </a:r>
            <a:endParaRPr lang="en-US" sz="36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PY2 Review, 15  Oct 2012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202045" y="1935108"/>
            <a:ext cx="444630" cy="11338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196625" y="1935108"/>
            <a:ext cx="450050" cy="17916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196625" y="1935108"/>
            <a:ext cx="450050" cy="26756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4166955" y="1583795"/>
            <a:ext cx="1739802" cy="23402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2456766" y="4149080"/>
            <a:ext cx="3960439" cy="12913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6" r="16381"/>
          <a:stretch/>
        </p:blipFill>
        <p:spPr bwMode="auto">
          <a:xfrm>
            <a:off x="304632" y="1263353"/>
            <a:ext cx="4181969" cy="48628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 4"/>
          <p:cNvSpPr>
            <a:spLocks noGrp="1"/>
          </p:cNvSpPr>
          <p:nvPr>
            <p:ph type="title"/>
          </p:nvPr>
        </p:nvSpPr>
        <p:spPr>
          <a:xfrm>
            <a:off x="904410" y="0"/>
            <a:ext cx="8229600" cy="863715"/>
          </a:xfrm>
        </p:spPr>
        <p:txBody>
          <a:bodyPr/>
          <a:lstStyle/>
          <a:p>
            <a:r>
              <a:rPr lang="en-US" sz="3600" b="1" dirty="0" smtClean="0"/>
              <a:t>A typical issue</a:t>
            </a:r>
            <a:endParaRPr lang="en-US" sz="36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PY2 Review, 15  Oct 2012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797025" y="4363134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/>
              <a:t>Most popular, top-rated and editor’s pick stories</a:t>
            </a:r>
            <a:endParaRPr lang="en-US" sz="18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296144" y="1448780"/>
            <a:ext cx="1436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/>
              <a:t>c</a:t>
            </a:r>
            <a:r>
              <a:rPr lang="en-US" sz="1800" dirty="0" smtClean="0"/>
              <a:t>alendar</a:t>
            </a:r>
            <a:endParaRPr lang="en-US" sz="18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382090" y="2879648"/>
            <a:ext cx="280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/>
              <a:t>Twitter feed</a:t>
            </a:r>
            <a:endParaRPr lang="en-US" sz="1800" dirty="0" smtClean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256966" y="1665311"/>
            <a:ext cx="1395154" cy="7285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168326" y="3123708"/>
            <a:ext cx="2718094" cy="15625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4486601" y="4876800"/>
            <a:ext cx="1443189" cy="7124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04410" y="0"/>
            <a:ext cx="8229600" cy="863715"/>
          </a:xfrm>
        </p:spPr>
        <p:txBody>
          <a:bodyPr/>
          <a:lstStyle/>
          <a:p>
            <a:r>
              <a:rPr lang="en-US" sz="3600" b="1" dirty="0" smtClean="0"/>
              <a:t>A typical issue</a:t>
            </a:r>
            <a:endParaRPr lang="en-US" sz="3600" b="1" dirty="0"/>
          </a:p>
        </p:txBody>
      </p:sp>
      <p:pic>
        <p:nvPicPr>
          <p:cNvPr id="4" name="Content Placeholder 3" descr="around the web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8600" y="1371600"/>
            <a:ext cx="5618049" cy="4525963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PY2 Review, 15  Oct 2012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501825" y="1434480"/>
            <a:ext cx="2895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buNone/>
            </a:pPr>
            <a:r>
              <a:rPr lang="en-US" sz="1800" b="1" dirty="0" smtClean="0"/>
              <a:t>In the news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News from other publications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5501825" y="2784630"/>
            <a:ext cx="2895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buNone/>
            </a:pPr>
            <a:r>
              <a:rPr lang="en-US" sz="1800" b="1" dirty="0" smtClean="0"/>
              <a:t>Blogs</a:t>
            </a:r>
          </a:p>
          <a:p>
            <a:pPr algn="r">
              <a:buNone/>
            </a:pPr>
            <a:r>
              <a:rPr lang="en-US" sz="1800" dirty="0" smtClean="0"/>
              <a:t> Other blogs about science or computing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5501825" y="4089775"/>
            <a:ext cx="2895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buNone/>
            </a:pPr>
            <a:r>
              <a:rPr lang="en-US" sz="1800" b="1" dirty="0" smtClean="0"/>
              <a:t>Announcements</a:t>
            </a:r>
          </a:p>
          <a:p>
            <a:pPr algn="r">
              <a:buNone/>
            </a:pPr>
            <a:r>
              <a:rPr lang="en-US" sz="1800" dirty="0" smtClean="0"/>
              <a:t>Press releases from </a:t>
            </a:r>
            <a:br>
              <a:rPr lang="en-US" sz="1800" dirty="0" smtClean="0"/>
            </a:br>
            <a:r>
              <a:rPr lang="en-US" sz="1800" dirty="0" smtClean="0"/>
              <a:t>other </a:t>
            </a:r>
            <a:r>
              <a:rPr lang="en-US" sz="1800" dirty="0" err="1" smtClean="0"/>
              <a:t>organisations</a:t>
            </a:r>
            <a:endParaRPr lang="en-US" sz="1800" dirty="0" smtClean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5501825" y="4719845"/>
            <a:ext cx="2895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buNone/>
            </a:pP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4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1" t="7374" r="12315" b="10679"/>
          <a:stretch/>
        </p:blipFill>
        <p:spPr bwMode="auto">
          <a:xfrm>
            <a:off x="341530" y="1286766"/>
            <a:ext cx="5270856" cy="4500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863715"/>
          </a:xfrm>
        </p:spPr>
        <p:txBody>
          <a:bodyPr/>
          <a:lstStyle/>
          <a:p>
            <a:r>
              <a:rPr lang="en-US" sz="3600" b="1" dirty="0" smtClean="0"/>
              <a:t>Top stories</a:t>
            </a:r>
            <a:endParaRPr lang="en-US" sz="3600" b="1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PY2 </a:t>
            </a:r>
            <a:r>
              <a:rPr lang="en-GB" dirty="0" smtClean="0"/>
              <a:t>Review, </a:t>
            </a:r>
            <a:r>
              <a:rPr lang="en-GB" dirty="0" smtClean="0"/>
              <a:t>15  Oct 2012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5157065" y="1942855"/>
            <a:ext cx="2895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buNone/>
            </a:pPr>
            <a:r>
              <a:rPr lang="en-US" sz="1800" b="1" dirty="0" smtClean="0"/>
              <a:t>Page views: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i="1" dirty="0" smtClean="0"/>
              <a:t>8,411</a:t>
            </a:r>
            <a:endParaRPr lang="en-US" sz="1800" i="1" dirty="0" smtClean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5326245" y="3144670"/>
            <a:ext cx="2895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buNone/>
            </a:pPr>
            <a:r>
              <a:rPr lang="en-US" sz="1800" b="1" dirty="0" smtClean="0"/>
              <a:t>Average time</a:t>
            </a:r>
          </a:p>
          <a:p>
            <a:pPr algn="r">
              <a:buNone/>
            </a:pPr>
            <a:r>
              <a:rPr lang="en-US" sz="1800" b="1" dirty="0" smtClean="0"/>
              <a:t>on page: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i="1" dirty="0" smtClean="0"/>
              <a:t>06:20 </a:t>
            </a:r>
            <a:endParaRPr lang="en-US" sz="18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3479</TotalTime>
  <Words>808</Words>
  <Application>Microsoft Office PowerPoint</Application>
  <PresentationFormat>On-screen Show (4:3)</PresentationFormat>
  <Paragraphs>228</Paragraphs>
  <Slides>18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1_Custom Design</vt:lpstr>
      <vt:lpstr>Custom Design</vt:lpstr>
      <vt:lpstr>PowerPoint Presentation</vt:lpstr>
      <vt:lpstr>WP3 Overview</vt:lpstr>
      <vt:lpstr>Objectives</vt:lpstr>
      <vt:lpstr>In partnership with the US</vt:lpstr>
      <vt:lpstr>In partnership with the US</vt:lpstr>
      <vt:lpstr>A typical issue</vt:lpstr>
      <vt:lpstr>A typical issue</vt:lpstr>
      <vt:lpstr>A typical issue</vt:lpstr>
      <vt:lpstr>Top stories</vt:lpstr>
      <vt:lpstr>Top stories</vt:lpstr>
      <vt:lpstr>Top stories </vt:lpstr>
      <vt:lpstr>Conference coverage</vt:lpstr>
      <vt:lpstr>Metrics &amp; analysis</vt:lpstr>
      <vt:lpstr>Subscribers</vt:lpstr>
      <vt:lpstr>Social media</vt:lpstr>
      <vt:lpstr>Readers’ survey</vt:lpstr>
      <vt:lpstr>Readers’ survey</vt:lpstr>
      <vt:lpstr>Summary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Cristy Jane Burne</dc:creator>
  <cp:lastModifiedBy>Andrew Purcell</cp:lastModifiedBy>
  <cp:revision>314</cp:revision>
  <dcterms:created xsi:type="dcterms:W3CDTF">2010-08-31T11:29:02Z</dcterms:created>
  <dcterms:modified xsi:type="dcterms:W3CDTF">2012-09-27T10:53:48Z</dcterms:modified>
</cp:coreProperties>
</file>