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66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CF094C2-4ACA-49E3-A5B3-E6DB1FF26E41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69B5D-35D7-4E54-B9AF-27A3C0271690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982F7-2E1B-4BAC-A34F-4E4F396FF692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4A185B9-0EF7-48B7-9FB6-0056B90495C7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rations-portal.in2p3.fr/" TargetMode="External"/><Relationship Id="rId2" Type="http://schemas.openxmlformats.org/officeDocument/2006/relationships/hyperlink" Target="http://cic.gridops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vs.in2p3.fr/operations-portal/packag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Cyril </a:t>
            </a:r>
            <a:r>
              <a:rPr lang="en-GB" dirty="0" err="1" smtClean="0"/>
              <a:t>L’Orphelin</a:t>
            </a:r>
            <a:r>
              <a:rPr lang="en-GB" dirty="0" smtClean="0"/>
              <a:t> IN2P3/CNRS</a:t>
            </a:r>
          </a:p>
          <a:p>
            <a:r>
              <a:rPr lang="en-GB" dirty="0" smtClean="0"/>
              <a:t>EGI Technical Forum 2010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CE2C6BF-1A6E-4E52-A389-4E3E5930B573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9/8/2010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chemeClr val="bg1"/>
              </a:solidFill>
              <a:latin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Operations Portal </a:t>
            </a:r>
            <a:r>
              <a:rPr lang="en-GB" dirty="0" err="1" smtClean="0"/>
              <a:t>WorkPlan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GOC DB </a:t>
            </a:r>
            <a:r>
              <a:rPr lang="fr-FR" sz="3600" dirty="0" err="1" smtClean="0"/>
              <a:t>Harmonization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This work deals with the integration of GOCDB and the Operations Portal under a common interoperable toolkit for grid operations which will be done following two main directions:</a:t>
            </a:r>
          </a:p>
          <a:p>
            <a:pPr lvl="1"/>
            <a:r>
              <a:rPr lang="en-US" sz="2000" dirty="0" smtClean="0"/>
              <a:t>Integration of a common central human interface allowing users to access both central services through a single entry point.</a:t>
            </a:r>
            <a:endParaRPr lang="fr-FR" sz="2000" dirty="0" smtClean="0"/>
          </a:p>
          <a:p>
            <a:pPr lvl="1"/>
            <a:r>
              <a:rPr lang="en-US" sz="2000" dirty="0" smtClean="0"/>
              <a:t>Integration of interoperable back ends for distribution to NGIs as a single package if possible.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This work has already started (some information are exchanged between GOC DB and Operations Portal)  but a study of a complete integration will be done in the next months.</a:t>
            </a:r>
            <a:endParaRPr lang="fr-FR" sz="2000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584A5B-4AC0-43C0-815C-FA5EC953410B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3107" y="115888"/>
            <a:ext cx="6821505" cy="884220"/>
          </a:xfrm>
        </p:spPr>
        <p:txBody>
          <a:bodyPr/>
          <a:lstStyle/>
          <a:p>
            <a:r>
              <a:rPr lang="fr-FR" sz="4000" dirty="0" err="1" smtClean="0"/>
              <a:t>Integration</a:t>
            </a:r>
            <a:r>
              <a:rPr lang="fr-FR" sz="4000" dirty="0" smtClean="0"/>
              <a:t> of new </a:t>
            </a:r>
            <a:r>
              <a:rPr lang="fr-FR" sz="4000" dirty="0" err="1" smtClean="0"/>
              <a:t>resources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The integration of different Information Systems present into different </a:t>
            </a:r>
            <a:r>
              <a:rPr lang="en-GB" sz="2800" dirty="0" err="1" smtClean="0"/>
              <a:t>middlewares</a:t>
            </a:r>
            <a:r>
              <a:rPr lang="en-GB" sz="2800" dirty="0" smtClean="0"/>
              <a:t> such as ARC, UNICORE, or </a:t>
            </a:r>
            <a:r>
              <a:rPr lang="en-GB" sz="2800" dirty="0" err="1" smtClean="0"/>
              <a:t>Globus</a:t>
            </a:r>
            <a:r>
              <a:rPr lang="en-GB" sz="2800" dirty="0" smtClean="0"/>
              <a:t> will be done via an abstraction layer.</a:t>
            </a:r>
            <a:endParaRPr lang="fr-FR" sz="2800" dirty="0" smtClean="0"/>
          </a:p>
          <a:p>
            <a:r>
              <a:rPr lang="en-GB" sz="2800" dirty="0" smtClean="0"/>
              <a:t>One possibility could be the SAGA Service Discovery specification integrated into a Lavoisier plug-in which will permit to access information  using different services .</a:t>
            </a:r>
          </a:p>
          <a:p>
            <a:r>
              <a:rPr lang="fr-FR" sz="2800" dirty="0" smtClean="0"/>
              <a:t>https://www.egi.eu/indico/contributionDisplay.py?contribId=137&amp;sessionId=98&amp;confId=48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9DD3A-D2C0-4D1C-A8FD-7D0941BAE7FC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E67E2B-C4F3-4FD2-AD5F-7775C9A75810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9/8/2010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chemeClr val="bg1"/>
              </a:solidFill>
              <a:latin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GB" b="1" cap="all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cap="all" dirty="0" smtClean="0"/>
              <a:t>Presentation of the Portal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cap="all" dirty="0" smtClean="0"/>
              <a:t>Migration to SYMFONY	</a:t>
            </a:r>
            <a:endParaRPr lang="fr-FR" b="1" cap="all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cap="all" dirty="0" smtClean="0"/>
              <a:t>Regional PACKAGE</a:t>
            </a:r>
            <a:endParaRPr lang="fr-FR" b="1" cap="all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cap="all" dirty="0" smtClean="0"/>
              <a:t>Lavoisier 2.0	</a:t>
            </a:r>
            <a:endParaRPr lang="fr-FR" b="1" cap="all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cap="all" dirty="0" smtClean="0"/>
              <a:t>GOC DB </a:t>
            </a:r>
            <a:r>
              <a:rPr lang="en-GB" b="1" cap="all" dirty="0" smtClean="0"/>
              <a:t>Harmonization</a:t>
            </a:r>
            <a:endParaRPr lang="en-GB" b="1" cap="all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cap="all" dirty="0" smtClean="0"/>
              <a:t>Integration of new resources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cap="all" dirty="0" smtClean="0"/>
              <a:t>Presentation of the Portal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8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 smtClean="0">
                <a:solidFill>
                  <a:srgbClr val="000000"/>
                </a:solidFill>
              </a:rPr>
              <a:t>The </a:t>
            </a:r>
            <a:r>
              <a:rPr lang="fr-FR" sz="1600" dirty="0" err="1" smtClean="0">
                <a:solidFill>
                  <a:srgbClr val="000000"/>
                </a:solidFill>
              </a:rPr>
              <a:t>operations</a:t>
            </a:r>
            <a:r>
              <a:rPr lang="fr-FR" sz="1600" dirty="0" smtClean="0">
                <a:solidFill>
                  <a:srgbClr val="000000"/>
                </a:solidFill>
              </a:rPr>
              <a:t> portal proposes :</a:t>
            </a:r>
          </a:p>
          <a:p>
            <a:pPr marL="741363" lvl="1" indent="-341313">
              <a:spcBef>
                <a:spcPts val="800"/>
              </a:spcBef>
              <a:buFont typeface="Times New Roman" pitchFamily="16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 smtClean="0">
                <a:solidFill>
                  <a:srgbClr val="000000"/>
                </a:solidFill>
              </a:rPr>
              <a:t>Tools for </a:t>
            </a:r>
            <a:r>
              <a:rPr lang="fr-FR" sz="1600" dirty="0" err="1" smtClean="0">
                <a:solidFill>
                  <a:srgbClr val="000000"/>
                </a:solidFill>
              </a:rPr>
              <a:t>operations</a:t>
            </a:r>
            <a:endParaRPr lang="fr-FR" sz="1600" dirty="0" smtClean="0">
              <a:solidFill>
                <a:srgbClr val="000000"/>
              </a:solidFill>
            </a:endParaRPr>
          </a:p>
          <a:p>
            <a:pPr marL="741363" lvl="1" indent="-341313">
              <a:spcBef>
                <a:spcPts val="800"/>
              </a:spcBef>
              <a:buFont typeface="Times New Roman" pitchFamily="16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 smtClean="0">
                <a:solidFill>
                  <a:srgbClr val="000000"/>
                </a:solidFill>
              </a:rPr>
              <a:t>Tools for communication</a:t>
            </a:r>
          </a:p>
          <a:p>
            <a:pPr marL="741363" lvl="1" indent="-341313">
              <a:spcBef>
                <a:spcPts val="800"/>
              </a:spcBef>
              <a:buFont typeface="Times New Roman" pitchFamily="16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 smtClean="0">
                <a:solidFill>
                  <a:srgbClr val="000000"/>
                </a:solidFill>
              </a:rPr>
              <a:t>Tools to manage VO informations</a:t>
            </a:r>
          </a:p>
          <a:p>
            <a:pPr marL="341313" indent="-341313">
              <a:spcBef>
                <a:spcPts val="8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600" dirty="0" smtClean="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 smtClean="0">
                <a:solidFill>
                  <a:srgbClr val="000000"/>
                </a:solidFill>
              </a:rPr>
              <a:t>For </a:t>
            </a:r>
            <a:r>
              <a:rPr lang="fr-FR" sz="1600" dirty="0" err="1" smtClean="0">
                <a:solidFill>
                  <a:srgbClr val="000000"/>
                </a:solidFill>
              </a:rPr>
              <a:t>different</a:t>
            </a:r>
            <a:r>
              <a:rPr lang="fr-FR" sz="1600" dirty="0" smtClean="0">
                <a:solidFill>
                  <a:srgbClr val="000000"/>
                </a:solidFill>
              </a:rPr>
              <a:t> </a:t>
            </a:r>
            <a:r>
              <a:rPr lang="fr-FR" sz="1600" dirty="0" err="1" smtClean="0">
                <a:solidFill>
                  <a:srgbClr val="000000"/>
                </a:solidFill>
              </a:rPr>
              <a:t>actors</a:t>
            </a:r>
            <a:r>
              <a:rPr lang="fr-FR" sz="1600" dirty="0" smtClean="0">
                <a:solidFill>
                  <a:srgbClr val="000000"/>
                </a:solidFill>
              </a:rPr>
              <a:t>:</a:t>
            </a:r>
          </a:p>
          <a:p>
            <a:pPr marL="741363" lvl="1" indent="-341313">
              <a:spcBef>
                <a:spcPts val="800"/>
              </a:spcBef>
              <a:buFont typeface="Times New Roman" pitchFamily="16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 smtClean="0">
                <a:solidFill>
                  <a:srgbClr val="000000"/>
                </a:solidFill>
              </a:rPr>
              <a:t>Site </a:t>
            </a:r>
            <a:r>
              <a:rPr lang="fr-FR" sz="1600" dirty="0" err="1" smtClean="0">
                <a:solidFill>
                  <a:srgbClr val="000000"/>
                </a:solidFill>
              </a:rPr>
              <a:t>administrators</a:t>
            </a:r>
            <a:endParaRPr lang="fr-FR" sz="1600" dirty="0" smtClean="0">
              <a:solidFill>
                <a:srgbClr val="000000"/>
              </a:solidFill>
            </a:endParaRPr>
          </a:p>
          <a:p>
            <a:pPr marL="741363" lvl="1" indent="-341313">
              <a:spcBef>
                <a:spcPts val="800"/>
              </a:spcBef>
              <a:buFont typeface="Times New Roman" pitchFamily="16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 err="1" smtClean="0">
                <a:solidFill>
                  <a:srgbClr val="000000"/>
                </a:solidFill>
              </a:rPr>
              <a:t>Regional</a:t>
            </a:r>
            <a:r>
              <a:rPr lang="fr-FR" sz="1600" dirty="0" smtClean="0">
                <a:solidFill>
                  <a:srgbClr val="000000"/>
                </a:solidFill>
              </a:rPr>
              <a:t> Managers</a:t>
            </a:r>
          </a:p>
          <a:p>
            <a:pPr marL="741363" lvl="1" indent="-341313">
              <a:spcBef>
                <a:spcPts val="800"/>
              </a:spcBef>
              <a:buFont typeface="Times New Roman" pitchFamily="16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 smtClean="0">
                <a:solidFill>
                  <a:srgbClr val="000000"/>
                </a:solidFill>
              </a:rPr>
              <a:t>Vo Managers</a:t>
            </a:r>
          </a:p>
          <a:p>
            <a:pPr marL="741363" lvl="1" indent="-341313">
              <a:spcBef>
                <a:spcPts val="800"/>
              </a:spcBef>
              <a:buFont typeface="Times New Roman" pitchFamily="16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 smtClean="0">
                <a:solidFill>
                  <a:srgbClr val="000000"/>
                </a:solidFill>
              </a:rPr>
              <a:t>End </a:t>
            </a:r>
            <a:r>
              <a:rPr lang="fr-FR" sz="1600" dirty="0" err="1" smtClean="0">
                <a:solidFill>
                  <a:srgbClr val="000000"/>
                </a:solidFill>
              </a:rPr>
              <a:t>Users</a:t>
            </a:r>
            <a:endParaRPr lang="fr-FR" sz="1600" dirty="0" smtClean="0">
              <a:solidFill>
                <a:srgbClr val="000000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 l="-2007" t="-3226" r="-6517" b="-1227"/>
          <a:stretch>
            <a:fillRect/>
          </a:stretch>
        </p:blipFill>
        <p:spPr bwMode="auto">
          <a:xfrm>
            <a:off x="3786183" y="3000372"/>
            <a:ext cx="5357818" cy="323026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A6FBDC-53E1-46A4-9687-58C7D329774B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1285860"/>
            <a:ext cx="8215370" cy="4652879"/>
          </a:xfrm>
        </p:spPr>
        <p:txBody>
          <a:bodyPr/>
          <a:lstStyle/>
          <a:p>
            <a:pPr marL="341313" indent="-341313">
              <a:lnSpc>
                <a:spcPct val="80000"/>
              </a:lnSpc>
              <a:buFont typeface="Times New Roman" pitchFamily="16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The Operations Portal has been developed during EGEE project at IN2P3-CC in SA1 activity and is now integrated into the JRA1 activity of EGI-</a:t>
            </a:r>
            <a:r>
              <a:rPr lang="en-US" sz="1800" dirty="0" err="1" smtClean="0">
                <a:solidFill>
                  <a:srgbClr val="000000"/>
                </a:solidFill>
              </a:rPr>
              <a:t>InSPIRE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buFont typeface="Times New Roman" pitchFamily="16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 The historical portal namely “CIC Portal”</a:t>
            </a:r>
          </a:p>
          <a:p>
            <a:pPr marL="741363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CCCCFF"/>
                </a:solidFill>
                <a:hlinkClick r:id="rId2"/>
              </a:rPr>
              <a:t>http://cic.gridops.org</a:t>
            </a:r>
          </a:p>
          <a:p>
            <a:pPr marL="341313" indent="-341313">
              <a:lnSpc>
                <a:spcPct val="80000"/>
              </a:lnSpc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buFont typeface="Times New Roman" pitchFamily="16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 This portal is migrated step by step to Operations Portal</a:t>
            </a:r>
          </a:p>
          <a:p>
            <a:pPr marL="741363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1800" dirty="0" smtClean="0">
                <a:solidFill>
                  <a:srgbClr val="CCCCFF"/>
                </a:solidFill>
                <a:hlinkClick r:id="rId3"/>
              </a:rPr>
              <a:t>https://operations-portal.in2p3.fr</a:t>
            </a:r>
          </a:p>
          <a:p>
            <a:pPr marL="741363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1800" dirty="0" smtClean="0">
              <a:solidFill>
                <a:srgbClr val="CCCCFF"/>
              </a:solidFill>
              <a:hlinkClick r:id="rId3"/>
            </a:endParaRPr>
          </a:p>
          <a:p>
            <a:pPr marL="341313" indent="-341313">
              <a:lnSpc>
                <a:spcPct val="80000"/>
              </a:lnSpc>
              <a:buFont typeface="Times New Roman" pitchFamily="16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The dashboard is the first module we have migrated to </a:t>
            </a:r>
            <a:r>
              <a:rPr lang="en-US" sz="1800" dirty="0" err="1" smtClean="0">
                <a:solidFill>
                  <a:srgbClr val="000000"/>
                </a:solidFill>
              </a:rPr>
              <a:t>Symfony</a:t>
            </a:r>
            <a:r>
              <a:rPr lang="en-US" sz="1800" dirty="0" smtClean="0">
                <a:solidFill>
                  <a:srgbClr val="000000"/>
                </a:solidFill>
              </a:rPr>
              <a:t> .</a:t>
            </a:r>
          </a:p>
          <a:p>
            <a:pPr marL="341313" indent="-341313">
              <a:lnSpc>
                <a:spcPct val="80000"/>
              </a:lnSpc>
              <a:buFont typeface="Times New Roman" pitchFamily="16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buFont typeface="Times New Roman" pitchFamily="16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The main objective of this year is to migrate completely the CIC portal under the new framework :</a:t>
            </a:r>
          </a:p>
          <a:p>
            <a:pPr marL="741363" lvl="1" indent="-341313">
              <a:lnSpc>
                <a:spcPct val="80000"/>
              </a:lnSpc>
              <a:buFont typeface="Times New Roman" pitchFamily="16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To ease the </a:t>
            </a:r>
            <a:r>
              <a:rPr lang="en-US" sz="1800" dirty="0" err="1" smtClean="0">
                <a:solidFill>
                  <a:srgbClr val="000000"/>
                </a:solidFill>
              </a:rPr>
              <a:t>maintability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741363" lvl="1" indent="-341313">
              <a:lnSpc>
                <a:spcPct val="80000"/>
              </a:lnSpc>
              <a:buFont typeface="Times New Roman" pitchFamily="16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To ease the developments</a:t>
            </a:r>
          </a:p>
          <a:p>
            <a:pPr marL="741363" lvl="1" indent="-341313">
              <a:lnSpc>
                <a:spcPct val="80000"/>
              </a:lnSpc>
              <a:buFont typeface="Times New Roman" pitchFamily="16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To keep only one portal more clearer , and more robust </a:t>
            </a:r>
          </a:p>
          <a:p>
            <a:pPr marL="741363" lvl="1" indent="-341313">
              <a:lnSpc>
                <a:spcPct val="80000"/>
              </a:lnSpc>
              <a:buFont typeface="Times New Roman" pitchFamily="16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https://operations-portal.egi.eu</a:t>
            </a:r>
          </a:p>
          <a:p>
            <a:pPr marL="741363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1400" b="1" dirty="0" smtClean="0">
              <a:solidFill>
                <a:srgbClr val="CCCCFF"/>
              </a:solidFill>
              <a:hlinkClick r:id="rId3"/>
            </a:endParaRPr>
          </a:p>
          <a:p>
            <a:pPr marL="741363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000" b="1" dirty="0" smtClean="0">
              <a:solidFill>
                <a:srgbClr val="CCCCFF"/>
              </a:solidFill>
              <a:hlinkClick r:id="rId3"/>
            </a:endParaRPr>
          </a:p>
          <a:p>
            <a:pPr marL="741363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000" b="1" dirty="0" smtClean="0">
              <a:solidFill>
                <a:srgbClr val="CCCCFF"/>
              </a:solidFill>
              <a:hlinkClick r:id="rId3"/>
            </a:endParaRPr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cap="all" dirty="0" smtClean="0"/>
              <a:t>Presentation of the Portal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3B5E12-7055-4EE5-96F2-2EE9904AE88E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cap="all" dirty="0" smtClean="0"/>
              <a:t>Migration to SYMFONY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400" u="sng" dirty="0" smtClean="0"/>
              <a:t>THE VO ID CARD </a:t>
            </a:r>
          </a:p>
          <a:p>
            <a:pPr>
              <a:buNone/>
            </a:pPr>
            <a:endParaRPr lang="en-GB" sz="2400" u="sng" dirty="0" smtClean="0"/>
          </a:p>
          <a:p>
            <a:r>
              <a:rPr lang="en-GB" sz="2400" dirty="0" smtClean="0"/>
              <a:t>The VO ID Card system records the life cycle of a given VO and links the VO managers to the project management for operations. The data is stored in the CIC DB, hosted at CC-IN2P3.</a:t>
            </a:r>
          </a:p>
          <a:p>
            <a:r>
              <a:rPr lang="en-GB" sz="2400" dirty="0" smtClean="0"/>
              <a:t>The next </a:t>
            </a:r>
            <a:r>
              <a:rPr lang="en-GB" sz="2400" dirty="0" err="1" smtClean="0"/>
              <a:t>Symfony</a:t>
            </a:r>
            <a:r>
              <a:rPr lang="en-GB" sz="2400" dirty="0" smtClean="0"/>
              <a:t> ported version will include:</a:t>
            </a:r>
            <a:endParaRPr lang="fr-FR" sz="2400" dirty="0" smtClean="0"/>
          </a:p>
          <a:p>
            <a:pPr lvl="1"/>
            <a:r>
              <a:rPr lang="en-GB" sz="2400" dirty="0" smtClean="0"/>
              <a:t>a new “look and feel” of the features</a:t>
            </a:r>
            <a:endParaRPr lang="fr-FR" sz="2400" dirty="0" smtClean="0"/>
          </a:p>
          <a:p>
            <a:pPr lvl="1"/>
            <a:r>
              <a:rPr lang="en-GB" sz="2400" dirty="0" smtClean="0"/>
              <a:t>the integration of new work-flows including :</a:t>
            </a:r>
          </a:p>
          <a:p>
            <a:pPr lvl="2"/>
            <a:r>
              <a:rPr lang="en-GB" sz="2000" dirty="0" smtClean="0"/>
              <a:t>yearly VO registration renewal	</a:t>
            </a:r>
          </a:p>
          <a:p>
            <a:pPr lvl="2"/>
            <a:r>
              <a:rPr lang="en-GB" sz="2000" dirty="0" smtClean="0"/>
              <a:t>workflow for VO deregistration</a:t>
            </a:r>
            <a:endParaRPr lang="fr-FR" sz="2000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46DDB1-BCEA-4B86-BBCA-A9183333370E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000" u="sng" dirty="0" smtClean="0"/>
              <a:t>THE BROADCAST TOOL</a:t>
            </a:r>
          </a:p>
          <a:p>
            <a:endParaRPr lang="en-GB" sz="2000" dirty="0" smtClean="0"/>
          </a:p>
          <a:p>
            <a:r>
              <a:rPr lang="en-GB" sz="2000" dirty="0" smtClean="0"/>
              <a:t>With this tool every authenticated user (users with a grid certificates) are able to contact several categories of stakeholders impacted by a problem, an announcement, or a specific release. The aim is to provide to the different actors of the grid community with the information by mail or RSS feeds</a:t>
            </a:r>
          </a:p>
          <a:p>
            <a:endParaRPr lang="en-GB" sz="2000" dirty="0" smtClean="0"/>
          </a:p>
          <a:p>
            <a:r>
              <a:rPr lang="en-GB" sz="2000" dirty="0" smtClean="0"/>
              <a:t>The next version in </a:t>
            </a:r>
            <a:r>
              <a:rPr lang="en-GB" sz="2000" dirty="0" err="1" smtClean="0"/>
              <a:t>Symfony</a:t>
            </a:r>
            <a:r>
              <a:rPr lang="en-GB" sz="2000" dirty="0" smtClean="0"/>
              <a:t> will provide:</a:t>
            </a:r>
            <a:endParaRPr lang="fr-FR" sz="2000" dirty="0" smtClean="0"/>
          </a:p>
          <a:p>
            <a:pPr lvl="1"/>
            <a:r>
              <a:rPr lang="en-GB" sz="1600" dirty="0" smtClean="0"/>
              <a:t>a new “look and feel” of the features revised for the EGI era</a:t>
            </a:r>
            <a:endParaRPr lang="fr-FR" sz="1600" dirty="0" smtClean="0"/>
          </a:p>
          <a:p>
            <a:pPr lvl="1"/>
            <a:r>
              <a:rPr lang="en-GB" sz="1600" dirty="0" smtClean="0"/>
              <a:t>the integration of new mailing lists provided by EGI</a:t>
            </a:r>
            <a:endParaRPr lang="fr-FR" sz="1600" dirty="0" smtClean="0"/>
          </a:p>
          <a:p>
            <a:pPr lvl="1"/>
            <a:r>
              <a:rPr lang="en-GB" sz="1600" dirty="0" smtClean="0"/>
              <a:t>the integration of templates </a:t>
            </a:r>
            <a:endParaRPr lang="fr-FR" sz="1600" dirty="0" smtClean="0"/>
          </a:p>
          <a:p>
            <a:pPr lvl="1"/>
            <a:r>
              <a:rPr lang="en-GB" sz="1600" dirty="0" smtClean="0"/>
              <a:t>the possibility to add customized contact lists </a:t>
            </a:r>
            <a:endParaRPr lang="fr-FR" sz="1600" dirty="0" smtClean="0"/>
          </a:p>
          <a:p>
            <a:pPr lvl="1"/>
            <a:r>
              <a:rPr lang="en-GB" sz="1600" dirty="0" smtClean="0"/>
              <a:t>the possibility to save personal settings for announcements for future use</a:t>
            </a:r>
            <a:endParaRPr lang="fr-FR" sz="1600" dirty="0" smtClean="0"/>
          </a:p>
          <a:p>
            <a:pPr lvl="1"/>
            <a:r>
              <a:rPr lang="en-GB" sz="1600" dirty="0" smtClean="0"/>
              <a:t>the possibility to attach a file to the broadcast.</a:t>
            </a:r>
            <a:endParaRPr lang="fr-FR" sz="1600" dirty="0" smtClean="0"/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cap="all" dirty="0" smtClean="0"/>
              <a:t>Migration to SYMFONY</a:t>
            </a:r>
            <a:endParaRPr lang="fr-FR" sz="36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99B9DA-D036-4C3D-BF91-0FCB5E487996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000" u="sng" dirty="0" smtClean="0"/>
              <a:t>THE NOTIFICATION MECHANISM</a:t>
            </a:r>
          </a:p>
          <a:p>
            <a:endParaRPr lang="en-GB" sz="2000" dirty="0" smtClean="0"/>
          </a:p>
          <a:p>
            <a:r>
              <a:rPr lang="en-GB" sz="2000" dirty="0" smtClean="0"/>
              <a:t>The mechanism provided is based on the "supply and demand" rule. A site manager registers a downtime and grid users request to be notified or not via a subscription through the Operations Portal.</a:t>
            </a:r>
          </a:p>
          <a:p>
            <a:r>
              <a:rPr lang="en-GB" sz="2000" dirty="0" smtClean="0"/>
              <a:t>This solution is currently based on mail notifications or RSS feed. We want to extend this solution to technologies based on messaging system (Java Messaging System – </a:t>
            </a:r>
            <a:r>
              <a:rPr lang="en-GB" sz="2000" dirty="0" err="1" smtClean="0"/>
              <a:t>ActiveMQ</a:t>
            </a:r>
            <a:r>
              <a:rPr lang="en-GB" sz="2000" dirty="0" smtClean="0"/>
              <a:t>)</a:t>
            </a:r>
            <a:endParaRPr lang="fr-FR" sz="2000" dirty="0" smtClean="0"/>
          </a:p>
          <a:p>
            <a:r>
              <a:rPr lang="en-GB" sz="2000" dirty="0" smtClean="0"/>
              <a:t>The main idea is to create on the fly the topics dedicated to a specific downtime notification at different levels:</a:t>
            </a:r>
            <a:endParaRPr lang="fr-FR" sz="2000" dirty="0" smtClean="0"/>
          </a:p>
          <a:p>
            <a:pPr lvl="1"/>
            <a:r>
              <a:rPr lang="en-GB" sz="1600" dirty="0" smtClean="0"/>
              <a:t>one topic about the downtimes declared for a NGI</a:t>
            </a:r>
            <a:endParaRPr lang="fr-FR" sz="1600" dirty="0" smtClean="0"/>
          </a:p>
          <a:p>
            <a:pPr lvl="1"/>
            <a:r>
              <a:rPr lang="en-GB" sz="1600" dirty="0" smtClean="0"/>
              <a:t>one topic about the downtimes declared for a site</a:t>
            </a:r>
            <a:endParaRPr lang="fr-FR" sz="1600" dirty="0" smtClean="0"/>
          </a:p>
          <a:p>
            <a:pPr lvl="1"/>
            <a:r>
              <a:rPr lang="en-GB" sz="1600" dirty="0" smtClean="0"/>
              <a:t>one topic about the downtimes declared for a service endpoint</a:t>
            </a:r>
            <a:endParaRPr lang="fr-FR" sz="1600" dirty="0" smtClean="0"/>
          </a:p>
          <a:p>
            <a:pPr lvl="1"/>
            <a:r>
              <a:rPr lang="en-GB" sz="1600" dirty="0" smtClean="0"/>
              <a:t>one topic about the downtimes impacting a specific VO</a:t>
            </a:r>
            <a:endParaRPr lang="fr-FR" sz="1600" dirty="0" smtClean="0"/>
          </a:p>
          <a:p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cap="all" dirty="0" smtClean="0"/>
              <a:t>Migration to SYMFONY</a:t>
            </a:r>
            <a:endParaRPr lang="fr-FR" sz="3600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D8CC25-D2AF-4381-B61A-72640DA78834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REGIONAL PACKAGE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rgbClr val="000000"/>
                </a:solidFill>
              </a:rPr>
              <a:t>A regional package has been </a:t>
            </a:r>
            <a:r>
              <a:rPr lang="en-GB" sz="2000" dirty="0" err="1" smtClean="0">
                <a:solidFill>
                  <a:srgbClr val="000000"/>
                </a:solidFill>
              </a:rPr>
              <a:t>developped</a:t>
            </a:r>
            <a:r>
              <a:rPr lang="en-GB" sz="2000" dirty="0" smtClean="0">
                <a:solidFill>
                  <a:srgbClr val="000000"/>
                </a:solidFill>
              </a:rPr>
              <a:t> and is available via SVN</a:t>
            </a:r>
          </a:p>
          <a:p>
            <a:pPr lvl="1"/>
            <a:r>
              <a:rPr lang="en-GB" sz="1600" dirty="0" smtClean="0">
                <a:hlinkClick r:id="rId2"/>
              </a:rPr>
              <a:t>https</a:t>
            </a:r>
            <a:r>
              <a:rPr lang="en-GB" sz="1600" dirty="0" smtClean="0">
                <a:hlinkClick r:id="rId2"/>
              </a:rPr>
              <a:t>://cvs.in2p3.fr/operations-portal/package/</a:t>
            </a:r>
            <a:endParaRPr lang="en-GB" sz="1600" dirty="0" smtClean="0"/>
          </a:p>
          <a:p>
            <a:pPr lvl="1"/>
            <a:r>
              <a:rPr lang="en-GB" sz="1600" dirty="0" smtClean="0">
                <a:solidFill>
                  <a:srgbClr val="000000"/>
                </a:solidFill>
              </a:rPr>
              <a:t>The regional application is composed with the same architecture than the central one :</a:t>
            </a:r>
          </a:p>
          <a:p>
            <a:pPr lvl="2"/>
            <a:r>
              <a:rPr lang="en-GB" sz="1200" dirty="0" smtClean="0">
                <a:solidFill>
                  <a:srgbClr val="000000"/>
                </a:solidFill>
              </a:rPr>
              <a:t>A web service module named Lavoisier</a:t>
            </a:r>
          </a:p>
          <a:p>
            <a:pPr lvl="2"/>
            <a:r>
              <a:rPr lang="en-GB" sz="1200" dirty="0" smtClean="0">
                <a:solidFill>
                  <a:srgbClr val="000000"/>
                </a:solidFill>
              </a:rPr>
              <a:t>A </a:t>
            </a:r>
            <a:r>
              <a:rPr lang="en-GB" sz="1200" dirty="0" err="1" smtClean="0">
                <a:solidFill>
                  <a:srgbClr val="000000"/>
                </a:solidFill>
              </a:rPr>
              <a:t>php</a:t>
            </a:r>
            <a:r>
              <a:rPr lang="en-GB" sz="1200" dirty="0" smtClean="0">
                <a:solidFill>
                  <a:srgbClr val="000000"/>
                </a:solidFill>
              </a:rPr>
              <a:t> module used to deploy the </a:t>
            </a:r>
            <a:r>
              <a:rPr lang="en-GB" sz="1200" dirty="0" smtClean="0">
                <a:solidFill>
                  <a:srgbClr val="000000"/>
                </a:solidFill>
              </a:rPr>
              <a:t>database</a:t>
            </a:r>
          </a:p>
          <a:p>
            <a:r>
              <a:rPr lang="en-GB" sz="1800" dirty="0" smtClean="0"/>
              <a:t>Already deployed in NGI_CZ and NGI_GRNET</a:t>
            </a:r>
          </a:p>
          <a:p>
            <a:r>
              <a:rPr lang="en-GB" sz="1800" dirty="0" smtClean="0"/>
              <a:t>The central instance and the regional ones are synchronized </a:t>
            </a:r>
          </a:p>
          <a:p>
            <a:r>
              <a:rPr lang="en-GB" sz="1800" dirty="0" smtClean="0"/>
              <a:t>This </a:t>
            </a:r>
            <a:r>
              <a:rPr lang="en-GB" sz="1800" dirty="0" smtClean="0"/>
              <a:t>regional package will be constantly improved during the coming year</a:t>
            </a:r>
            <a:r>
              <a:rPr lang="en-GB" sz="1800" dirty="0" smtClean="0"/>
              <a:t>:</a:t>
            </a:r>
          </a:p>
          <a:p>
            <a:pPr lvl="1"/>
            <a:r>
              <a:rPr lang="en-GB" sz="1800" dirty="0" smtClean="0"/>
              <a:t>To </a:t>
            </a:r>
            <a:r>
              <a:rPr lang="en-GB" sz="1800" dirty="0" smtClean="0"/>
              <a:t>add some of the other features that will be integrated step by step into the Central Instance</a:t>
            </a:r>
            <a:r>
              <a:rPr lang="en-GB" sz="1800" dirty="0" smtClean="0"/>
              <a:t>.</a:t>
            </a:r>
          </a:p>
          <a:p>
            <a:pPr lvl="1"/>
            <a:r>
              <a:rPr lang="en-GB" sz="1800" dirty="0" smtClean="0"/>
              <a:t>These </a:t>
            </a:r>
            <a:r>
              <a:rPr lang="en-GB" sz="1800" dirty="0" smtClean="0"/>
              <a:t>features will be added one by one into the central instance and if relevant to a regional instance we will provide an update to the package</a:t>
            </a:r>
            <a:r>
              <a:rPr lang="en-GB" sz="1800" dirty="0" smtClean="0"/>
              <a:t>.</a:t>
            </a:r>
          </a:p>
          <a:p>
            <a:pPr lvl="1"/>
            <a:r>
              <a:rPr lang="en-GB" sz="1800" dirty="0" smtClean="0"/>
              <a:t>To </a:t>
            </a:r>
            <a:r>
              <a:rPr lang="en-GB" sz="1800" dirty="0" smtClean="0"/>
              <a:t>ease upgrade and set-up of the package in the </a:t>
            </a:r>
            <a:r>
              <a:rPr lang="en-GB" sz="1800" dirty="0" smtClean="0"/>
              <a:t>regions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AB2B26-B501-4CBF-A4A8-CD001357DDED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Lavoisier 2.0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</a:rPr>
              <a:t>Lavoisier :The mechanism used to build unified views from heterogeneous data sources</a:t>
            </a:r>
          </a:p>
          <a:p>
            <a:r>
              <a:rPr lang="en-US" sz="2000" dirty="0" smtClean="0"/>
              <a:t>Refactoring </a:t>
            </a:r>
            <a:r>
              <a:rPr lang="en-US" sz="2000" dirty="0" smtClean="0"/>
              <a:t>of core engine</a:t>
            </a:r>
          </a:p>
          <a:p>
            <a:pPr marL="741363" lvl="1" indent="-284163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based on JMS to increase flexibility for notifications</a:t>
            </a:r>
          </a:p>
          <a:p>
            <a:pPr marL="1141413" lvl="2" indent="-2270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within a Lavoisier instance (through in-memory messages)</a:t>
            </a:r>
          </a:p>
          <a:p>
            <a:pPr marL="1141413" lvl="2" indent="-2270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between Lavoisier instances (though </a:t>
            </a:r>
            <a:r>
              <a:rPr lang="en-US" sz="2000" dirty="0" err="1" smtClean="0"/>
              <a:t>OpenWire</a:t>
            </a:r>
            <a:r>
              <a:rPr lang="en-US" sz="2000" dirty="0" smtClean="0"/>
              <a:t> protocol)</a:t>
            </a:r>
          </a:p>
          <a:p>
            <a:pPr marL="741363" lvl="1" indent="-284163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improve extensibility with adapter interfaces </a:t>
            </a:r>
          </a:p>
          <a:p>
            <a:pPr marL="1141413" lvl="2" indent="-2270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Data protocol connectors and data format transformers</a:t>
            </a:r>
          </a:p>
          <a:p>
            <a:pPr marL="1141413" lvl="2" indent="-2270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Cache content managers</a:t>
            </a:r>
          </a:p>
          <a:p>
            <a:pPr marL="1141413" lvl="2" indent="-2270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Cache refresh triggers		</a:t>
            </a:r>
          </a:p>
          <a:p>
            <a:pPr marL="1141413" lvl="2" indent="-2270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Cache refresh schedule</a:t>
            </a:r>
          </a:p>
          <a:p>
            <a:pPr marL="341313" indent="-2270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Propose a programmatic interface on the top of Lavoisier with </a:t>
            </a:r>
            <a:r>
              <a:rPr lang="en-US" sz="2000" dirty="0" err="1" smtClean="0"/>
              <a:t>XQuery</a:t>
            </a:r>
            <a:r>
              <a:rPr lang="en-US" sz="2000" dirty="0" smtClean="0"/>
              <a:t> and </a:t>
            </a:r>
            <a:r>
              <a:rPr lang="en-US" sz="2000" dirty="0" err="1" smtClean="0"/>
              <a:t>XPath</a:t>
            </a:r>
            <a:r>
              <a:rPr lang="en-US" sz="2000" dirty="0" smtClean="0"/>
              <a:t> </a:t>
            </a:r>
            <a:r>
              <a:rPr lang="en-US" sz="2000" dirty="0" smtClean="0"/>
              <a:t>queries</a:t>
            </a:r>
            <a:endParaRPr lang="en-US" sz="2000" dirty="0" smtClean="0">
              <a:solidFill>
                <a:srgbClr val="00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0F6CA7-1E79-445E-A0BF-6C4DE4FE7296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1139</TotalTime>
  <Words>912</Words>
  <Application>Microsoft Office PowerPoint</Application>
  <PresentationFormat>Presentazione su schermo (4:3)</PresentationFormat>
  <Paragraphs>140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EGI-InSPIRE-Slide-Template_v4</vt:lpstr>
      <vt:lpstr>Operations Portal WorkPlan</vt:lpstr>
      <vt:lpstr>Plan</vt:lpstr>
      <vt:lpstr>Presentation of the Portal</vt:lpstr>
      <vt:lpstr>Presentation of the Portal</vt:lpstr>
      <vt:lpstr>Migration to SYMFONY</vt:lpstr>
      <vt:lpstr>Migration to SYMFONY</vt:lpstr>
      <vt:lpstr>Migration to SYMFONY</vt:lpstr>
      <vt:lpstr>REGIONAL PACKAGE</vt:lpstr>
      <vt:lpstr>Lavoisier 2.0</vt:lpstr>
      <vt:lpstr>GOC DB Harmonization</vt:lpstr>
      <vt:lpstr>Integration of new resources</vt:lpstr>
    </vt:vector>
  </TitlesOfParts>
  <Company>CCIN2P3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Lorphelin</dc:creator>
  <cp:lastModifiedBy>cesini</cp:lastModifiedBy>
  <cp:revision>19</cp:revision>
  <dcterms:created xsi:type="dcterms:W3CDTF">2010-09-08T12:38:10Z</dcterms:created>
  <dcterms:modified xsi:type="dcterms:W3CDTF">2010-09-09T07:58:41Z</dcterms:modified>
</cp:coreProperties>
</file>