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57" r:id="rId3"/>
    <p:sldId id="266" r:id="rId4"/>
    <p:sldId id="265" r:id="rId5"/>
    <p:sldId id="267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9/21/2012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9/21/2012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9/21/2012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eline.bitoune@egi.eu" TargetMode="External"/><Relationship Id="rId2" Type="http://schemas.openxmlformats.org/officeDocument/2006/relationships/hyperlink" Target="https://wiki.egi.eu/wiki/Project_Administration_Committe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sjomara.specht@egi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772817"/>
            <a:ext cx="7200800" cy="1827634"/>
          </a:xfrm>
        </p:spPr>
        <p:txBody>
          <a:bodyPr/>
          <a:lstStyle/>
          <a:p>
            <a:r>
              <a:rPr lang="en-GB" sz="3600" dirty="0" smtClean="0"/>
              <a:t>Project Administrative Committee</a:t>
            </a:r>
            <a:br>
              <a:rPr lang="en-GB" sz="3600" dirty="0" smtClean="0"/>
            </a:br>
            <a:r>
              <a:rPr lang="en-GB" sz="3600" dirty="0" smtClean="0"/>
              <a:t>19/09/2012</a:t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5832648" cy="1584176"/>
          </a:xfrm>
        </p:spPr>
        <p:txBody>
          <a:bodyPr/>
          <a:lstStyle/>
          <a:p>
            <a:r>
              <a:rPr lang="en-GB" sz="2000" dirty="0" smtClean="0"/>
              <a:t>Claire Devereux, STFC, Chair</a:t>
            </a:r>
          </a:p>
          <a:p>
            <a:r>
              <a:rPr lang="en-GB" sz="2000" dirty="0"/>
              <a:t>Catherine </a:t>
            </a:r>
            <a:r>
              <a:rPr lang="en-GB" sz="2000" dirty="0" err="1"/>
              <a:t>Gater</a:t>
            </a:r>
            <a:r>
              <a:rPr lang="en-GB" sz="2000" dirty="0"/>
              <a:t>, </a:t>
            </a:r>
            <a:r>
              <a:rPr lang="en-GB" sz="2000" dirty="0" smtClean="0"/>
              <a:t>EGI.eu Deputy Director</a:t>
            </a:r>
            <a:endParaRPr lang="en-GB" sz="2000" dirty="0"/>
          </a:p>
          <a:p>
            <a:r>
              <a:rPr lang="en-GB" sz="2000" dirty="0" smtClean="0"/>
              <a:t>Céline </a:t>
            </a:r>
            <a:r>
              <a:rPr lang="en-GB" sz="2000" dirty="0" err="1" smtClean="0"/>
              <a:t>Bitoune</a:t>
            </a:r>
            <a:r>
              <a:rPr lang="en-GB" sz="2000" dirty="0" smtClean="0"/>
              <a:t>, EGI Chief Finance Officer</a:t>
            </a:r>
          </a:p>
          <a:p>
            <a:r>
              <a:rPr lang="en-GB" sz="2000" dirty="0" err="1" smtClean="0"/>
              <a:t>Sjomara</a:t>
            </a:r>
            <a:r>
              <a:rPr lang="en-GB" sz="2000" dirty="0" smtClean="0"/>
              <a:t> </a:t>
            </a:r>
            <a:r>
              <a:rPr lang="en-GB" sz="2000" dirty="0" err="1" smtClean="0"/>
              <a:t>Specht</a:t>
            </a:r>
            <a:r>
              <a:rPr lang="en-GB" sz="2000" dirty="0" smtClean="0"/>
              <a:t>, Finance Assistant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9/21/2012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payments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560" y="1268760"/>
            <a:ext cx="8075612" cy="4968552"/>
          </a:xfrm>
        </p:spPr>
        <p:txBody>
          <a:bodyPr/>
          <a:lstStyle/>
          <a:p>
            <a:r>
              <a:rPr lang="en-US" sz="2400" dirty="0" smtClean="0"/>
              <a:t>Y2 payments:</a:t>
            </a:r>
          </a:p>
          <a:p>
            <a:pPr lvl="1"/>
            <a:r>
              <a:rPr lang="en-US" sz="2000" dirty="0" smtClean="0"/>
              <a:t>PQ4: 1,770,728€ paid 16 Jan</a:t>
            </a:r>
          </a:p>
          <a:p>
            <a:pPr lvl="1"/>
            <a:r>
              <a:rPr lang="en-US" sz="2000" dirty="0" smtClean="0"/>
              <a:t>PQ5: 1,405,008€ paid 16 Jan</a:t>
            </a:r>
          </a:p>
          <a:p>
            <a:pPr lvl="1"/>
            <a:r>
              <a:rPr lang="en-US" sz="2000" dirty="0" smtClean="0"/>
              <a:t>PQ6: </a:t>
            </a:r>
            <a:r>
              <a:rPr lang="en-US" sz="2000" dirty="0" smtClean="0"/>
              <a:t>1,644,645€ </a:t>
            </a:r>
            <a:r>
              <a:rPr lang="en-US" sz="2000" dirty="0" smtClean="0"/>
              <a:t>paid 23 March</a:t>
            </a:r>
          </a:p>
          <a:p>
            <a:pPr lvl="1"/>
            <a:r>
              <a:rPr lang="en-US" sz="2000" dirty="0"/>
              <a:t>PQ7: </a:t>
            </a:r>
            <a:r>
              <a:rPr lang="en-US" sz="2000" dirty="0" smtClean="0"/>
              <a:t>2,043,062€ paid 8 June</a:t>
            </a:r>
          </a:p>
          <a:p>
            <a:r>
              <a:rPr lang="en-US" sz="2400" dirty="0" smtClean="0"/>
              <a:t>Subsequent payments:</a:t>
            </a:r>
          </a:p>
          <a:p>
            <a:pPr lvl="1"/>
            <a:r>
              <a:rPr lang="en-US" sz="2000" dirty="0" smtClean="0"/>
              <a:t>PQ8, closure of Y2 costs</a:t>
            </a:r>
          </a:p>
          <a:p>
            <a:pPr lvl="1"/>
            <a:r>
              <a:rPr lang="en-US" sz="2000" dirty="0" smtClean="0"/>
              <a:t>Total costs in Form C: 6,978,609€</a:t>
            </a:r>
          </a:p>
          <a:p>
            <a:r>
              <a:rPr lang="en-US" sz="2400" dirty="0" smtClean="0"/>
              <a:t>Remaining budget:</a:t>
            </a:r>
          </a:p>
          <a:p>
            <a:pPr lvl="1"/>
            <a:r>
              <a:rPr lang="en-US" sz="2000" dirty="0" smtClean="0"/>
              <a:t>Advance left (after PQ7): ~1,300,000</a:t>
            </a:r>
          </a:p>
          <a:p>
            <a:pPr lvl="1"/>
            <a:r>
              <a:rPr lang="en-US" sz="2000" dirty="0" smtClean="0"/>
              <a:t>Paid out Y2 (</a:t>
            </a:r>
            <a:r>
              <a:rPr lang="en-US" sz="2000" dirty="0" err="1" smtClean="0"/>
              <a:t>inc</a:t>
            </a:r>
            <a:r>
              <a:rPr lang="en-US" sz="2000" dirty="0" smtClean="0"/>
              <a:t> PQ7): 5,000,000€</a:t>
            </a:r>
          </a:p>
          <a:p>
            <a:pPr lvl="1"/>
            <a:r>
              <a:rPr lang="en-US" sz="2000" dirty="0" smtClean="0"/>
              <a:t>Expected reimbursement Y2: 2,000,000€</a:t>
            </a:r>
          </a:p>
          <a:p>
            <a:pPr lvl="1"/>
            <a:r>
              <a:rPr lang="en-US" sz="2000" dirty="0" smtClean="0"/>
              <a:t>Remaining grant: ~6,300,000€ until the last payment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9/21/2012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EGI-InSPIRE project </a:t>
            </a:r>
            <a:r>
              <a:rPr lang="en-US" sz="3600" dirty="0" smtClean="0"/>
              <a:t>Y2 costs</a:t>
            </a:r>
            <a:endParaRPr lang="en-US" sz="3600" dirty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899592" y="1340768"/>
            <a:ext cx="7787580" cy="4752528"/>
          </a:xfrm>
        </p:spPr>
        <p:txBody>
          <a:bodyPr/>
          <a:lstStyle/>
          <a:p>
            <a:r>
              <a:rPr lang="en-US" sz="2400" dirty="0" smtClean="0"/>
              <a:t>Global Tasks:</a:t>
            </a:r>
          </a:p>
          <a:p>
            <a:pPr lvl="1"/>
            <a:r>
              <a:rPr lang="en-US" sz="1400" dirty="0" smtClean="0"/>
              <a:t>Decision of council to hold payment of EGI.eu Global tasks (25%) for Y4</a:t>
            </a:r>
          </a:p>
          <a:p>
            <a:pPr lvl="1"/>
            <a:r>
              <a:rPr lang="en-US" sz="1400" dirty="0" smtClean="0"/>
              <a:t>EC Global tasks payment (25%) will still be transferred</a:t>
            </a:r>
          </a:p>
          <a:p>
            <a:r>
              <a:rPr lang="en-US" sz="2400" dirty="0"/>
              <a:t>Payments:</a:t>
            </a:r>
          </a:p>
          <a:p>
            <a:pPr lvl="1"/>
            <a:r>
              <a:rPr lang="en-US" sz="1400" dirty="0"/>
              <a:t>PQ5: 172,165 €</a:t>
            </a:r>
          </a:p>
          <a:p>
            <a:pPr lvl="1"/>
            <a:r>
              <a:rPr lang="en-US" sz="1400" dirty="0"/>
              <a:t>PQ6: 171,403 €</a:t>
            </a:r>
          </a:p>
          <a:p>
            <a:pPr lvl="1"/>
            <a:r>
              <a:rPr lang="en-US" sz="1400" dirty="0" smtClean="0"/>
              <a:t>PQ7</a:t>
            </a:r>
            <a:r>
              <a:rPr lang="en-US" sz="1400" dirty="0"/>
              <a:t>: 159,055 €</a:t>
            </a:r>
          </a:p>
          <a:p>
            <a:pPr lvl="1"/>
            <a:r>
              <a:rPr lang="en-US" sz="1400" dirty="0" smtClean="0"/>
              <a:t>PQ8: 147,025€</a:t>
            </a:r>
          </a:p>
          <a:p>
            <a:r>
              <a:rPr lang="en-US" sz="2400" dirty="0" smtClean="0"/>
              <a:t>Remaining Global task EGI.eu budget:</a:t>
            </a:r>
          </a:p>
          <a:p>
            <a:pPr lvl="1"/>
            <a:r>
              <a:rPr lang="en-US" sz="2000" dirty="0" smtClean="0"/>
              <a:t> 724,000€ for Y3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9/21/2012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5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EGI-InSPIRE </a:t>
            </a:r>
            <a:r>
              <a:rPr lang="en-US" sz="3600" dirty="0" smtClean="0"/>
              <a:t>Amendment Nr 2</a:t>
            </a:r>
            <a:endParaRPr lang="en-US" sz="3600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9/21/2012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" name="Content Placeholder 13"/>
          <p:cNvSpPr txBox="1">
            <a:spLocks/>
          </p:cNvSpPr>
          <p:nvPr/>
        </p:nvSpPr>
        <p:spPr bwMode="auto">
          <a:xfrm>
            <a:off x="899592" y="1340768"/>
            <a:ext cx="778758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dirty="0" smtClean="0"/>
              <a:t>Amendment Nr 2</a:t>
            </a:r>
          </a:p>
          <a:p>
            <a:pPr lvl="3"/>
            <a:r>
              <a:rPr lang="en-US" dirty="0" smtClean="0"/>
              <a:t>SA2.5 task closed on 30 April 2012</a:t>
            </a:r>
          </a:p>
          <a:p>
            <a:pPr lvl="3"/>
            <a:r>
              <a:rPr lang="en-US" dirty="0" smtClean="0"/>
              <a:t>Efforts merged into SA1.7 sub-tasks</a:t>
            </a:r>
          </a:p>
          <a:p>
            <a:pPr lvl="3"/>
            <a:r>
              <a:rPr lang="en-US" dirty="0" smtClean="0"/>
              <a:t>New task within WP5: SA2.6N funded at 33%</a:t>
            </a:r>
          </a:p>
          <a:p>
            <a:pPr lvl="1"/>
            <a:endParaRPr lang="en-US" sz="2000" dirty="0" smtClean="0"/>
          </a:p>
          <a:p>
            <a:pPr lvl="2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8928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PPT &amp; QR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PPT and QR</a:t>
            </a:r>
          </a:p>
          <a:p>
            <a:pPr lvl="1"/>
            <a:r>
              <a:rPr lang="en-US" sz="2400" dirty="0" smtClean="0"/>
              <a:t>Deadlines to produce the QR from PPT</a:t>
            </a:r>
          </a:p>
          <a:p>
            <a:pPr lvl="2"/>
            <a:r>
              <a:rPr lang="en-GB" sz="2000" dirty="0" smtClean="0"/>
              <a:t>Quarter+18d: </a:t>
            </a:r>
            <a:r>
              <a:rPr lang="en-GB" sz="2000" dirty="0"/>
              <a:t>draft of </a:t>
            </a:r>
            <a:r>
              <a:rPr lang="en-GB" sz="2000" dirty="0" smtClean="0"/>
              <a:t>QR </a:t>
            </a:r>
            <a:r>
              <a:rPr lang="en-GB" sz="2000" dirty="0"/>
              <a:t>and files saved on Wiki for the activity management board review</a:t>
            </a:r>
            <a:r>
              <a:rPr lang="en-GB" sz="2000" dirty="0" smtClean="0"/>
              <a:t>;</a:t>
            </a:r>
          </a:p>
          <a:p>
            <a:pPr lvl="2"/>
            <a:r>
              <a:rPr lang="en-GB" sz="2000" dirty="0" smtClean="0"/>
              <a:t>Quarter+25d: </a:t>
            </a:r>
            <a:r>
              <a:rPr lang="en-GB" sz="2000" dirty="0"/>
              <a:t>issue final </a:t>
            </a:r>
            <a:r>
              <a:rPr lang="en-GB" sz="2000" dirty="0" smtClean="0"/>
              <a:t>QR.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1800" i="1" dirty="0"/>
              <a:t>(Only 7 calendar days </a:t>
            </a:r>
            <a:r>
              <a:rPr lang="en-GB" sz="1800" i="1" dirty="0" smtClean="0"/>
              <a:t>which may only be 3-4 days)</a:t>
            </a:r>
            <a:endParaRPr lang="en-GB" sz="1800" dirty="0"/>
          </a:p>
          <a:p>
            <a:pPr lvl="2"/>
            <a:r>
              <a:rPr lang="en-GB" sz="2000" dirty="0" smtClean="0"/>
              <a:t>Timesheet </a:t>
            </a:r>
            <a:r>
              <a:rPr lang="en-GB" sz="2000" dirty="0"/>
              <a:t>will not be reopened after this date. </a:t>
            </a:r>
            <a:r>
              <a:rPr lang="en-GB" sz="2000" dirty="0" smtClean="0"/>
              <a:t>Partners can </a:t>
            </a:r>
            <a:r>
              <a:rPr lang="en-GB" sz="2000" dirty="0"/>
              <a:t>catch up missing </a:t>
            </a:r>
            <a:r>
              <a:rPr lang="en-GB" sz="2000" dirty="0" smtClean="0"/>
              <a:t>data</a:t>
            </a:r>
          </a:p>
          <a:p>
            <a:r>
              <a:rPr lang="en-US" dirty="0" smtClean="0"/>
              <a:t>PPT – V2</a:t>
            </a:r>
          </a:p>
          <a:p>
            <a:pPr lvl="1"/>
            <a:r>
              <a:rPr lang="en-US" sz="2000" dirty="0" smtClean="0"/>
              <a:t>New system more user-friendly</a:t>
            </a:r>
          </a:p>
          <a:p>
            <a:pPr lvl="1"/>
            <a:r>
              <a:rPr lang="en-US" sz="2000" dirty="0" smtClean="0"/>
              <a:t>Migration is delayed until Dec 1</a:t>
            </a:r>
            <a:r>
              <a:rPr lang="en-US" sz="2000" baseline="30000" dirty="0" smtClean="0"/>
              <a:t>st</a:t>
            </a:r>
            <a:endParaRPr lang="en-US" sz="2000" dirty="0" smtClean="0"/>
          </a:p>
          <a:p>
            <a:pPr lvl="1"/>
            <a:endParaRPr lang="en-US" dirty="0" smtClean="0"/>
          </a:p>
          <a:p>
            <a:endParaRPr lang="en-GB" dirty="0" smtClean="0"/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2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800" dirty="0" smtClean="0"/>
              <a:t>Questions &amp; Answers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525963"/>
          </a:xfrm>
        </p:spPr>
        <p:txBody>
          <a:bodyPr/>
          <a:lstStyle/>
          <a:p>
            <a:r>
              <a:rPr lang="en-US" sz="2400" dirty="0" smtClean="0"/>
              <a:t>WIKI Pages: </a:t>
            </a:r>
            <a:r>
              <a:rPr lang="en-US" sz="2400" dirty="0" smtClean="0">
                <a:hlinkClick r:id="rId2"/>
              </a:rPr>
              <a:t>https://wiki.egi.eu/wiki/Project_Administration_Committee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GB" sz="2400" b="1" dirty="0"/>
              <a:t>Your main contact at the PO office:</a:t>
            </a:r>
            <a:endParaRPr lang="en-GB" sz="2400" dirty="0"/>
          </a:p>
          <a:p>
            <a:pPr marL="0" indent="0">
              <a:buNone/>
            </a:pPr>
            <a:endParaRPr lang="en-GB" sz="2000" dirty="0" smtClean="0">
              <a:hlinkClick r:id="rId3"/>
            </a:endParaRPr>
          </a:p>
          <a:p>
            <a:pPr marL="0" indent="0">
              <a:buNone/>
            </a:pPr>
            <a:r>
              <a:rPr lang="en-GB" sz="2000" dirty="0" smtClean="0"/>
              <a:t>       </a:t>
            </a:r>
            <a:r>
              <a:rPr lang="en-GB" sz="2000" dirty="0" smtClean="0">
                <a:hlinkClick r:id="rId3"/>
              </a:rPr>
              <a:t>celine.bitoune@egi.eu</a:t>
            </a:r>
            <a:r>
              <a:rPr lang="en-GB" sz="2000" dirty="0" smtClean="0"/>
              <a:t>, 		</a:t>
            </a:r>
            <a:r>
              <a:rPr lang="en-GB" sz="2000" u="sng" dirty="0" smtClean="0">
                <a:hlinkClick r:id="rId4"/>
              </a:rPr>
              <a:t>sjomara.specht@egi.eu</a:t>
            </a:r>
            <a:r>
              <a:rPr lang="en-GB" sz="2000" u="sng" dirty="0" smtClean="0"/>
              <a:t> </a:t>
            </a:r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706" y="4581128"/>
            <a:ext cx="753398" cy="75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83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1652</TotalTime>
  <Words>270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EGI-InSPIRE-Slide-Template_v4</vt:lpstr>
      <vt:lpstr>Project Administrative Committee 19/09/2012 </vt:lpstr>
      <vt:lpstr>Project payments</vt:lpstr>
      <vt:lpstr>EGI-InSPIRE project Y2 costs</vt:lpstr>
      <vt:lpstr>EGI-InSPIRE Amendment Nr 2</vt:lpstr>
      <vt:lpstr>PPT &amp; QR</vt:lpstr>
      <vt:lpstr>PowerPoint Presentation</vt:lpstr>
      <vt:lpstr>Useful links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Administrative Committee</dc:title>
  <dc:creator>celine bitoune</dc:creator>
  <cp:lastModifiedBy>cbitoune</cp:lastModifiedBy>
  <cp:revision>81</cp:revision>
  <dcterms:created xsi:type="dcterms:W3CDTF">2010-09-15T08:28:04Z</dcterms:created>
  <dcterms:modified xsi:type="dcterms:W3CDTF">2012-09-21T12:18:15Z</dcterms:modified>
</cp:coreProperties>
</file>