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276" r:id="rId6"/>
    <p:sldId id="273" r:id="rId7"/>
    <p:sldId id="277" r:id="rId8"/>
    <p:sldId id="288" r:id="rId9"/>
    <p:sldId id="278" r:id="rId10"/>
    <p:sldId id="281" r:id="rId11"/>
    <p:sldId id="279" r:id="rId12"/>
    <p:sldId id="290" r:id="rId13"/>
    <p:sldId id="289" r:id="rId14"/>
    <p:sldId id="282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22" autoAdjust="0"/>
  </p:normalViewPr>
  <p:slideViewPr>
    <p:cSldViewPr>
      <p:cViewPr varScale="1">
        <p:scale>
          <a:sx n="57" d="100"/>
          <a:sy n="5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681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814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hyperlink" Target="http://www.globusonline.e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Globus_Online_test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lobus_Online_cookbook_for_EGI_VO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usonline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gee-siteadmin@fesb.hr" TargetMode="External"/><Relationship Id="rId13" Type="http://schemas.openxmlformats.org/officeDocument/2006/relationships/hyperlink" Target="https://goc.egi.eu/portal/index.php?Page_Type=View_Object&amp;object_id=195&amp;grid_id=0" TargetMode="External"/><Relationship Id="rId3" Type="http://schemas.openxmlformats.org/officeDocument/2006/relationships/hyperlink" Target="https://goc.egi.eu/portal/index.php?Page_Type=View_Object&amp;object_id=119&amp;grid_id=0" TargetMode="External"/><Relationship Id="rId7" Type="http://schemas.openxmlformats.org/officeDocument/2006/relationships/hyperlink" Target="https://goc.egi.eu/portal/index.php?Page_Type=View_Object&amp;object_id=200&amp;grid_id=0" TargetMode="External"/><Relationship Id="rId12" Type="http://schemas.openxmlformats.org/officeDocument/2006/relationships/hyperlink" Target="mailto:oleg.dulov@kit.edu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i.kureshi@hud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cg-admin@irb.hr" TargetMode="External"/><Relationship Id="rId11" Type="http://schemas.openxmlformats.org/officeDocument/2006/relationships/hyperlink" Target="https://goc.egi.eu/portal/index.php?Page_Type=View_Object&amp;object_id=73372&amp;grid_id=0" TargetMode="External"/><Relationship Id="rId5" Type="http://schemas.openxmlformats.org/officeDocument/2006/relationships/hyperlink" Target="https://goc.egi.eu/portal/index.php?Page_Type=View_Object&amp;object_id=244&amp;grid_id=0" TargetMode="External"/><Relationship Id="rId15" Type="http://schemas.openxmlformats.org/officeDocument/2006/relationships/hyperlink" Target="https://goc.egi.eu/portal/index.php?Page_Type=View_Object&amp;object_id=25563&amp;grid_id=0" TargetMode="External"/><Relationship Id="rId10" Type="http://schemas.openxmlformats.org/officeDocument/2006/relationships/hyperlink" Target="mailto:ngs-help@oerc.ox.ac.uk" TargetMode="External"/><Relationship Id="rId4" Type="http://schemas.openxmlformats.org/officeDocument/2006/relationships/hyperlink" Target="mailto:egee-cegc-sa1-siteadmin@srce.hr" TargetMode="External"/><Relationship Id="rId9" Type="http://schemas.openxmlformats.org/officeDocument/2006/relationships/hyperlink" Target="https://goc.egi.eu/portal/index.php?Page_Type=View_Object&amp;object_id=448&amp;grid_id=0" TargetMode="External"/><Relationship Id="rId14" Type="http://schemas.openxmlformats.org/officeDocument/2006/relationships/hyperlink" Target="mailto:lcg-admin@lists.lrz.d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905000"/>
            <a:ext cx="7200800" cy="1470025"/>
          </a:xfrm>
        </p:spPr>
        <p:txBody>
          <a:bodyPr/>
          <a:lstStyle/>
          <a:p>
            <a:r>
              <a:rPr lang="en-GB" sz="4000" smtClean="0"/>
              <a:t>Globus Online service </a:t>
            </a:r>
            <a:br>
              <a:rPr lang="en-GB" sz="4000" smtClean="0"/>
            </a:br>
            <a:r>
              <a:rPr lang="en-GB" sz="4000" smtClean="0"/>
              <a:t>for EGI VOs</a:t>
            </a:r>
            <a:endParaRPr lang="en-GB" sz="40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3200400"/>
            <a:ext cx="5832648" cy="1343000"/>
          </a:xfrm>
        </p:spPr>
        <p:txBody>
          <a:bodyPr/>
          <a:lstStyle/>
          <a:p>
            <a:r>
              <a:rPr lang="en-GB" smtClean="0">
                <a:hlinkClick r:id="rId2"/>
              </a:rPr>
              <a:t>http://www.globusonline.eu/</a:t>
            </a:r>
            <a:endParaRPr lang="en-GB" smtClean="0"/>
          </a:p>
          <a:p>
            <a:endParaRPr lang="en-GB" smtClean="0"/>
          </a:p>
          <a:p>
            <a:r>
              <a:rPr lang="en-GB" smtClean="0"/>
              <a:t>Gergely Sipos, Karolis Eigelis </a:t>
            </a:r>
            <a:br>
              <a:rPr lang="en-GB" smtClean="0"/>
            </a:br>
            <a:r>
              <a:rPr lang="en-GB" smtClean="0"/>
              <a:t>EGI.eu</a:t>
            </a:r>
          </a:p>
          <a:p>
            <a:r>
              <a:rPr lang="en-GB" smtClean="0">
                <a:hlinkClick r:id="rId3"/>
              </a:rPr>
              <a:t>ucst@egi.eu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11/6/2012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TCB-14, 6. November, 2012.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report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hlinkClick r:id="rId3"/>
              </a:rPr>
              <a:t>https</a:t>
            </a:r>
            <a:r>
              <a:rPr lang="en-GB" sz="2800">
                <a:hlinkClick r:id="rId3"/>
              </a:rPr>
              <a:t>://</a:t>
            </a:r>
            <a:r>
              <a:rPr lang="en-GB" sz="2800" smtClean="0">
                <a:hlinkClick r:id="rId3"/>
              </a:rPr>
              <a:t>wiki.egi.eu/wiki/Globus_Online_testing</a:t>
            </a:r>
            <a:endParaRPr lang="en-GB" sz="28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14550"/>
            <a:ext cx="8416817" cy="43624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Globus Online cookbook</a:t>
            </a:r>
            <a:br>
              <a:rPr lang="en-GB" sz="3600" smtClean="0"/>
            </a:br>
            <a:r>
              <a:rPr lang="en-GB" sz="3600" smtClean="0"/>
              <a:t>for  EGI VOs</a:t>
            </a:r>
            <a:endParaRPr lang="en-GB" sz="36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5612" cy="4876800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hlinkClick r:id="rId2"/>
              </a:rPr>
              <a:t>https://wiki.egi.eu/wiki/Globus_Online_cookbook_for_EGI_VOs</a:t>
            </a:r>
            <a:r>
              <a:rPr lang="en-GB" sz="3200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DPM and </a:t>
            </a:r>
            <a:r>
              <a:rPr lang="en-GB" sz="3200" err="1" smtClean="0"/>
              <a:t>dCache</a:t>
            </a:r>
            <a:r>
              <a:rPr lang="en-GB" sz="3200" smtClean="0"/>
              <a:t> </a:t>
            </a:r>
            <a:r>
              <a:rPr lang="en-GB" sz="3200" b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en-GB" sz="3200" smtClean="0"/>
              <a:t>. </a:t>
            </a:r>
            <a:r>
              <a:rPr lang="en-GB" sz="3200" dirty="0" smtClean="0"/>
              <a:t>The </a:t>
            </a:r>
            <a:r>
              <a:rPr lang="en-GB" sz="3200" smtClean="0"/>
              <a:t>process: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3200" dirty="0" smtClean="0"/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Get the list of SEs that support your VO</a:t>
            </a:r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Find the SRM endpoint for the </a:t>
            </a:r>
            <a:r>
              <a:rPr lang="en-GB" dirty="0" err="1" smtClean="0"/>
              <a:t>Ses</a:t>
            </a:r>
            <a:endParaRPr lang="en-GB" dirty="0" smtClean="0"/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Find your home directory on the SRM endpoint </a:t>
            </a:r>
            <a:br>
              <a:rPr lang="en-GB" dirty="0" smtClean="0"/>
            </a:br>
            <a:r>
              <a:rPr lang="en-GB" dirty="0" smtClean="0"/>
              <a:t>(This is where you can write files)</a:t>
            </a:r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For each SRM endpoint fine its related </a:t>
            </a:r>
            <a:r>
              <a:rPr lang="en-GB" dirty="0" err="1" smtClean="0"/>
              <a:t>GridFTP</a:t>
            </a:r>
            <a:r>
              <a:rPr lang="en-GB" dirty="0" smtClean="0"/>
              <a:t> endpoint</a:t>
            </a:r>
          </a:p>
          <a:p>
            <a:pPr lvl="2"/>
            <a:r>
              <a:rPr lang="en-GB" dirty="0" smtClean="0"/>
              <a:t>This is not in BDII - Do an SRM file copy from command line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Register the </a:t>
            </a:r>
            <a:r>
              <a:rPr lang="en-GB" dirty="0" err="1" smtClean="0"/>
              <a:t>GridFTP</a:t>
            </a:r>
            <a:r>
              <a:rPr lang="en-GB" dirty="0" smtClean="0"/>
              <a:t> endpoints in Globus Online</a:t>
            </a:r>
          </a:p>
          <a:p>
            <a:pPr marL="723900" lvl="1" indent="-266700">
              <a:buFont typeface="+mj-lt"/>
              <a:buAutoNum type="arabicPeriod"/>
            </a:pPr>
            <a:endParaRPr lang="en-GB" smtClean="0"/>
          </a:p>
          <a:p>
            <a:pPr marL="723900" lvl="1" indent="-266700">
              <a:buFont typeface="+mj-lt"/>
              <a:buAutoNum type="arabicPeriod"/>
            </a:pPr>
            <a:r>
              <a:rPr lang="en-GB" smtClean="0"/>
              <a:t>Upload </a:t>
            </a:r>
            <a:r>
              <a:rPr lang="en-GB" dirty="0" smtClean="0"/>
              <a:t>a proxy into a </a:t>
            </a:r>
            <a:r>
              <a:rPr lang="en-GB" dirty="0" err="1" smtClean="0"/>
              <a:t>MyProxy</a:t>
            </a:r>
            <a:r>
              <a:rPr lang="en-GB" dirty="0" smtClean="0"/>
              <a:t> server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/>
              <a:t> Use your </a:t>
            </a:r>
            <a:r>
              <a:rPr lang="en-GB" dirty="0" err="1" smtClean="0"/>
              <a:t>MyProxy</a:t>
            </a:r>
            <a:r>
              <a:rPr lang="en-GB" dirty="0" smtClean="0"/>
              <a:t> server for the endpoints in Globus Online; Activate the endpoints; Define and run file transfers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438400"/>
            <a:ext cx="7620000" cy="266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000" smtClean="0">
                <a:solidFill>
                  <a:srgbClr val="FF0000"/>
                </a:solidFill>
              </a:rPr>
              <a:t>VO Manager</a:t>
            </a:r>
            <a:endParaRPr lang="en-GB" sz="20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105400"/>
            <a:ext cx="7620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000" smtClean="0">
                <a:solidFill>
                  <a:srgbClr val="FF0000"/>
                </a:solidFill>
              </a:rPr>
              <a:t>VO Members</a:t>
            </a:r>
            <a:endParaRPr lang="en-GB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Example: </a:t>
            </a:r>
            <a:br>
              <a:rPr lang="en-GB" sz="3600" smtClean="0"/>
            </a:br>
            <a:r>
              <a:rPr lang="en-GB" sz="3600" smtClean="0"/>
              <a:t>The </a:t>
            </a:r>
            <a:r>
              <a:rPr lang="en-GB" sz="3600" smtClean="0"/>
              <a:t>lsgrid VO </a:t>
            </a:r>
            <a:r>
              <a:rPr lang="en-GB" sz="3600" smtClean="0"/>
              <a:t>in Globus Online</a:t>
            </a:r>
            <a:endParaRPr lang="en-GB" sz="36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075612" cy="3553269"/>
          </a:xfrm>
          <a:ln w="31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76400"/>
            <a:ext cx="5486400" cy="47148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2514600"/>
            <a:ext cx="8139545" cy="3581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Recommendations </a:t>
            </a:r>
            <a:br>
              <a:rPr lang="en-GB" sz="4000" smtClean="0"/>
            </a:br>
            <a:r>
              <a:rPr lang="en-GB" sz="4000" smtClean="0"/>
              <a:t>for Globus Online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6576"/>
            <a:ext cx="8305800" cy="4759424"/>
          </a:xfrm>
        </p:spPr>
        <p:txBody>
          <a:bodyPr>
            <a:normAutofit fontScale="92500" lnSpcReduction="20000"/>
          </a:bodyPr>
          <a:lstStyle/>
          <a:p>
            <a:r>
              <a:rPr lang="en-GB" smtClean="0"/>
              <a:t>‘.’ </a:t>
            </a:r>
            <a:r>
              <a:rPr lang="en-GB" smtClean="0"/>
              <a:t>should be allowed in endpoint names</a:t>
            </a:r>
          </a:p>
          <a:p>
            <a:pPr lvl="1"/>
            <a:r>
              <a:rPr lang="en-GB" smtClean="0"/>
              <a:t>Endpoints represent sites, sites have ‘.’ in their name. </a:t>
            </a:r>
          </a:p>
          <a:p>
            <a:r>
              <a:rPr lang="en-GB" smtClean="0"/>
              <a:t>‘.’ and ‘-’ should be allowed in user names</a:t>
            </a:r>
          </a:p>
          <a:p>
            <a:pPr lvl="1"/>
            <a:r>
              <a:rPr lang="en-GB" smtClean="0"/>
              <a:t>Username should represent VO name following the Cookbook</a:t>
            </a:r>
          </a:p>
          <a:p>
            <a:pPr lvl="1"/>
            <a:r>
              <a:rPr lang="en-GB" smtClean="0"/>
              <a:t>Many EGI VO names  include  ‘.’ and ‘-’</a:t>
            </a:r>
          </a:p>
          <a:p>
            <a:r>
              <a:rPr lang="en-GB" smtClean="0"/>
              <a:t>Directory permissions are not displayed</a:t>
            </a:r>
          </a:p>
          <a:p>
            <a:pPr lvl="1"/>
            <a:r>
              <a:rPr lang="en-GB" smtClean="0"/>
              <a:t>One cannot know who can read/write different directories</a:t>
            </a:r>
          </a:p>
          <a:p>
            <a:pPr lvl="1"/>
            <a:r>
              <a:rPr lang="en-GB" smtClean="0"/>
              <a:t>Error messages do not state failures because of permission-mismatch</a:t>
            </a:r>
          </a:p>
          <a:p>
            <a:pPr lvl="1"/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Recommendations </a:t>
            </a:r>
            <a:r>
              <a:rPr lang="en-GB" sz="4000" smtClean="0"/>
              <a:t>for EGI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570037"/>
            <a:ext cx="807561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Get the cookbook reviewed</a:t>
            </a:r>
          </a:p>
          <a:p>
            <a:pPr lvl="1"/>
            <a:r>
              <a:rPr lang="en-GB" sz="2400" dirty="0" smtClean="0"/>
              <a:t>By VOs - VERCE?</a:t>
            </a:r>
          </a:p>
          <a:p>
            <a:pPr lvl="1"/>
            <a:r>
              <a:rPr lang="en-GB" sz="2400" dirty="0" smtClean="0"/>
              <a:t>By SRM experts (what could go wrong?)</a:t>
            </a:r>
          </a:p>
          <a:p>
            <a:r>
              <a:rPr lang="en-GB" sz="2800" dirty="0" smtClean="0"/>
              <a:t>Setup a </a:t>
            </a:r>
            <a:r>
              <a:rPr lang="en-GB" sz="2800" dirty="0" err="1" smtClean="0"/>
              <a:t>MyProxy</a:t>
            </a:r>
            <a:r>
              <a:rPr lang="en-GB" sz="2800" dirty="0" smtClean="0"/>
              <a:t> server that VOs can use</a:t>
            </a:r>
          </a:p>
          <a:p>
            <a:pPr lvl="1"/>
            <a:r>
              <a:rPr lang="en-GB" sz="2400" dirty="0" smtClean="0"/>
              <a:t>Already </a:t>
            </a:r>
            <a:r>
              <a:rPr lang="en-GB" sz="2400" dirty="0" err="1" smtClean="0"/>
              <a:t>ongoin</a:t>
            </a:r>
            <a:r>
              <a:rPr lang="en-GB" sz="2400" dirty="0" smtClean="0"/>
              <a:t> at CESNET. </a:t>
            </a:r>
          </a:p>
          <a:p>
            <a:pPr lvl="1"/>
            <a:r>
              <a:rPr lang="en-GB" sz="2400" dirty="0" smtClean="0"/>
              <a:t>To use EGI SSO accounts</a:t>
            </a:r>
          </a:p>
          <a:p>
            <a:r>
              <a:rPr lang="en-GB" sz="2800" dirty="0" smtClean="0"/>
              <a:t>Deploy a graphical tool for proxy upload</a:t>
            </a:r>
          </a:p>
          <a:p>
            <a:pPr lvl="1"/>
            <a:r>
              <a:rPr lang="en-GB" sz="2400" dirty="0" smtClean="0"/>
              <a:t>NGS </a:t>
            </a:r>
            <a:r>
              <a:rPr lang="en-GB" sz="2400" dirty="0" err="1" smtClean="0"/>
              <a:t>CertWizard</a:t>
            </a:r>
            <a:r>
              <a:rPr lang="en-GB" sz="2400" dirty="0" smtClean="0"/>
              <a:t>?, P-GRADE </a:t>
            </a:r>
            <a:r>
              <a:rPr lang="en-GB" sz="2400" dirty="0" err="1" smtClean="0"/>
              <a:t>Portlet</a:t>
            </a:r>
            <a:r>
              <a:rPr lang="en-GB" sz="2400" dirty="0" smtClean="0"/>
              <a:t>?</a:t>
            </a:r>
          </a:p>
          <a:p>
            <a:r>
              <a:rPr lang="en-GB" sz="2800" smtClean="0"/>
              <a:t>New policy on how to configure and register storage endpoints in BDII</a:t>
            </a:r>
          </a:p>
          <a:p>
            <a:pPr lvl="1"/>
            <a:r>
              <a:rPr lang="en-GB" sz="2400" smtClean="0"/>
              <a:t>Users’ home directory is at the same place on every site</a:t>
            </a:r>
          </a:p>
          <a:p>
            <a:pPr lvl="1"/>
            <a:r>
              <a:rPr lang="en-GB" sz="2400" smtClean="0"/>
              <a:t>GridFTP endpoints of SRM sites are in BDII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Questions, discussion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95400"/>
            <a:ext cx="8075612" cy="4525963"/>
          </a:xfrm>
        </p:spPr>
        <p:txBody>
          <a:bodyPr/>
          <a:lstStyle/>
          <a:p>
            <a:r>
              <a:rPr lang="en-GB" dirty="0" smtClean="0"/>
              <a:t>Motivation</a:t>
            </a:r>
          </a:p>
          <a:p>
            <a:r>
              <a:rPr lang="en-GB" dirty="0" smtClean="0"/>
              <a:t>Experiences</a:t>
            </a:r>
          </a:p>
          <a:p>
            <a:pPr lvl="1"/>
            <a:r>
              <a:rPr lang="en-GB" dirty="0" err="1" smtClean="0"/>
              <a:t>GridFTP</a:t>
            </a:r>
            <a:r>
              <a:rPr lang="en-GB" dirty="0" smtClean="0"/>
              <a:t> servers</a:t>
            </a:r>
          </a:p>
          <a:p>
            <a:pPr lvl="1"/>
            <a:r>
              <a:rPr lang="en-GB" dirty="0" smtClean="0"/>
              <a:t>SRM endpoints</a:t>
            </a:r>
          </a:p>
          <a:p>
            <a:r>
              <a:rPr lang="en-GB" dirty="0" smtClean="0"/>
              <a:t>Recommendations</a:t>
            </a:r>
          </a:p>
          <a:p>
            <a:pPr lvl="1"/>
            <a:r>
              <a:rPr lang="en-GB" dirty="0" smtClean="0"/>
              <a:t>For user </a:t>
            </a:r>
            <a:r>
              <a:rPr lang="en-GB" smtClean="0"/>
              <a:t>communities </a:t>
            </a:r>
            <a:r>
              <a:rPr lang="en-GB" smtClean="0"/>
              <a:t>(Cookbook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For </a:t>
            </a:r>
            <a:r>
              <a:rPr lang="en-GB" smtClean="0"/>
              <a:t>Globus </a:t>
            </a:r>
            <a:r>
              <a:rPr lang="en-GB" smtClean="0"/>
              <a:t>Online </a:t>
            </a:r>
            <a:r>
              <a:rPr lang="en-GB" dirty="0" smtClean="0"/>
              <a:t>developers</a:t>
            </a:r>
          </a:p>
          <a:p>
            <a:pPr lvl="1"/>
            <a:r>
              <a:rPr lang="en-GB" smtClean="0"/>
              <a:t>For </a:t>
            </a:r>
            <a:r>
              <a:rPr lang="en-GB" smtClean="0"/>
              <a:t>EGI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Motivation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>
            <a:noAutofit/>
          </a:bodyPr>
          <a:lstStyle/>
          <a:p>
            <a:r>
              <a:rPr lang="en-GB" sz="1800" dirty="0" smtClean="0"/>
              <a:t>Using Globus Online in EGI </a:t>
            </a:r>
            <a:r>
              <a:rPr lang="en-GB" sz="1800" b="1" dirty="0" smtClean="0"/>
              <a:t>is </a:t>
            </a:r>
            <a:r>
              <a:rPr lang="en-GB" sz="1800" b="1" smtClean="0"/>
              <a:t>not trivial</a:t>
            </a:r>
            <a:endParaRPr lang="en-GB" sz="1800" b="1" dirty="0" smtClean="0"/>
          </a:p>
          <a:p>
            <a:pPr lvl="1"/>
            <a:r>
              <a:rPr lang="en-GB" sz="1800" smtClean="0"/>
              <a:t>Different storage types, not only GridFTP</a:t>
            </a:r>
            <a:endParaRPr lang="en-GB" sz="1800" smtClean="0"/>
          </a:p>
          <a:p>
            <a:pPr lvl="1"/>
            <a:r>
              <a:rPr lang="en-GB" sz="1800" smtClean="0"/>
              <a:t>Different </a:t>
            </a:r>
            <a:r>
              <a:rPr lang="en-GB" sz="1800" smtClean="0"/>
              <a:t>information systems </a:t>
            </a:r>
            <a:r>
              <a:rPr lang="en-GB" sz="1800" smtClean="0"/>
              <a:t>(GOCDB</a:t>
            </a:r>
            <a:r>
              <a:rPr lang="en-GB" sz="1800" smtClean="0"/>
              <a:t>, </a:t>
            </a:r>
            <a:r>
              <a:rPr lang="en-GB" sz="1800" smtClean="0"/>
              <a:t>BDIIs)</a:t>
            </a:r>
            <a:endParaRPr lang="en-GB" sz="1800" dirty="0" smtClean="0"/>
          </a:p>
          <a:p>
            <a:pPr lvl="1"/>
            <a:r>
              <a:rPr lang="en-GB" sz="1800" smtClean="0"/>
              <a:t>Different </a:t>
            </a:r>
            <a:r>
              <a:rPr lang="en-GB" sz="1800" smtClean="0"/>
              <a:t>storage configurations</a:t>
            </a:r>
            <a:endParaRPr lang="en-GB" sz="1800" dirty="0" smtClean="0"/>
          </a:p>
          <a:p>
            <a:r>
              <a:rPr lang="en-GB" sz="1800" b="1" smtClean="0"/>
              <a:t>GOCDB </a:t>
            </a:r>
            <a:r>
              <a:rPr lang="en-GB" sz="1800" b="1" dirty="0" smtClean="0"/>
              <a:t>includes</a:t>
            </a:r>
            <a:r>
              <a:rPr lang="en-GB" sz="1800" dirty="0" smtClean="0"/>
              <a:t> 10 </a:t>
            </a:r>
            <a:r>
              <a:rPr lang="en-GB" sz="1800" dirty="0" err="1" smtClean="0"/>
              <a:t>globus-GridFTP</a:t>
            </a:r>
            <a:r>
              <a:rPr lang="en-GB" sz="1800" dirty="0" smtClean="0"/>
              <a:t> servers </a:t>
            </a:r>
            <a:r>
              <a:rPr lang="en-GB" sz="1800" smtClean="0"/>
              <a:t>from 7 </a:t>
            </a:r>
            <a:r>
              <a:rPr lang="en-GB" sz="1800" dirty="0" smtClean="0"/>
              <a:t>hosting sites</a:t>
            </a:r>
          </a:p>
          <a:p>
            <a:pPr lvl="1"/>
            <a:r>
              <a:rPr lang="en-US" sz="1800" smtClean="0"/>
              <a:t>egee.srce.hr, egee.irb.hr, egee.fesb.hr, oxford-ngs2, DGIREF, LRZ-LMU, NGS-HUDDERSFIELD </a:t>
            </a:r>
            <a:endParaRPr lang="en-US" sz="1800" dirty="0"/>
          </a:p>
          <a:p>
            <a:r>
              <a:rPr lang="en-GB" sz="1800" b="1" smtClean="0"/>
              <a:t>BDII includes</a:t>
            </a:r>
            <a:endParaRPr lang="en-GB" sz="1800" b="1" dirty="0" smtClean="0"/>
          </a:p>
          <a:p>
            <a:pPr lvl="1"/>
            <a:r>
              <a:rPr lang="en-GB" sz="1800" smtClean="0"/>
              <a:t>SRM </a:t>
            </a:r>
            <a:r>
              <a:rPr lang="en-GB" sz="1800" smtClean="0"/>
              <a:t>storages: 79 </a:t>
            </a:r>
            <a:r>
              <a:rPr lang="en-GB" sz="1800" dirty="0" err="1" smtClean="0"/>
              <a:t>dCache</a:t>
            </a:r>
            <a:r>
              <a:rPr lang="en-GB" sz="1800" dirty="0" smtClean="0"/>
              <a:t>, 217 DPM, 54 Storm</a:t>
            </a:r>
          </a:p>
          <a:p>
            <a:pPr lvl="1"/>
            <a:r>
              <a:rPr lang="en-GB" sz="1800" dirty="0" smtClean="0"/>
              <a:t>~50 other storages (e.g. </a:t>
            </a:r>
            <a:r>
              <a:rPr lang="en-GB" sz="1800" dirty="0" err="1" smtClean="0"/>
              <a:t>bestman</a:t>
            </a:r>
            <a:r>
              <a:rPr lang="en-GB" sz="1800" dirty="0" smtClean="0"/>
              <a:t>, ARC, castor, HDFS, </a:t>
            </a:r>
            <a:r>
              <a:rPr lang="en-GB" sz="1800" dirty="0" err="1" smtClean="0"/>
              <a:t>xrootd</a:t>
            </a:r>
            <a:r>
              <a:rPr lang="en-GB" sz="1800" dirty="0" smtClean="0"/>
              <a:t>)</a:t>
            </a:r>
          </a:p>
          <a:p>
            <a:pPr lvl="1"/>
            <a:r>
              <a:rPr lang="en-GB" sz="1600" smtClean="0"/>
              <a:t>299 (out of the 483) BDII storage elements </a:t>
            </a:r>
            <a:r>
              <a:rPr lang="en-GB" sz="1600" smtClean="0"/>
              <a:t>include GridFTP servers</a:t>
            </a:r>
            <a:endParaRPr lang="en-GB" sz="1600" smtClean="0"/>
          </a:p>
          <a:p>
            <a:pPr lvl="2"/>
            <a:r>
              <a:rPr lang="en-US" sz="1800" smtClean="0"/>
              <a:t>Versions: 2.3 | 2.7 | 2.8 | 3.23 | 3.28 | 3.33 | 6.10 | 6.14 | </a:t>
            </a:r>
            <a:r>
              <a:rPr lang="en-US" sz="1800" smtClean="0"/>
              <a:t>6.5</a:t>
            </a:r>
            <a:endParaRPr lang="en-GB" sz="180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5080337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000" b="1" smtClean="0">
                <a:solidFill>
                  <a:srgbClr val="FF0000"/>
                </a:solidFill>
              </a:rPr>
              <a:t>GOALS: </a:t>
            </a:r>
          </a:p>
          <a:p>
            <a:pPr marL="266700" lvl="1" indent="-266700">
              <a:buFont typeface="Arial" pitchFamily="34" charset="0"/>
              <a:buChar char="•"/>
            </a:pPr>
            <a:r>
              <a:rPr lang="en-GB" sz="2000" smtClean="0">
                <a:solidFill>
                  <a:srgbClr val="FF0000"/>
                </a:solidFill>
              </a:rPr>
              <a:t>Provide </a:t>
            </a:r>
            <a:r>
              <a:rPr lang="en-GB" sz="2000" smtClean="0">
                <a:solidFill>
                  <a:srgbClr val="FF0000"/>
                </a:solidFill>
              </a:rPr>
              <a:t>best practices </a:t>
            </a:r>
            <a:r>
              <a:rPr lang="en-GB" sz="2000" smtClean="0">
                <a:solidFill>
                  <a:srgbClr val="FF0000"/>
                </a:solidFill>
              </a:rPr>
              <a:t>on </a:t>
            </a:r>
            <a:r>
              <a:rPr lang="en-GB" sz="2000" smtClean="0">
                <a:solidFill>
                  <a:srgbClr val="FF0000"/>
                </a:solidFill>
              </a:rPr>
              <a:t>using EGI </a:t>
            </a:r>
            <a:r>
              <a:rPr lang="en-GB" sz="2000" smtClean="0">
                <a:solidFill>
                  <a:srgbClr val="FF0000"/>
                </a:solidFill>
              </a:rPr>
              <a:t>resources </a:t>
            </a:r>
            <a:r>
              <a:rPr lang="en-GB" sz="2000" smtClean="0">
                <a:solidFill>
                  <a:srgbClr val="FF0000"/>
                </a:solidFill>
              </a:rPr>
              <a:t>with </a:t>
            </a:r>
            <a:r>
              <a:rPr lang="en-GB" sz="2000" smtClean="0">
                <a:solidFill>
                  <a:srgbClr val="FF0000"/>
                </a:solidFill>
              </a:rPr>
              <a:t>the current service</a:t>
            </a:r>
          </a:p>
          <a:p>
            <a:pPr marL="266700" lvl="1" indent="-266700">
              <a:buFont typeface="Arial" pitchFamily="34" charset="0"/>
              <a:buChar char="•"/>
            </a:pPr>
            <a:r>
              <a:rPr lang="en-GB" sz="2000" smtClean="0">
                <a:solidFill>
                  <a:srgbClr val="FF0000"/>
                </a:solidFill>
              </a:rPr>
              <a:t>Propose service improvements for an improved user experinence </a:t>
            </a:r>
            <a:endParaRPr lang="en-GB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Resources used for the tests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2776"/>
            <a:ext cx="81534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Globus Online:</a:t>
            </a:r>
          </a:p>
          <a:p>
            <a:pPr lvl="1"/>
            <a:r>
              <a:rPr lang="en-GB" smtClean="0">
                <a:hlinkClick r:id="rId3"/>
              </a:rPr>
              <a:t>http://www.globusonline.eu</a:t>
            </a:r>
            <a:r>
              <a:rPr lang="en-GB" smtClean="0"/>
              <a:t> </a:t>
            </a:r>
            <a:endParaRPr lang="en-GB" dirty="0" smtClean="0"/>
          </a:p>
          <a:p>
            <a:r>
              <a:rPr lang="en-GB" dirty="0" err="1" smtClean="0"/>
              <a:t>MyProxy</a:t>
            </a:r>
            <a:r>
              <a:rPr lang="en-GB" dirty="0" smtClean="0"/>
              <a:t> server:</a:t>
            </a:r>
          </a:p>
          <a:p>
            <a:pPr lvl="1"/>
            <a:r>
              <a:rPr lang="en-GB" smtClean="0"/>
              <a:t>px.grid.sara.nl</a:t>
            </a:r>
            <a:endParaRPr lang="en-GB" dirty="0" smtClean="0"/>
          </a:p>
          <a:p>
            <a:r>
              <a:rPr lang="en-GB" dirty="0" smtClean="0"/>
              <a:t>User Interface: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osui.nikhef.nl</a:t>
            </a:r>
          </a:p>
          <a:p>
            <a:r>
              <a:rPr lang="en-GB" dirty="0" smtClean="0"/>
              <a:t>BDII: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dii.grid.sara.nl</a:t>
            </a:r>
          </a:p>
          <a:p>
            <a:r>
              <a:rPr lang="en-GB" dirty="0" smtClean="0"/>
              <a:t>Storage Elements:</a:t>
            </a:r>
          </a:p>
          <a:p>
            <a:pPr lvl="1"/>
            <a:r>
              <a:rPr lang="en-US" dirty="0"/>
              <a:t>DPM 1.8.2 - tbn18.nikhef.nl</a:t>
            </a:r>
            <a:br>
              <a:rPr lang="en-US" dirty="0"/>
            </a:br>
            <a:r>
              <a:rPr lang="en-US" dirty="0" err="1"/>
              <a:t>dCache</a:t>
            </a:r>
            <a:r>
              <a:rPr lang="en-US" dirty="0"/>
              <a:t> 2.2.4 - srm.grid.sara.nl</a:t>
            </a:r>
            <a:br>
              <a:rPr lang="en-US" dirty="0"/>
            </a:br>
            <a:r>
              <a:rPr lang="en-US" dirty="0" smtClean="0"/>
              <a:t>Storm </a:t>
            </a:r>
            <a:r>
              <a:rPr lang="en-US" dirty="0"/>
              <a:t>1.8.2 </a:t>
            </a:r>
            <a:r>
              <a:rPr lang="en-US"/>
              <a:t>- </a:t>
            </a:r>
            <a:r>
              <a:rPr lang="en-US" smtClean="0"/>
              <a:t>bostorm.bo.infn.it</a:t>
            </a:r>
          </a:p>
          <a:p>
            <a:r>
              <a:rPr lang="en-US" smtClean="0"/>
              <a:t>VO: dteam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+  EGI Helpdesk, Globus Online helpdesk, &amp; direct emails to people in IGE, VERCE,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387" y="76200"/>
            <a:ext cx="7059613" cy="865187"/>
          </a:xfrm>
        </p:spPr>
        <p:txBody>
          <a:bodyPr/>
          <a:lstStyle/>
          <a:p>
            <a:r>
              <a:rPr lang="en-GB" sz="3600" smtClean="0"/>
              <a:t>Experience with GridFTP servers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9037"/>
            <a:ext cx="8075612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Only 2 </a:t>
            </a:r>
            <a:r>
              <a:rPr lang="en-GB" sz="2400" smtClean="0"/>
              <a:t>worked out of 10</a:t>
            </a:r>
            <a:endParaRPr lang="en-GB" sz="24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1531919"/>
              </p:ext>
            </p:extLst>
          </p:nvPr>
        </p:nvGraphicFramePr>
        <p:xfrm>
          <a:off x="533400" y="1828800"/>
          <a:ext cx="83058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983"/>
                <a:gridCol w="2872099"/>
                <a:gridCol w="3570718"/>
              </a:tblGrid>
              <a:tr h="38874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Site name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Site contact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Result</a:t>
                      </a:r>
                      <a:endParaRPr lang="en-GB" sz="1400" dirty="0"/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3"/>
                        </a:rPr>
                        <a:t>egee.srce.hr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egee-cegc-sa1-siteadmin@srce.hr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response</a:t>
                      </a:r>
                      <a:endParaRPr lang="en-GB" sz="1400" dirty="0"/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5"/>
                        </a:rPr>
                        <a:t>egee.irb.hr </a:t>
                      </a:r>
                      <a:endParaRPr lang="en-US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6"/>
                        </a:rPr>
                        <a:t>lcg-admin@irb.hr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response</a:t>
                      </a:r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7"/>
                        </a:rPr>
                        <a:t>egee.fesb.hr </a:t>
                      </a:r>
                      <a:endParaRPr lang="en-US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egee-siteadmin@fesb.hr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response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9"/>
                        </a:rPr>
                        <a:t>oxford-ngs2 </a:t>
                      </a:r>
                      <a:endParaRPr lang="en-US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0"/>
                        </a:rPr>
                        <a:t>ngs-help@oerc.ox.ac.uk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response</a:t>
                      </a:r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1"/>
                        </a:rPr>
                        <a:t>DGIREF </a:t>
                      </a:r>
                      <a:endParaRPr lang="en-US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2"/>
                        </a:rPr>
                        <a:t>oleg.dulov@kit.edu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response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3"/>
                        </a:rPr>
                        <a:t>LRZ-LMU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4"/>
                        </a:rPr>
                        <a:t>lcg-admin@lists.lrz.de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smtClean="0">
                          <a:solidFill>
                            <a:schemeClr val="tx1"/>
                          </a:solidFill>
                        </a:rPr>
                        <a:t>Access</a:t>
                      </a:r>
                      <a:r>
                        <a:rPr lang="en-GB" sz="1400" b="1" baseline="0" smtClean="0">
                          <a:solidFill>
                            <a:schemeClr val="tx1"/>
                          </a:solidFill>
                        </a:rPr>
                        <a:t> provided</a:t>
                      </a:r>
                      <a:r>
                        <a:rPr lang="en-GB" sz="1400" b="0" baseline="0" dirty="0" smtClean="0">
                          <a:solidFill>
                            <a:schemeClr val="dk1"/>
                          </a:solidFill>
                        </a:rPr>
                        <a:t/>
                      </a:r>
                      <a:br>
                        <a:rPr lang="en-GB" sz="1400" b="0" baseline="0" dirty="0" smtClean="0">
                          <a:solidFill>
                            <a:schemeClr val="dk1"/>
                          </a:solidFill>
                        </a:rPr>
                      </a:br>
                      <a:r>
                        <a:rPr lang="en-GB" sz="1400" baseline="0" smtClean="0"/>
                        <a:t>(some </a:t>
                      </a:r>
                      <a:r>
                        <a:rPr lang="en-GB" sz="1400" baseline="0" dirty="0" smtClean="0"/>
                        <a:t>permission issues)</a:t>
                      </a:r>
                      <a:endParaRPr lang="en-GB" sz="1400" dirty="0"/>
                    </a:p>
                  </a:txBody>
                  <a:tcPr/>
                </a:tc>
              </a:tr>
              <a:tr h="54317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15"/>
                        </a:rPr>
                        <a:t>NGS-HUDDERSFIELD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6"/>
                        </a:rPr>
                        <a:t>i.kureshi@hud.ac.uk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Access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smtClean="0">
                          <a:solidFill>
                            <a:schemeClr val="tx1"/>
                          </a:solidFill>
                        </a:rPr>
                        <a:t>provided</a:t>
                      </a:r>
                      <a:r>
                        <a:rPr lang="en-GB" sz="14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smtClean="0"/>
                        <a:t/>
                      </a:r>
                      <a:br>
                        <a:rPr lang="en-GB" sz="1400" baseline="0" smtClean="0"/>
                      </a:br>
                      <a:r>
                        <a:rPr lang="en-GB" sz="1400" baseline="0" smtClean="0"/>
                        <a:t>(supports grid proxy, not VOMS proxy)</a:t>
                      </a:r>
                      <a:endParaRPr lang="en-GB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2514600"/>
            <a:ext cx="73152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>
                <a:solidFill>
                  <a:schemeClr val="tx1"/>
                </a:solidFill>
              </a:rPr>
              <a:t>Issues (for EGI Operations to deal with):</a:t>
            </a:r>
          </a:p>
          <a:p>
            <a:pPr marL="263525" indent="-171450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There is no single process on how to access these </a:t>
            </a:r>
            <a:r>
              <a:rPr lang="en-GB" smtClean="0">
                <a:solidFill>
                  <a:schemeClr val="tx1"/>
                </a:solidFill>
              </a:rPr>
              <a:t>services </a:t>
            </a:r>
          </a:p>
          <a:p>
            <a:pPr marL="263525" indent="-171450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These services operate outside </a:t>
            </a:r>
            <a:r>
              <a:rPr lang="en-GB" smtClean="0">
                <a:solidFill>
                  <a:schemeClr val="tx1"/>
                </a:solidFill>
              </a:rPr>
              <a:t>of </a:t>
            </a:r>
            <a:r>
              <a:rPr lang="en-GB" smtClean="0">
                <a:solidFill>
                  <a:schemeClr val="tx1"/>
                </a:solidFill>
              </a:rPr>
              <a:t>VOs</a:t>
            </a:r>
            <a:endParaRPr lang="en-GB" smtClean="0">
              <a:solidFill>
                <a:schemeClr val="tx1"/>
              </a:solidFill>
            </a:endParaRPr>
          </a:p>
          <a:p>
            <a:pPr marL="263525" indent="-171450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The site admins are unresponsive</a:t>
            </a:r>
          </a:p>
          <a:p>
            <a:pPr marL="263525" indent="-171450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Why are these services in GOCDB, </a:t>
            </a:r>
            <a:r>
              <a:rPr lang="en-GB" smtClean="0">
                <a:solidFill>
                  <a:schemeClr val="tx1"/>
                </a:solidFill>
              </a:rPr>
              <a:t>while other </a:t>
            </a:r>
            <a:r>
              <a:rPr lang="en-GB" smtClean="0">
                <a:solidFill>
                  <a:schemeClr val="tx1"/>
                </a:solidFill>
              </a:rPr>
              <a:t>services are in </a:t>
            </a:r>
            <a:r>
              <a:rPr lang="en-GB" smtClean="0">
                <a:solidFill>
                  <a:schemeClr val="tx1"/>
                </a:solidFill>
              </a:rPr>
              <a:t>BDII</a:t>
            </a:r>
            <a:r>
              <a:rPr lang="en-GB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3387" y="49213"/>
            <a:ext cx="7745413" cy="865187"/>
          </a:xfrm>
        </p:spPr>
        <p:txBody>
          <a:bodyPr/>
          <a:lstStyle/>
          <a:p>
            <a:r>
              <a:rPr lang="en-GB" sz="3100" smtClean="0"/>
              <a:t>Tranferring files between SRM sites</a:t>
            </a:r>
            <a:br>
              <a:rPr lang="en-GB" sz="3100" smtClean="0"/>
            </a:br>
            <a:r>
              <a:rPr lang="en-GB" sz="1100" smtClean="0"/>
              <a:t>Source: </a:t>
            </a:r>
            <a:r>
              <a:rPr lang="en-GB" sz="1100" i="1" smtClean="0"/>
              <a:t>SRM 2.2 in General, </a:t>
            </a:r>
            <a:r>
              <a:rPr lang="en-GB" sz="1100" smtClean="0"/>
              <a:t>Presentation by Patrick Fuhrmann, SRM Tutorial 2007: </a:t>
            </a:r>
            <a:br>
              <a:rPr lang="en-GB" sz="1100" smtClean="0"/>
            </a:br>
            <a:r>
              <a:rPr lang="en-GB" sz="1100" smtClean="0"/>
              <a:t>http://www.dcache.org/manuals/workshop-cologne-2008/srm-tutorial-theory-general-20080412.pdf</a:t>
            </a:r>
            <a:endParaRPr lang="en-GB" sz="11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6781800" cy="225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962400"/>
            <a:ext cx="6786563" cy="223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452437" y="22098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Source</a:t>
            </a:r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28637" y="4724400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Target</a:t>
            </a:r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0" y="3733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52600" y="1143000"/>
            <a:ext cx="3581400" cy="5105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smtClean="0">
                <a:solidFill>
                  <a:srgbClr val="FF0000"/>
                </a:solidFill>
              </a:rPr>
              <a:t>Missing from Globus Online</a:t>
            </a:r>
            <a:endParaRPr lang="en-GB" sz="800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62800" y="1143000"/>
            <a:ext cx="1752600" cy="5105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smtClean="0">
                <a:solidFill>
                  <a:srgbClr val="FF0000"/>
                </a:solidFill>
              </a:rPr>
              <a:t>Missing from Globus Online</a:t>
            </a:r>
            <a:endParaRPr lang="en-GB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Experience with SRM endpoints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5612" cy="5029200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b="1" dirty="0" smtClean="0"/>
              <a:t>DPM and </a:t>
            </a:r>
            <a:r>
              <a:rPr lang="en-GB" sz="3200" b="1" dirty="0" err="1" smtClean="0"/>
              <a:t>dCache</a:t>
            </a:r>
            <a:r>
              <a:rPr lang="en-GB" sz="3200" b="1" dirty="0" smtClean="0"/>
              <a:t> </a:t>
            </a: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en-GB" sz="3200" dirty="0" smtClean="0"/>
              <a:t>. The process: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Get the list of SEs that support your VO</a:t>
            </a:r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Find the SRM endpoint for the SEs</a:t>
            </a:r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Find your home directory on the SRM endpoint </a:t>
            </a:r>
            <a:br>
              <a:rPr lang="en-GB" dirty="0" smtClean="0"/>
            </a:br>
            <a:r>
              <a:rPr lang="en-GB" dirty="0" smtClean="0"/>
              <a:t>(This is where you can write files)</a:t>
            </a:r>
          </a:p>
          <a:p>
            <a:pPr lvl="2"/>
            <a:r>
              <a:rPr lang="en-GB" dirty="0" smtClean="0"/>
              <a:t>Query the BDII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For each SRM endpoint find it’s related </a:t>
            </a:r>
            <a:r>
              <a:rPr lang="en-GB" dirty="0" err="1" smtClean="0"/>
              <a:t>GridFTP</a:t>
            </a:r>
            <a:r>
              <a:rPr lang="en-GB" dirty="0" smtClean="0"/>
              <a:t> endpoint</a:t>
            </a:r>
          </a:p>
          <a:p>
            <a:pPr lvl="2"/>
            <a:r>
              <a:rPr lang="en-GB" dirty="0" smtClean="0"/>
              <a:t>This is not in BDII - Do an SRM file copy from command line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Register the </a:t>
            </a:r>
            <a:r>
              <a:rPr lang="en-GB" dirty="0" err="1" smtClean="0"/>
              <a:t>GridFTP</a:t>
            </a:r>
            <a:r>
              <a:rPr lang="en-GB" dirty="0" smtClean="0"/>
              <a:t> endpoints in Globus Online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Upload a proxy into a </a:t>
            </a:r>
            <a:r>
              <a:rPr lang="en-GB" dirty="0" err="1" smtClean="0"/>
              <a:t>MyProxy</a:t>
            </a:r>
            <a:r>
              <a:rPr lang="en-GB" dirty="0" smtClean="0"/>
              <a:t> server</a:t>
            </a:r>
          </a:p>
          <a:p>
            <a:pPr marL="723900" lvl="1" indent="-266700">
              <a:buFont typeface="+mj-lt"/>
              <a:buAutoNum type="arabicPeriod"/>
            </a:pPr>
            <a:r>
              <a:rPr lang="en-GB" dirty="0" smtClean="0"/>
              <a:t>Use your </a:t>
            </a:r>
            <a:r>
              <a:rPr lang="en-GB" dirty="0" err="1" smtClean="0"/>
              <a:t>MyProxy</a:t>
            </a:r>
            <a:r>
              <a:rPr lang="en-GB" dirty="0" smtClean="0"/>
              <a:t> server for the endpoints in Globus Online; Activate the endpoints; Define and run </a:t>
            </a:r>
            <a:r>
              <a:rPr lang="en-GB" smtClean="0"/>
              <a:t>file transfers</a:t>
            </a:r>
          </a:p>
          <a:p>
            <a:pPr marL="723900" lvl="1" indent="-266700">
              <a:buNone/>
            </a:pPr>
            <a:endParaRPr lang="en-GB" dirty="0" smtClean="0"/>
          </a:p>
          <a:p>
            <a:r>
              <a:rPr lang="en-GB" b="1" dirty="0" smtClean="0"/>
              <a:t>Storm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does not </a:t>
            </a:r>
            <a:r>
              <a:rPr lang="en-GB" b="1" dirty="0" err="1" smtClean="0">
                <a:solidFill>
                  <a:srgbClr val="FF0000"/>
                </a:solidFill>
              </a:rPr>
              <a:t>work</a:t>
            </a:r>
            <a:r>
              <a:rPr lang="en-GB" dirty="0" err="1" smtClean="0"/>
              <a:t>.The</a:t>
            </a:r>
            <a:r>
              <a:rPr lang="en-GB" dirty="0" smtClean="0"/>
              <a:t> problem must be with either </a:t>
            </a:r>
          </a:p>
          <a:p>
            <a:pPr lvl="1"/>
            <a:r>
              <a:rPr lang="en-GB" dirty="0" smtClean="0"/>
              <a:t>directory permissions (direct use via </a:t>
            </a:r>
            <a:r>
              <a:rPr lang="en-GB" dirty="0" err="1" smtClean="0"/>
              <a:t>GridFTP</a:t>
            </a:r>
            <a:r>
              <a:rPr lang="en-GB" dirty="0" smtClean="0"/>
              <a:t> is not allowed?) or </a:t>
            </a:r>
          </a:p>
          <a:p>
            <a:pPr lvl="1"/>
            <a:r>
              <a:rPr lang="en-GB" dirty="0" smtClean="0"/>
              <a:t>directory settings (wrong home directory published in BDII?)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Mixed use of GridFTP and SRM endpoints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Theoretically possible</a:t>
            </a:r>
            <a:r>
              <a:rPr lang="en-GB" dirty="0" smtClean="0"/>
              <a:t>, but non-trivial:</a:t>
            </a:r>
          </a:p>
          <a:p>
            <a:pPr lvl="1"/>
            <a:r>
              <a:rPr lang="en-GB" dirty="0" err="1"/>
              <a:t>g</a:t>
            </a:r>
            <a:r>
              <a:rPr lang="en-GB" dirty="0" err="1" smtClean="0"/>
              <a:t>lobus-GridFTP</a:t>
            </a:r>
            <a:r>
              <a:rPr lang="en-GB" dirty="0" smtClean="0"/>
              <a:t> endpoints use </a:t>
            </a:r>
            <a:r>
              <a:rPr lang="en-GB" dirty="0" err="1" smtClean="0"/>
              <a:t>globus</a:t>
            </a:r>
            <a:r>
              <a:rPr lang="en-GB" dirty="0" smtClean="0"/>
              <a:t> proxy, SRM endpoints use </a:t>
            </a:r>
            <a:r>
              <a:rPr lang="en-GB" dirty="0" err="1" smtClean="0"/>
              <a:t>GridFTP</a:t>
            </a:r>
            <a:r>
              <a:rPr lang="en-GB" dirty="0" smtClean="0"/>
              <a:t> with VOMS proxy</a:t>
            </a:r>
          </a:p>
          <a:p>
            <a:pPr lvl="1"/>
            <a:r>
              <a:rPr lang="en-GB" dirty="0" smtClean="0"/>
              <a:t>User needs to have two </a:t>
            </a:r>
            <a:r>
              <a:rPr lang="en-GB" dirty="0" err="1" smtClean="0"/>
              <a:t>MyProxy</a:t>
            </a:r>
            <a:r>
              <a:rPr lang="en-GB" dirty="0" smtClean="0"/>
              <a:t> accounts which store two different types of proxies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More proxies mean more work from command line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SARA </a:t>
            </a:r>
            <a:r>
              <a:rPr lang="en-GB" dirty="0" err="1" smtClean="0"/>
              <a:t>MyProxy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stores proxies for 7 days</a:t>
            </a:r>
          </a:p>
          <a:p>
            <a:pPr lvl="1"/>
            <a:r>
              <a:rPr lang="en-GB" dirty="0" smtClean="0"/>
              <a:t>within this period provides proxies that are valid for 12 hours  </a:t>
            </a:r>
          </a:p>
          <a:p>
            <a:pPr lvl="1"/>
            <a:r>
              <a:rPr lang="en-GB" dirty="0" smtClean="0"/>
              <a:t>These values can be modified when the proxy is uploaded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Using SRM storages through GridFTP?</a:t>
            </a:r>
            <a:endParaRPr lang="en-GB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Answers from EGI Helpdesk </a:t>
            </a:r>
          </a:p>
          <a:p>
            <a:pPr lvl="1"/>
            <a:r>
              <a:rPr lang="en-GB" smtClean="0"/>
              <a:t>srmPrepareToPut, srmPrepareToGet, copy, srmPutDone</a:t>
            </a:r>
          </a:p>
          <a:p>
            <a:pPr lvl="1"/>
            <a:r>
              <a:rPr lang="en-GB" smtClean="0"/>
              <a:t>Otherwise:</a:t>
            </a:r>
          </a:p>
          <a:p>
            <a:pPr lvl="2"/>
            <a:r>
              <a:rPr lang="en-GB" smtClean="0"/>
              <a:t>Server can break</a:t>
            </a:r>
          </a:p>
          <a:p>
            <a:pPr lvl="2"/>
            <a:r>
              <a:rPr lang="en-GB" smtClean="0"/>
              <a:t>Space allocation are not properly measured</a:t>
            </a:r>
            <a:endParaRPr lang="en-GB" dirty="0" smtClean="0"/>
          </a:p>
          <a:p>
            <a:r>
              <a:rPr lang="en-GB" dirty="0" smtClean="0"/>
              <a:t>Experience:</a:t>
            </a:r>
          </a:p>
          <a:p>
            <a:pPr lvl="1"/>
            <a:r>
              <a:rPr lang="en-GB" smtClean="0"/>
              <a:t>No breaking, no problem with space allocation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679</Words>
  <Application>Microsoft Office PowerPoint</Application>
  <PresentationFormat>On-screen Show (4:3)</PresentationFormat>
  <Paragraphs>175</Paragraphs>
  <Slides>15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Globus Online service  for EGI VOs</vt:lpstr>
      <vt:lpstr>Outline</vt:lpstr>
      <vt:lpstr>Motivation</vt:lpstr>
      <vt:lpstr>Resources used for the tests</vt:lpstr>
      <vt:lpstr>Experience with GridFTP servers</vt:lpstr>
      <vt:lpstr>Tranferring files between SRM sites Source: SRM 2.2 in General, Presentation by Patrick Fuhrmann, SRM Tutorial 2007:  http://www.dcache.org/manuals/workshop-cologne-2008/srm-tutorial-theory-general-20080412.pdf</vt:lpstr>
      <vt:lpstr>Experience with SRM endpoints</vt:lpstr>
      <vt:lpstr>Mixed use of GridFTP and SRM endpoints</vt:lpstr>
      <vt:lpstr>Using SRM storages through GridFTP?</vt:lpstr>
      <vt:lpstr>Test report</vt:lpstr>
      <vt:lpstr>Globus Online cookbook for  EGI VOs</vt:lpstr>
      <vt:lpstr>Example:  The lsgrid VO in Globus Online</vt:lpstr>
      <vt:lpstr>Recommendations  for Globus Online</vt:lpstr>
      <vt:lpstr>Recommendations for EGI</vt:lpstr>
      <vt:lpstr>Questions, discussion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ekar</dc:creator>
  <cp:lastModifiedBy>gergely.sipos</cp:lastModifiedBy>
  <cp:revision>249</cp:revision>
  <dcterms:created xsi:type="dcterms:W3CDTF">2012-09-27T11:33:46Z</dcterms:created>
  <dcterms:modified xsi:type="dcterms:W3CDTF">2012-11-06T09:56:18Z</dcterms:modified>
</cp:coreProperties>
</file>