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8" r:id="rId7"/>
    <p:sldId id="265" r:id="rId8"/>
    <p:sldId id="262" r:id="rId9"/>
    <p:sldId id="266" r:id="rId10"/>
    <p:sldId id="267" r:id="rId11"/>
    <p:sldId id="264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175" autoAdjust="0"/>
  </p:normalViewPr>
  <p:slideViewPr>
    <p:cSldViewPr>
      <p:cViewPr varScale="1">
        <p:scale>
          <a:sx n="59" d="100"/>
          <a:sy n="59" d="100"/>
        </p:scale>
        <p:origin x="-8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7FA41-5028-41E7-BECE-20FFC11B8523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FFF80-E7E7-4098-B816-00286E52E61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dirty="0" smtClean="0"/>
              <a:t> 125,000 unique visitors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266,000 pages viewed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01:36 average duration of visit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73% bounce rate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71% new visits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FFF80-E7E7-4098-B816-00286E52E619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Media partnership list from PY2 – (EGI Technical Forum 2011, Citizen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Cyberscience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Summit, Cloudscape IV, ISGC'12, EGI Community Forum, HealthGrid'12, XSEDE'12)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FFF80-E7E7-4098-B816-00286E52E619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FC9F-ECDE-4CF4-9DC2-CE5406AC6C3A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F049-D1F0-4127-974C-7C7EAA5188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FC9F-ECDE-4CF4-9DC2-CE5406AC6C3A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F049-D1F0-4127-974C-7C7EAA5188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FC9F-ECDE-4CF4-9DC2-CE5406AC6C3A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F049-D1F0-4127-974C-7C7EAA5188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FC9F-ECDE-4CF4-9DC2-CE5406AC6C3A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F049-D1F0-4127-974C-7C7EAA5188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FC9F-ECDE-4CF4-9DC2-CE5406AC6C3A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F049-D1F0-4127-974C-7C7EAA5188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FC9F-ECDE-4CF4-9DC2-CE5406AC6C3A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F049-D1F0-4127-974C-7C7EAA5188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FC9F-ECDE-4CF4-9DC2-CE5406AC6C3A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F049-D1F0-4127-974C-7C7EAA5188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FC9F-ECDE-4CF4-9DC2-CE5406AC6C3A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F049-D1F0-4127-974C-7C7EAA5188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FC9F-ECDE-4CF4-9DC2-CE5406AC6C3A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F049-D1F0-4127-974C-7C7EAA5188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FC9F-ECDE-4CF4-9DC2-CE5406AC6C3A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F049-D1F0-4127-974C-7C7EAA5188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FC9F-ECDE-4CF4-9DC2-CE5406AC6C3A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F049-D1F0-4127-974C-7C7EAA5188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0FC9F-ECDE-4CF4-9DC2-CE5406AC6C3A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5F049-D1F0-4127-974C-7C7EAA5188F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gif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52536" y="2492896"/>
            <a:ext cx="9721080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949280"/>
            <a:ext cx="4248472" cy="71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179512" y="5877272"/>
            <a:ext cx="87484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32040" y="5949280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Andrew Purcell</a:t>
            </a:r>
          </a:p>
          <a:p>
            <a:pPr algn="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Editor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276872"/>
            <a:ext cx="914400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spc="-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Status Report</a:t>
            </a:r>
            <a:endParaRPr lang="en-US" sz="11500" cap="none" spc="-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836712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iSGTW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Advisory Board Meeting</a:t>
            </a:r>
          </a:p>
          <a:p>
            <a:pPr algn="ctr"/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Wednesday 14 November, 2012</a:t>
            </a:r>
          </a:p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Salt Lake City, Utah</a:t>
            </a:r>
          </a:p>
          <a:p>
            <a:pPr algn="ctr"/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949280"/>
            <a:ext cx="4248472" cy="71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5733256"/>
            <a:ext cx="87484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32040" y="5949280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Andrew Purcell</a:t>
            </a:r>
          </a:p>
          <a:p>
            <a:pPr algn="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Editor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52536" y="260648"/>
            <a:ext cx="54006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7504" y="260648"/>
            <a:ext cx="50405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spc="-15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Readership Survey</a:t>
            </a:r>
            <a:endParaRPr lang="en-US" sz="5400" cap="none" spc="-15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83568" y="1423317"/>
            <a:ext cx="8118902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Shape editorial policy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9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Targeting young readers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9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Continue with efforts to attract more female readers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9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Increasing visitors through social media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9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Improve usage of announcements/events section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9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Track impact more closely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949280"/>
            <a:ext cx="4248472" cy="71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5733256"/>
            <a:ext cx="87484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32040" y="5949280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Andrew Purcell</a:t>
            </a:r>
          </a:p>
          <a:p>
            <a:pPr algn="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Editor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52536" y="260648"/>
            <a:ext cx="54006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7504" y="260648"/>
            <a:ext cx="50405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spc="-15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Media Partners</a:t>
            </a:r>
            <a:endParaRPr lang="en-US" sz="5400" cap="none" spc="-15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Picture 2" descr="http://tf2011.egi.eu/export/sites/tf2011/tf-images/2011TF_Poster_200x283px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356992"/>
            <a:ext cx="894713" cy="126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citizencyberscience.net/images/nav/CCC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08920"/>
            <a:ext cx="1269787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www.it-tude.com/sites/default/files/imagecache/announcement_full/CloudscapeIVLogoFInal_clai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149080"/>
            <a:ext cx="4283968" cy="92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3.bp.blogspot.com/-eQa5jwr0k50/T0mkI-EwYtI/AAAAAAAAAUc/0UygHZJhJqs/s1600/iSGTW_201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0768"/>
            <a:ext cx="156344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http://www.sci-bus.eu/image/image_gallery?uuid=4a804fa1-3da1-4b5a-9ae7-cb3165015928&amp;groupId=94981&amp;t=133716025880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40768"/>
            <a:ext cx="2707339" cy="134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http://1.bp.blogspot.com/-bPqBZ7TxTuA/UASRIiF_vCI/AAAAAAAAAYU/9IWnMP07FAY/s1600/xsede'1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3" y="2996952"/>
            <a:ext cx="2664296" cy="91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isgtw.org/sites/default/files/img_2012/isgtw_Munich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1570" y="1268760"/>
            <a:ext cx="1134126" cy="1618339"/>
          </a:xfrm>
          <a:prstGeom prst="rect">
            <a:avLst/>
          </a:prstGeom>
          <a:noFill/>
        </p:spPr>
      </p:pic>
      <p:pic>
        <p:nvPicPr>
          <p:cNvPr id="17" name="Picture 2" descr="http://www.isgtw.org/sites/default/files/iSGTW_Prague_EGI_Tech_Forum_2012_Poster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284984"/>
            <a:ext cx="1462952" cy="210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7544" y="4077072"/>
            <a:ext cx="1368152" cy="1333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16216" y="980728"/>
            <a:ext cx="2218556" cy="2218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949280"/>
            <a:ext cx="4248472" cy="71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5733256"/>
            <a:ext cx="87484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32040" y="5949280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Andrew Purcell</a:t>
            </a:r>
          </a:p>
          <a:p>
            <a:pPr algn="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Editor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52536" y="260648"/>
            <a:ext cx="54006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7504" y="260648"/>
            <a:ext cx="50405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spc="-15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Online workflows</a:t>
            </a:r>
            <a:endParaRPr lang="en-US" sz="5400" cap="none" spc="-15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8" y="1782102"/>
            <a:ext cx="705678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dirty="0"/>
              <a:t> </a:t>
            </a:r>
            <a:r>
              <a:rPr lang="en-US" sz="4000" dirty="0" smtClean="0"/>
              <a:t>Online </a:t>
            </a:r>
            <a:r>
              <a:rPr lang="en-US" sz="4000" dirty="0" err="1" smtClean="0"/>
              <a:t>flatplan</a:t>
            </a:r>
            <a:endParaRPr lang="en-US" sz="4000" dirty="0" smtClean="0"/>
          </a:p>
          <a:p>
            <a:pPr>
              <a:buFont typeface="Arial" pitchFamily="34" charset="0"/>
              <a:buChar char="•"/>
            </a:pPr>
            <a:r>
              <a:rPr lang="en-US" sz="4000" dirty="0"/>
              <a:t> </a:t>
            </a:r>
            <a:r>
              <a:rPr lang="en-US" sz="4000" dirty="0" err="1" smtClean="0"/>
              <a:t>Timeplan</a:t>
            </a:r>
            <a:endParaRPr lang="en-US" sz="4000" dirty="0" smtClean="0"/>
          </a:p>
          <a:p>
            <a:pPr>
              <a:buFont typeface="Arial" pitchFamily="34" charset="0"/>
              <a:buChar char="•"/>
            </a:pPr>
            <a:r>
              <a:rPr lang="en-US" sz="4000" dirty="0"/>
              <a:t> </a:t>
            </a:r>
            <a:r>
              <a:rPr lang="en-US" sz="4000" dirty="0" smtClean="0"/>
              <a:t>Guidance for new contributors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/>
              <a:t> </a:t>
            </a:r>
            <a:r>
              <a:rPr lang="en-US" sz="4000" dirty="0" smtClean="0"/>
              <a:t>Social media guidance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/>
              <a:t> </a:t>
            </a:r>
            <a:r>
              <a:rPr lang="en-US" sz="4000" dirty="0" smtClean="0"/>
              <a:t>Style guide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949280"/>
            <a:ext cx="4248472" cy="71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5733256"/>
            <a:ext cx="87484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32040" y="5949280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Andrew Purcell</a:t>
            </a:r>
          </a:p>
          <a:p>
            <a:pPr algn="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Editor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52536" y="260648"/>
            <a:ext cx="54006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7504" y="260648"/>
            <a:ext cx="49685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spc="-15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Overview</a:t>
            </a:r>
            <a:endParaRPr lang="en-US" sz="5400" cap="none" spc="-15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5656" y="1700808"/>
            <a:ext cx="61926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 Recruitment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/>
              <a:t> </a:t>
            </a:r>
            <a:r>
              <a:rPr lang="en-US" sz="3600" dirty="0" smtClean="0"/>
              <a:t>EC Project Review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/>
              <a:t> </a:t>
            </a:r>
            <a:r>
              <a:rPr lang="en-US" sz="3600" dirty="0" smtClean="0"/>
              <a:t>Site stats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/>
              <a:t> </a:t>
            </a:r>
            <a:r>
              <a:rPr lang="en-US" sz="3600" dirty="0" smtClean="0"/>
              <a:t>Readership Survey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/>
              <a:t> </a:t>
            </a:r>
            <a:r>
              <a:rPr lang="en-US" sz="3600" dirty="0" smtClean="0"/>
              <a:t>Media Partners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/>
              <a:t> </a:t>
            </a:r>
            <a:r>
              <a:rPr lang="en-US" sz="3600" dirty="0" smtClean="0"/>
              <a:t>Online Workflows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949280"/>
            <a:ext cx="4248472" cy="71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5733256"/>
            <a:ext cx="87484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32040" y="5949280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Andrew Purcell</a:t>
            </a:r>
          </a:p>
          <a:p>
            <a:pPr algn="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Editor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52536" y="260648"/>
            <a:ext cx="54006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7504" y="260648"/>
            <a:ext cx="49685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spc="-15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Recruitment</a:t>
            </a:r>
            <a:endParaRPr lang="en-US" sz="5400" cap="none" spc="-15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3861048"/>
            <a:ext cx="309634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Andrew Purcell</a:t>
            </a:r>
          </a:p>
          <a:p>
            <a:endParaRPr lang="en-US" sz="100" u="sng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Editor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Started August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Based at CERN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32040" y="3861048"/>
            <a:ext cx="388843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Amber Harmon</a:t>
            </a:r>
          </a:p>
          <a:p>
            <a:endParaRPr lang="en-US" sz="100" u="sng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US Editor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Started last Thursday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Based at Indiana University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628800"/>
            <a:ext cx="223224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grayscl/>
            <a:lum bright="7000" contrast="10000"/>
          </a:blip>
          <a:srcRect/>
          <a:stretch>
            <a:fillRect/>
          </a:stretch>
        </p:blipFill>
        <p:spPr bwMode="auto">
          <a:xfrm>
            <a:off x="5796136" y="1700808"/>
            <a:ext cx="1600200" cy="2133600"/>
          </a:xfrm>
          <a:prstGeom prst="rect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949280"/>
            <a:ext cx="4248472" cy="71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5733256"/>
            <a:ext cx="87484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32040" y="5949280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Andrew Purcell</a:t>
            </a:r>
          </a:p>
          <a:p>
            <a:pPr algn="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Editor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52536" y="260648"/>
            <a:ext cx="54006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7504" y="260648"/>
            <a:ext cx="49685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spc="-15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EC Project Review</a:t>
            </a:r>
            <a:endParaRPr lang="en-US" sz="5400" cap="none" spc="-15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9672" y="1945863"/>
            <a:ext cx="61926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 Brussels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15 October, 2012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/>
              <a:t> </a:t>
            </a:r>
            <a:r>
              <a:rPr lang="en-US" sz="3600" dirty="0" smtClean="0"/>
              <a:t>Site stats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/>
              <a:t> </a:t>
            </a:r>
            <a:r>
              <a:rPr lang="en-US" sz="3600" dirty="0" smtClean="0"/>
              <a:t>Readership Survey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Feedback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949280"/>
            <a:ext cx="4248472" cy="71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5733256"/>
            <a:ext cx="87484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32040" y="5949280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Andrew Purcell</a:t>
            </a:r>
          </a:p>
          <a:p>
            <a:pPr algn="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Editor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52536" y="260648"/>
            <a:ext cx="54006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7504" y="260648"/>
            <a:ext cx="49685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spc="-15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Site Stats</a:t>
            </a:r>
            <a:endParaRPr lang="en-US" sz="5400" cap="none" spc="-15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158" b="857"/>
          <a:stretch/>
        </p:blipFill>
        <p:spPr bwMode="auto">
          <a:xfrm>
            <a:off x="310509" y="1448780"/>
            <a:ext cx="6331720" cy="373541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6777003" y="2514600"/>
            <a:ext cx="218748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1800" dirty="0" smtClean="0"/>
              <a:t>Subscriber numbers have reached a plateau.</a:t>
            </a:r>
            <a:endParaRPr lang="en-US" sz="1800" i="1" dirty="0" smtClean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6777003" y="3789040"/>
            <a:ext cx="2187485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1800" dirty="0" smtClean="0"/>
              <a:t>No growth over the last year. </a:t>
            </a:r>
            <a:endParaRPr lang="en-US" sz="1800" i="1" dirty="0" smtClean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6777003" y="4797401"/>
            <a:ext cx="2187485" cy="50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1800" dirty="0" smtClean="0"/>
              <a:t>However…</a:t>
            </a:r>
            <a:endParaRPr lang="en-US" sz="1800" i="1" dirty="0" smtClean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6804248" y="1412776"/>
            <a:ext cx="3415905" cy="91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8,250 </a:t>
            </a:r>
            <a:r>
              <a:rPr kumimoji="0" lang="en-US" altLang="ja-JP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newsletter</a:t>
            </a:r>
            <a:endParaRPr lang="en-US" altLang="ja-JP" b="1" kern="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subscribers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949280"/>
            <a:ext cx="4248472" cy="71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5733256"/>
            <a:ext cx="87484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32040" y="5949280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Andrew Purcell</a:t>
            </a:r>
          </a:p>
          <a:p>
            <a:pPr algn="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Editor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52536" y="260648"/>
            <a:ext cx="54006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7504" y="260648"/>
            <a:ext cx="49685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spc="-15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Site Stats</a:t>
            </a:r>
            <a:endParaRPr lang="en-US" sz="5400" cap="none" spc="-15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75656" y="1988840"/>
            <a:ext cx="61926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 161,624 unique visitors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/>
              <a:t> </a:t>
            </a:r>
            <a:r>
              <a:rPr lang="en-US" sz="3600" dirty="0" smtClean="0"/>
              <a:t>316,352 pages viewed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/>
              <a:t> </a:t>
            </a:r>
            <a:r>
              <a:rPr lang="en-US" sz="3600" dirty="0" smtClean="0"/>
              <a:t>01:37 average duration of visit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/>
              <a:t> </a:t>
            </a:r>
            <a:r>
              <a:rPr lang="en-US" sz="3600" dirty="0" smtClean="0"/>
              <a:t>71% bounce rate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/>
              <a:t> </a:t>
            </a:r>
            <a:r>
              <a:rPr lang="en-US" sz="3600" dirty="0" smtClean="0"/>
              <a:t>76% new visits</a:t>
            </a:r>
          </a:p>
          <a:p>
            <a:endParaRPr lang="en-US" sz="3600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949280"/>
            <a:ext cx="4248472" cy="71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5733256"/>
            <a:ext cx="87484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32040" y="5949280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Andrew Purcell</a:t>
            </a:r>
          </a:p>
          <a:p>
            <a:pPr algn="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Editor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52536" y="260648"/>
            <a:ext cx="54006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7504" y="260648"/>
            <a:ext cx="49685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spc="-15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Site Stats</a:t>
            </a:r>
            <a:endParaRPr lang="en-US" sz="5400" cap="none" spc="-15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724" r="21588" b="1423"/>
          <a:stretch/>
        </p:blipFill>
        <p:spPr bwMode="auto">
          <a:xfrm>
            <a:off x="683568" y="1412776"/>
            <a:ext cx="4025996" cy="39970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5004048" y="1628800"/>
            <a:ext cx="388843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1800" dirty="0" smtClean="0"/>
              <a:t>… growth in readership driven by social media (particularly Twitter) </a:t>
            </a:r>
            <a:r>
              <a:rPr lang="en-US" sz="1800" dirty="0" smtClean="0"/>
              <a:t>is compensating </a:t>
            </a:r>
            <a:r>
              <a:rPr lang="en-US" sz="1800" dirty="0" smtClean="0"/>
              <a:t>for this.</a:t>
            </a:r>
            <a:endParaRPr lang="en-US" sz="1800" i="1" dirty="0" smtClean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5004048" y="2795473"/>
            <a:ext cx="3816424" cy="142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1800" dirty="0" smtClean="0"/>
              <a:t>News aggregator sites also very important</a:t>
            </a:r>
            <a:r>
              <a:rPr lang="en-US" sz="1100" dirty="0" smtClean="0"/>
              <a:t>. </a:t>
            </a:r>
            <a:r>
              <a:rPr lang="en-US" sz="1100" dirty="0" smtClean="0"/>
              <a:t> </a:t>
            </a:r>
            <a:r>
              <a:rPr lang="en-US" sz="1400" dirty="0" smtClean="0"/>
              <a:t>(</a:t>
            </a:r>
            <a:r>
              <a:rPr lang="en-US" sz="1400" dirty="0" smtClean="0"/>
              <a:t>e.g. </a:t>
            </a:r>
            <a:r>
              <a:rPr lang="en-US" sz="1400" dirty="0" err="1" smtClean="0"/>
              <a:t>Reddit</a:t>
            </a:r>
            <a:r>
              <a:rPr lang="en-US" sz="1400" dirty="0" smtClean="0"/>
              <a:t>, </a:t>
            </a:r>
            <a:r>
              <a:rPr lang="en-US" sz="1400" dirty="0" err="1" smtClean="0"/>
              <a:t>StumbleUpon</a:t>
            </a:r>
            <a:r>
              <a:rPr lang="en-US" sz="1400" dirty="0" smtClean="0"/>
              <a:t>, Slashdot, </a:t>
            </a:r>
            <a:r>
              <a:rPr lang="en-US" sz="1400" dirty="0" err="1" smtClean="0"/>
              <a:t>Digg</a:t>
            </a:r>
            <a:r>
              <a:rPr lang="en-US" sz="1400" dirty="0" smtClean="0"/>
              <a:t>, Paper.li, etc.)</a:t>
            </a:r>
            <a:endParaRPr lang="en-US" sz="1400" i="1" dirty="0" smtClean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5656822" y="4158081"/>
            <a:ext cx="2692660" cy="49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1292 Twitter followers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5979497" y="4458571"/>
            <a:ext cx="2692660" cy="49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</a:rPr>
              <a:t>638 Facebook likes</a:t>
            </a:r>
            <a:endParaRPr lang="en-US" sz="18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6422622" y="4743146"/>
            <a:ext cx="2564570" cy="49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+23 on Google+</a:t>
            </a:r>
            <a:endParaRPr lang="en-US" sz="1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6808950" y="5022177"/>
            <a:ext cx="2803610" cy="49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b="1" dirty="0" err="1" smtClean="0">
                <a:solidFill>
                  <a:srgbClr val="FF6600"/>
                </a:solidFill>
              </a:rPr>
              <a:t>Klout</a:t>
            </a:r>
            <a:r>
              <a:rPr lang="en-US" b="1" dirty="0" smtClean="0">
                <a:solidFill>
                  <a:srgbClr val="FF6600"/>
                </a:solidFill>
              </a:rPr>
              <a:t> score: 54</a:t>
            </a:r>
            <a:endParaRPr lang="en-US" dirty="0" smtClean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949280"/>
            <a:ext cx="4248472" cy="71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5733256"/>
            <a:ext cx="87484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32040" y="5949280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Andrew Purcell</a:t>
            </a:r>
          </a:p>
          <a:p>
            <a:pPr algn="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Editor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52536" y="260648"/>
            <a:ext cx="54006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7504" y="260648"/>
            <a:ext cx="50405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spc="-15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Readership Survey</a:t>
            </a:r>
            <a:endParaRPr lang="en-US" sz="5400" cap="none" spc="-15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39552" y="1451917"/>
            <a:ext cx="8147248" cy="41373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Arial" pitchFamily="34" charset="0"/>
              </a:rPr>
              <a:t>Ran survey from May to July 2012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Arial" pitchFamily="34" charset="0"/>
              </a:rPr>
              <a:t>201 respondents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Arial" pitchFamily="34" charset="0"/>
              </a:rPr>
              <a:t>We asked readers for their age, profession, gender, interests, what they liked about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Arial" pitchFamily="34" charset="0"/>
              </a:rPr>
              <a:t>iSGTW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Arial" pitchFamily="34" charset="0"/>
              </a:rPr>
              <a:t>, how they access/use our website, etc.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Arial" pitchFamily="34" charset="0"/>
              </a:rPr>
              <a:t>Newsletter main source of traffic, but social media becoming more important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Arial" pitchFamily="34" charset="0"/>
              </a:rPr>
              <a:t>Big increase in female readership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Arial" pitchFamily="34" charset="0"/>
              </a:rPr>
              <a:t>Difficulty targeting young readers</a:t>
            </a:r>
            <a:endParaRPr kumimoji="0" lang="en-GB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949280"/>
            <a:ext cx="4248472" cy="71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5733256"/>
            <a:ext cx="87484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32040" y="5949280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Andrew Purcell</a:t>
            </a:r>
          </a:p>
          <a:p>
            <a:pPr algn="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Editor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52536" y="260648"/>
            <a:ext cx="54006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7504" y="260648"/>
            <a:ext cx="50405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spc="-15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Readership Survey</a:t>
            </a:r>
            <a:endParaRPr lang="en-US" sz="5400" cap="none" spc="-15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11560" y="1484784"/>
            <a:ext cx="80752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Arial" pitchFamily="34" charset="0"/>
              </a:rPr>
              <a:t>Announcements/events section underused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Arial" pitchFamily="34" charset="0"/>
              </a:rPr>
              <a:t>Highly engaged readership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Arial" pitchFamily="34" charset="0"/>
              </a:rPr>
              <a:t>Most read more than half of each issue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Arial" pitchFamily="34" charset="0"/>
              </a:rPr>
              <a:t>81% have forwarded/discussed articles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Arial" pitchFamily="34" charset="0"/>
              </a:rPr>
              <a:t>Over 20% have cited or linked to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Arial" pitchFamily="34" charset="0"/>
              </a:rPr>
              <a:t>iSGTW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Arial" pitchFamily="34" charset="0"/>
              </a:rPr>
              <a:t> in a blog, paper, poster or talk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Arial" pitchFamily="34" charset="0"/>
              </a:rPr>
              <a:t>Inspiring research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Arial" pitchFamily="34" charset="0"/>
              </a:rPr>
              <a:t>Used as a source by others in media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Arial" pitchFamily="34" charset="0"/>
              </a:rPr>
              <a:t>Over 1 in 10 visitors to the site are journalists/science communicators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Arial" pitchFamily="34" charset="0"/>
              </a:rPr>
              <a:t>Articles pitched at right difficulty level and cover good range of topics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461</Words>
  <Application>Microsoft Office PowerPoint</Application>
  <PresentationFormat>On-screen Show (4:3)</PresentationFormat>
  <Paragraphs>125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AVC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AVC</dc:creator>
  <cp:lastModifiedBy>AVC</cp:lastModifiedBy>
  <cp:revision>7</cp:revision>
  <dcterms:created xsi:type="dcterms:W3CDTF">2012-11-13T22:22:54Z</dcterms:created>
  <dcterms:modified xsi:type="dcterms:W3CDTF">2012-11-13T23:29:48Z</dcterms:modified>
</cp:coreProperties>
</file>