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69" r:id="rId2"/>
    <p:sldId id="273" r:id="rId3"/>
    <p:sldId id="270" r:id="rId4"/>
    <p:sldId id="278" r:id="rId5"/>
    <p:sldId id="271" r:id="rId6"/>
    <p:sldId id="277" r:id="rId7"/>
    <p:sldId id="274" r:id="rId8"/>
    <p:sldId id="275"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C48"/>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88" autoAdjust="0"/>
  </p:normalViewPr>
  <p:slideViewPr>
    <p:cSldViewPr>
      <p:cViewPr varScale="1">
        <p:scale>
          <a:sx n="45" d="100"/>
          <a:sy n="45" d="100"/>
        </p:scale>
        <p:origin x="-2872" y="-104"/>
      </p:cViewPr>
      <p:guideLst>
        <p:guide orient="horz" pos="2160"/>
        <p:guide pos="2880"/>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DA0E24-15AC-E74F-AEC9-2519857DCC56}" type="datetimeFigureOut">
              <a:rPr lang="en-US" smtClean="0"/>
              <a:t>06/03/13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92AF02-366B-0246-B14A-332781D20897}" type="slidenum">
              <a:rPr lang="en-US" smtClean="0"/>
              <a:t>‹#›</a:t>
            </a:fld>
            <a:endParaRPr lang="en-US"/>
          </a:p>
        </p:txBody>
      </p:sp>
    </p:spTree>
    <p:extLst>
      <p:ext uri="{BB962C8B-B14F-4D97-AF65-F5344CB8AC3E}">
        <p14:creationId xmlns:p14="http://schemas.microsoft.com/office/powerpoint/2010/main" val="3255172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A67D-9A72-45FF-91F5-3D41E77BF621}" type="datetimeFigureOut">
              <a:rPr lang="it-IT" smtClean="0"/>
              <a:t>06/03/13</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10AD2-A1A7-4E8E-87BC-1F9FD7693985}" type="slidenum">
              <a:rPr lang="it-IT" smtClean="0"/>
              <a:t>‹#›</a:t>
            </a:fld>
            <a:endParaRPr lang="it-IT"/>
          </a:p>
        </p:txBody>
      </p:sp>
    </p:spTree>
    <p:extLst>
      <p:ext uri="{BB962C8B-B14F-4D97-AF65-F5344CB8AC3E}">
        <p14:creationId xmlns:p14="http://schemas.microsoft.com/office/powerpoint/2010/main" val="1307865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ucn.org/about/union/members/who_members/" TargetMode="External"/><Relationship Id="rId4" Type="http://schemas.openxmlformats.org/officeDocument/2006/relationships/hyperlink" Target="http://www.iucn.org/about/union/commissions/" TargetMode="External"/><Relationship Id="rId5" Type="http://schemas.openxmlformats.org/officeDocument/2006/relationships/hyperlink" Target="http://www.iucn.org/about/union/council/" TargetMode="External"/><Relationship Id="rId6" Type="http://schemas.openxmlformats.org/officeDocument/2006/relationships/hyperlink" Target="http://www.iucnworldconservationcongress.org/" TargetMode="External"/><Relationship Id="rId7" Type="http://schemas.openxmlformats.org/officeDocument/2006/relationships/hyperlink" Target="http://www.iucn.org/about/union/donor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iki.i-marine.eu/index.php/Ecosystem_Approach_Community_of_Practice:_FishFinde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 anywhere anytime</a:t>
            </a:r>
          </a:p>
          <a:p>
            <a:endParaRPr lang="en-US" dirty="0"/>
          </a:p>
        </p:txBody>
      </p:sp>
      <p:sp>
        <p:nvSpPr>
          <p:cNvPr id="4" name="Slide Number Placeholder 3"/>
          <p:cNvSpPr>
            <a:spLocks noGrp="1"/>
          </p:cNvSpPr>
          <p:nvPr>
            <p:ph type="sldNum" sz="quarter" idx="10"/>
          </p:nvPr>
        </p:nvSpPr>
        <p:spPr/>
        <p:txBody>
          <a:bodyPr/>
          <a:lstStyle/>
          <a:p>
            <a:fld id="{4A710AD2-A1A7-4E8E-87BC-1F9FD7693985}" type="slidenum">
              <a:rPr lang="it-IT" smtClean="0"/>
              <a:t>2</a:t>
            </a:fld>
            <a:endParaRPr lang="it-IT"/>
          </a:p>
        </p:txBody>
      </p:sp>
    </p:spTree>
    <p:extLst>
      <p:ext uri="{BB962C8B-B14F-4D97-AF65-F5344CB8AC3E}">
        <p14:creationId xmlns:p14="http://schemas.microsoft.com/office/powerpoint/2010/main" val="34768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IUCN species conservation status</a:t>
            </a:r>
          </a:p>
          <a:p>
            <a:r>
              <a:rPr lang="en-US" sz="1200" b="1" kern="1200" dirty="0" smtClean="0">
                <a:solidFill>
                  <a:schemeClr val="tx1"/>
                </a:solidFill>
                <a:latin typeface="+mn-lt"/>
                <a:ea typeface="+mn-ea"/>
                <a:cs typeface="+mn-cs"/>
              </a:rPr>
              <a:t>International Union for Conservation of Nature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FAO aquatic species fact sheets</a:t>
            </a:r>
          </a:p>
          <a:p>
            <a:r>
              <a:rPr lang="en-US" sz="1200" kern="1200" dirty="0" err="1" smtClean="0">
                <a:solidFill>
                  <a:schemeClr val="tx1"/>
                </a:solidFill>
                <a:latin typeface="+mn-lt"/>
                <a:ea typeface="+mn-ea"/>
                <a:cs typeface="+mn-cs"/>
              </a:rPr>
              <a:t>AquaMaps</a:t>
            </a:r>
            <a:r>
              <a:rPr lang="en-US" sz="1200" kern="1200" dirty="0" smtClean="0">
                <a:solidFill>
                  <a:schemeClr val="tx1"/>
                </a:solidFill>
                <a:latin typeface="+mn-lt"/>
                <a:ea typeface="+mn-ea"/>
                <a:cs typeface="+mn-cs"/>
              </a:rPr>
              <a:t> species probability maps</a:t>
            </a:r>
          </a:p>
          <a:p>
            <a:r>
              <a:rPr lang="en-US" sz="1200" kern="1200" dirty="0" err="1" smtClean="0">
                <a:solidFill>
                  <a:schemeClr val="tx1"/>
                </a:solidFill>
                <a:latin typeface="+mn-lt"/>
                <a:ea typeface="+mn-ea"/>
                <a:cs typeface="+mn-cs"/>
              </a:rPr>
              <a:t>AquaMaps</a:t>
            </a:r>
            <a:r>
              <a:rPr lang="en-US" sz="1200" kern="1200" dirty="0" smtClean="0">
                <a:solidFill>
                  <a:schemeClr val="tx1"/>
                </a:solidFill>
                <a:latin typeface="+mn-lt"/>
                <a:ea typeface="+mn-ea"/>
                <a:cs typeface="+mn-cs"/>
              </a:rPr>
              <a:t> species 2050 probability maps</a:t>
            </a:r>
          </a:p>
          <a:p>
            <a:r>
              <a:rPr lang="en-US" sz="1200" kern="1200" dirty="0" smtClean="0">
                <a:solidFill>
                  <a:schemeClr val="tx1"/>
                </a:solidFill>
                <a:latin typeface="+mn-lt"/>
                <a:ea typeface="+mn-ea"/>
                <a:cs typeface="+mn-cs"/>
              </a:rPr>
              <a:t>Local names from </a:t>
            </a:r>
            <a:r>
              <a:rPr lang="en-US" sz="1200" kern="1200" dirty="0" err="1" smtClean="0">
                <a:solidFill>
                  <a:schemeClr val="tx1"/>
                </a:solidFill>
                <a:latin typeface="+mn-lt"/>
                <a:ea typeface="+mn-ea"/>
                <a:cs typeface="+mn-cs"/>
              </a:rPr>
              <a:t>Fishbase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SeaLifeBase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WoRMS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Links to data sources, such as OBIS, </a:t>
            </a:r>
            <a:r>
              <a:rPr lang="en-US" sz="1200" kern="1200" dirty="0" err="1" smtClean="0">
                <a:solidFill>
                  <a:schemeClr val="tx1"/>
                </a:solidFill>
                <a:latin typeface="+mn-lt"/>
                <a:ea typeface="+mn-ea"/>
                <a:cs typeface="+mn-cs"/>
              </a:rPr>
              <a:t>Fishbase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SeaLifeBase</a:t>
            </a:r>
            <a:r>
              <a:rPr lang="en-US" sz="1200" kern="1200" dirty="0" smtClean="0">
                <a:solidFill>
                  <a:schemeClr val="tx1"/>
                </a:solidFill>
                <a:latin typeface="+mn-lt"/>
                <a:ea typeface="+mn-ea"/>
                <a:cs typeface="+mn-cs"/>
              </a:rPr>
              <a:t>, FAO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following FAO criteria were used for selecting species available in this app:</a:t>
            </a:r>
          </a:p>
          <a:p>
            <a:pPr marL="171450" indent="-171450">
              <a:buFont typeface="Wingdings" charset="2"/>
              <a:buChar char="§"/>
            </a:pPr>
            <a:r>
              <a:rPr lang="en-US" sz="1200" kern="1200" dirty="0" smtClean="0">
                <a:solidFill>
                  <a:schemeClr val="tx1"/>
                </a:solidFill>
                <a:latin typeface="+mn-lt"/>
                <a:ea typeface="+mn-ea"/>
                <a:cs typeface="+mn-cs"/>
              </a:rPr>
              <a:t>an annual catch exceeding 10 thousand MT</a:t>
            </a:r>
          </a:p>
          <a:p>
            <a:pPr marL="171450" indent="-171450">
              <a:buFont typeface="Wingdings" charset="2"/>
              <a:buChar char="§"/>
            </a:pPr>
            <a:r>
              <a:rPr lang="en-US" sz="1200" kern="1200" dirty="0" smtClean="0">
                <a:solidFill>
                  <a:schemeClr val="tx1"/>
                </a:solidFill>
                <a:latin typeface="+mn-lt"/>
                <a:ea typeface="+mn-ea"/>
                <a:cs typeface="+mn-cs"/>
              </a:rPr>
              <a:t>importance for local industry or social groups</a:t>
            </a:r>
          </a:p>
          <a:p>
            <a:pPr marL="171450" indent="-171450">
              <a:buFont typeface="Wingdings" charset="2"/>
              <a:buChar char="§"/>
            </a:pPr>
            <a:r>
              <a:rPr lang="en-US" sz="1200" kern="1200" dirty="0" smtClean="0">
                <a:solidFill>
                  <a:schemeClr val="tx1"/>
                </a:solidFill>
                <a:latin typeface="+mn-lt"/>
                <a:ea typeface="+mn-ea"/>
                <a:cs typeface="+mn-cs"/>
              </a:rPr>
              <a:t>commercial value</a:t>
            </a:r>
          </a:p>
          <a:p>
            <a:pPr marL="171450" indent="-171450">
              <a:buFont typeface="Wingdings" charset="2"/>
              <a:buChar char="§"/>
            </a:pPr>
            <a:r>
              <a:rPr lang="en-US" sz="1200" kern="1200" dirty="0" smtClean="0">
                <a:solidFill>
                  <a:schemeClr val="tx1"/>
                </a:solidFill>
                <a:latin typeface="+mn-lt"/>
                <a:ea typeface="+mn-ea"/>
                <a:cs typeface="+mn-cs"/>
              </a:rPr>
              <a:t>endangered or vulnerable species</a:t>
            </a:r>
          </a:p>
          <a:p>
            <a:pPr marL="171450" indent="-171450">
              <a:buFont typeface="Wingdings" charset="2"/>
              <a:buChar char="§"/>
            </a:pPr>
            <a:r>
              <a:rPr lang="en-US" sz="1200" kern="1200" dirty="0" smtClean="0">
                <a:solidFill>
                  <a:schemeClr val="tx1"/>
                </a:solidFill>
                <a:latin typeface="+mn-lt"/>
                <a:ea typeface="+mn-ea"/>
                <a:cs typeface="+mn-cs"/>
              </a:rPr>
              <a:t>importance to aquaculture</a:t>
            </a:r>
          </a:p>
          <a:p>
            <a:pPr marL="171450" indent="-171450">
              <a:buFont typeface="Wingdings" charset="2"/>
              <a:buChar char="§"/>
            </a:pPr>
            <a:r>
              <a:rPr lang="en-US" sz="1200" kern="1200" dirty="0" smtClean="0">
                <a:solidFill>
                  <a:schemeClr val="tx1"/>
                </a:solidFill>
                <a:latin typeface="+mn-lt"/>
                <a:ea typeface="+mn-ea"/>
                <a:cs typeface="+mn-cs"/>
              </a:rPr>
              <a:t>by-catch</a:t>
            </a:r>
          </a:p>
          <a:p>
            <a:pPr marL="171450" indent="-171450">
              <a:buFont typeface="Arial"/>
              <a:buChar char="•"/>
            </a:pPr>
            <a:r>
              <a:rPr lang="en-US" sz="1200" kern="1200" dirty="0" smtClean="0">
                <a:solidFill>
                  <a:schemeClr val="tx1"/>
                </a:solidFill>
                <a:latin typeface="+mn-lt"/>
                <a:ea typeface="+mn-ea"/>
                <a:cs typeface="+mn-cs"/>
              </a:rPr>
              <a:t>potential future importance to fishery</a:t>
            </a:r>
            <a:endParaRPr lang="en-US" dirty="0"/>
          </a:p>
        </p:txBody>
      </p:sp>
      <p:sp>
        <p:nvSpPr>
          <p:cNvPr id="4" name="Slide Number Placeholder 3"/>
          <p:cNvSpPr>
            <a:spLocks noGrp="1"/>
          </p:cNvSpPr>
          <p:nvPr>
            <p:ph type="sldNum" sz="quarter" idx="10"/>
          </p:nvPr>
        </p:nvSpPr>
        <p:spPr/>
        <p:txBody>
          <a:bodyPr/>
          <a:lstStyle/>
          <a:p>
            <a:fld id="{4A710AD2-A1A7-4E8E-87BC-1F9FD7693985}" type="slidenum">
              <a:rPr lang="it-IT" smtClean="0"/>
              <a:t>3</a:t>
            </a:fld>
            <a:endParaRPr lang="it-IT"/>
          </a:p>
        </p:txBody>
      </p:sp>
    </p:spTree>
    <p:extLst>
      <p:ext uri="{BB962C8B-B14F-4D97-AF65-F5344CB8AC3E}">
        <p14:creationId xmlns:p14="http://schemas.microsoft.com/office/powerpoint/2010/main" val="22818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IUCN at a glance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Founded in 1948 as the world’s first global environmental organization </a:t>
            </a:r>
          </a:p>
          <a:p>
            <a:r>
              <a:rPr lang="en-US" sz="1200" b="0" kern="1200" dirty="0" smtClean="0">
                <a:solidFill>
                  <a:schemeClr val="tx1"/>
                </a:solidFill>
                <a:latin typeface="+mn-lt"/>
                <a:ea typeface="+mn-ea"/>
                <a:cs typeface="+mn-cs"/>
              </a:rPr>
              <a:t>		Today the largest professional global conservation network</a:t>
            </a:r>
          </a:p>
          <a:p>
            <a:r>
              <a:rPr lang="en-US" sz="1200" b="0" kern="1200" dirty="0" smtClean="0">
                <a:solidFill>
                  <a:schemeClr val="tx1"/>
                </a:solidFill>
                <a:latin typeface="+mn-lt"/>
                <a:ea typeface="+mn-ea"/>
                <a:cs typeface="+mn-cs"/>
              </a:rPr>
              <a:t>		A leading authority on the environment and sustainable development</a:t>
            </a:r>
          </a:p>
          <a:p>
            <a:r>
              <a:rPr lang="en-US" sz="1200" b="0" kern="1200" dirty="0" smtClean="0">
                <a:solidFill>
                  <a:schemeClr val="tx1"/>
                </a:solidFill>
                <a:latin typeface="+mn-lt"/>
                <a:ea typeface="+mn-ea"/>
                <a:cs typeface="+mn-cs"/>
              </a:rPr>
              <a:t>		More than 1,200 </a:t>
            </a:r>
            <a:r>
              <a:rPr lang="en-US" sz="1200" b="0" kern="1200" dirty="0" smtClean="0">
                <a:solidFill>
                  <a:schemeClr val="tx1"/>
                </a:solidFill>
                <a:latin typeface="+mn-lt"/>
                <a:ea typeface="+mn-ea"/>
                <a:cs typeface="+mn-cs"/>
                <a:hlinkClick r:id="rId3"/>
              </a:rPr>
              <a:t>member organizations including 200+ government and 900+ non-government organizations</a:t>
            </a:r>
          </a:p>
          <a:p>
            <a:r>
              <a:rPr lang="en-US" sz="1200" b="0" kern="1200" dirty="0" smtClean="0">
                <a:solidFill>
                  <a:schemeClr val="tx1"/>
                </a:solidFill>
                <a:latin typeface="+mn-lt"/>
                <a:ea typeface="+mn-ea"/>
                <a:cs typeface="+mn-cs"/>
              </a:rPr>
              <a:t>		Almost 11,000 voluntary scientists and experts, grouped in six </a:t>
            </a:r>
            <a:r>
              <a:rPr lang="en-US" sz="1200" b="0" kern="1200" dirty="0" smtClean="0">
                <a:solidFill>
                  <a:schemeClr val="tx1"/>
                </a:solidFill>
                <a:latin typeface="+mn-lt"/>
                <a:ea typeface="+mn-ea"/>
                <a:cs typeface="+mn-cs"/>
                <a:hlinkClick r:id="rId4"/>
              </a:rPr>
              <a:t>Commissions in some 160 countries</a:t>
            </a:r>
          </a:p>
          <a:p>
            <a:r>
              <a:rPr lang="en-US" sz="1200" b="0" kern="1200" dirty="0" smtClean="0">
                <a:solidFill>
                  <a:schemeClr val="tx1"/>
                </a:solidFill>
                <a:latin typeface="+mn-lt"/>
                <a:ea typeface="+mn-ea"/>
                <a:cs typeface="+mn-cs"/>
              </a:rPr>
              <a:t>		IUCN’s work is supported by over 1,000 staff in 45 offices and hundreds of partners in public, NGO and private sectors around the world. The Union’s headquarters are located in Gland, near Geneva, in Switzerland.</a:t>
            </a:r>
          </a:p>
          <a:p>
            <a:r>
              <a:rPr lang="en-US" sz="1200" b="0" kern="1200" dirty="0" smtClean="0">
                <a:solidFill>
                  <a:schemeClr val="tx1"/>
                </a:solidFill>
                <a:latin typeface="+mn-lt"/>
                <a:ea typeface="+mn-ea"/>
                <a:cs typeface="+mn-cs"/>
              </a:rPr>
              <a:t>		A neutral forum for governments, NGOs, scientists, business and local communities to find practical solutions to conservation and development challenges</a:t>
            </a:r>
          </a:p>
          <a:p>
            <a:r>
              <a:rPr lang="en-US" sz="1200" b="0" kern="1200" dirty="0" smtClean="0">
                <a:solidFill>
                  <a:schemeClr val="tx1"/>
                </a:solidFill>
                <a:latin typeface="+mn-lt"/>
                <a:ea typeface="+mn-ea"/>
                <a:cs typeface="+mn-cs"/>
              </a:rPr>
              <a:t>		Thousands of field projects and activities around the world</a:t>
            </a:r>
          </a:p>
          <a:p>
            <a:r>
              <a:rPr lang="en-US" sz="1200" b="0" kern="1200" dirty="0" smtClean="0">
                <a:solidFill>
                  <a:schemeClr val="tx1"/>
                </a:solidFill>
                <a:latin typeface="+mn-lt"/>
                <a:ea typeface="+mn-ea"/>
                <a:cs typeface="+mn-cs"/>
              </a:rPr>
              <a:t>		Governance by a </a:t>
            </a:r>
            <a:r>
              <a:rPr lang="en-US" sz="1200" b="0" kern="1200" dirty="0" smtClean="0">
                <a:solidFill>
                  <a:schemeClr val="tx1"/>
                </a:solidFill>
                <a:latin typeface="+mn-lt"/>
                <a:ea typeface="+mn-ea"/>
                <a:cs typeface="+mn-cs"/>
                <a:hlinkClick r:id="rId5"/>
              </a:rPr>
              <a:t>Council elected by member organizations every four years at the </a:t>
            </a:r>
            <a:r>
              <a:rPr lang="en-US" sz="1200" b="0" kern="1200" dirty="0" smtClean="0">
                <a:solidFill>
                  <a:schemeClr val="tx1"/>
                </a:solidFill>
                <a:latin typeface="+mn-lt"/>
                <a:ea typeface="+mn-ea"/>
                <a:cs typeface="+mn-cs"/>
                <a:hlinkClick r:id="rId6"/>
              </a:rPr>
              <a:t>IUCN World Conservation Congress</a:t>
            </a:r>
          </a:p>
          <a:p>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7"/>
              </a:rPr>
              <a:t>Funded by governments, bilateral and multilateral agencies, foundations, member organizations and corporations</a:t>
            </a:r>
          </a:p>
          <a:p>
            <a:r>
              <a:rPr lang="en-US" sz="1200" b="0" kern="1200" dirty="0" smtClean="0">
                <a:solidFill>
                  <a:schemeClr val="tx1"/>
                </a:solidFill>
                <a:latin typeface="+mn-lt"/>
                <a:ea typeface="+mn-ea"/>
                <a:cs typeface="+mn-cs"/>
              </a:rPr>
              <a:t>		Official Observer Status at the United Nations General Assembly</a:t>
            </a:r>
            <a:endParaRPr lang="en-US" dirty="0"/>
          </a:p>
        </p:txBody>
      </p:sp>
      <p:sp>
        <p:nvSpPr>
          <p:cNvPr id="4" name="Slide Number Placeholder 3"/>
          <p:cNvSpPr>
            <a:spLocks noGrp="1"/>
          </p:cNvSpPr>
          <p:nvPr>
            <p:ph type="sldNum" sz="quarter" idx="10"/>
          </p:nvPr>
        </p:nvSpPr>
        <p:spPr/>
        <p:txBody>
          <a:bodyPr/>
          <a:lstStyle/>
          <a:p>
            <a:fld id="{4A710AD2-A1A7-4E8E-87BC-1F9FD7693985}" type="slidenum">
              <a:rPr lang="it-IT" smtClean="0"/>
              <a:t>4</a:t>
            </a:fld>
            <a:endParaRPr lang="it-IT"/>
          </a:p>
        </p:txBody>
      </p:sp>
    </p:spTree>
    <p:extLst>
      <p:ext uri="{BB962C8B-B14F-4D97-AF65-F5344CB8AC3E}">
        <p14:creationId xmlns:p14="http://schemas.microsoft.com/office/powerpoint/2010/main" val="248203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FAO/</a:t>
            </a:r>
            <a:r>
              <a:rPr lang="en-US" sz="1200" b="1" kern="1200" dirty="0" err="1" smtClean="0">
                <a:solidFill>
                  <a:schemeClr val="tx1"/>
                </a:solidFill>
                <a:effectLst/>
                <a:latin typeface="+mn-lt"/>
                <a:ea typeface="+mn-ea"/>
                <a:cs typeface="+mn-cs"/>
              </a:rPr>
              <a:t>FishFinder</a:t>
            </a:r>
            <a:r>
              <a:rPr lang="en-US" sz="1200" kern="1200" dirty="0" smtClean="0">
                <a:solidFill>
                  <a:schemeClr val="tx1"/>
                </a:solidFill>
                <a:effectLst/>
                <a:latin typeface="+mn-lt"/>
                <a:ea typeface="+mn-ea"/>
                <a:cs typeface="+mn-cs"/>
              </a:rPr>
              <a:t> - The collaboration with the FAO </a:t>
            </a:r>
            <a:r>
              <a:rPr lang="en-US" sz="1200" u="none" strike="noStrike" kern="1200" dirty="0" smtClean="0">
                <a:solidFill>
                  <a:schemeClr val="tx1"/>
                </a:solidFill>
                <a:effectLst/>
                <a:latin typeface="+mn-lt"/>
                <a:ea typeface="+mn-ea"/>
                <a:cs typeface="+mn-cs"/>
                <a:hlinkClick r:id="rId3"/>
              </a:rPr>
              <a:t>FishFinder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(ex FAO Species Identification and Data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has been initiated in June 2012. The collaboration allows the e-Infrastructure access to a rich resource of species information, while </a:t>
            </a:r>
            <a:r>
              <a:rPr lang="en-US" sz="1200" kern="1200" dirty="0" err="1" smtClean="0">
                <a:solidFill>
                  <a:schemeClr val="tx1"/>
                </a:solidFill>
                <a:effectLst/>
                <a:latin typeface="+mn-lt"/>
                <a:ea typeface="+mn-ea"/>
                <a:cs typeface="+mn-cs"/>
              </a:rPr>
              <a:t>FishFinder</a:t>
            </a:r>
            <a:r>
              <a:rPr lang="en-US" sz="1200" kern="1200" dirty="0" smtClean="0">
                <a:solidFill>
                  <a:schemeClr val="tx1"/>
                </a:solidFill>
                <a:effectLst/>
                <a:latin typeface="+mn-lt"/>
                <a:ea typeface="+mn-ea"/>
                <a:cs typeface="+mn-cs"/>
              </a:rPr>
              <a:t> will be equipped with a reporting environment (Content Management System) to allow its network of Species information specialists to add Species Identification Sheets. The Toolset evidences the value of the </a:t>
            </a:r>
            <a:r>
              <a:rPr lang="en-US" sz="1200" kern="1200" dirty="0" err="1" smtClean="0">
                <a:solidFill>
                  <a:schemeClr val="tx1"/>
                </a:solidFill>
                <a:effectLst/>
                <a:latin typeface="+mn-lt"/>
                <a:ea typeface="+mn-ea"/>
                <a:cs typeface="+mn-cs"/>
              </a:rPr>
              <a:t>iMarine</a:t>
            </a:r>
            <a:r>
              <a:rPr lang="en-US" sz="1200" kern="1200" dirty="0" smtClean="0">
                <a:solidFill>
                  <a:schemeClr val="tx1"/>
                </a:solidFill>
                <a:effectLst/>
                <a:latin typeface="+mn-lt"/>
                <a:ea typeface="+mn-ea"/>
                <a:cs typeface="+mn-cs"/>
              </a:rPr>
              <a:t> reporting tools, including the work-flow and </a:t>
            </a:r>
            <a:r>
              <a:rPr lang="en-US" sz="1200" kern="1200" dirty="0" err="1" smtClean="0">
                <a:solidFill>
                  <a:schemeClr val="tx1"/>
                </a:solidFill>
                <a:effectLst/>
                <a:latin typeface="+mn-lt"/>
                <a:ea typeface="+mn-ea"/>
                <a:cs typeface="+mn-cs"/>
              </a:rPr>
              <a:t>templating</a:t>
            </a:r>
            <a:r>
              <a:rPr lang="en-US" sz="1200" kern="1200" dirty="0" smtClean="0">
                <a:solidFill>
                  <a:schemeClr val="tx1"/>
                </a:solidFill>
                <a:effectLst/>
                <a:latin typeface="+mn-lt"/>
                <a:ea typeface="+mn-ea"/>
                <a:cs typeface="+mn-cs"/>
              </a:rPr>
              <a:t> functions. The collaboration also aims at making available the </a:t>
            </a:r>
            <a:r>
              <a:rPr lang="en-US" sz="1200" kern="1200" dirty="0" err="1" smtClean="0">
                <a:solidFill>
                  <a:schemeClr val="tx1"/>
                </a:solidFill>
                <a:effectLst/>
                <a:latin typeface="+mn-lt"/>
                <a:ea typeface="+mn-ea"/>
                <a:cs typeface="+mn-cs"/>
              </a:rPr>
              <a:t>iMarine</a:t>
            </a:r>
            <a:r>
              <a:rPr lang="en-US" sz="1200" kern="1200" dirty="0" smtClean="0">
                <a:solidFill>
                  <a:schemeClr val="tx1"/>
                </a:solidFill>
                <a:effectLst/>
                <a:latin typeface="+mn-lt"/>
                <a:ea typeface="+mn-ea"/>
                <a:cs typeface="+mn-cs"/>
              </a:rPr>
              <a:t> reporting tool in developing countries thanks to a standalone plugin which can work off-line.</a:t>
            </a:r>
            <a:endParaRPr lang="it-IT" sz="1200" kern="1200" dirty="0" smtClean="0">
              <a:solidFill>
                <a:schemeClr val="tx1"/>
              </a:solidFill>
              <a:effectLst/>
              <a:latin typeface="+mn-lt"/>
              <a:ea typeface="+mn-ea"/>
              <a:cs typeface="+mn-cs"/>
            </a:endParaRPr>
          </a:p>
          <a:p>
            <a:endParaRPr lang="en-US" dirty="0" smtClean="0"/>
          </a:p>
          <a:p>
            <a:endParaRPr lang="en-US" dirty="0" smtClean="0"/>
          </a:p>
          <a:p>
            <a:r>
              <a:rPr lang="en-US" sz="1200" kern="1200" dirty="0" err="1" smtClean="0">
                <a:solidFill>
                  <a:schemeClr val="tx1"/>
                </a:solidFill>
                <a:latin typeface="+mn-lt"/>
                <a:ea typeface="+mn-ea"/>
                <a:cs typeface="+mn-cs"/>
              </a:rPr>
              <a:t>Fishbase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About 50 </a:t>
            </a:r>
            <a:r>
              <a:rPr lang="en-US" sz="1200" kern="1200" dirty="0" err="1" smtClean="0">
                <a:solidFill>
                  <a:schemeClr val="tx1"/>
                </a:solidFill>
                <a:latin typeface="+mn-lt"/>
                <a:ea typeface="+mn-ea"/>
                <a:cs typeface="+mn-cs"/>
              </a:rPr>
              <a:t>sucessive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philippine</a:t>
            </a:r>
            <a:r>
              <a:rPr lang="en-US" sz="1200" kern="1200" dirty="0" smtClean="0">
                <a:solidFill>
                  <a:schemeClr val="tx1"/>
                </a:solidFill>
                <a:latin typeface="+mn-lt"/>
                <a:ea typeface="+mn-ea"/>
                <a:cs typeface="+mn-cs"/>
              </a:rPr>
              <a:t> staff since 1990, currently 16 incl. programmers + librarian</a:t>
            </a:r>
          </a:p>
          <a:p>
            <a:r>
              <a:rPr lang="en-US" sz="1200" kern="1200" dirty="0" smtClean="0">
                <a:solidFill>
                  <a:schemeClr val="tx1"/>
                </a:solidFill>
                <a:latin typeface="+mn-lt"/>
                <a:ea typeface="+mn-ea"/>
                <a:cs typeface="+mn-cs"/>
              </a:rPr>
              <a:t>+ about successive 15 staff in FB Consortium, since 2001, 8 today</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a:t>
            </a:r>
            <a:r>
              <a:rPr lang="en-US" sz="1200" kern="1200" dirty="0" smtClean="0">
                <a:solidFill>
                  <a:schemeClr val="tx1"/>
                </a:solidFill>
                <a:latin typeface="+mn-lt"/>
                <a:ea typeface="+mn-ea"/>
                <a:cs typeface="+mn-cs"/>
              </a:rPr>
              <a:t> 1900 collaborators around the world</a:t>
            </a:r>
          </a:p>
          <a:p>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SeaLifeBase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About 12 successive staff since 2005, currently 5 not incl. the programmers counted above</a:t>
            </a:r>
          </a:p>
          <a:p>
            <a:r>
              <a:rPr lang="en-US" sz="1200" kern="1200" dirty="0" smtClean="0">
                <a:solidFill>
                  <a:schemeClr val="tx1"/>
                </a:solidFill>
                <a:latin typeface="+mn-lt"/>
                <a:ea typeface="+mn-ea"/>
                <a:cs typeface="+mn-cs"/>
              </a:rPr>
              <a:t>+ 1 FBC staff</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a:t>
            </a:r>
            <a:r>
              <a:rPr lang="en-US" sz="1200" kern="1200" dirty="0" smtClean="0">
                <a:solidFill>
                  <a:schemeClr val="tx1"/>
                </a:solidFill>
                <a:latin typeface="+mn-lt"/>
                <a:ea typeface="+mn-ea"/>
                <a:cs typeface="+mn-cs"/>
              </a:rPr>
              <a:t> 230 collaborators around the world</a:t>
            </a:r>
            <a:endParaRPr lang="en-US" dirty="0"/>
          </a:p>
        </p:txBody>
      </p:sp>
      <p:sp>
        <p:nvSpPr>
          <p:cNvPr id="4" name="Slide Number Placeholder 3"/>
          <p:cNvSpPr>
            <a:spLocks noGrp="1"/>
          </p:cNvSpPr>
          <p:nvPr>
            <p:ph type="sldNum" sz="quarter" idx="10"/>
          </p:nvPr>
        </p:nvSpPr>
        <p:spPr/>
        <p:txBody>
          <a:bodyPr/>
          <a:lstStyle/>
          <a:p>
            <a:fld id="{4A710AD2-A1A7-4E8E-87BC-1F9FD7693985}" type="slidenum">
              <a:rPr lang="it-IT" smtClean="0"/>
              <a:t>5</a:t>
            </a:fld>
            <a:endParaRPr lang="it-IT"/>
          </a:p>
        </p:txBody>
      </p:sp>
    </p:spTree>
    <p:extLst>
      <p:ext uri="{BB962C8B-B14F-4D97-AF65-F5344CB8AC3E}">
        <p14:creationId xmlns:p14="http://schemas.microsoft.com/office/powerpoint/2010/main" val="92671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10AD2-A1A7-4E8E-87BC-1F9FD7693985}" type="slidenum">
              <a:rPr lang="it-IT" smtClean="0"/>
              <a:t>7</a:t>
            </a:fld>
            <a:endParaRPr lang="it-IT"/>
          </a:p>
        </p:txBody>
      </p:sp>
    </p:spTree>
    <p:extLst>
      <p:ext uri="{BB962C8B-B14F-4D97-AF65-F5344CB8AC3E}">
        <p14:creationId xmlns:p14="http://schemas.microsoft.com/office/powerpoint/2010/main" val="390378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10AD2-A1A7-4E8E-87BC-1F9FD7693985}" type="slidenum">
              <a:rPr lang="it-IT" smtClean="0"/>
              <a:t>8</a:t>
            </a:fld>
            <a:endParaRPr lang="it-IT"/>
          </a:p>
        </p:txBody>
      </p:sp>
    </p:spTree>
    <p:extLst>
      <p:ext uri="{BB962C8B-B14F-4D97-AF65-F5344CB8AC3E}">
        <p14:creationId xmlns:p14="http://schemas.microsoft.com/office/powerpoint/2010/main" val="327405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5322"/>
            <a:ext cx="7772400" cy="1214896"/>
          </a:xfrm>
        </p:spPr>
        <p:txBody>
          <a:bodyPr/>
          <a:lstStyle>
            <a:lvl1pPr>
              <a:defRPr>
                <a:solidFill>
                  <a:srgbClr val="121C48"/>
                </a:solidFill>
              </a:defRPr>
            </a:lvl1pPr>
          </a:lstStyle>
          <a:p>
            <a:r>
              <a:rPr lang="en-US" smtClean="0"/>
              <a:t>Click to edit Master title style</a:t>
            </a:r>
            <a:endParaRPr lang="it-IT" dirty="0"/>
          </a:p>
        </p:txBody>
      </p:sp>
      <p:sp>
        <p:nvSpPr>
          <p:cNvPr id="3" name="Sottotitolo 2"/>
          <p:cNvSpPr>
            <a:spLocks noGrp="1"/>
          </p:cNvSpPr>
          <p:nvPr>
            <p:ph type="subTitle" idx="1"/>
          </p:nvPr>
        </p:nvSpPr>
        <p:spPr>
          <a:xfrm>
            <a:off x="1371600" y="3915618"/>
            <a:ext cx="6400800" cy="1448431"/>
          </a:xfrm>
        </p:spPr>
        <p:txBody>
          <a:bodyPr/>
          <a:lstStyle>
            <a:lvl1pPr marL="0" indent="0" algn="ctr">
              <a:buNone/>
              <a:defRPr>
                <a:solidFill>
                  <a:srgbClr val="4090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dirty="0"/>
          </a:p>
        </p:txBody>
      </p:sp>
      <p:sp>
        <p:nvSpPr>
          <p:cNvPr id="4" name="Segnaposto piè di pagina 4"/>
          <p:cNvSpPr>
            <a:spLocks noGrp="1"/>
          </p:cNvSpPr>
          <p:nvPr>
            <p:ph type="ftr" sz="quarter" idx="10"/>
          </p:nvPr>
        </p:nvSpPr>
        <p:spPr/>
        <p:txBody>
          <a:bodyPr/>
          <a:lstStyle>
            <a:lvl1pPr>
              <a:defRPr/>
            </a:lvl1pPr>
          </a:lstStyle>
          <a:p>
            <a:r>
              <a:rPr lang="it-IT" smtClean="0"/>
              <a:t>10th e-Infrastructure Concertation Meeting, 6-7 March 2013, Brussels</a:t>
            </a:r>
            <a:endParaRPr lang="it-IT"/>
          </a:p>
        </p:txBody>
      </p:sp>
      <p:sp>
        <p:nvSpPr>
          <p:cNvPr id="5" name="Segnaposto numero diapositiva 5"/>
          <p:cNvSpPr>
            <a:spLocks noGrp="1"/>
          </p:cNvSpPr>
          <p:nvPr>
            <p:ph type="sldNum" sz="quarter" idx="11"/>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399632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6" name="Segnaposto numero diapositiva 5"/>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112909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6" name="Segnaposto numero diapositiva 5"/>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132289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6" name="Segnaposto numero diapositiva 5"/>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297018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6" name="Segnaposto numero diapositiva 5"/>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284908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7" name="Segnaposto numero diapositiva 6"/>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315167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9" name="Segnaposto numero diapositiva 8"/>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211816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5" name="Segnaposto numero diapositiva 4"/>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15113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3" name="Segnaposto piè di pagina 2"/>
          <p:cNvSpPr>
            <a:spLocks noGrp="1"/>
          </p:cNvSpPr>
          <p:nvPr>
            <p:ph type="ftr" sz="quarter" idx="11"/>
          </p:nvPr>
        </p:nvSpPr>
        <p:spPr>
          <a:xfrm>
            <a:off x="2627784" y="6538913"/>
            <a:ext cx="3392016" cy="319087"/>
          </a:xfrm>
        </p:spPr>
        <p:txBody>
          <a:bodyPr/>
          <a:lstStyle>
            <a:lvl1pPr>
              <a:defRPr/>
            </a:lvl1pPr>
          </a:lstStyle>
          <a:p>
            <a:r>
              <a:rPr lang="it-IT" smtClean="0"/>
              <a:t>10th e-Infrastructure Concertation Meeting, 6-7 March 2013, Brussels</a:t>
            </a:r>
            <a:endParaRPr lang="it-IT"/>
          </a:p>
        </p:txBody>
      </p:sp>
      <p:sp>
        <p:nvSpPr>
          <p:cNvPr id="4" name="Segnaposto numero diapositiva 3"/>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106105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7" name="Segnaposto numero diapositiva 6"/>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38358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data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10th e-Infrastructure Concertation Meeting, 6-7 March 2013, Brussels</a:t>
            </a:r>
            <a:endParaRPr lang="it-IT"/>
          </a:p>
        </p:txBody>
      </p:sp>
      <p:sp>
        <p:nvSpPr>
          <p:cNvPr id="7" name="Segnaposto numero diapositiva 6"/>
          <p:cNvSpPr>
            <a:spLocks noGrp="1"/>
          </p:cNvSpPr>
          <p:nvPr>
            <p:ph type="sldNum" sz="quarter" idx="12"/>
          </p:nvPr>
        </p:nvSpPr>
        <p:spPr/>
        <p:txBody>
          <a:bodyPr/>
          <a:lstStyle>
            <a:lvl1pPr>
              <a:defRPr/>
            </a:lvl1pPr>
          </a:lstStyle>
          <a:p>
            <a:fld id="{04EFA6C6-915B-4DBB-9057-29A814ED40E3}" type="slidenum">
              <a:rPr lang="it-IT" smtClean="0"/>
              <a:t>‹#›</a:t>
            </a:fld>
            <a:endParaRPr lang="it-IT"/>
          </a:p>
        </p:txBody>
      </p:sp>
    </p:spTree>
    <p:extLst>
      <p:ext uri="{BB962C8B-B14F-4D97-AF65-F5344CB8AC3E}">
        <p14:creationId xmlns:p14="http://schemas.microsoft.com/office/powerpoint/2010/main" val="1019119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5" name="Segnaposto piè di pagina 4"/>
          <p:cNvSpPr>
            <a:spLocks noGrp="1"/>
          </p:cNvSpPr>
          <p:nvPr>
            <p:ph type="ftr" sz="quarter" idx="3"/>
          </p:nvPr>
        </p:nvSpPr>
        <p:spPr>
          <a:xfrm>
            <a:off x="2339752" y="6538913"/>
            <a:ext cx="4968552" cy="319087"/>
          </a:xfrm>
          <a:prstGeom prst="rect">
            <a:avLst/>
          </a:prstGeom>
        </p:spPr>
        <p:txBody>
          <a:bodyPr vert="horz" lIns="91440" tIns="45720" rIns="91440" bIns="45720" rtlCol="0" anchor="ctr"/>
          <a:lstStyle>
            <a:lvl1pPr algn="ctr" fontAlgn="auto">
              <a:spcBef>
                <a:spcPts val="0"/>
              </a:spcBef>
              <a:spcAft>
                <a:spcPts val="0"/>
              </a:spcAft>
              <a:defRPr sz="1000">
                <a:solidFill>
                  <a:srgbClr val="DDEFF7"/>
                </a:solidFill>
                <a:latin typeface="+mn-lt"/>
                <a:ea typeface="+mn-ea"/>
                <a:cs typeface="+mn-cs"/>
              </a:defRPr>
            </a:lvl1pPr>
          </a:lstStyle>
          <a:p>
            <a:r>
              <a:rPr lang="it-IT" smtClean="0"/>
              <a:t>10th e-Infrastructure Concertation Meeting, 6-7 March 2013, Brussels</a:t>
            </a:r>
            <a:endParaRPr lang="it-IT" dirty="0"/>
          </a:p>
        </p:txBody>
      </p:sp>
      <p:sp>
        <p:nvSpPr>
          <p:cNvPr id="6" name="Segnaposto numero diapositiva 5"/>
          <p:cNvSpPr>
            <a:spLocks noGrp="1"/>
          </p:cNvSpPr>
          <p:nvPr>
            <p:ph type="sldNum" sz="quarter" idx="4"/>
          </p:nvPr>
        </p:nvSpPr>
        <p:spPr>
          <a:xfrm>
            <a:off x="6553200" y="6538913"/>
            <a:ext cx="2133600" cy="3016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DDEFF7"/>
                </a:solidFill>
              </a:defRPr>
            </a:lvl1pPr>
          </a:lstStyle>
          <a:p>
            <a:fld id="{04EFA6C6-915B-4DBB-9057-29A814ED40E3}"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121C48"/>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121C48"/>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121C48"/>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121C48"/>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121C4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i-marine.eu"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62176"/>
            <a:ext cx="7772400" cy="1214896"/>
          </a:xfrm>
        </p:spPr>
        <p:txBody>
          <a:bodyPr/>
          <a:lstStyle/>
          <a:p>
            <a:r>
              <a:rPr lang="en-US" b="1" dirty="0" err="1" smtClean="0"/>
              <a:t>iMarine</a:t>
            </a:r>
            <a:r>
              <a:rPr lang="en-US" dirty="0" smtClean="0"/>
              <a:t> </a:t>
            </a:r>
            <a:r>
              <a:rPr lang="en-US" dirty="0"/>
              <a:t/>
            </a:r>
            <a:br>
              <a:rPr lang="en-US" dirty="0"/>
            </a:br>
            <a:r>
              <a:rPr lang="en-US" sz="3600" i="1" dirty="0" smtClean="0"/>
              <a:t>Cool </a:t>
            </a:r>
            <a:r>
              <a:rPr lang="en-US" sz="3600" i="1" dirty="0"/>
              <a:t>tools and high level experts for fisheries management and knowledge</a:t>
            </a:r>
            <a:endParaRPr lang="it-IT" sz="3600" i="1" dirty="0"/>
          </a:p>
        </p:txBody>
      </p:sp>
      <p:sp>
        <p:nvSpPr>
          <p:cNvPr id="3" name="Subtitle 2"/>
          <p:cNvSpPr>
            <a:spLocks noGrp="1"/>
          </p:cNvSpPr>
          <p:nvPr>
            <p:ph type="subTitle" idx="1"/>
          </p:nvPr>
        </p:nvSpPr>
        <p:spPr>
          <a:xfrm>
            <a:off x="1371600" y="5148921"/>
            <a:ext cx="6400800" cy="1448431"/>
          </a:xfrm>
        </p:spPr>
        <p:txBody>
          <a:bodyPr/>
          <a:lstStyle/>
          <a:p>
            <a:r>
              <a:rPr lang="it-IT" sz="2800" dirty="0" smtClean="0"/>
              <a:t>Donatella Castelli</a:t>
            </a:r>
          </a:p>
          <a:p>
            <a:r>
              <a:rPr lang="it-IT" sz="2800" dirty="0" smtClean="0"/>
              <a:t>CNR-ISTI, Pisa</a:t>
            </a:r>
            <a:endParaRPr lang="it-IT" sz="2800" dirty="0"/>
          </a:p>
        </p:txBody>
      </p:sp>
    </p:spTree>
    <p:extLst>
      <p:ext uri="{BB962C8B-B14F-4D97-AF65-F5344CB8AC3E}">
        <p14:creationId xmlns:p14="http://schemas.microsoft.com/office/powerpoint/2010/main" val="42494334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iMarine</a:t>
            </a:r>
            <a:r>
              <a:rPr lang="en-US" dirty="0" smtClean="0"/>
              <a:t> e-</a:t>
            </a:r>
            <a:r>
              <a:rPr lang="en-US" dirty="0" err="1" smtClean="0"/>
              <a:t>Infrastucture</a:t>
            </a:r>
            <a:endParaRPr lang="en-US" dirty="0"/>
          </a:p>
        </p:txBody>
      </p:sp>
      <p:sp>
        <p:nvSpPr>
          <p:cNvPr id="3" name="Footer Placeholder 2"/>
          <p:cNvSpPr>
            <a:spLocks noGrp="1"/>
          </p:cNvSpPr>
          <p:nvPr>
            <p:ph type="ftr" sz="quarter" idx="11"/>
          </p:nvPr>
        </p:nvSpPr>
        <p:spPr>
          <a:xfrm>
            <a:off x="2339752" y="6782321"/>
            <a:ext cx="4968552" cy="319087"/>
          </a:xfrm>
        </p:spPr>
        <p:txBody>
          <a:bodyPr/>
          <a:lstStyle/>
          <a:p>
            <a:r>
              <a:rPr lang="it-IT" smtClean="0"/>
              <a:t>10th e-Infrastructure Concertation Meeting, 6-7 March 2013, Brussels</a:t>
            </a:r>
            <a:endParaRPr lang="it-IT"/>
          </a:p>
        </p:txBody>
      </p:sp>
      <p:sp>
        <p:nvSpPr>
          <p:cNvPr id="4" name="TextBox 3"/>
          <p:cNvSpPr txBox="1"/>
          <p:nvPr/>
        </p:nvSpPr>
        <p:spPr>
          <a:xfrm>
            <a:off x="611560" y="1628800"/>
            <a:ext cx="8208912" cy="1446550"/>
          </a:xfrm>
          <a:prstGeom prst="rect">
            <a:avLst/>
          </a:prstGeom>
          <a:noFill/>
        </p:spPr>
        <p:txBody>
          <a:bodyPr wrap="square" rtlCol="0">
            <a:spAutoFit/>
          </a:bodyPr>
          <a:lstStyle/>
          <a:p>
            <a:pPr lvl="0" algn="just"/>
            <a:r>
              <a:rPr lang="en-US" sz="2200" b="1" dirty="0">
                <a:solidFill>
                  <a:srgbClr val="002060"/>
                </a:solidFill>
                <a:ea typeface="MS PGothic" pitchFamily="34" charset="-128"/>
                <a:cs typeface="ＭＳ Ｐゴシック" charset="0"/>
              </a:rPr>
              <a:t>E</a:t>
            </a:r>
            <a:r>
              <a:rPr lang="en-US" sz="2200" b="1" dirty="0" smtClean="0">
                <a:solidFill>
                  <a:srgbClr val="002060"/>
                </a:solidFill>
                <a:ea typeface="MS PGothic" pitchFamily="34" charset="-128"/>
                <a:cs typeface="ＭＳ Ｐゴシック" charset="0"/>
              </a:rPr>
              <a:t>stablishing </a:t>
            </a:r>
            <a:r>
              <a:rPr lang="en-US" sz="2200" b="1" dirty="0">
                <a:solidFill>
                  <a:srgbClr val="002060"/>
                </a:solidFill>
                <a:ea typeface="MS PGothic" pitchFamily="34" charset="-128"/>
                <a:cs typeface="ＭＳ Ｐゴシック" charset="0"/>
              </a:rPr>
              <a:t>and operating an e-infrastructure</a:t>
            </a:r>
            <a:r>
              <a:rPr lang="en-US" sz="2200" dirty="0">
                <a:solidFill>
                  <a:srgbClr val="002060"/>
                </a:solidFill>
                <a:ea typeface="MS PGothic" pitchFamily="34" charset="-128"/>
                <a:cs typeface="ＭＳ Ｐゴシック" charset="0"/>
              </a:rPr>
              <a:t> contributing to the implementation of the principles of the </a:t>
            </a:r>
            <a:r>
              <a:rPr lang="en-US" sz="2200" b="1" dirty="0">
                <a:solidFill>
                  <a:srgbClr val="002060"/>
                </a:solidFill>
                <a:ea typeface="MS PGothic" pitchFamily="34" charset="-128"/>
                <a:cs typeface="ＭＳ Ｐゴシック" charset="0"/>
              </a:rPr>
              <a:t>Ecosystem Approach to Fisheries Management and Conservation of Marine Living Resources</a:t>
            </a:r>
            <a:endParaRPr lang="en-US" sz="2200" dirty="0">
              <a:solidFill>
                <a:srgbClr val="002060"/>
              </a:solidFill>
              <a:ea typeface="MS PGothic" pitchFamily="34" charset="-128"/>
              <a:cs typeface="ＭＳ Ｐゴシック" charset="0"/>
            </a:endParaRPr>
          </a:p>
          <a:p>
            <a:endParaRPr lang="en-US" sz="2200" dirty="0"/>
          </a:p>
        </p:txBody>
      </p:sp>
      <p:grpSp>
        <p:nvGrpSpPr>
          <p:cNvPr id="5" name="Group 36"/>
          <p:cNvGrpSpPr>
            <a:grpSpLocks/>
          </p:cNvGrpSpPr>
          <p:nvPr/>
        </p:nvGrpSpPr>
        <p:grpSpPr bwMode="auto">
          <a:xfrm>
            <a:off x="1259632" y="4824536"/>
            <a:ext cx="6120680" cy="1944216"/>
            <a:chOff x="736" y="1014"/>
            <a:chExt cx="4432" cy="2408"/>
          </a:xfrm>
        </p:grpSpPr>
        <p:grpSp>
          <p:nvGrpSpPr>
            <p:cNvPr id="6" name="Group 37"/>
            <p:cNvGrpSpPr>
              <a:grpSpLocks/>
            </p:cNvGrpSpPr>
            <p:nvPr/>
          </p:nvGrpSpPr>
          <p:grpSpPr bwMode="auto">
            <a:xfrm>
              <a:off x="916" y="1032"/>
              <a:ext cx="4105" cy="2035"/>
              <a:chOff x="916" y="1032"/>
              <a:chExt cx="4105" cy="2035"/>
            </a:xfrm>
          </p:grpSpPr>
          <p:sp>
            <p:nvSpPr>
              <p:cNvPr id="8" name="Line 38"/>
              <p:cNvSpPr>
                <a:spLocks noChangeShapeType="1"/>
              </p:cNvSpPr>
              <p:nvPr/>
            </p:nvSpPr>
            <p:spPr bwMode="auto">
              <a:xfrm flipH="1">
                <a:off x="1816" y="2256"/>
                <a:ext cx="440" cy="584"/>
              </a:xfrm>
              <a:prstGeom prst="line">
                <a:avLst/>
              </a:prstGeom>
              <a:noFill/>
              <a:ln w="9525">
                <a:solidFill>
                  <a:srgbClr val="990033"/>
                </a:solidFill>
                <a:round/>
                <a:headEnd/>
                <a:tailEnd/>
              </a:ln>
            </p:spPr>
            <p:txBody>
              <a:bodyPr/>
              <a:lstStyle/>
              <a:p>
                <a:endParaRPr lang="en-US" dirty="0"/>
              </a:p>
            </p:txBody>
          </p:sp>
          <p:sp>
            <p:nvSpPr>
              <p:cNvPr id="9" name="Line 39"/>
              <p:cNvSpPr>
                <a:spLocks noChangeShapeType="1"/>
              </p:cNvSpPr>
              <p:nvPr/>
            </p:nvSpPr>
            <p:spPr bwMode="auto">
              <a:xfrm flipH="1">
                <a:off x="2288" y="2120"/>
                <a:ext cx="1168" cy="144"/>
              </a:xfrm>
              <a:prstGeom prst="line">
                <a:avLst/>
              </a:prstGeom>
              <a:noFill/>
              <a:ln w="9525">
                <a:solidFill>
                  <a:srgbClr val="990033"/>
                </a:solidFill>
                <a:round/>
                <a:headEnd/>
                <a:tailEnd/>
              </a:ln>
            </p:spPr>
            <p:txBody>
              <a:bodyPr/>
              <a:lstStyle/>
              <a:p>
                <a:endParaRPr lang="en-US" dirty="0"/>
              </a:p>
            </p:txBody>
          </p:sp>
          <p:sp>
            <p:nvSpPr>
              <p:cNvPr id="10" name="Line 40"/>
              <p:cNvSpPr>
                <a:spLocks noChangeShapeType="1"/>
              </p:cNvSpPr>
              <p:nvPr/>
            </p:nvSpPr>
            <p:spPr bwMode="auto">
              <a:xfrm flipH="1">
                <a:off x="2840" y="2144"/>
                <a:ext cx="584" cy="680"/>
              </a:xfrm>
              <a:prstGeom prst="line">
                <a:avLst/>
              </a:prstGeom>
              <a:noFill/>
              <a:ln w="9525">
                <a:solidFill>
                  <a:srgbClr val="990033"/>
                </a:solidFill>
                <a:round/>
                <a:headEnd/>
                <a:tailEnd/>
              </a:ln>
            </p:spPr>
            <p:txBody>
              <a:bodyPr/>
              <a:lstStyle/>
              <a:p>
                <a:endParaRPr lang="en-US" dirty="0"/>
              </a:p>
            </p:txBody>
          </p:sp>
          <p:sp>
            <p:nvSpPr>
              <p:cNvPr id="11" name="Line 41"/>
              <p:cNvSpPr>
                <a:spLocks noChangeShapeType="1"/>
              </p:cNvSpPr>
              <p:nvPr/>
            </p:nvSpPr>
            <p:spPr bwMode="auto">
              <a:xfrm flipH="1" flipV="1">
                <a:off x="1032" y="1400"/>
                <a:ext cx="1496" cy="8"/>
              </a:xfrm>
              <a:prstGeom prst="line">
                <a:avLst/>
              </a:prstGeom>
              <a:noFill/>
              <a:ln w="9525">
                <a:solidFill>
                  <a:srgbClr val="CC0066"/>
                </a:solidFill>
                <a:round/>
                <a:headEnd/>
                <a:tailEnd/>
              </a:ln>
            </p:spPr>
            <p:txBody>
              <a:bodyPr/>
              <a:lstStyle/>
              <a:p>
                <a:endParaRPr lang="en-US" dirty="0"/>
              </a:p>
            </p:txBody>
          </p:sp>
          <p:sp>
            <p:nvSpPr>
              <p:cNvPr id="12" name="Line 42"/>
              <p:cNvSpPr>
                <a:spLocks noChangeShapeType="1"/>
              </p:cNvSpPr>
              <p:nvPr/>
            </p:nvSpPr>
            <p:spPr bwMode="auto">
              <a:xfrm flipH="1">
                <a:off x="1840" y="1456"/>
                <a:ext cx="1712" cy="1376"/>
              </a:xfrm>
              <a:prstGeom prst="line">
                <a:avLst/>
              </a:prstGeom>
              <a:noFill/>
              <a:ln w="9525">
                <a:solidFill>
                  <a:srgbClr val="CC0066"/>
                </a:solidFill>
                <a:round/>
                <a:headEnd/>
                <a:tailEnd/>
              </a:ln>
            </p:spPr>
            <p:txBody>
              <a:bodyPr/>
              <a:lstStyle/>
              <a:p>
                <a:endParaRPr lang="en-US" dirty="0"/>
              </a:p>
            </p:txBody>
          </p:sp>
          <p:sp>
            <p:nvSpPr>
              <p:cNvPr id="13" name="Line 43"/>
              <p:cNvSpPr>
                <a:spLocks noChangeShapeType="1"/>
              </p:cNvSpPr>
              <p:nvPr/>
            </p:nvSpPr>
            <p:spPr bwMode="auto">
              <a:xfrm>
                <a:off x="3920" y="1840"/>
                <a:ext cx="264" cy="432"/>
              </a:xfrm>
              <a:prstGeom prst="line">
                <a:avLst/>
              </a:prstGeom>
              <a:noFill/>
              <a:ln w="9525">
                <a:solidFill>
                  <a:srgbClr val="CC0066"/>
                </a:solidFill>
                <a:round/>
                <a:headEnd/>
                <a:tailEnd/>
              </a:ln>
            </p:spPr>
            <p:txBody>
              <a:bodyPr/>
              <a:lstStyle/>
              <a:p>
                <a:endParaRPr lang="en-US" dirty="0"/>
              </a:p>
            </p:txBody>
          </p:sp>
          <p:sp>
            <p:nvSpPr>
              <p:cNvPr id="14" name="Line 44"/>
              <p:cNvSpPr>
                <a:spLocks noChangeShapeType="1"/>
              </p:cNvSpPr>
              <p:nvPr/>
            </p:nvSpPr>
            <p:spPr bwMode="auto">
              <a:xfrm flipH="1">
                <a:off x="3280" y="1240"/>
                <a:ext cx="1176" cy="352"/>
              </a:xfrm>
              <a:prstGeom prst="line">
                <a:avLst/>
              </a:prstGeom>
              <a:noFill/>
              <a:ln w="9525">
                <a:solidFill>
                  <a:srgbClr val="CC0066"/>
                </a:solidFill>
                <a:round/>
                <a:headEnd/>
                <a:tailEnd/>
              </a:ln>
            </p:spPr>
            <p:txBody>
              <a:bodyPr/>
              <a:lstStyle/>
              <a:p>
                <a:endParaRPr lang="en-US" dirty="0"/>
              </a:p>
            </p:txBody>
          </p:sp>
          <p:sp>
            <p:nvSpPr>
              <p:cNvPr id="15" name="Line 45"/>
              <p:cNvSpPr>
                <a:spLocks noChangeShapeType="1"/>
              </p:cNvSpPr>
              <p:nvPr/>
            </p:nvSpPr>
            <p:spPr bwMode="auto">
              <a:xfrm flipH="1">
                <a:off x="1016" y="1104"/>
                <a:ext cx="1928" cy="280"/>
              </a:xfrm>
              <a:prstGeom prst="line">
                <a:avLst/>
              </a:prstGeom>
              <a:noFill/>
              <a:ln w="9525">
                <a:solidFill>
                  <a:srgbClr val="CC0066"/>
                </a:solidFill>
                <a:round/>
                <a:headEnd/>
                <a:tailEnd/>
              </a:ln>
            </p:spPr>
            <p:txBody>
              <a:bodyPr/>
              <a:lstStyle/>
              <a:p>
                <a:endParaRPr lang="en-US" dirty="0"/>
              </a:p>
            </p:txBody>
          </p:sp>
          <p:sp>
            <p:nvSpPr>
              <p:cNvPr id="16" name="Line 46"/>
              <p:cNvSpPr>
                <a:spLocks noChangeShapeType="1"/>
              </p:cNvSpPr>
              <p:nvPr/>
            </p:nvSpPr>
            <p:spPr bwMode="auto">
              <a:xfrm>
                <a:off x="2256" y="2240"/>
                <a:ext cx="576" cy="560"/>
              </a:xfrm>
              <a:prstGeom prst="line">
                <a:avLst/>
              </a:prstGeom>
              <a:noFill/>
              <a:ln w="9525">
                <a:solidFill>
                  <a:srgbClr val="990033"/>
                </a:solidFill>
                <a:round/>
                <a:headEnd/>
                <a:tailEnd/>
              </a:ln>
            </p:spPr>
            <p:txBody>
              <a:bodyPr/>
              <a:lstStyle/>
              <a:p>
                <a:endParaRPr lang="en-US" dirty="0"/>
              </a:p>
            </p:txBody>
          </p:sp>
          <p:sp>
            <p:nvSpPr>
              <p:cNvPr id="17" name="Line 47"/>
              <p:cNvSpPr>
                <a:spLocks noChangeShapeType="1"/>
              </p:cNvSpPr>
              <p:nvPr/>
            </p:nvSpPr>
            <p:spPr bwMode="auto">
              <a:xfrm>
                <a:off x="2288" y="2264"/>
                <a:ext cx="1192" cy="640"/>
              </a:xfrm>
              <a:prstGeom prst="line">
                <a:avLst/>
              </a:prstGeom>
              <a:noFill/>
              <a:ln w="9525">
                <a:solidFill>
                  <a:srgbClr val="990033"/>
                </a:solidFill>
                <a:round/>
                <a:headEnd/>
                <a:tailEnd/>
              </a:ln>
            </p:spPr>
            <p:txBody>
              <a:bodyPr/>
              <a:lstStyle/>
              <a:p>
                <a:endParaRPr lang="en-US" dirty="0"/>
              </a:p>
            </p:txBody>
          </p:sp>
          <p:sp>
            <p:nvSpPr>
              <p:cNvPr id="18" name="Line 48"/>
              <p:cNvSpPr>
                <a:spLocks noChangeShapeType="1"/>
              </p:cNvSpPr>
              <p:nvPr/>
            </p:nvSpPr>
            <p:spPr bwMode="auto">
              <a:xfrm flipH="1" flipV="1">
                <a:off x="3432" y="2128"/>
                <a:ext cx="48" cy="768"/>
              </a:xfrm>
              <a:prstGeom prst="line">
                <a:avLst/>
              </a:prstGeom>
              <a:noFill/>
              <a:ln w="9525">
                <a:solidFill>
                  <a:srgbClr val="990033"/>
                </a:solidFill>
                <a:round/>
                <a:headEnd/>
                <a:tailEnd/>
              </a:ln>
            </p:spPr>
            <p:txBody>
              <a:bodyPr/>
              <a:lstStyle/>
              <a:p>
                <a:endParaRPr lang="en-US" dirty="0"/>
              </a:p>
            </p:txBody>
          </p:sp>
          <p:sp>
            <p:nvSpPr>
              <p:cNvPr id="19" name="Line 49"/>
              <p:cNvSpPr>
                <a:spLocks noChangeShapeType="1"/>
              </p:cNvSpPr>
              <p:nvPr/>
            </p:nvSpPr>
            <p:spPr bwMode="auto">
              <a:xfrm flipV="1">
                <a:off x="3496" y="2240"/>
                <a:ext cx="680" cy="648"/>
              </a:xfrm>
              <a:prstGeom prst="line">
                <a:avLst/>
              </a:prstGeom>
              <a:noFill/>
              <a:ln w="9525">
                <a:solidFill>
                  <a:srgbClr val="990033"/>
                </a:solidFill>
                <a:round/>
                <a:headEnd/>
                <a:tailEnd/>
              </a:ln>
            </p:spPr>
            <p:txBody>
              <a:bodyPr/>
              <a:lstStyle/>
              <a:p>
                <a:endParaRPr lang="en-US" dirty="0"/>
              </a:p>
            </p:txBody>
          </p:sp>
          <p:sp>
            <p:nvSpPr>
              <p:cNvPr id="20" name="Line 50"/>
              <p:cNvSpPr>
                <a:spLocks noChangeShapeType="1"/>
              </p:cNvSpPr>
              <p:nvPr/>
            </p:nvSpPr>
            <p:spPr bwMode="auto">
              <a:xfrm flipH="1" flipV="1">
                <a:off x="1608" y="2024"/>
                <a:ext cx="656" cy="224"/>
              </a:xfrm>
              <a:prstGeom prst="line">
                <a:avLst/>
              </a:prstGeom>
              <a:noFill/>
              <a:ln w="9525">
                <a:solidFill>
                  <a:srgbClr val="990033"/>
                </a:solidFill>
                <a:round/>
                <a:headEnd/>
                <a:tailEnd/>
              </a:ln>
            </p:spPr>
            <p:txBody>
              <a:bodyPr/>
              <a:lstStyle/>
              <a:p>
                <a:endParaRPr lang="en-US" dirty="0"/>
              </a:p>
            </p:txBody>
          </p:sp>
          <p:sp>
            <p:nvSpPr>
              <p:cNvPr id="21" name="Line 51"/>
              <p:cNvSpPr>
                <a:spLocks noChangeShapeType="1"/>
              </p:cNvSpPr>
              <p:nvPr/>
            </p:nvSpPr>
            <p:spPr bwMode="auto">
              <a:xfrm flipH="1">
                <a:off x="2272" y="1648"/>
                <a:ext cx="472" cy="640"/>
              </a:xfrm>
              <a:prstGeom prst="line">
                <a:avLst/>
              </a:prstGeom>
              <a:noFill/>
              <a:ln w="9525">
                <a:solidFill>
                  <a:srgbClr val="990033"/>
                </a:solidFill>
                <a:round/>
                <a:headEnd/>
                <a:tailEnd/>
              </a:ln>
            </p:spPr>
            <p:txBody>
              <a:bodyPr/>
              <a:lstStyle/>
              <a:p>
                <a:endParaRPr lang="en-US" dirty="0"/>
              </a:p>
            </p:txBody>
          </p:sp>
          <p:grpSp>
            <p:nvGrpSpPr>
              <p:cNvPr id="22" name="Group 52"/>
              <p:cNvGrpSpPr>
                <a:grpSpLocks/>
              </p:cNvGrpSpPr>
              <p:nvPr/>
            </p:nvGrpSpPr>
            <p:grpSpPr bwMode="auto">
              <a:xfrm>
                <a:off x="2537" y="1087"/>
                <a:ext cx="2121" cy="1026"/>
                <a:chOff x="2798" y="452"/>
                <a:chExt cx="1872" cy="909"/>
              </a:xfrm>
            </p:grpSpPr>
            <p:sp>
              <p:nvSpPr>
                <p:cNvPr id="98" name="Line 53"/>
                <p:cNvSpPr>
                  <a:spLocks noChangeShapeType="1"/>
                </p:cNvSpPr>
                <p:nvPr/>
              </p:nvSpPr>
              <p:spPr bwMode="auto">
                <a:xfrm flipV="1">
                  <a:off x="2944" y="760"/>
                  <a:ext cx="781" cy="242"/>
                </a:xfrm>
                <a:prstGeom prst="line">
                  <a:avLst/>
                </a:prstGeom>
                <a:noFill/>
                <a:ln w="9525">
                  <a:solidFill>
                    <a:srgbClr val="CC0066"/>
                  </a:solidFill>
                  <a:round/>
                  <a:headEnd/>
                  <a:tailEnd/>
                </a:ln>
              </p:spPr>
              <p:txBody>
                <a:bodyPr wrap="none" anchor="ctr"/>
                <a:lstStyle/>
                <a:p>
                  <a:endParaRPr lang="en-US" dirty="0"/>
                </a:p>
              </p:txBody>
            </p:sp>
            <p:sp>
              <p:nvSpPr>
                <p:cNvPr id="99" name="Line 54"/>
                <p:cNvSpPr>
                  <a:spLocks noChangeShapeType="1"/>
                </p:cNvSpPr>
                <p:nvPr/>
              </p:nvSpPr>
              <p:spPr bwMode="auto">
                <a:xfrm flipH="1" flipV="1">
                  <a:off x="2955" y="1011"/>
                  <a:ext cx="1060" cy="122"/>
                </a:xfrm>
                <a:prstGeom prst="line">
                  <a:avLst/>
                </a:prstGeom>
                <a:noFill/>
                <a:ln w="9525">
                  <a:solidFill>
                    <a:srgbClr val="CC0066"/>
                  </a:solidFill>
                  <a:round/>
                  <a:headEnd/>
                  <a:tailEnd/>
                </a:ln>
              </p:spPr>
              <p:txBody>
                <a:bodyPr wrap="none" anchor="ctr"/>
                <a:lstStyle/>
                <a:p>
                  <a:endParaRPr lang="en-US" dirty="0"/>
                </a:p>
              </p:txBody>
            </p:sp>
            <p:sp>
              <p:nvSpPr>
                <p:cNvPr id="100" name="Line 55"/>
                <p:cNvSpPr>
                  <a:spLocks noChangeShapeType="1"/>
                </p:cNvSpPr>
                <p:nvPr/>
              </p:nvSpPr>
              <p:spPr bwMode="auto">
                <a:xfrm>
                  <a:off x="2814" y="727"/>
                  <a:ext cx="883" cy="36"/>
                </a:xfrm>
                <a:prstGeom prst="line">
                  <a:avLst/>
                </a:prstGeom>
                <a:noFill/>
                <a:ln w="9525">
                  <a:solidFill>
                    <a:srgbClr val="CC0066"/>
                  </a:solidFill>
                  <a:round/>
                  <a:headEnd/>
                  <a:tailEnd/>
                </a:ln>
              </p:spPr>
              <p:txBody>
                <a:bodyPr wrap="none" anchor="ctr"/>
                <a:lstStyle/>
                <a:p>
                  <a:endParaRPr lang="en-US" dirty="0"/>
                </a:p>
              </p:txBody>
            </p:sp>
            <p:sp>
              <p:nvSpPr>
                <p:cNvPr id="101" name="Line 56"/>
                <p:cNvSpPr>
                  <a:spLocks noChangeShapeType="1"/>
                </p:cNvSpPr>
                <p:nvPr/>
              </p:nvSpPr>
              <p:spPr bwMode="auto">
                <a:xfrm flipV="1">
                  <a:off x="3590" y="715"/>
                  <a:ext cx="463" cy="646"/>
                </a:xfrm>
                <a:prstGeom prst="line">
                  <a:avLst/>
                </a:prstGeom>
                <a:noFill/>
                <a:ln w="9525">
                  <a:solidFill>
                    <a:srgbClr val="CC0066"/>
                  </a:solidFill>
                  <a:round/>
                  <a:headEnd/>
                  <a:tailEnd/>
                </a:ln>
              </p:spPr>
              <p:txBody>
                <a:bodyPr wrap="none" anchor="ctr"/>
                <a:lstStyle/>
                <a:p>
                  <a:endParaRPr lang="en-US" dirty="0"/>
                </a:p>
              </p:txBody>
            </p:sp>
            <p:sp>
              <p:nvSpPr>
                <p:cNvPr id="102" name="Line 57"/>
                <p:cNvSpPr>
                  <a:spLocks noChangeShapeType="1"/>
                </p:cNvSpPr>
                <p:nvPr/>
              </p:nvSpPr>
              <p:spPr bwMode="auto">
                <a:xfrm>
                  <a:off x="3951" y="452"/>
                  <a:ext cx="595" cy="160"/>
                </a:xfrm>
                <a:prstGeom prst="line">
                  <a:avLst/>
                </a:prstGeom>
                <a:noFill/>
                <a:ln w="9525">
                  <a:solidFill>
                    <a:srgbClr val="CC0066"/>
                  </a:solidFill>
                  <a:round/>
                  <a:headEnd/>
                  <a:tailEnd/>
                </a:ln>
              </p:spPr>
              <p:txBody>
                <a:bodyPr wrap="none" anchor="ctr"/>
                <a:lstStyle/>
                <a:p>
                  <a:endParaRPr lang="en-US" dirty="0"/>
                </a:p>
              </p:txBody>
            </p:sp>
            <p:sp>
              <p:nvSpPr>
                <p:cNvPr id="103" name="Line 58"/>
                <p:cNvSpPr>
                  <a:spLocks noChangeShapeType="1"/>
                </p:cNvSpPr>
                <p:nvPr/>
              </p:nvSpPr>
              <p:spPr bwMode="auto">
                <a:xfrm flipV="1">
                  <a:off x="4047" y="595"/>
                  <a:ext cx="485" cy="112"/>
                </a:xfrm>
                <a:prstGeom prst="line">
                  <a:avLst/>
                </a:prstGeom>
                <a:noFill/>
                <a:ln w="9525">
                  <a:solidFill>
                    <a:srgbClr val="CC0066"/>
                  </a:solidFill>
                  <a:round/>
                  <a:headEnd/>
                  <a:tailEnd/>
                </a:ln>
              </p:spPr>
              <p:txBody>
                <a:bodyPr wrap="none" anchor="ctr"/>
                <a:lstStyle/>
                <a:p>
                  <a:endParaRPr lang="en-US" dirty="0"/>
                </a:p>
              </p:txBody>
            </p:sp>
            <p:sp>
              <p:nvSpPr>
                <p:cNvPr id="104" name="Line 59"/>
                <p:cNvSpPr>
                  <a:spLocks noChangeShapeType="1"/>
                </p:cNvSpPr>
                <p:nvPr/>
              </p:nvSpPr>
              <p:spPr bwMode="auto">
                <a:xfrm flipH="1">
                  <a:off x="4017" y="711"/>
                  <a:ext cx="28" cy="423"/>
                </a:xfrm>
                <a:prstGeom prst="line">
                  <a:avLst/>
                </a:prstGeom>
                <a:noFill/>
                <a:ln w="9525">
                  <a:solidFill>
                    <a:srgbClr val="CC0066"/>
                  </a:solidFill>
                  <a:round/>
                  <a:headEnd/>
                  <a:tailEnd/>
                </a:ln>
              </p:spPr>
              <p:txBody>
                <a:bodyPr wrap="none" anchor="ctr"/>
                <a:lstStyle/>
                <a:p>
                  <a:endParaRPr lang="en-US" dirty="0"/>
                </a:p>
              </p:txBody>
            </p:sp>
            <p:sp>
              <p:nvSpPr>
                <p:cNvPr id="105" name="Line 60"/>
                <p:cNvSpPr>
                  <a:spLocks noChangeShapeType="1"/>
                </p:cNvSpPr>
                <p:nvPr/>
              </p:nvSpPr>
              <p:spPr bwMode="auto">
                <a:xfrm>
                  <a:off x="2798" y="713"/>
                  <a:ext cx="155" cy="293"/>
                </a:xfrm>
                <a:prstGeom prst="line">
                  <a:avLst/>
                </a:prstGeom>
                <a:noFill/>
                <a:ln w="9525">
                  <a:solidFill>
                    <a:srgbClr val="CC0066"/>
                  </a:solidFill>
                  <a:round/>
                  <a:headEnd/>
                  <a:tailEnd/>
                </a:ln>
              </p:spPr>
              <p:txBody>
                <a:bodyPr wrap="none" anchor="ctr"/>
                <a:lstStyle/>
                <a:p>
                  <a:endParaRPr lang="en-US" dirty="0"/>
                </a:p>
              </p:txBody>
            </p:sp>
            <p:sp>
              <p:nvSpPr>
                <p:cNvPr id="106" name="Line 61"/>
                <p:cNvSpPr>
                  <a:spLocks noChangeShapeType="1"/>
                </p:cNvSpPr>
                <p:nvPr/>
              </p:nvSpPr>
              <p:spPr bwMode="auto">
                <a:xfrm flipH="1">
                  <a:off x="2955" y="463"/>
                  <a:ext cx="980" cy="528"/>
                </a:xfrm>
                <a:prstGeom prst="line">
                  <a:avLst/>
                </a:prstGeom>
                <a:noFill/>
                <a:ln w="9525">
                  <a:solidFill>
                    <a:srgbClr val="CC0066"/>
                  </a:solidFill>
                  <a:round/>
                  <a:headEnd/>
                  <a:tailEnd/>
                </a:ln>
              </p:spPr>
              <p:txBody>
                <a:bodyPr wrap="none" anchor="ctr"/>
                <a:lstStyle/>
                <a:p>
                  <a:endParaRPr lang="en-US" dirty="0"/>
                </a:p>
              </p:txBody>
            </p:sp>
            <p:sp>
              <p:nvSpPr>
                <p:cNvPr id="107" name="Line 62"/>
                <p:cNvSpPr>
                  <a:spLocks noChangeShapeType="1"/>
                </p:cNvSpPr>
                <p:nvPr/>
              </p:nvSpPr>
              <p:spPr bwMode="auto">
                <a:xfrm>
                  <a:off x="2951" y="1005"/>
                  <a:ext cx="641" cy="347"/>
                </a:xfrm>
                <a:prstGeom prst="line">
                  <a:avLst/>
                </a:prstGeom>
                <a:noFill/>
                <a:ln w="9525">
                  <a:solidFill>
                    <a:srgbClr val="CC0066"/>
                  </a:solidFill>
                  <a:round/>
                  <a:headEnd/>
                  <a:tailEnd/>
                </a:ln>
              </p:spPr>
              <p:txBody>
                <a:bodyPr wrap="none" anchor="ctr"/>
                <a:lstStyle/>
                <a:p>
                  <a:endParaRPr lang="en-US" dirty="0"/>
                </a:p>
              </p:txBody>
            </p:sp>
            <p:sp>
              <p:nvSpPr>
                <p:cNvPr id="108" name="Line 63"/>
                <p:cNvSpPr>
                  <a:spLocks noChangeShapeType="1"/>
                </p:cNvSpPr>
                <p:nvPr/>
              </p:nvSpPr>
              <p:spPr bwMode="auto">
                <a:xfrm flipV="1">
                  <a:off x="3708" y="719"/>
                  <a:ext cx="321" cy="39"/>
                </a:xfrm>
                <a:prstGeom prst="line">
                  <a:avLst/>
                </a:prstGeom>
                <a:noFill/>
                <a:ln w="9525">
                  <a:solidFill>
                    <a:srgbClr val="CC0066"/>
                  </a:solidFill>
                  <a:round/>
                  <a:headEnd/>
                  <a:tailEnd/>
                </a:ln>
              </p:spPr>
              <p:txBody>
                <a:bodyPr wrap="none" anchor="ctr"/>
                <a:lstStyle/>
                <a:p>
                  <a:endParaRPr lang="en-US" dirty="0"/>
                </a:p>
              </p:txBody>
            </p:sp>
            <p:sp>
              <p:nvSpPr>
                <p:cNvPr id="109" name="Line 64"/>
                <p:cNvSpPr>
                  <a:spLocks noChangeShapeType="1"/>
                </p:cNvSpPr>
                <p:nvPr/>
              </p:nvSpPr>
              <p:spPr bwMode="auto">
                <a:xfrm flipV="1">
                  <a:off x="3706" y="461"/>
                  <a:ext cx="227" cy="298"/>
                </a:xfrm>
                <a:prstGeom prst="line">
                  <a:avLst/>
                </a:prstGeom>
                <a:noFill/>
                <a:ln w="9525">
                  <a:solidFill>
                    <a:srgbClr val="CC0066"/>
                  </a:solidFill>
                  <a:round/>
                  <a:headEnd/>
                  <a:tailEnd/>
                </a:ln>
              </p:spPr>
              <p:txBody>
                <a:bodyPr wrap="none" anchor="ctr"/>
                <a:lstStyle/>
                <a:p>
                  <a:endParaRPr lang="en-US" dirty="0"/>
                </a:p>
              </p:txBody>
            </p:sp>
            <p:sp>
              <p:nvSpPr>
                <p:cNvPr id="110" name="Line 65"/>
                <p:cNvSpPr>
                  <a:spLocks noChangeShapeType="1"/>
                </p:cNvSpPr>
                <p:nvPr/>
              </p:nvSpPr>
              <p:spPr bwMode="auto">
                <a:xfrm>
                  <a:off x="3942" y="475"/>
                  <a:ext cx="99" cy="244"/>
                </a:xfrm>
                <a:prstGeom prst="line">
                  <a:avLst/>
                </a:prstGeom>
                <a:noFill/>
                <a:ln w="9525">
                  <a:solidFill>
                    <a:srgbClr val="CC0066"/>
                  </a:solidFill>
                  <a:round/>
                  <a:headEnd/>
                  <a:tailEnd/>
                </a:ln>
              </p:spPr>
              <p:txBody>
                <a:bodyPr wrap="none" anchor="ctr"/>
                <a:lstStyle/>
                <a:p>
                  <a:endParaRPr lang="en-US" dirty="0"/>
                </a:p>
              </p:txBody>
            </p:sp>
            <p:sp>
              <p:nvSpPr>
                <p:cNvPr id="111" name="Line 66"/>
                <p:cNvSpPr>
                  <a:spLocks noChangeShapeType="1"/>
                </p:cNvSpPr>
                <p:nvPr/>
              </p:nvSpPr>
              <p:spPr bwMode="auto">
                <a:xfrm flipV="1">
                  <a:off x="4001" y="599"/>
                  <a:ext cx="524" cy="555"/>
                </a:xfrm>
                <a:prstGeom prst="line">
                  <a:avLst/>
                </a:prstGeom>
                <a:noFill/>
                <a:ln w="9525">
                  <a:solidFill>
                    <a:srgbClr val="CC0066"/>
                  </a:solidFill>
                  <a:round/>
                  <a:headEnd/>
                  <a:tailEnd/>
                </a:ln>
              </p:spPr>
              <p:txBody>
                <a:bodyPr wrap="none" anchor="ctr"/>
                <a:lstStyle/>
                <a:p>
                  <a:endParaRPr lang="en-US" dirty="0"/>
                </a:p>
              </p:txBody>
            </p:sp>
            <p:sp>
              <p:nvSpPr>
                <p:cNvPr id="112" name="Line 67"/>
                <p:cNvSpPr>
                  <a:spLocks noChangeShapeType="1"/>
                </p:cNvSpPr>
                <p:nvPr/>
              </p:nvSpPr>
              <p:spPr bwMode="auto">
                <a:xfrm flipV="1">
                  <a:off x="2798" y="479"/>
                  <a:ext cx="384" cy="249"/>
                </a:xfrm>
                <a:prstGeom prst="line">
                  <a:avLst/>
                </a:prstGeom>
                <a:noFill/>
                <a:ln w="9525">
                  <a:solidFill>
                    <a:srgbClr val="CC0066"/>
                  </a:solidFill>
                  <a:round/>
                  <a:headEnd/>
                  <a:tailEnd/>
                </a:ln>
              </p:spPr>
              <p:txBody>
                <a:bodyPr wrap="none" anchor="ctr"/>
                <a:lstStyle/>
                <a:p>
                  <a:endParaRPr lang="en-US" dirty="0"/>
                </a:p>
              </p:txBody>
            </p:sp>
            <p:sp>
              <p:nvSpPr>
                <p:cNvPr id="113" name="Line 68"/>
                <p:cNvSpPr>
                  <a:spLocks noChangeShapeType="1"/>
                </p:cNvSpPr>
                <p:nvPr/>
              </p:nvSpPr>
              <p:spPr bwMode="auto">
                <a:xfrm flipV="1">
                  <a:off x="2813" y="461"/>
                  <a:ext cx="1130" cy="261"/>
                </a:xfrm>
                <a:prstGeom prst="line">
                  <a:avLst/>
                </a:prstGeom>
                <a:noFill/>
                <a:ln w="9525">
                  <a:solidFill>
                    <a:srgbClr val="CC0066"/>
                  </a:solidFill>
                  <a:round/>
                  <a:headEnd/>
                  <a:tailEnd/>
                </a:ln>
              </p:spPr>
              <p:txBody>
                <a:bodyPr wrap="none" anchor="ctr"/>
                <a:lstStyle/>
                <a:p>
                  <a:endParaRPr lang="en-US" dirty="0"/>
                </a:p>
              </p:txBody>
            </p:sp>
            <p:sp>
              <p:nvSpPr>
                <p:cNvPr id="114" name="Line 69"/>
                <p:cNvSpPr>
                  <a:spLocks noChangeShapeType="1"/>
                </p:cNvSpPr>
                <p:nvPr/>
              </p:nvSpPr>
              <p:spPr bwMode="auto">
                <a:xfrm flipV="1">
                  <a:off x="3163" y="466"/>
                  <a:ext cx="766" cy="16"/>
                </a:xfrm>
                <a:prstGeom prst="line">
                  <a:avLst/>
                </a:prstGeom>
                <a:noFill/>
                <a:ln w="9525">
                  <a:solidFill>
                    <a:srgbClr val="CC0066"/>
                  </a:solidFill>
                  <a:round/>
                  <a:headEnd/>
                  <a:tailEnd/>
                </a:ln>
              </p:spPr>
              <p:txBody>
                <a:bodyPr wrap="none" anchor="ctr"/>
                <a:lstStyle/>
                <a:p>
                  <a:endParaRPr lang="en-US" dirty="0"/>
                </a:p>
              </p:txBody>
            </p:sp>
            <p:sp>
              <p:nvSpPr>
                <p:cNvPr id="115" name="Line 70"/>
                <p:cNvSpPr>
                  <a:spLocks noChangeShapeType="1"/>
                </p:cNvSpPr>
                <p:nvPr/>
              </p:nvSpPr>
              <p:spPr bwMode="auto">
                <a:xfrm>
                  <a:off x="4024" y="1135"/>
                  <a:ext cx="644" cy="38"/>
                </a:xfrm>
                <a:prstGeom prst="line">
                  <a:avLst/>
                </a:prstGeom>
                <a:noFill/>
                <a:ln w="9525">
                  <a:solidFill>
                    <a:srgbClr val="CC0066"/>
                  </a:solidFill>
                  <a:round/>
                  <a:headEnd/>
                  <a:tailEnd/>
                </a:ln>
              </p:spPr>
              <p:txBody>
                <a:bodyPr wrap="none" anchor="ctr"/>
                <a:lstStyle/>
                <a:p>
                  <a:endParaRPr lang="en-US" dirty="0"/>
                </a:p>
              </p:txBody>
            </p:sp>
            <p:sp>
              <p:nvSpPr>
                <p:cNvPr id="116" name="Line 71"/>
                <p:cNvSpPr>
                  <a:spLocks noChangeShapeType="1"/>
                </p:cNvSpPr>
                <p:nvPr/>
              </p:nvSpPr>
              <p:spPr bwMode="auto">
                <a:xfrm>
                  <a:off x="4537" y="594"/>
                  <a:ext cx="133" cy="582"/>
                </a:xfrm>
                <a:prstGeom prst="line">
                  <a:avLst/>
                </a:prstGeom>
                <a:noFill/>
                <a:ln w="9525">
                  <a:solidFill>
                    <a:srgbClr val="CC0066"/>
                  </a:solidFill>
                  <a:round/>
                  <a:headEnd/>
                  <a:tailEnd/>
                </a:ln>
              </p:spPr>
              <p:txBody>
                <a:bodyPr wrap="none" anchor="ctr"/>
                <a:lstStyle/>
                <a:p>
                  <a:endParaRPr lang="en-US" dirty="0"/>
                </a:p>
              </p:txBody>
            </p:sp>
            <p:sp>
              <p:nvSpPr>
                <p:cNvPr id="117" name="Line 72"/>
                <p:cNvSpPr>
                  <a:spLocks noChangeShapeType="1"/>
                </p:cNvSpPr>
                <p:nvPr/>
              </p:nvSpPr>
              <p:spPr bwMode="auto">
                <a:xfrm>
                  <a:off x="4039" y="719"/>
                  <a:ext cx="628" cy="463"/>
                </a:xfrm>
                <a:prstGeom prst="line">
                  <a:avLst/>
                </a:prstGeom>
                <a:noFill/>
                <a:ln w="9525">
                  <a:solidFill>
                    <a:srgbClr val="CC0066"/>
                  </a:solidFill>
                  <a:round/>
                  <a:headEnd/>
                  <a:tailEnd/>
                </a:ln>
              </p:spPr>
              <p:txBody>
                <a:bodyPr wrap="none" anchor="ctr"/>
                <a:lstStyle/>
                <a:p>
                  <a:endParaRPr lang="en-US" dirty="0"/>
                </a:p>
              </p:txBody>
            </p:sp>
          </p:grpSp>
          <p:sp>
            <p:nvSpPr>
              <p:cNvPr id="23" name="Oval 73"/>
              <p:cNvSpPr>
                <a:spLocks noChangeArrowheads="1"/>
              </p:cNvSpPr>
              <p:nvPr/>
            </p:nvSpPr>
            <p:spPr bwMode="auto">
              <a:xfrm>
                <a:off x="3757" y="1032"/>
                <a:ext cx="140" cy="140"/>
              </a:xfrm>
              <a:prstGeom prst="ellipse">
                <a:avLst/>
              </a:prstGeom>
              <a:solidFill>
                <a:srgbClr val="CC0000"/>
              </a:solidFill>
              <a:ln w="9525">
                <a:noFill/>
                <a:round/>
                <a:headEnd/>
                <a:tailEnd/>
              </a:ln>
            </p:spPr>
            <p:txBody>
              <a:bodyPr wrap="none" anchor="ctr"/>
              <a:lstStyle/>
              <a:p>
                <a:endParaRPr lang="it-IT"/>
              </a:p>
            </p:txBody>
          </p:sp>
          <p:sp>
            <p:nvSpPr>
              <p:cNvPr id="24" name="Oval 74"/>
              <p:cNvSpPr>
                <a:spLocks noChangeArrowheads="1"/>
              </p:cNvSpPr>
              <p:nvPr/>
            </p:nvSpPr>
            <p:spPr bwMode="auto">
              <a:xfrm>
                <a:off x="3878" y="1329"/>
                <a:ext cx="140" cy="140"/>
              </a:xfrm>
              <a:prstGeom prst="ellipse">
                <a:avLst/>
              </a:prstGeom>
              <a:solidFill>
                <a:srgbClr val="CC0000"/>
              </a:solidFill>
              <a:ln w="9525">
                <a:noFill/>
                <a:round/>
                <a:headEnd/>
                <a:tailEnd/>
              </a:ln>
            </p:spPr>
            <p:txBody>
              <a:bodyPr wrap="none" anchor="ctr"/>
              <a:lstStyle/>
              <a:p>
                <a:endParaRPr lang="it-IT"/>
              </a:p>
            </p:txBody>
          </p:sp>
          <p:sp>
            <p:nvSpPr>
              <p:cNvPr id="25" name="Oval 75"/>
              <p:cNvSpPr>
                <a:spLocks noChangeArrowheads="1"/>
              </p:cNvSpPr>
              <p:nvPr/>
            </p:nvSpPr>
            <p:spPr bwMode="auto">
              <a:xfrm>
                <a:off x="4415" y="1184"/>
                <a:ext cx="140" cy="140"/>
              </a:xfrm>
              <a:prstGeom prst="ellipse">
                <a:avLst/>
              </a:prstGeom>
              <a:solidFill>
                <a:srgbClr val="CC0066"/>
              </a:solidFill>
              <a:ln w="9525">
                <a:noFill/>
                <a:round/>
                <a:headEnd/>
                <a:tailEnd/>
              </a:ln>
            </p:spPr>
            <p:txBody>
              <a:bodyPr wrap="none" anchor="ctr"/>
              <a:lstStyle/>
              <a:p>
                <a:endParaRPr lang="it-IT"/>
              </a:p>
            </p:txBody>
          </p:sp>
          <p:sp>
            <p:nvSpPr>
              <p:cNvPr id="26" name="Oval 76"/>
              <p:cNvSpPr>
                <a:spLocks noChangeArrowheads="1"/>
              </p:cNvSpPr>
              <p:nvPr/>
            </p:nvSpPr>
            <p:spPr bwMode="auto">
              <a:xfrm>
                <a:off x="3850" y="1780"/>
                <a:ext cx="141" cy="140"/>
              </a:xfrm>
              <a:prstGeom prst="ellipse">
                <a:avLst/>
              </a:prstGeom>
              <a:solidFill>
                <a:srgbClr val="CC0066"/>
              </a:solidFill>
              <a:ln w="9525">
                <a:noFill/>
                <a:round/>
                <a:headEnd/>
                <a:tailEnd/>
              </a:ln>
            </p:spPr>
            <p:txBody>
              <a:bodyPr wrap="none" anchor="ctr"/>
              <a:lstStyle/>
              <a:p>
                <a:endParaRPr lang="it-IT"/>
              </a:p>
            </p:txBody>
          </p:sp>
          <p:sp>
            <p:nvSpPr>
              <p:cNvPr id="27" name="Oval 77"/>
              <p:cNvSpPr>
                <a:spLocks noChangeArrowheads="1"/>
              </p:cNvSpPr>
              <p:nvPr/>
            </p:nvSpPr>
            <p:spPr bwMode="auto">
              <a:xfrm>
                <a:off x="4593" y="1837"/>
                <a:ext cx="140" cy="141"/>
              </a:xfrm>
              <a:prstGeom prst="ellipse">
                <a:avLst/>
              </a:prstGeom>
              <a:solidFill>
                <a:srgbClr val="CC0066"/>
              </a:solidFill>
              <a:ln w="9525">
                <a:noFill/>
                <a:round/>
                <a:headEnd/>
                <a:tailEnd/>
              </a:ln>
            </p:spPr>
            <p:txBody>
              <a:bodyPr wrap="none" anchor="ctr"/>
              <a:lstStyle/>
              <a:p>
                <a:endParaRPr lang="it-IT"/>
              </a:p>
            </p:txBody>
          </p:sp>
          <p:sp>
            <p:nvSpPr>
              <p:cNvPr id="28" name="Oval 78"/>
              <p:cNvSpPr>
                <a:spLocks noChangeArrowheads="1"/>
              </p:cNvSpPr>
              <p:nvPr/>
            </p:nvSpPr>
            <p:spPr bwMode="auto">
              <a:xfrm>
                <a:off x="3502" y="1371"/>
                <a:ext cx="141" cy="140"/>
              </a:xfrm>
              <a:prstGeom prst="ellipse">
                <a:avLst/>
              </a:prstGeom>
              <a:solidFill>
                <a:srgbClr val="CC0000"/>
              </a:solidFill>
              <a:ln w="9525">
                <a:noFill/>
                <a:round/>
                <a:headEnd/>
                <a:tailEnd/>
              </a:ln>
            </p:spPr>
            <p:txBody>
              <a:bodyPr wrap="none" anchor="ctr"/>
              <a:lstStyle/>
              <a:p>
                <a:endParaRPr lang="it-IT"/>
              </a:p>
            </p:txBody>
          </p:sp>
          <p:sp>
            <p:nvSpPr>
              <p:cNvPr id="29" name="Oval 79"/>
              <p:cNvSpPr>
                <a:spLocks noChangeArrowheads="1"/>
              </p:cNvSpPr>
              <p:nvPr/>
            </p:nvSpPr>
            <p:spPr bwMode="auto">
              <a:xfrm>
                <a:off x="2642" y="1644"/>
                <a:ext cx="141" cy="140"/>
              </a:xfrm>
              <a:prstGeom prst="ellipse">
                <a:avLst/>
              </a:prstGeom>
              <a:solidFill>
                <a:srgbClr val="CC0066"/>
              </a:solidFill>
              <a:ln w="9525">
                <a:noFill/>
                <a:round/>
                <a:headEnd/>
                <a:tailEnd/>
              </a:ln>
            </p:spPr>
            <p:txBody>
              <a:bodyPr wrap="none" anchor="ctr"/>
              <a:lstStyle/>
              <a:p>
                <a:endParaRPr lang="it-IT"/>
              </a:p>
            </p:txBody>
          </p:sp>
          <p:sp>
            <p:nvSpPr>
              <p:cNvPr id="30" name="Oval 80"/>
              <p:cNvSpPr>
                <a:spLocks noChangeArrowheads="1"/>
              </p:cNvSpPr>
              <p:nvPr/>
            </p:nvSpPr>
            <p:spPr bwMode="auto">
              <a:xfrm>
                <a:off x="2485" y="1329"/>
                <a:ext cx="141" cy="140"/>
              </a:xfrm>
              <a:prstGeom prst="ellipse">
                <a:avLst/>
              </a:prstGeom>
              <a:solidFill>
                <a:srgbClr val="CC0066"/>
              </a:solidFill>
              <a:ln w="9525">
                <a:noFill/>
                <a:round/>
                <a:headEnd/>
                <a:tailEnd/>
              </a:ln>
            </p:spPr>
            <p:txBody>
              <a:bodyPr wrap="none" anchor="ctr"/>
              <a:lstStyle/>
              <a:p>
                <a:endParaRPr lang="it-IT"/>
              </a:p>
            </p:txBody>
          </p:sp>
          <p:sp>
            <p:nvSpPr>
              <p:cNvPr id="31" name="Oval 81"/>
              <p:cNvSpPr>
                <a:spLocks noChangeArrowheads="1"/>
              </p:cNvSpPr>
              <p:nvPr/>
            </p:nvSpPr>
            <p:spPr bwMode="auto">
              <a:xfrm>
                <a:off x="2886" y="1063"/>
                <a:ext cx="141" cy="140"/>
              </a:xfrm>
              <a:prstGeom prst="ellipse">
                <a:avLst/>
              </a:prstGeom>
              <a:solidFill>
                <a:srgbClr val="CC0066"/>
              </a:solidFill>
              <a:ln w="9525">
                <a:noFill/>
                <a:round/>
                <a:headEnd/>
                <a:tailEnd/>
              </a:ln>
            </p:spPr>
            <p:txBody>
              <a:bodyPr wrap="none" anchor="ctr"/>
              <a:lstStyle/>
              <a:p>
                <a:endParaRPr lang="it-IT"/>
              </a:p>
            </p:txBody>
          </p:sp>
          <p:sp>
            <p:nvSpPr>
              <p:cNvPr id="32" name="Oval 82"/>
              <p:cNvSpPr>
                <a:spLocks noChangeArrowheads="1"/>
              </p:cNvSpPr>
              <p:nvPr/>
            </p:nvSpPr>
            <p:spPr bwMode="auto">
              <a:xfrm>
                <a:off x="3363" y="2045"/>
                <a:ext cx="141" cy="140"/>
              </a:xfrm>
              <a:prstGeom prst="ellipse">
                <a:avLst/>
              </a:prstGeom>
              <a:solidFill>
                <a:srgbClr val="CC0066"/>
              </a:solidFill>
              <a:ln w="9525">
                <a:noFill/>
                <a:round/>
                <a:headEnd/>
                <a:tailEnd/>
              </a:ln>
            </p:spPr>
            <p:txBody>
              <a:bodyPr wrap="none" anchor="ctr"/>
              <a:lstStyle/>
              <a:p>
                <a:endParaRPr lang="it-IT"/>
              </a:p>
            </p:txBody>
          </p:sp>
          <p:grpSp>
            <p:nvGrpSpPr>
              <p:cNvPr id="33" name="Group 83"/>
              <p:cNvGrpSpPr>
                <a:grpSpLocks/>
              </p:cNvGrpSpPr>
              <p:nvPr/>
            </p:nvGrpSpPr>
            <p:grpSpPr bwMode="auto">
              <a:xfrm>
                <a:off x="2492" y="1050"/>
                <a:ext cx="2167" cy="1068"/>
                <a:chOff x="2769" y="414"/>
                <a:chExt cx="1915" cy="949"/>
              </a:xfrm>
            </p:grpSpPr>
            <p:sp>
              <p:nvSpPr>
                <p:cNvPr id="88" name="Oval 84"/>
                <p:cNvSpPr>
                  <a:spLocks noChangeArrowheads="1"/>
                </p:cNvSpPr>
                <p:nvPr/>
              </p:nvSpPr>
              <p:spPr bwMode="auto">
                <a:xfrm>
                  <a:off x="3892" y="414"/>
                  <a:ext cx="54"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89" name="Oval 85"/>
                <p:cNvSpPr>
                  <a:spLocks noChangeArrowheads="1"/>
                </p:cNvSpPr>
                <p:nvPr/>
              </p:nvSpPr>
              <p:spPr bwMode="auto">
                <a:xfrm>
                  <a:off x="3998" y="676"/>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0" name="Oval 86"/>
                <p:cNvSpPr>
                  <a:spLocks noChangeArrowheads="1"/>
                </p:cNvSpPr>
                <p:nvPr/>
              </p:nvSpPr>
              <p:spPr bwMode="auto">
                <a:xfrm>
                  <a:off x="4472" y="548"/>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1" name="Oval 87"/>
                <p:cNvSpPr>
                  <a:spLocks noChangeArrowheads="1"/>
                </p:cNvSpPr>
                <p:nvPr/>
              </p:nvSpPr>
              <p:spPr bwMode="auto">
                <a:xfrm>
                  <a:off x="3974" y="1074"/>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2" name="Oval 88"/>
                <p:cNvSpPr>
                  <a:spLocks noChangeArrowheads="1"/>
                </p:cNvSpPr>
                <p:nvPr/>
              </p:nvSpPr>
              <p:spPr bwMode="auto">
                <a:xfrm>
                  <a:off x="4629" y="1125"/>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3" name="Oval 89"/>
                <p:cNvSpPr>
                  <a:spLocks noChangeArrowheads="1"/>
                </p:cNvSpPr>
                <p:nvPr/>
              </p:nvSpPr>
              <p:spPr bwMode="auto">
                <a:xfrm>
                  <a:off x="3667" y="713"/>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4" name="Oval 90"/>
                <p:cNvSpPr>
                  <a:spLocks noChangeArrowheads="1"/>
                </p:cNvSpPr>
                <p:nvPr/>
              </p:nvSpPr>
              <p:spPr bwMode="auto">
                <a:xfrm>
                  <a:off x="2908" y="954"/>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5" name="Oval 91"/>
                <p:cNvSpPr>
                  <a:spLocks noChangeArrowheads="1"/>
                </p:cNvSpPr>
                <p:nvPr/>
              </p:nvSpPr>
              <p:spPr bwMode="auto">
                <a:xfrm>
                  <a:off x="2769" y="676"/>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6" name="Oval 92"/>
                <p:cNvSpPr>
                  <a:spLocks noChangeArrowheads="1"/>
                </p:cNvSpPr>
                <p:nvPr/>
              </p:nvSpPr>
              <p:spPr bwMode="auto">
                <a:xfrm>
                  <a:off x="3123" y="441"/>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sp>
              <p:nvSpPr>
                <p:cNvPr id="97" name="Oval 93"/>
                <p:cNvSpPr>
                  <a:spLocks noChangeArrowheads="1"/>
                </p:cNvSpPr>
                <p:nvPr/>
              </p:nvSpPr>
              <p:spPr bwMode="auto">
                <a:xfrm>
                  <a:off x="3544" y="1308"/>
                  <a:ext cx="55" cy="55"/>
                </a:xfrm>
                <a:prstGeom prst="ellipse">
                  <a:avLst/>
                </a:prstGeom>
                <a:gradFill rotWithShape="1">
                  <a:gsLst>
                    <a:gs pos="0">
                      <a:srgbClr val="CC0066"/>
                    </a:gs>
                    <a:gs pos="100000">
                      <a:srgbClr val="E98FBC"/>
                    </a:gs>
                  </a:gsLst>
                  <a:path path="shape">
                    <a:fillToRect l="50000" t="50000" r="50000" b="50000"/>
                  </a:path>
                </a:gradFill>
                <a:ln w="9525">
                  <a:noFill/>
                  <a:round/>
                  <a:headEnd/>
                  <a:tailEnd/>
                </a:ln>
              </p:spPr>
              <p:txBody>
                <a:bodyPr wrap="none" anchor="ctr"/>
                <a:lstStyle/>
                <a:p>
                  <a:endParaRPr lang="it-IT"/>
                </a:p>
              </p:txBody>
            </p:sp>
          </p:grpSp>
          <p:sp>
            <p:nvSpPr>
              <p:cNvPr id="34" name="Line 94"/>
              <p:cNvSpPr>
                <a:spLocks noChangeShapeType="1"/>
              </p:cNvSpPr>
              <p:nvPr/>
            </p:nvSpPr>
            <p:spPr bwMode="auto">
              <a:xfrm flipV="1">
                <a:off x="1588" y="1646"/>
                <a:ext cx="1168" cy="362"/>
              </a:xfrm>
              <a:prstGeom prst="line">
                <a:avLst/>
              </a:prstGeom>
              <a:noFill/>
              <a:ln w="9525">
                <a:solidFill>
                  <a:srgbClr val="990033"/>
                </a:solidFill>
                <a:round/>
                <a:headEnd/>
                <a:tailEnd/>
              </a:ln>
            </p:spPr>
            <p:txBody>
              <a:bodyPr wrap="none" anchor="ctr"/>
              <a:lstStyle/>
              <a:p>
                <a:endParaRPr lang="en-US" dirty="0"/>
              </a:p>
            </p:txBody>
          </p:sp>
          <p:sp>
            <p:nvSpPr>
              <p:cNvPr id="35" name="Line 95"/>
              <p:cNvSpPr>
                <a:spLocks noChangeShapeType="1"/>
              </p:cNvSpPr>
              <p:nvPr/>
            </p:nvSpPr>
            <p:spPr bwMode="auto">
              <a:xfrm flipH="1">
                <a:off x="1604" y="1869"/>
                <a:ext cx="3335" cy="153"/>
              </a:xfrm>
              <a:prstGeom prst="line">
                <a:avLst/>
              </a:prstGeom>
              <a:noFill/>
              <a:ln w="9525">
                <a:solidFill>
                  <a:srgbClr val="990033"/>
                </a:solidFill>
                <a:round/>
                <a:headEnd/>
                <a:tailEnd/>
              </a:ln>
            </p:spPr>
            <p:txBody>
              <a:bodyPr wrap="none" anchor="ctr"/>
              <a:lstStyle/>
              <a:p>
                <a:endParaRPr lang="en-US" dirty="0"/>
              </a:p>
            </p:txBody>
          </p:sp>
          <p:sp>
            <p:nvSpPr>
              <p:cNvPr id="36" name="Line 96"/>
              <p:cNvSpPr>
                <a:spLocks noChangeShapeType="1"/>
              </p:cNvSpPr>
              <p:nvPr/>
            </p:nvSpPr>
            <p:spPr bwMode="auto">
              <a:xfrm>
                <a:off x="1394" y="1597"/>
                <a:ext cx="1321" cy="54"/>
              </a:xfrm>
              <a:prstGeom prst="line">
                <a:avLst/>
              </a:prstGeom>
              <a:noFill/>
              <a:ln w="9525">
                <a:solidFill>
                  <a:srgbClr val="990033"/>
                </a:solidFill>
                <a:round/>
                <a:headEnd/>
                <a:tailEnd/>
              </a:ln>
            </p:spPr>
            <p:txBody>
              <a:bodyPr wrap="none" anchor="ctr"/>
              <a:lstStyle/>
              <a:p>
                <a:endParaRPr lang="en-US" dirty="0"/>
              </a:p>
            </p:txBody>
          </p:sp>
          <p:sp>
            <p:nvSpPr>
              <p:cNvPr id="37" name="Line 97"/>
              <p:cNvSpPr>
                <a:spLocks noChangeShapeType="1"/>
              </p:cNvSpPr>
              <p:nvPr/>
            </p:nvSpPr>
            <p:spPr bwMode="auto">
              <a:xfrm flipV="1">
                <a:off x="1824" y="1579"/>
                <a:ext cx="1423" cy="1301"/>
              </a:xfrm>
              <a:prstGeom prst="line">
                <a:avLst/>
              </a:prstGeom>
              <a:noFill/>
              <a:ln w="9525">
                <a:solidFill>
                  <a:srgbClr val="990033"/>
                </a:solidFill>
                <a:round/>
                <a:headEnd/>
                <a:tailEnd/>
              </a:ln>
            </p:spPr>
            <p:txBody>
              <a:bodyPr wrap="none" anchor="ctr"/>
              <a:lstStyle/>
              <a:p>
                <a:endParaRPr lang="en-US" dirty="0"/>
              </a:p>
            </p:txBody>
          </p:sp>
          <p:sp>
            <p:nvSpPr>
              <p:cNvPr id="38" name="Line 98"/>
              <p:cNvSpPr>
                <a:spLocks noChangeShapeType="1"/>
              </p:cNvSpPr>
              <p:nvPr/>
            </p:nvSpPr>
            <p:spPr bwMode="auto">
              <a:xfrm>
                <a:off x="3095" y="1186"/>
                <a:ext cx="1382" cy="299"/>
              </a:xfrm>
              <a:prstGeom prst="line">
                <a:avLst/>
              </a:prstGeom>
              <a:noFill/>
              <a:ln w="9525">
                <a:solidFill>
                  <a:srgbClr val="990033"/>
                </a:solidFill>
                <a:round/>
                <a:headEnd/>
                <a:tailEnd/>
              </a:ln>
            </p:spPr>
            <p:txBody>
              <a:bodyPr wrap="none" anchor="ctr"/>
              <a:lstStyle/>
              <a:p>
                <a:endParaRPr lang="en-US" dirty="0"/>
              </a:p>
            </p:txBody>
          </p:sp>
          <p:sp>
            <p:nvSpPr>
              <p:cNvPr id="39" name="Line 99"/>
              <p:cNvSpPr>
                <a:spLocks noChangeShapeType="1"/>
              </p:cNvSpPr>
              <p:nvPr/>
            </p:nvSpPr>
            <p:spPr bwMode="auto">
              <a:xfrm flipV="1">
                <a:off x="3238" y="1483"/>
                <a:ext cx="1241" cy="84"/>
              </a:xfrm>
              <a:prstGeom prst="line">
                <a:avLst/>
              </a:prstGeom>
              <a:noFill/>
              <a:ln w="9525">
                <a:solidFill>
                  <a:srgbClr val="990033"/>
                </a:solidFill>
                <a:round/>
                <a:headEnd/>
                <a:tailEnd/>
              </a:ln>
            </p:spPr>
            <p:txBody>
              <a:bodyPr wrap="none" anchor="ctr"/>
              <a:lstStyle/>
              <a:p>
                <a:endParaRPr lang="en-US" dirty="0"/>
              </a:p>
            </p:txBody>
          </p:sp>
          <p:sp>
            <p:nvSpPr>
              <p:cNvPr id="40" name="Line 100"/>
              <p:cNvSpPr>
                <a:spLocks noChangeShapeType="1"/>
              </p:cNvSpPr>
              <p:nvPr/>
            </p:nvSpPr>
            <p:spPr bwMode="auto">
              <a:xfrm>
                <a:off x="3235" y="1572"/>
                <a:ext cx="1706" cy="298"/>
              </a:xfrm>
              <a:prstGeom prst="line">
                <a:avLst/>
              </a:prstGeom>
              <a:noFill/>
              <a:ln w="9525">
                <a:solidFill>
                  <a:srgbClr val="990033"/>
                </a:solidFill>
                <a:round/>
                <a:headEnd/>
                <a:tailEnd/>
              </a:ln>
            </p:spPr>
            <p:txBody>
              <a:bodyPr wrap="none" anchor="ctr"/>
              <a:lstStyle/>
              <a:p>
                <a:endParaRPr lang="en-US" dirty="0"/>
              </a:p>
            </p:txBody>
          </p:sp>
          <p:sp>
            <p:nvSpPr>
              <p:cNvPr id="41" name="Line 101"/>
              <p:cNvSpPr>
                <a:spLocks noChangeShapeType="1"/>
              </p:cNvSpPr>
              <p:nvPr/>
            </p:nvSpPr>
            <p:spPr bwMode="auto">
              <a:xfrm>
                <a:off x="1369" y="1575"/>
                <a:ext cx="233" cy="439"/>
              </a:xfrm>
              <a:prstGeom prst="line">
                <a:avLst/>
              </a:prstGeom>
              <a:noFill/>
              <a:ln w="9525">
                <a:solidFill>
                  <a:srgbClr val="990033"/>
                </a:solidFill>
                <a:round/>
                <a:headEnd/>
                <a:tailEnd/>
              </a:ln>
            </p:spPr>
            <p:txBody>
              <a:bodyPr wrap="none" anchor="ctr"/>
              <a:lstStyle/>
              <a:p>
                <a:endParaRPr lang="en-US" dirty="0"/>
              </a:p>
            </p:txBody>
          </p:sp>
          <p:sp>
            <p:nvSpPr>
              <p:cNvPr id="42" name="Line 102"/>
              <p:cNvSpPr>
                <a:spLocks noChangeShapeType="1"/>
              </p:cNvSpPr>
              <p:nvPr/>
            </p:nvSpPr>
            <p:spPr bwMode="auto">
              <a:xfrm flipH="1">
                <a:off x="1604" y="1201"/>
                <a:ext cx="1467" cy="790"/>
              </a:xfrm>
              <a:prstGeom prst="line">
                <a:avLst/>
              </a:prstGeom>
              <a:noFill/>
              <a:ln w="9525">
                <a:solidFill>
                  <a:srgbClr val="990033"/>
                </a:solidFill>
                <a:round/>
                <a:headEnd/>
                <a:tailEnd/>
              </a:ln>
            </p:spPr>
            <p:txBody>
              <a:bodyPr wrap="none" anchor="ctr"/>
              <a:lstStyle/>
              <a:p>
                <a:endParaRPr lang="en-US" dirty="0"/>
              </a:p>
            </p:txBody>
          </p:sp>
          <p:sp>
            <p:nvSpPr>
              <p:cNvPr id="43" name="Line 103"/>
              <p:cNvSpPr>
                <a:spLocks noChangeShapeType="1"/>
              </p:cNvSpPr>
              <p:nvPr/>
            </p:nvSpPr>
            <p:spPr bwMode="auto">
              <a:xfrm>
                <a:off x="1598" y="2013"/>
                <a:ext cx="230" cy="842"/>
              </a:xfrm>
              <a:prstGeom prst="line">
                <a:avLst/>
              </a:prstGeom>
              <a:noFill/>
              <a:ln w="9525">
                <a:solidFill>
                  <a:srgbClr val="990033"/>
                </a:solidFill>
                <a:round/>
                <a:headEnd/>
                <a:tailEnd/>
              </a:ln>
            </p:spPr>
            <p:txBody>
              <a:bodyPr wrap="none" anchor="ctr"/>
              <a:lstStyle/>
              <a:p>
                <a:endParaRPr lang="en-US" dirty="0"/>
              </a:p>
            </p:txBody>
          </p:sp>
          <p:sp>
            <p:nvSpPr>
              <p:cNvPr id="44" name="Line 104"/>
              <p:cNvSpPr>
                <a:spLocks noChangeShapeType="1"/>
              </p:cNvSpPr>
              <p:nvPr/>
            </p:nvSpPr>
            <p:spPr bwMode="auto">
              <a:xfrm flipV="1">
                <a:off x="2731" y="1585"/>
                <a:ext cx="480" cy="58"/>
              </a:xfrm>
              <a:prstGeom prst="line">
                <a:avLst/>
              </a:prstGeom>
              <a:noFill/>
              <a:ln w="9525">
                <a:solidFill>
                  <a:srgbClr val="990033"/>
                </a:solidFill>
                <a:round/>
                <a:headEnd/>
                <a:tailEnd/>
              </a:ln>
            </p:spPr>
            <p:txBody>
              <a:bodyPr wrap="none" anchor="ctr"/>
              <a:lstStyle/>
              <a:p>
                <a:endParaRPr lang="en-US" dirty="0"/>
              </a:p>
            </p:txBody>
          </p:sp>
          <p:sp>
            <p:nvSpPr>
              <p:cNvPr id="45" name="Line 105"/>
              <p:cNvSpPr>
                <a:spLocks noChangeShapeType="1"/>
              </p:cNvSpPr>
              <p:nvPr/>
            </p:nvSpPr>
            <p:spPr bwMode="auto">
              <a:xfrm flipV="1">
                <a:off x="2728" y="1198"/>
                <a:ext cx="340" cy="446"/>
              </a:xfrm>
              <a:prstGeom prst="line">
                <a:avLst/>
              </a:prstGeom>
              <a:noFill/>
              <a:ln w="9525">
                <a:solidFill>
                  <a:srgbClr val="990033"/>
                </a:solidFill>
                <a:round/>
                <a:headEnd/>
                <a:tailEnd/>
              </a:ln>
            </p:spPr>
            <p:txBody>
              <a:bodyPr wrap="none" anchor="ctr"/>
              <a:lstStyle/>
              <a:p>
                <a:endParaRPr lang="en-US" dirty="0"/>
              </a:p>
            </p:txBody>
          </p:sp>
          <p:sp>
            <p:nvSpPr>
              <p:cNvPr id="46" name="Line 106"/>
              <p:cNvSpPr>
                <a:spLocks noChangeShapeType="1"/>
              </p:cNvSpPr>
              <p:nvPr/>
            </p:nvSpPr>
            <p:spPr bwMode="auto">
              <a:xfrm>
                <a:off x="3081" y="1220"/>
                <a:ext cx="148" cy="365"/>
              </a:xfrm>
              <a:prstGeom prst="line">
                <a:avLst/>
              </a:prstGeom>
              <a:noFill/>
              <a:ln w="9525">
                <a:solidFill>
                  <a:srgbClr val="990033"/>
                </a:solidFill>
                <a:round/>
                <a:headEnd/>
                <a:tailEnd/>
              </a:ln>
            </p:spPr>
            <p:txBody>
              <a:bodyPr wrap="none" anchor="ctr"/>
              <a:lstStyle/>
              <a:p>
                <a:endParaRPr lang="en-US" dirty="0"/>
              </a:p>
            </p:txBody>
          </p:sp>
          <p:sp>
            <p:nvSpPr>
              <p:cNvPr id="47" name="Line 107"/>
              <p:cNvSpPr>
                <a:spLocks noChangeShapeType="1"/>
              </p:cNvSpPr>
              <p:nvPr/>
            </p:nvSpPr>
            <p:spPr bwMode="auto">
              <a:xfrm flipH="1" flipV="1">
                <a:off x="4492" y="1477"/>
                <a:ext cx="462" cy="388"/>
              </a:xfrm>
              <a:prstGeom prst="line">
                <a:avLst/>
              </a:prstGeom>
              <a:noFill/>
              <a:ln w="9525">
                <a:solidFill>
                  <a:srgbClr val="990033"/>
                </a:solidFill>
                <a:round/>
                <a:headEnd/>
                <a:tailEnd/>
              </a:ln>
            </p:spPr>
            <p:txBody>
              <a:bodyPr wrap="none" anchor="ctr"/>
              <a:lstStyle/>
              <a:p>
                <a:endParaRPr lang="en-US" dirty="0"/>
              </a:p>
            </p:txBody>
          </p:sp>
          <p:sp>
            <p:nvSpPr>
              <p:cNvPr id="48" name="Line 108"/>
              <p:cNvSpPr>
                <a:spLocks noChangeShapeType="1"/>
              </p:cNvSpPr>
              <p:nvPr/>
            </p:nvSpPr>
            <p:spPr bwMode="auto">
              <a:xfrm flipH="1" flipV="1">
                <a:off x="999" y="1393"/>
                <a:ext cx="370" cy="205"/>
              </a:xfrm>
              <a:prstGeom prst="line">
                <a:avLst/>
              </a:prstGeom>
              <a:noFill/>
              <a:ln w="9525">
                <a:solidFill>
                  <a:srgbClr val="990033"/>
                </a:solidFill>
                <a:round/>
                <a:headEnd/>
                <a:tailEnd/>
              </a:ln>
            </p:spPr>
            <p:txBody>
              <a:bodyPr wrap="none" anchor="ctr"/>
              <a:lstStyle/>
              <a:p>
                <a:endParaRPr lang="en-US" dirty="0"/>
              </a:p>
            </p:txBody>
          </p:sp>
          <p:sp>
            <p:nvSpPr>
              <p:cNvPr id="49" name="Line 109"/>
              <p:cNvSpPr>
                <a:spLocks noChangeShapeType="1"/>
              </p:cNvSpPr>
              <p:nvPr/>
            </p:nvSpPr>
            <p:spPr bwMode="auto">
              <a:xfrm flipV="1">
                <a:off x="1392" y="1198"/>
                <a:ext cx="1691" cy="391"/>
              </a:xfrm>
              <a:prstGeom prst="line">
                <a:avLst/>
              </a:prstGeom>
              <a:noFill/>
              <a:ln w="9525">
                <a:solidFill>
                  <a:srgbClr val="990033"/>
                </a:solidFill>
                <a:round/>
                <a:headEnd/>
                <a:tailEnd/>
              </a:ln>
            </p:spPr>
            <p:txBody>
              <a:bodyPr wrap="none" anchor="ctr"/>
              <a:lstStyle/>
              <a:p>
                <a:endParaRPr lang="en-US" dirty="0"/>
              </a:p>
            </p:txBody>
          </p:sp>
          <p:sp>
            <p:nvSpPr>
              <p:cNvPr id="50" name="Line 110"/>
              <p:cNvSpPr>
                <a:spLocks noChangeShapeType="1"/>
              </p:cNvSpPr>
              <p:nvPr/>
            </p:nvSpPr>
            <p:spPr bwMode="auto">
              <a:xfrm>
                <a:off x="994" y="1385"/>
                <a:ext cx="619" cy="647"/>
              </a:xfrm>
              <a:prstGeom prst="line">
                <a:avLst/>
              </a:prstGeom>
              <a:noFill/>
              <a:ln w="9525">
                <a:solidFill>
                  <a:srgbClr val="990033"/>
                </a:solidFill>
                <a:round/>
                <a:headEnd/>
                <a:tailEnd/>
              </a:ln>
            </p:spPr>
            <p:txBody>
              <a:bodyPr wrap="none" anchor="ctr"/>
              <a:lstStyle/>
              <a:p>
                <a:endParaRPr lang="en-US" dirty="0"/>
              </a:p>
            </p:txBody>
          </p:sp>
          <p:sp>
            <p:nvSpPr>
              <p:cNvPr id="51" name="Line 111"/>
              <p:cNvSpPr>
                <a:spLocks noChangeShapeType="1"/>
              </p:cNvSpPr>
              <p:nvPr/>
            </p:nvSpPr>
            <p:spPr bwMode="auto">
              <a:xfrm flipH="1">
                <a:off x="4168" y="1872"/>
                <a:ext cx="784" cy="392"/>
              </a:xfrm>
              <a:prstGeom prst="line">
                <a:avLst/>
              </a:prstGeom>
              <a:noFill/>
              <a:ln w="9525">
                <a:solidFill>
                  <a:srgbClr val="990033"/>
                </a:solidFill>
                <a:round/>
                <a:headEnd/>
                <a:tailEnd/>
              </a:ln>
            </p:spPr>
            <p:txBody>
              <a:bodyPr wrap="none" anchor="ctr"/>
              <a:lstStyle/>
              <a:p>
                <a:endParaRPr lang="en-US" dirty="0"/>
              </a:p>
            </p:txBody>
          </p:sp>
          <p:sp>
            <p:nvSpPr>
              <p:cNvPr id="52" name="Line 112"/>
              <p:cNvSpPr>
                <a:spLocks noChangeShapeType="1"/>
              </p:cNvSpPr>
              <p:nvPr/>
            </p:nvSpPr>
            <p:spPr bwMode="auto">
              <a:xfrm flipH="1">
                <a:off x="4171" y="1469"/>
                <a:ext cx="327" cy="800"/>
              </a:xfrm>
              <a:prstGeom prst="line">
                <a:avLst/>
              </a:prstGeom>
              <a:noFill/>
              <a:ln w="9525">
                <a:solidFill>
                  <a:srgbClr val="990033"/>
                </a:solidFill>
                <a:round/>
                <a:headEnd/>
                <a:tailEnd/>
              </a:ln>
            </p:spPr>
            <p:txBody>
              <a:bodyPr wrap="none" anchor="ctr"/>
              <a:lstStyle/>
              <a:p>
                <a:endParaRPr lang="en-US" dirty="0"/>
              </a:p>
            </p:txBody>
          </p:sp>
          <p:sp>
            <p:nvSpPr>
              <p:cNvPr id="53" name="Line 113"/>
              <p:cNvSpPr>
                <a:spLocks noChangeShapeType="1"/>
              </p:cNvSpPr>
              <p:nvPr/>
            </p:nvSpPr>
            <p:spPr bwMode="auto">
              <a:xfrm>
                <a:off x="3227" y="1585"/>
                <a:ext cx="940" cy="692"/>
              </a:xfrm>
              <a:prstGeom prst="line">
                <a:avLst/>
              </a:prstGeom>
              <a:noFill/>
              <a:ln w="9525">
                <a:solidFill>
                  <a:srgbClr val="990033"/>
                </a:solidFill>
                <a:round/>
                <a:headEnd/>
                <a:tailEnd/>
              </a:ln>
            </p:spPr>
            <p:txBody>
              <a:bodyPr wrap="none" anchor="ctr"/>
              <a:lstStyle/>
              <a:p>
                <a:endParaRPr lang="en-US" dirty="0"/>
              </a:p>
            </p:txBody>
          </p:sp>
          <p:grpSp>
            <p:nvGrpSpPr>
              <p:cNvPr id="54" name="Group 114"/>
              <p:cNvGrpSpPr>
                <a:grpSpLocks/>
              </p:cNvGrpSpPr>
              <p:nvPr/>
            </p:nvGrpSpPr>
            <p:grpSpPr bwMode="auto">
              <a:xfrm>
                <a:off x="2988" y="1106"/>
                <a:ext cx="185" cy="185"/>
                <a:chOff x="4052" y="346"/>
                <a:chExt cx="185" cy="185"/>
              </a:xfrm>
            </p:grpSpPr>
            <p:sp>
              <p:nvSpPr>
                <p:cNvPr id="86" name="Oval 115"/>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87" name="Oval 116"/>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grpSp>
            <p:nvGrpSpPr>
              <p:cNvPr id="55" name="Group 117"/>
              <p:cNvGrpSpPr>
                <a:grpSpLocks/>
              </p:cNvGrpSpPr>
              <p:nvPr/>
            </p:nvGrpSpPr>
            <p:grpSpPr bwMode="auto">
              <a:xfrm>
                <a:off x="3148" y="1498"/>
                <a:ext cx="185" cy="185"/>
                <a:chOff x="4052" y="346"/>
                <a:chExt cx="185" cy="185"/>
              </a:xfrm>
            </p:grpSpPr>
            <p:sp>
              <p:nvSpPr>
                <p:cNvPr id="84" name="Oval 118"/>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85" name="Oval 119"/>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grpSp>
            <p:nvGrpSpPr>
              <p:cNvPr id="56" name="Group 120"/>
              <p:cNvGrpSpPr>
                <a:grpSpLocks/>
              </p:cNvGrpSpPr>
              <p:nvPr/>
            </p:nvGrpSpPr>
            <p:grpSpPr bwMode="auto">
              <a:xfrm>
                <a:off x="4396" y="1402"/>
                <a:ext cx="185" cy="185"/>
                <a:chOff x="4052" y="346"/>
                <a:chExt cx="185" cy="185"/>
              </a:xfrm>
            </p:grpSpPr>
            <p:sp>
              <p:nvSpPr>
                <p:cNvPr id="82" name="Oval 121"/>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83" name="Oval 122"/>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grpSp>
            <p:nvGrpSpPr>
              <p:cNvPr id="57" name="Group 123"/>
              <p:cNvGrpSpPr>
                <a:grpSpLocks/>
              </p:cNvGrpSpPr>
              <p:nvPr/>
            </p:nvGrpSpPr>
            <p:grpSpPr bwMode="auto">
              <a:xfrm>
                <a:off x="4836" y="1770"/>
                <a:ext cx="185" cy="185"/>
                <a:chOff x="4052" y="346"/>
                <a:chExt cx="185" cy="185"/>
              </a:xfrm>
            </p:grpSpPr>
            <p:sp>
              <p:nvSpPr>
                <p:cNvPr id="80" name="Oval 124"/>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81" name="Oval 125"/>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grpSp>
            <p:nvGrpSpPr>
              <p:cNvPr id="58" name="Group 126"/>
              <p:cNvGrpSpPr>
                <a:grpSpLocks/>
              </p:cNvGrpSpPr>
              <p:nvPr/>
            </p:nvGrpSpPr>
            <p:grpSpPr bwMode="auto">
              <a:xfrm>
                <a:off x="4092" y="2170"/>
                <a:ext cx="185" cy="185"/>
                <a:chOff x="4052" y="346"/>
                <a:chExt cx="185" cy="185"/>
              </a:xfrm>
            </p:grpSpPr>
            <p:sp>
              <p:nvSpPr>
                <p:cNvPr id="78" name="Oval 127"/>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79" name="Oval 128"/>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grpSp>
            <p:nvGrpSpPr>
              <p:cNvPr id="59" name="Group 129"/>
              <p:cNvGrpSpPr>
                <a:grpSpLocks/>
              </p:cNvGrpSpPr>
              <p:nvPr/>
            </p:nvGrpSpPr>
            <p:grpSpPr bwMode="auto">
              <a:xfrm>
                <a:off x="2652" y="1554"/>
                <a:ext cx="185" cy="185"/>
                <a:chOff x="4052" y="346"/>
                <a:chExt cx="185" cy="185"/>
              </a:xfrm>
            </p:grpSpPr>
            <p:sp>
              <p:nvSpPr>
                <p:cNvPr id="76" name="Oval 130"/>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77" name="Oval 131"/>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sp>
            <p:nvSpPr>
              <p:cNvPr id="60" name="Oval 132"/>
              <p:cNvSpPr>
                <a:spLocks noChangeArrowheads="1"/>
              </p:cNvSpPr>
              <p:nvPr/>
            </p:nvSpPr>
            <p:spPr bwMode="auto">
              <a:xfrm>
                <a:off x="1748" y="2746"/>
                <a:ext cx="185" cy="185"/>
              </a:xfrm>
              <a:prstGeom prst="ellipse">
                <a:avLst/>
              </a:prstGeom>
              <a:solidFill>
                <a:srgbClr val="990033"/>
              </a:solidFill>
              <a:ln w="9525">
                <a:noFill/>
                <a:round/>
                <a:headEnd/>
                <a:tailEnd/>
              </a:ln>
            </p:spPr>
            <p:txBody>
              <a:bodyPr wrap="none" anchor="ctr"/>
              <a:lstStyle/>
              <a:p>
                <a:endParaRPr lang="it-IT"/>
              </a:p>
            </p:txBody>
          </p:sp>
          <p:sp>
            <p:nvSpPr>
              <p:cNvPr id="61" name="Oval 133"/>
              <p:cNvSpPr>
                <a:spLocks noChangeArrowheads="1"/>
              </p:cNvSpPr>
              <p:nvPr/>
            </p:nvSpPr>
            <p:spPr bwMode="auto">
              <a:xfrm>
                <a:off x="1766" y="2768"/>
                <a:ext cx="82" cy="82"/>
              </a:xfrm>
              <a:prstGeom prst="ellipse">
                <a:avLst/>
              </a:prstGeom>
              <a:gradFill rotWithShape="1">
                <a:gsLst>
                  <a:gs pos="0">
                    <a:srgbClr val="FFFF99"/>
                  </a:gs>
                  <a:gs pos="100000">
                    <a:srgbClr val="990033"/>
                  </a:gs>
                </a:gsLst>
                <a:path path="shape">
                  <a:fillToRect l="50000" t="50000" r="50000" b="50000"/>
                </a:path>
              </a:gradFill>
              <a:ln w="9525">
                <a:noFill/>
                <a:round/>
                <a:headEnd/>
                <a:tailEnd/>
              </a:ln>
            </p:spPr>
            <p:txBody>
              <a:bodyPr wrap="none" anchor="ctr"/>
              <a:lstStyle/>
              <a:p>
                <a:endParaRPr lang="it-IT"/>
              </a:p>
            </p:txBody>
          </p:sp>
          <p:sp>
            <p:nvSpPr>
              <p:cNvPr id="62" name="Oval 134"/>
              <p:cNvSpPr>
                <a:spLocks noChangeArrowheads="1"/>
              </p:cNvSpPr>
              <p:nvPr/>
            </p:nvSpPr>
            <p:spPr bwMode="auto">
              <a:xfrm>
                <a:off x="1516" y="1914"/>
                <a:ext cx="185" cy="185"/>
              </a:xfrm>
              <a:prstGeom prst="ellipse">
                <a:avLst/>
              </a:prstGeom>
              <a:solidFill>
                <a:srgbClr val="990033"/>
              </a:solidFill>
              <a:ln w="9525">
                <a:noFill/>
                <a:round/>
                <a:headEnd/>
                <a:tailEnd/>
              </a:ln>
            </p:spPr>
            <p:txBody>
              <a:bodyPr wrap="none" anchor="ctr"/>
              <a:lstStyle/>
              <a:p>
                <a:endParaRPr lang="it-IT"/>
              </a:p>
            </p:txBody>
          </p:sp>
          <p:sp>
            <p:nvSpPr>
              <p:cNvPr id="63" name="Oval 135"/>
              <p:cNvSpPr>
                <a:spLocks noChangeArrowheads="1"/>
              </p:cNvSpPr>
              <p:nvPr/>
            </p:nvSpPr>
            <p:spPr bwMode="auto">
              <a:xfrm>
                <a:off x="1534" y="1936"/>
                <a:ext cx="82" cy="82"/>
              </a:xfrm>
              <a:prstGeom prst="ellipse">
                <a:avLst/>
              </a:prstGeom>
              <a:gradFill rotWithShape="1">
                <a:gsLst>
                  <a:gs pos="0">
                    <a:srgbClr val="FFFF99"/>
                  </a:gs>
                  <a:gs pos="100000">
                    <a:srgbClr val="990033"/>
                  </a:gs>
                </a:gsLst>
                <a:path path="shape">
                  <a:fillToRect l="50000" t="50000" r="50000" b="50000"/>
                </a:path>
              </a:gradFill>
              <a:ln w="9525">
                <a:noFill/>
                <a:round/>
                <a:headEnd/>
                <a:tailEnd/>
              </a:ln>
            </p:spPr>
            <p:txBody>
              <a:bodyPr wrap="none" anchor="ctr"/>
              <a:lstStyle/>
              <a:p>
                <a:endParaRPr lang="it-IT"/>
              </a:p>
            </p:txBody>
          </p:sp>
          <p:grpSp>
            <p:nvGrpSpPr>
              <p:cNvPr id="64" name="Group 136"/>
              <p:cNvGrpSpPr>
                <a:grpSpLocks/>
              </p:cNvGrpSpPr>
              <p:nvPr/>
            </p:nvGrpSpPr>
            <p:grpSpPr bwMode="auto">
              <a:xfrm>
                <a:off x="1308" y="1498"/>
                <a:ext cx="185" cy="185"/>
                <a:chOff x="4052" y="346"/>
                <a:chExt cx="185" cy="185"/>
              </a:xfrm>
            </p:grpSpPr>
            <p:sp>
              <p:nvSpPr>
                <p:cNvPr id="74" name="Oval 137"/>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75" name="Oval 138"/>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grpSp>
            <p:nvGrpSpPr>
              <p:cNvPr id="65" name="Group 139"/>
              <p:cNvGrpSpPr>
                <a:grpSpLocks/>
              </p:cNvGrpSpPr>
              <p:nvPr/>
            </p:nvGrpSpPr>
            <p:grpSpPr bwMode="auto">
              <a:xfrm>
                <a:off x="916" y="1314"/>
                <a:ext cx="185" cy="185"/>
                <a:chOff x="4052" y="346"/>
                <a:chExt cx="185" cy="185"/>
              </a:xfrm>
            </p:grpSpPr>
            <p:sp>
              <p:nvSpPr>
                <p:cNvPr id="72" name="Oval 140"/>
                <p:cNvSpPr>
                  <a:spLocks noChangeArrowheads="1"/>
                </p:cNvSpPr>
                <p:nvPr/>
              </p:nvSpPr>
              <p:spPr bwMode="auto">
                <a:xfrm>
                  <a:off x="4052" y="346"/>
                  <a:ext cx="185" cy="185"/>
                </a:xfrm>
                <a:prstGeom prst="ellipse">
                  <a:avLst/>
                </a:prstGeom>
                <a:solidFill>
                  <a:srgbClr val="990033"/>
                </a:solidFill>
                <a:ln w="9525">
                  <a:noFill/>
                  <a:round/>
                  <a:headEnd/>
                  <a:tailEnd/>
                </a:ln>
              </p:spPr>
              <p:txBody>
                <a:bodyPr wrap="none" anchor="ctr"/>
                <a:lstStyle/>
                <a:p>
                  <a:endParaRPr lang="it-IT"/>
                </a:p>
              </p:txBody>
            </p:sp>
            <p:sp>
              <p:nvSpPr>
                <p:cNvPr id="73" name="Oval 141"/>
                <p:cNvSpPr>
                  <a:spLocks noChangeArrowheads="1"/>
                </p:cNvSpPr>
                <p:nvPr/>
              </p:nvSpPr>
              <p:spPr bwMode="auto">
                <a:xfrm>
                  <a:off x="4070" y="368"/>
                  <a:ext cx="82" cy="82"/>
                </a:xfrm>
                <a:prstGeom prst="ellipse">
                  <a:avLst/>
                </a:prstGeom>
                <a:gradFill rotWithShape="1">
                  <a:gsLst>
                    <a:gs pos="0">
                      <a:srgbClr val="E1B3C2"/>
                    </a:gs>
                    <a:gs pos="100000">
                      <a:srgbClr val="990033"/>
                    </a:gs>
                  </a:gsLst>
                  <a:path path="shape">
                    <a:fillToRect l="50000" t="50000" r="50000" b="50000"/>
                  </a:path>
                </a:gradFill>
                <a:ln w="9525">
                  <a:noFill/>
                  <a:round/>
                  <a:headEnd/>
                  <a:tailEnd/>
                </a:ln>
              </p:spPr>
              <p:txBody>
                <a:bodyPr wrap="none" anchor="ctr"/>
                <a:lstStyle/>
                <a:p>
                  <a:endParaRPr lang="it-IT"/>
                </a:p>
              </p:txBody>
            </p:sp>
          </p:grpSp>
          <p:sp>
            <p:nvSpPr>
              <p:cNvPr id="66" name="Oval 142"/>
              <p:cNvSpPr>
                <a:spLocks noChangeArrowheads="1"/>
              </p:cNvSpPr>
              <p:nvPr/>
            </p:nvSpPr>
            <p:spPr bwMode="auto">
              <a:xfrm>
                <a:off x="2140" y="2130"/>
                <a:ext cx="233" cy="233"/>
              </a:xfrm>
              <a:prstGeom prst="ellipse">
                <a:avLst/>
              </a:prstGeom>
              <a:solidFill>
                <a:srgbClr val="990033"/>
              </a:solidFill>
              <a:ln w="9525">
                <a:noFill/>
                <a:round/>
                <a:headEnd/>
                <a:tailEnd/>
              </a:ln>
            </p:spPr>
            <p:txBody>
              <a:bodyPr wrap="none" anchor="ctr"/>
              <a:lstStyle/>
              <a:p>
                <a:endParaRPr lang="it-IT"/>
              </a:p>
            </p:txBody>
          </p:sp>
          <p:sp>
            <p:nvSpPr>
              <p:cNvPr id="67" name="Oval 143"/>
              <p:cNvSpPr>
                <a:spLocks noChangeArrowheads="1"/>
              </p:cNvSpPr>
              <p:nvPr/>
            </p:nvSpPr>
            <p:spPr bwMode="auto">
              <a:xfrm>
                <a:off x="2163" y="2158"/>
                <a:ext cx="103" cy="103"/>
              </a:xfrm>
              <a:prstGeom prst="ellipse">
                <a:avLst/>
              </a:prstGeom>
              <a:gradFill rotWithShape="1">
                <a:gsLst>
                  <a:gs pos="0">
                    <a:srgbClr val="FFFF00"/>
                  </a:gs>
                  <a:gs pos="100000">
                    <a:srgbClr val="990033"/>
                  </a:gs>
                </a:gsLst>
                <a:path path="shape">
                  <a:fillToRect l="50000" t="50000" r="50000" b="50000"/>
                </a:path>
              </a:gradFill>
              <a:ln w="9525">
                <a:noFill/>
                <a:round/>
                <a:headEnd/>
                <a:tailEnd/>
              </a:ln>
            </p:spPr>
            <p:txBody>
              <a:bodyPr wrap="none" anchor="ctr"/>
              <a:lstStyle/>
              <a:p>
                <a:endParaRPr lang="it-IT"/>
              </a:p>
            </p:txBody>
          </p:sp>
          <p:sp>
            <p:nvSpPr>
              <p:cNvPr id="68" name="Oval 144"/>
              <p:cNvSpPr>
                <a:spLocks noChangeArrowheads="1"/>
              </p:cNvSpPr>
              <p:nvPr/>
            </p:nvSpPr>
            <p:spPr bwMode="auto">
              <a:xfrm>
                <a:off x="2700" y="2674"/>
                <a:ext cx="273" cy="273"/>
              </a:xfrm>
              <a:prstGeom prst="ellipse">
                <a:avLst/>
              </a:prstGeom>
              <a:solidFill>
                <a:srgbClr val="660033"/>
              </a:solidFill>
              <a:ln w="9525">
                <a:noFill/>
                <a:round/>
                <a:headEnd/>
                <a:tailEnd/>
              </a:ln>
            </p:spPr>
            <p:txBody>
              <a:bodyPr wrap="none" anchor="ctr"/>
              <a:lstStyle/>
              <a:p>
                <a:endParaRPr lang="it-IT"/>
              </a:p>
            </p:txBody>
          </p:sp>
          <p:sp>
            <p:nvSpPr>
              <p:cNvPr id="69" name="Oval 145"/>
              <p:cNvSpPr>
                <a:spLocks noChangeArrowheads="1"/>
              </p:cNvSpPr>
              <p:nvPr/>
            </p:nvSpPr>
            <p:spPr bwMode="auto">
              <a:xfrm>
                <a:off x="2727" y="2706"/>
                <a:ext cx="121" cy="121"/>
              </a:xfrm>
              <a:prstGeom prst="ellipse">
                <a:avLst/>
              </a:prstGeom>
              <a:gradFill rotWithShape="1">
                <a:gsLst>
                  <a:gs pos="0">
                    <a:srgbClr val="FFFF00"/>
                  </a:gs>
                  <a:gs pos="100000">
                    <a:srgbClr val="990033"/>
                  </a:gs>
                </a:gsLst>
                <a:path path="shape">
                  <a:fillToRect l="50000" t="50000" r="50000" b="50000"/>
                </a:path>
              </a:gradFill>
              <a:ln w="9525">
                <a:noFill/>
                <a:round/>
                <a:headEnd/>
                <a:tailEnd/>
              </a:ln>
            </p:spPr>
            <p:txBody>
              <a:bodyPr wrap="none" anchor="ctr"/>
              <a:lstStyle/>
              <a:p>
                <a:endParaRPr lang="it-IT"/>
              </a:p>
            </p:txBody>
          </p:sp>
          <p:sp>
            <p:nvSpPr>
              <p:cNvPr id="70" name="Oval 146"/>
              <p:cNvSpPr>
                <a:spLocks noChangeArrowheads="1"/>
              </p:cNvSpPr>
              <p:nvPr/>
            </p:nvSpPr>
            <p:spPr bwMode="auto">
              <a:xfrm>
                <a:off x="3300" y="2690"/>
                <a:ext cx="377" cy="377"/>
              </a:xfrm>
              <a:prstGeom prst="ellipse">
                <a:avLst/>
              </a:prstGeom>
              <a:solidFill>
                <a:srgbClr val="660033"/>
              </a:solidFill>
              <a:ln w="9525">
                <a:noFill/>
                <a:round/>
                <a:headEnd/>
                <a:tailEnd/>
              </a:ln>
            </p:spPr>
            <p:txBody>
              <a:bodyPr wrap="none" anchor="ctr"/>
              <a:lstStyle/>
              <a:p>
                <a:endParaRPr lang="it-IT"/>
              </a:p>
            </p:txBody>
          </p:sp>
          <p:sp>
            <p:nvSpPr>
              <p:cNvPr id="71" name="Oval 147"/>
              <p:cNvSpPr>
                <a:spLocks noChangeArrowheads="1"/>
              </p:cNvSpPr>
              <p:nvPr/>
            </p:nvSpPr>
            <p:spPr bwMode="auto">
              <a:xfrm>
                <a:off x="3337" y="2735"/>
                <a:ext cx="167" cy="167"/>
              </a:xfrm>
              <a:prstGeom prst="ellipse">
                <a:avLst/>
              </a:prstGeom>
              <a:gradFill rotWithShape="1">
                <a:gsLst>
                  <a:gs pos="0">
                    <a:srgbClr val="FFFF00"/>
                  </a:gs>
                  <a:gs pos="100000">
                    <a:srgbClr val="990033"/>
                  </a:gs>
                </a:gsLst>
                <a:path path="shape">
                  <a:fillToRect l="50000" t="50000" r="50000" b="50000"/>
                </a:path>
              </a:gradFill>
              <a:ln w="9525">
                <a:noFill/>
                <a:round/>
                <a:headEnd/>
                <a:tailEnd/>
              </a:ln>
            </p:spPr>
            <p:txBody>
              <a:bodyPr wrap="none" anchor="ctr"/>
              <a:lstStyle/>
              <a:p>
                <a:endParaRPr lang="it-IT"/>
              </a:p>
            </p:txBody>
          </p:sp>
        </p:grpSp>
        <p:sp>
          <p:nvSpPr>
            <p:cNvPr id="7" name="Rectangle 148"/>
            <p:cNvSpPr>
              <a:spLocks noChangeArrowheads="1"/>
            </p:cNvSpPr>
            <p:nvPr/>
          </p:nvSpPr>
          <p:spPr bwMode="auto">
            <a:xfrm>
              <a:off x="736" y="1014"/>
              <a:ext cx="4432" cy="2408"/>
            </a:xfrm>
            <a:prstGeom prst="rect">
              <a:avLst/>
            </a:prstGeom>
            <a:solidFill>
              <a:srgbClr val="FFFFFF">
                <a:alpha val="45882"/>
              </a:srgbClr>
            </a:solidFill>
            <a:ln w="9525">
              <a:noFill/>
              <a:miter lim="800000"/>
              <a:headEnd/>
              <a:tailEnd/>
            </a:ln>
          </p:spPr>
          <p:txBody>
            <a:bodyPr wrap="none" anchor="ctr"/>
            <a:lstStyle/>
            <a:p>
              <a:endParaRPr lang="it-IT"/>
            </a:p>
          </p:txBody>
        </p:sp>
      </p:grpSp>
      <p:sp>
        <p:nvSpPr>
          <p:cNvPr id="120" name="TextBox 119"/>
          <p:cNvSpPr txBox="1"/>
          <p:nvPr/>
        </p:nvSpPr>
        <p:spPr>
          <a:xfrm>
            <a:off x="4283968" y="1268760"/>
            <a:ext cx="184666" cy="369332"/>
          </a:xfrm>
          <a:prstGeom prst="rect">
            <a:avLst/>
          </a:prstGeom>
          <a:noFill/>
        </p:spPr>
        <p:txBody>
          <a:bodyPr wrap="none" rtlCol="0">
            <a:spAutoFit/>
          </a:bodyPr>
          <a:lstStyle/>
          <a:p>
            <a:endParaRPr lang="en-US" dirty="0"/>
          </a:p>
        </p:txBody>
      </p:sp>
      <p:sp>
        <p:nvSpPr>
          <p:cNvPr id="122" name="TextBox 121"/>
          <p:cNvSpPr txBox="1"/>
          <p:nvPr/>
        </p:nvSpPr>
        <p:spPr>
          <a:xfrm>
            <a:off x="1331640" y="4392488"/>
            <a:ext cx="1800200" cy="646331"/>
          </a:xfrm>
          <a:prstGeom prst="rect">
            <a:avLst/>
          </a:prstGeom>
          <a:noFill/>
        </p:spPr>
        <p:txBody>
          <a:bodyPr wrap="square" rtlCol="0">
            <a:spAutoFit/>
          </a:bodyPr>
          <a:lstStyle/>
          <a:p>
            <a:pPr algn="ctr"/>
            <a:r>
              <a:rPr lang="en-US" b="1" dirty="0" smtClean="0">
                <a:solidFill>
                  <a:srgbClr val="002060"/>
                </a:solidFill>
              </a:rPr>
              <a:t>Virtual Research Environments </a:t>
            </a:r>
            <a:endParaRPr lang="en-US" b="1" dirty="0">
              <a:solidFill>
                <a:srgbClr val="002060"/>
              </a:solidFill>
            </a:endParaRPr>
          </a:p>
        </p:txBody>
      </p:sp>
      <p:sp>
        <p:nvSpPr>
          <p:cNvPr id="127" name="Can 126"/>
          <p:cNvSpPr/>
          <p:nvPr/>
        </p:nvSpPr>
        <p:spPr>
          <a:xfrm>
            <a:off x="4716016" y="6120680"/>
            <a:ext cx="720080" cy="360040"/>
          </a:xfrm>
          <a:prstGeom prst="can">
            <a:avLst/>
          </a:prstGeom>
          <a:solidFill>
            <a:srgbClr val="00206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Can 127"/>
          <p:cNvSpPr/>
          <p:nvPr/>
        </p:nvSpPr>
        <p:spPr>
          <a:xfrm>
            <a:off x="4868416" y="6273080"/>
            <a:ext cx="720080" cy="360040"/>
          </a:xfrm>
          <a:prstGeom prst="can">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Can 128"/>
          <p:cNvSpPr/>
          <p:nvPr/>
        </p:nvSpPr>
        <p:spPr>
          <a:xfrm>
            <a:off x="5020816" y="6425480"/>
            <a:ext cx="720080" cy="360040"/>
          </a:xfrm>
          <a:prstGeom prst="can">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Can 129"/>
          <p:cNvSpPr/>
          <p:nvPr/>
        </p:nvSpPr>
        <p:spPr>
          <a:xfrm>
            <a:off x="6228184" y="5472608"/>
            <a:ext cx="720080" cy="360040"/>
          </a:xfrm>
          <a:prstGeom prst="can">
            <a:avLst/>
          </a:prstGeom>
          <a:solidFill>
            <a:srgbClr val="00009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an 130"/>
          <p:cNvSpPr/>
          <p:nvPr/>
        </p:nvSpPr>
        <p:spPr>
          <a:xfrm>
            <a:off x="6516216" y="5544616"/>
            <a:ext cx="720080" cy="360040"/>
          </a:xfrm>
          <a:prstGeom prst="can">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Can 131"/>
          <p:cNvSpPr/>
          <p:nvPr/>
        </p:nvSpPr>
        <p:spPr>
          <a:xfrm>
            <a:off x="3347864" y="5832648"/>
            <a:ext cx="720080" cy="360040"/>
          </a:xfrm>
          <a:prstGeom prst="can">
            <a:avLst/>
          </a:prstGeom>
          <a:solidFill>
            <a:srgbClr val="000090"/>
          </a:solidFill>
          <a:ln>
            <a:solidFill>
              <a:srgbClr val="0000FF"/>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3" name="Can 132"/>
          <p:cNvSpPr/>
          <p:nvPr/>
        </p:nvSpPr>
        <p:spPr>
          <a:xfrm>
            <a:off x="3203848" y="6048672"/>
            <a:ext cx="720080" cy="360040"/>
          </a:xfrm>
          <a:prstGeom prst="can">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an 135"/>
          <p:cNvSpPr/>
          <p:nvPr/>
        </p:nvSpPr>
        <p:spPr>
          <a:xfrm>
            <a:off x="1259632" y="5256584"/>
            <a:ext cx="720080" cy="360040"/>
          </a:xfrm>
          <a:prstGeom prst="can">
            <a:avLst/>
          </a:prstGeom>
          <a:solidFill>
            <a:srgbClr val="00009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9" name="Picture 138"/>
          <p:cNvPicPr>
            <a:picLocks noChangeAspect="1"/>
          </p:cNvPicPr>
          <p:nvPr/>
        </p:nvPicPr>
        <p:blipFill>
          <a:blip r:embed="rId3"/>
          <a:stretch>
            <a:fillRect/>
          </a:stretch>
        </p:blipFill>
        <p:spPr>
          <a:xfrm>
            <a:off x="1979712" y="3240360"/>
            <a:ext cx="1037449" cy="1069127"/>
          </a:xfrm>
          <a:prstGeom prst="rect">
            <a:avLst/>
          </a:prstGeom>
          <a:ln>
            <a:solidFill>
              <a:schemeClr val="tx1">
                <a:lumMod val="60000"/>
                <a:lumOff val="40000"/>
              </a:schemeClr>
            </a:solidFill>
          </a:ln>
          <a:effectLst>
            <a:glow rad="101600">
              <a:schemeClr val="accent1">
                <a:satMod val="175000"/>
                <a:alpha val="40000"/>
              </a:schemeClr>
            </a:glow>
          </a:effectLst>
        </p:spPr>
      </p:pic>
      <p:pic>
        <p:nvPicPr>
          <p:cNvPr id="150" name="Picture 149"/>
          <p:cNvPicPr>
            <a:picLocks noChangeAspect="1"/>
          </p:cNvPicPr>
          <p:nvPr/>
        </p:nvPicPr>
        <p:blipFill>
          <a:blip r:embed="rId4"/>
          <a:stretch>
            <a:fillRect/>
          </a:stretch>
        </p:blipFill>
        <p:spPr>
          <a:xfrm rot="12027174">
            <a:off x="5363874" y="4116965"/>
            <a:ext cx="1667488" cy="1123875"/>
          </a:xfrm>
          <a:prstGeom prst="rect">
            <a:avLst/>
          </a:prstGeom>
        </p:spPr>
      </p:pic>
      <p:pic>
        <p:nvPicPr>
          <p:cNvPr id="151" name="Picture 150"/>
          <p:cNvPicPr>
            <a:picLocks noChangeAspect="1"/>
          </p:cNvPicPr>
          <p:nvPr/>
        </p:nvPicPr>
        <p:blipFill>
          <a:blip r:embed="rId5"/>
          <a:stretch>
            <a:fillRect/>
          </a:stretch>
        </p:blipFill>
        <p:spPr>
          <a:xfrm>
            <a:off x="2267744" y="5472608"/>
            <a:ext cx="725274" cy="648072"/>
          </a:xfrm>
          <a:prstGeom prst="rect">
            <a:avLst/>
          </a:prstGeom>
        </p:spPr>
      </p:pic>
      <p:pic>
        <p:nvPicPr>
          <p:cNvPr id="153" name="Picture 152"/>
          <p:cNvPicPr>
            <a:picLocks noChangeAspect="1"/>
          </p:cNvPicPr>
          <p:nvPr/>
        </p:nvPicPr>
        <p:blipFill>
          <a:blip r:embed="rId5"/>
          <a:stretch>
            <a:fillRect/>
          </a:stretch>
        </p:blipFill>
        <p:spPr>
          <a:xfrm>
            <a:off x="3563888" y="4968552"/>
            <a:ext cx="725274" cy="648072"/>
          </a:xfrm>
          <a:prstGeom prst="rect">
            <a:avLst/>
          </a:prstGeom>
        </p:spPr>
      </p:pic>
      <p:pic>
        <p:nvPicPr>
          <p:cNvPr id="154" name="Picture 153"/>
          <p:cNvPicPr>
            <a:picLocks noChangeAspect="1"/>
          </p:cNvPicPr>
          <p:nvPr/>
        </p:nvPicPr>
        <p:blipFill>
          <a:blip r:embed="rId5"/>
          <a:stretch>
            <a:fillRect/>
          </a:stretch>
        </p:blipFill>
        <p:spPr>
          <a:xfrm>
            <a:off x="5364088" y="5112568"/>
            <a:ext cx="725274" cy="648072"/>
          </a:xfrm>
          <a:prstGeom prst="rect">
            <a:avLst/>
          </a:prstGeom>
        </p:spPr>
      </p:pic>
      <p:sp>
        <p:nvSpPr>
          <p:cNvPr id="140" name="TextBox 139"/>
          <p:cNvSpPr txBox="1"/>
          <p:nvPr/>
        </p:nvSpPr>
        <p:spPr>
          <a:xfrm>
            <a:off x="6372200" y="4968552"/>
            <a:ext cx="792088" cy="369332"/>
          </a:xfrm>
          <a:prstGeom prst="rect">
            <a:avLst/>
          </a:prstGeom>
          <a:noFill/>
        </p:spPr>
        <p:txBody>
          <a:bodyPr wrap="square" rtlCol="0">
            <a:spAutoFit/>
          </a:bodyPr>
          <a:lstStyle/>
          <a:p>
            <a:r>
              <a:rPr lang="en-US" b="1" dirty="0" smtClean="0">
                <a:solidFill>
                  <a:srgbClr val="002060"/>
                </a:solidFill>
              </a:rPr>
              <a:t>APIs</a:t>
            </a:r>
          </a:p>
        </p:txBody>
      </p:sp>
      <p:pic>
        <p:nvPicPr>
          <p:cNvPr id="141" name="Picture 140"/>
          <p:cNvPicPr>
            <a:picLocks noChangeAspect="1"/>
          </p:cNvPicPr>
          <p:nvPr/>
        </p:nvPicPr>
        <p:blipFill>
          <a:blip r:embed="rId6"/>
          <a:stretch>
            <a:fillRect/>
          </a:stretch>
        </p:blipFill>
        <p:spPr>
          <a:xfrm>
            <a:off x="4932040" y="3168352"/>
            <a:ext cx="1062605" cy="1008112"/>
          </a:xfrm>
          <a:prstGeom prst="rect">
            <a:avLst/>
          </a:prstGeom>
          <a:ln>
            <a:solidFill>
              <a:srgbClr val="72AAD3"/>
            </a:solidFill>
          </a:ln>
          <a:effectLst>
            <a:glow rad="101600">
              <a:schemeClr val="accent1">
                <a:satMod val="175000"/>
                <a:alpha val="40000"/>
              </a:schemeClr>
            </a:glow>
          </a:effectLst>
        </p:spPr>
      </p:pic>
      <p:pic>
        <p:nvPicPr>
          <p:cNvPr id="143" name="Picture 142"/>
          <p:cNvPicPr>
            <a:picLocks noChangeAspect="1"/>
          </p:cNvPicPr>
          <p:nvPr/>
        </p:nvPicPr>
        <p:blipFill>
          <a:blip r:embed="rId7"/>
          <a:stretch>
            <a:fillRect/>
          </a:stretch>
        </p:blipFill>
        <p:spPr>
          <a:xfrm>
            <a:off x="6804248" y="3096344"/>
            <a:ext cx="792088" cy="1188132"/>
          </a:xfrm>
          <a:prstGeom prst="rect">
            <a:avLst/>
          </a:prstGeom>
          <a:effectLst>
            <a:glow rad="101600">
              <a:schemeClr val="accent1">
                <a:satMod val="175000"/>
                <a:alpha val="40000"/>
              </a:schemeClr>
            </a:glow>
          </a:effectLst>
          <a:scene3d>
            <a:camera prst="perspectiveRight"/>
            <a:lightRig rig="threePt" dir="t"/>
          </a:scene3d>
        </p:spPr>
      </p:pic>
    </p:spTree>
    <p:extLst>
      <p:ext uri="{BB962C8B-B14F-4D97-AF65-F5344CB8AC3E}">
        <p14:creationId xmlns:p14="http://schemas.microsoft.com/office/powerpoint/2010/main" val="2061241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par>
                                <p:cTn id="8" presetID="9"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dissolv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dissolve">
                                      <p:cBhvr>
                                        <p:cTn id="15" dur="500"/>
                                        <p:tgtEl>
                                          <p:spTgt spid="140"/>
                                        </p:tgtEl>
                                      </p:cBhvr>
                                    </p:animEffect>
                                  </p:childTnLst>
                                </p:cTn>
                              </p:par>
                              <p:par>
                                <p:cTn id="16" presetID="9"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dissolve">
                                      <p:cBhvr>
                                        <p:cTn id="18" dur="5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dissolve">
                                      <p:cBhvr>
                                        <p:cTn id="23" dur="500"/>
                                        <p:tgtEl>
                                          <p:spTgt spid="14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dissolve">
                                      <p:cBhvr>
                                        <p:cTn id="2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US" dirty="0" err="1" smtClean="0"/>
              <a:t>AppliFish</a:t>
            </a:r>
            <a:r>
              <a:rPr lang="en-US" dirty="0" smtClean="0"/>
              <a:t>: </a:t>
            </a:r>
            <a:br>
              <a:rPr lang="en-US" dirty="0" smtClean="0"/>
            </a:br>
            <a:r>
              <a:rPr lang="en-GB" sz="2400" i="1" dirty="0" smtClean="0"/>
              <a:t>Pocket </a:t>
            </a:r>
            <a:r>
              <a:rPr lang="en-GB" sz="2400" i="1" dirty="0"/>
              <a:t>book of marine knowledge</a:t>
            </a:r>
            <a:r>
              <a:rPr lang="en-GB" dirty="0"/>
              <a:t/>
            </a:r>
            <a:br>
              <a:rPr lang="en-GB" dirty="0"/>
            </a:br>
            <a:endParaRPr lang="en-US" dirty="0"/>
          </a:p>
        </p:txBody>
      </p:sp>
      <p:sp>
        <p:nvSpPr>
          <p:cNvPr id="3" name="Footer Placeholder 2"/>
          <p:cNvSpPr>
            <a:spLocks noGrp="1"/>
          </p:cNvSpPr>
          <p:nvPr>
            <p:ph type="ftr" sz="quarter" idx="11"/>
          </p:nvPr>
        </p:nvSpPr>
        <p:spPr/>
        <p:txBody>
          <a:bodyPr/>
          <a:lstStyle/>
          <a:p>
            <a:r>
              <a:rPr lang="it-IT" smtClean="0"/>
              <a:t>10th e-Infrastructure Concertation Meeting, 6-7 March 2013, Brussels</a:t>
            </a:r>
            <a:endParaRPr lang="it-IT"/>
          </a:p>
        </p:txBody>
      </p:sp>
      <p:sp>
        <p:nvSpPr>
          <p:cNvPr id="6" name="TextBox 5"/>
          <p:cNvSpPr txBox="1"/>
          <p:nvPr/>
        </p:nvSpPr>
        <p:spPr>
          <a:xfrm>
            <a:off x="1691680" y="2852936"/>
            <a:ext cx="6120680" cy="1785104"/>
          </a:xfrm>
          <a:prstGeom prst="rect">
            <a:avLst/>
          </a:prstGeom>
          <a:noFill/>
        </p:spPr>
        <p:txBody>
          <a:bodyPr wrap="square" rtlCol="0">
            <a:spAutoFit/>
          </a:bodyPr>
          <a:lstStyle/>
          <a:p>
            <a:pPr marL="357188" indent="-357188">
              <a:buFont typeface="Arial"/>
              <a:buChar char="•"/>
            </a:pPr>
            <a:r>
              <a:rPr lang="en-GB" sz="2200" dirty="0" smtClean="0">
                <a:solidFill>
                  <a:srgbClr val="002060"/>
                </a:solidFill>
              </a:rPr>
              <a:t>Data collected and produced from many scientists from all over the world</a:t>
            </a:r>
          </a:p>
          <a:p>
            <a:pPr marL="357188" indent="-357188">
              <a:buFont typeface="Arial"/>
              <a:buChar char="•"/>
            </a:pPr>
            <a:r>
              <a:rPr lang="en-GB" sz="2200" dirty="0" smtClean="0">
                <a:solidFill>
                  <a:srgbClr val="002060"/>
                </a:solidFill>
              </a:rPr>
              <a:t>Several international organizations involved</a:t>
            </a:r>
          </a:p>
          <a:p>
            <a:pPr marL="357188" indent="-357188">
              <a:buFont typeface="Arial"/>
              <a:buChar char="•"/>
            </a:pPr>
            <a:r>
              <a:rPr lang="en-GB" sz="2200" dirty="0" smtClean="0">
                <a:solidFill>
                  <a:srgbClr val="002060"/>
                </a:solidFill>
              </a:rPr>
              <a:t>A complex supporting data e-infrastructure</a:t>
            </a:r>
          </a:p>
          <a:p>
            <a:r>
              <a:rPr lang="en-GB" sz="2200" dirty="0">
                <a:solidFill>
                  <a:srgbClr val="002060"/>
                </a:solidFill>
              </a:rPr>
              <a:t> </a:t>
            </a:r>
            <a:r>
              <a:rPr lang="en-GB" sz="2200" dirty="0" smtClean="0">
                <a:solidFill>
                  <a:srgbClr val="002060"/>
                </a:solidFill>
              </a:rPr>
              <a:t> </a:t>
            </a:r>
            <a:endParaRPr lang="en-GB" sz="2800" dirty="0"/>
          </a:p>
        </p:txBody>
      </p:sp>
      <p:pic>
        <p:nvPicPr>
          <p:cNvPr id="7" name="Picture 6"/>
          <p:cNvPicPr>
            <a:picLocks noChangeAspect="1"/>
          </p:cNvPicPr>
          <p:nvPr/>
        </p:nvPicPr>
        <p:blipFill>
          <a:blip r:embed="rId3"/>
          <a:stretch>
            <a:fillRect/>
          </a:stretch>
        </p:blipFill>
        <p:spPr>
          <a:xfrm>
            <a:off x="3131840" y="1772816"/>
            <a:ext cx="2520280" cy="3780420"/>
          </a:xfrm>
          <a:prstGeom prst="rect">
            <a:avLst/>
          </a:prstGeom>
        </p:spPr>
      </p:pic>
      <p:sp>
        <p:nvSpPr>
          <p:cNvPr id="8" name="TextBox 7"/>
          <p:cNvSpPr txBox="1"/>
          <p:nvPr/>
        </p:nvSpPr>
        <p:spPr>
          <a:xfrm>
            <a:off x="1043608" y="5589240"/>
            <a:ext cx="6768752" cy="830997"/>
          </a:xfrm>
          <a:prstGeom prst="rect">
            <a:avLst/>
          </a:prstGeom>
          <a:noFill/>
        </p:spPr>
        <p:txBody>
          <a:bodyPr wrap="square" rtlCol="0">
            <a:spAutoFit/>
          </a:bodyPr>
          <a:lstStyle/>
          <a:p>
            <a:pPr algn="ctr"/>
            <a:r>
              <a:rPr lang="en-GB" sz="2400" dirty="0">
                <a:solidFill>
                  <a:srgbClr val="002060"/>
                </a:solidFill>
              </a:rPr>
              <a:t>Basic information of over 550 marine  </a:t>
            </a:r>
            <a:r>
              <a:rPr lang="en-GB" sz="2400" dirty="0" smtClean="0">
                <a:solidFill>
                  <a:srgbClr val="002060"/>
                </a:solidFill>
              </a:rPr>
              <a:t>species</a:t>
            </a:r>
            <a:endParaRPr lang="en-GB" sz="2400" dirty="0">
              <a:solidFill>
                <a:srgbClr val="002060"/>
              </a:solidFill>
            </a:endParaRPr>
          </a:p>
          <a:p>
            <a:pPr algn="ctr"/>
            <a:endParaRPr lang="en-US" sz="2400" dirty="0"/>
          </a:p>
        </p:txBody>
      </p:sp>
      <p:sp>
        <p:nvSpPr>
          <p:cNvPr id="4" name="Rectangle 3"/>
          <p:cNvSpPr/>
          <p:nvPr/>
        </p:nvSpPr>
        <p:spPr>
          <a:xfrm>
            <a:off x="1331640" y="2564904"/>
            <a:ext cx="6192688" cy="201622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653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a:t>
            </a:r>
            <a:r>
              <a:rPr lang="en-US" dirty="0"/>
              <a:t>c</a:t>
            </a:r>
            <a:r>
              <a:rPr lang="en-US" dirty="0" smtClean="0"/>
              <a:t>onservation status</a:t>
            </a:r>
            <a:endParaRPr lang="en-US" dirty="0"/>
          </a:p>
        </p:txBody>
      </p:sp>
      <p:sp>
        <p:nvSpPr>
          <p:cNvPr id="3" name="Footer Placeholder 2"/>
          <p:cNvSpPr>
            <a:spLocks noGrp="1"/>
          </p:cNvSpPr>
          <p:nvPr>
            <p:ph type="ftr" sz="quarter" idx="11"/>
          </p:nvPr>
        </p:nvSpPr>
        <p:spPr/>
        <p:txBody>
          <a:bodyPr/>
          <a:lstStyle/>
          <a:p>
            <a:r>
              <a:rPr lang="it-IT" smtClean="0"/>
              <a:t>10th e-Infrastructure Concertation Meeting, 6-7 March 2013, Brussels</a:t>
            </a:r>
            <a:endParaRPr lang="it-IT"/>
          </a:p>
        </p:txBody>
      </p:sp>
      <p:pic>
        <p:nvPicPr>
          <p:cNvPr id="4" name="Picture 3" descr="IMG_008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628799"/>
            <a:ext cx="3600400" cy="4800533"/>
          </a:xfrm>
          <a:prstGeom prst="rect">
            <a:avLst/>
          </a:prstGeom>
          <a:effectLst>
            <a:glow rad="101600">
              <a:schemeClr val="accent1">
                <a:satMod val="175000"/>
                <a:alpha val="40000"/>
              </a:schemeClr>
            </a:glow>
          </a:effectLst>
        </p:spPr>
      </p:pic>
      <p:sp>
        <p:nvSpPr>
          <p:cNvPr id="6" name="TextBox 5"/>
          <p:cNvSpPr txBox="1"/>
          <p:nvPr/>
        </p:nvSpPr>
        <p:spPr>
          <a:xfrm>
            <a:off x="4716016" y="2276872"/>
            <a:ext cx="3960440" cy="1328023"/>
          </a:xfrm>
          <a:prstGeom prst="roundRect">
            <a:avLst/>
          </a:prstGeom>
          <a:solidFill>
            <a:srgbClr val="3366FF"/>
          </a:solidFill>
          <a:effectLst>
            <a:glow rad="101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defRPr/>
            </a:pPr>
            <a:r>
              <a:rPr lang="en-US" dirty="0" smtClean="0">
                <a:solidFill>
                  <a:srgbClr val="FFFFFF"/>
                </a:solidFill>
              </a:rPr>
              <a:t>Classification from  </a:t>
            </a:r>
            <a:r>
              <a:rPr lang="en-US" b="1" dirty="0" smtClean="0">
                <a:solidFill>
                  <a:srgbClr val="FFFFFF"/>
                </a:solidFill>
              </a:rPr>
              <a:t>IUCN</a:t>
            </a:r>
            <a:endParaRPr lang="en-US" b="1" dirty="0">
              <a:solidFill>
                <a:srgbClr val="FFFFFF"/>
              </a:solidFill>
            </a:endParaRPr>
          </a:p>
          <a:p>
            <a:pPr lvl="1"/>
            <a:r>
              <a:rPr lang="en-US" b="1" dirty="0" smtClean="0">
                <a:solidFill>
                  <a:srgbClr val="FFFFFF"/>
                </a:solidFill>
              </a:rPr>
              <a:t>(International </a:t>
            </a:r>
            <a:r>
              <a:rPr lang="en-US" b="1" dirty="0">
                <a:solidFill>
                  <a:srgbClr val="FFFFFF"/>
                </a:solidFill>
              </a:rPr>
              <a:t>Union for Conservation of </a:t>
            </a:r>
            <a:r>
              <a:rPr lang="en-US" b="1" dirty="0" smtClean="0">
                <a:solidFill>
                  <a:srgbClr val="FFFFFF"/>
                </a:solidFill>
              </a:rPr>
              <a:t>Nature)</a:t>
            </a:r>
            <a:endParaRPr lang="en-US" dirty="0">
              <a:solidFill>
                <a:srgbClr val="FFFFFF"/>
              </a:solidFill>
            </a:endParaRPr>
          </a:p>
          <a:p>
            <a:pPr marL="285750" indent="-285750">
              <a:buFont typeface="Arial"/>
              <a:buChar char="•"/>
            </a:pPr>
            <a:endParaRPr lang="en-US" dirty="0" smtClean="0">
              <a:solidFill>
                <a:srgbClr val="FFFFFF"/>
              </a:solidFill>
            </a:endParaRPr>
          </a:p>
        </p:txBody>
      </p:sp>
      <p:cxnSp>
        <p:nvCxnSpPr>
          <p:cNvPr id="7" name="Straight Arrow Connector 6"/>
          <p:cNvCxnSpPr/>
          <p:nvPr/>
        </p:nvCxnSpPr>
        <p:spPr>
          <a:xfrm>
            <a:off x="3779912" y="3140968"/>
            <a:ext cx="864096"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8305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Details</a:t>
            </a:r>
            <a:endParaRPr lang="en-US" dirty="0"/>
          </a:p>
        </p:txBody>
      </p:sp>
      <p:sp>
        <p:nvSpPr>
          <p:cNvPr id="3" name="Footer Placeholder 2"/>
          <p:cNvSpPr>
            <a:spLocks noGrp="1"/>
          </p:cNvSpPr>
          <p:nvPr>
            <p:ph type="ftr" sz="quarter" idx="11"/>
          </p:nvPr>
        </p:nvSpPr>
        <p:spPr/>
        <p:txBody>
          <a:bodyPr/>
          <a:lstStyle/>
          <a:p>
            <a:r>
              <a:rPr lang="it-IT" smtClean="0"/>
              <a:t>10th e-Infrastructure Concertation Meeting, 6-7 March 2013, Brussels</a:t>
            </a:r>
            <a:endParaRPr lang="it-IT" dirty="0"/>
          </a:p>
        </p:txBody>
      </p:sp>
      <p:pic>
        <p:nvPicPr>
          <p:cNvPr id="8" name="Picture 7" descr="IMG_129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04764"/>
            <a:ext cx="3456384" cy="5184576"/>
          </a:xfrm>
          <a:prstGeom prst="rect">
            <a:avLst/>
          </a:prstGeom>
          <a:effectLst>
            <a:glow rad="101600">
              <a:schemeClr val="accent1">
                <a:satMod val="175000"/>
                <a:alpha val="40000"/>
              </a:schemeClr>
            </a:glow>
          </a:effectLst>
        </p:spPr>
      </p:pic>
      <p:sp>
        <p:nvSpPr>
          <p:cNvPr id="11" name="TextBox 10"/>
          <p:cNvSpPr txBox="1"/>
          <p:nvPr/>
        </p:nvSpPr>
        <p:spPr>
          <a:xfrm>
            <a:off x="4499992" y="1772816"/>
            <a:ext cx="4536504" cy="2553891"/>
          </a:xfrm>
          <a:prstGeom prst="roundRect">
            <a:avLst/>
          </a:prstGeom>
          <a:solidFill>
            <a:srgbClr val="3366FF"/>
          </a:solidFill>
          <a:effectLst>
            <a:glow rad="101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charset="2"/>
              <a:buChar char="§"/>
            </a:pPr>
            <a:r>
              <a:rPr lang="en-US" dirty="0">
                <a:solidFill>
                  <a:srgbClr val="FFFFFF"/>
                </a:solidFill>
              </a:rPr>
              <a:t>Collection of </a:t>
            </a:r>
            <a:r>
              <a:rPr lang="en-US" b="1" dirty="0">
                <a:solidFill>
                  <a:srgbClr val="FFFFFF"/>
                </a:solidFill>
              </a:rPr>
              <a:t>FAO </a:t>
            </a:r>
            <a:r>
              <a:rPr lang="en-US" b="1" dirty="0" smtClean="0">
                <a:solidFill>
                  <a:srgbClr val="FFFFFF"/>
                </a:solidFill>
              </a:rPr>
              <a:t>Factsheets </a:t>
            </a:r>
            <a:endParaRPr lang="en-US" b="1" dirty="0">
              <a:solidFill>
                <a:srgbClr val="FFFFFF"/>
              </a:solidFill>
            </a:endParaRPr>
          </a:p>
          <a:p>
            <a:pPr marL="285750" indent="-285750">
              <a:buFont typeface="Wingdings" charset="2"/>
              <a:buChar char="§"/>
            </a:pPr>
            <a:r>
              <a:rPr lang="en-US" dirty="0">
                <a:solidFill>
                  <a:srgbClr val="FFFFFF"/>
                </a:solidFill>
              </a:rPr>
              <a:t>Each </a:t>
            </a:r>
            <a:r>
              <a:rPr lang="en-US" dirty="0" smtClean="0">
                <a:solidFill>
                  <a:srgbClr val="FFFFFF"/>
                </a:solidFill>
              </a:rPr>
              <a:t>factsheet </a:t>
            </a:r>
            <a:r>
              <a:rPr lang="en-US" dirty="0">
                <a:solidFill>
                  <a:srgbClr val="FFFFFF"/>
                </a:solidFill>
              </a:rPr>
              <a:t>is produced </a:t>
            </a:r>
            <a:r>
              <a:rPr lang="en-US" dirty="0" smtClean="0">
                <a:solidFill>
                  <a:srgbClr val="FFFFFF"/>
                </a:solidFill>
              </a:rPr>
              <a:t>by a team of </a:t>
            </a:r>
            <a:r>
              <a:rPr lang="en-US" dirty="0">
                <a:solidFill>
                  <a:srgbClr val="FFFFFF"/>
                </a:solidFill>
              </a:rPr>
              <a:t>invited Species information specialists</a:t>
            </a:r>
            <a:endParaRPr lang="en-US" dirty="0" smtClean="0">
              <a:solidFill>
                <a:srgbClr val="FFFFFF"/>
              </a:solidFill>
            </a:endParaRPr>
          </a:p>
          <a:p>
            <a:pPr marL="285750" indent="-285750">
              <a:buFont typeface="Wingdings" charset="2"/>
              <a:buChar char="§"/>
            </a:pPr>
            <a:r>
              <a:rPr lang="en-US" dirty="0">
                <a:solidFill>
                  <a:srgbClr val="FFFFFF"/>
                </a:solidFill>
              </a:rPr>
              <a:t>C</a:t>
            </a:r>
            <a:r>
              <a:rPr lang="en-US" dirty="0" smtClean="0">
                <a:solidFill>
                  <a:srgbClr val="FFFFFF"/>
                </a:solidFill>
              </a:rPr>
              <a:t>ollaboration with the </a:t>
            </a:r>
            <a:r>
              <a:rPr lang="en-US" b="1" dirty="0" err="1" smtClean="0">
                <a:solidFill>
                  <a:srgbClr val="FFFFFF"/>
                </a:solidFill>
              </a:rPr>
              <a:t>FishFinder</a:t>
            </a:r>
            <a:r>
              <a:rPr lang="en-US" b="1" dirty="0" smtClean="0">
                <a:solidFill>
                  <a:srgbClr val="FFFFFF"/>
                </a:solidFill>
              </a:rPr>
              <a:t> FAO </a:t>
            </a:r>
            <a:r>
              <a:rPr lang="en-US" b="1" dirty="0" err="1">
                <a:solidFill>
                  <a:srgbClr val="FFFFFF"/>
                </a:solidFill>
              </a:rPr>
              <a:t>P</a:t>
            </a:r>
            <a:r>
              <a:rPr lang="en-US" b="1" dirty="0" err="1" smtClean="0">
                <a:solidFill>
                  <a:srgbClr val="FFFFFF"/>
                </a:solidFill>
              </a:rPr>
              <a:t>rogramme</a:t>
            </a:r>
            <a:r>
              <a:rPr lang="en-US" dirty="0" smtClean="0">
                <a:solidFill>
                  <a:srgbClr val="FFFFFF"/>
                </a:solidFill>
              </a:rPr>
              <a:t> to exploit the </a:t>
            </a:r>
            <a:r>
              <a:rPr lang="en-US" dirty="0" err="1" smtClean="0">
                <a:solidFill>
                  <a:srgbClr val="FFFFFF"/>
                </a:solidFill>
              </a:rPr>
              <a:t>iMarine</a:t>
            </a:r>
            <a:r>
              <a:rPr lang="en-US" dirty="0" smtClean="0">
                <a:solidFill>
                  <a:srgbClr val="FFFFFF"/>
                </a:solidFill>
              </a:rPr>
              <a:t> reporting tool in producing hundreds of new factsheets for </a:t>
            </a:r>
            <a:r>
              <a:rPr lang="en-US" dirty="0">
                <a:solidFill>
                  <a:srgbClr val="FFFFFF"/>
                </a:solidFill>
              </a:rPr>
              <a:t>marine species of the Atlantic coast of South-America</a:t>
            </a:r>
          </a:p>
        </p:txBody>
      </p:sp>
      <p:cxnSp>
        <p:nvCxnSpPr>
          <p:cNvPr id="14" name="Straight Arrow Connector 13"/>
          <p:cNvCxnSpPr/>
          <p:nvPr/>
        </p:nvCxnSpPr>
        <p:spPr>
          <a:xfrm>
            <a:off x="3635896" y="2420888"/>
            <a:ext cx="864096"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0" y="4581129"/>
            <a:ext cx="4464496" cy="1328023"/>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Wingdings" charset="2"/>
              <a:buChar char="§"/>
            </a:pPr>
            <a:r>
              <a:rPr lang="en-US" dirty="0" smtClean="0">
                <a:solidFill>
                  <a:srgbClr val="FFFFFF"/>
                </a:solidFill>
              </a:rPr>
              <a:t>Names from  </a:t>
            </a:r>
            <a:r>
              <a:rPr lang="en-US" b="1" dirty="0" err="1" smtClean="0">
                <a:solidFill>
                  <a:srgbClr val="FFFFFF"/>
                </a:solidFill>
              </a:rPr>
              <a:t>Fishbase</a:t>
            </a:r>
            <a:r>
              <a:rPr lang="en-US" b="1" dirty="0">
                <a:solidFill>
                  <a:srgbClr val="FFFFFF"/>
                </a:solidFill>
              </a:rPr>
              <a:t>, </a:t>
            </a:r>
            <a:r>
              <a:rPr lang="en-US" b="1" dirty="0" err="1">
                <a:solidFill>
                  <a:srgbClr val="FFFFFF"/>
                </a:solidFill>
              </a:rPr>
              <a:t>SeaLifeBase</a:t>
            </a:r>
            <a:r>
              <a:rPr lang="en-US" b="1" dirty="0">
                <a:solidFill>
                  <a:srgbClr val="FFFFFF"/>
                </a:solidFill>
              </a:rPr>
              <a:t> </a:t>
            </a:r>
            <a:r>
              <a:rPr lang="en-US" b="1" dirty="0" smtClean="0">
                <a:solidFill>
                  <a:srgbClr val="FFFFFF"/>
                </a:solidFill>
              </a:rPr>
              <a:t> </a:t>
            </a:r>
            <a:r>
              <a:rPr lang="en-US" b="1" dirty="0" err="1" smtClean="0">
                <a:solidFill>
                  <a:srgbClr val="FFFFFF"/>
                </a:solidFill>
              </a:rPr>
              <a:t>WoRMS</a:t>
            </a:r>
            <a:r>
              <a:rPr lang="en-US" b="1" dirty="0">
                <a:solidFill>
                  <a:srgbClr val="FFFFFF"/>
                </a:solidFill>
              </a:rPr>
              <a:t> </a:t>
            </a:r>
            <a:r>
              <a:rPr lang="en-US" b="1" dirty="0" smtClean="0">
                <a:solidFill>
                  <a:srgbClr val="FFFFFF"/>
                </a:solidFill>
              </a:rPr>
              <a:t>and FAO</a:t>
            </a:r>
          </a:p>
          <a:p>
            <a:pPr marL="285750" indent="-285750">
              <a:buFont typeface="Wingdings" charset="2"/>
              <a:buChar char="§"/>
            </a:pPr>
            <a:r>
              <a:rPr lang="en-US" dirty="0" err="1" smtClean="0">
                <a:solidFill>
                  <a:srgbClr val="FFFFFF"/>
                </a:solidFill>
              </a:rPr>
              <a:t>iMarine</a:t>
            </a:r>
            <a:r>
              <a:rPr lang="en-US" dirty="0" smtClean="0">
                <a:solidFill>
                  <a:srgbClr val="FFFFFF"/>
                </a:solidFill>
              </a:rPr>
              <a:t> facility for  supporting merging of common names</a:t>
            </a:r>
          </a:p>
        </p:txBody>
      </p:sp>
      <p:cxnSp>
        <p:nvCxnSpPr>
          <p:cNvPr id="16" name="Straight Arrow Connector 15"/>
          <p:cNvCxnSpPr/>
          <p:nvPr/>
        </p:nvCxnSpPr>
        <p:spPr>
          <a:xfrm>
            <a:off x="3635896" y="4941168"/>
            <a:ext cx="864096"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190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a:lstStyle/>
          <a:p>
            <a:pPr algn="r"/>
            <a:r>
              <a:rPr lang="en-US" dirty="0" smtClean="0"/>
              <a:t>Predictive Distribution Maps </a:t>
            </a:r>
            <a:br>
              <a:rPr lang="en-US" dirty="0" smtClean="0"/>
            </a:br>
            <a:r>
              <a:rPr lang="en-US" sz="2800" dirty="0" smtClean="0"/>
              <a:t>(today and in 2050)</a:t>
            </a:r>
            <a:endParaRPr lang="en-US" sz="2800" dirty="0"/>
          </a:p>
        </p:txBody>
      </p:sp>
      <p:sp>
        <p:nvSpPr>
          <p:cNvPr id="4" name="Footer Placeholder 3"/>
          <p:cNvSpPr>
            <a:spLocks noGrp="1"/>
          </p:cNvSpPr>
          <p:nvPr>
            <p:ph type="ftr" sz="quarter" idx="11"/>
          </p:nvPr>
        </p:nvSpPr>
        <p:spPr/>
        <p:txBody>
          <a:bodyPr/>
          <a:lstStyle/>
          <a:p>
            <a:r>
              <a:rPr lang="it-IT" smtClean="0"/>
              <a:t>10th e-Infrastructure Concertation Meeting, 6-7 March 2013, Brussels</a:t>
            </a:r>
            <a:endParaRPr lang="it-IT"/>
          </a:p>
        </p:txBody>
      </p:sp>
      <p:pic>
        <p:nvPicPr>
          <p:cNvPr id="5" name="Picture 4" descr="IMG_129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96752"/>
            <a:ext cx="3480387" cy="5220580"/>
          </a:xfrm>
          <a:prstGeom prst="rect">
            <a:avLst/>
          </a:prstGeom>
          <a:effectLst>
            <a:glow rad="101600">
              <a:schemeClr val="accent1">
                <a:satMod val="175000"/>
                <a:alpha val="40000"/>
              </a:schemeClr>
            </a:glow>
          </a:effectLst>
        </p:spPr>
      </p:pic>
      <p:sp>
        <p:nvSpPr>
          <p:cNvPr id="7" name="TextBox 6"/>
          <p:cNvSpPr txBox="1"/>
          <p:nvPr/>
        </p:nvSpPr>
        <p:spPr>
          <a:xfrm>
            <a:off x="4644008" y="1484784"/>
            <a:ext cx="3960440" cy="1328023"/>
          </a:xfrm>
          <a:prstGeom prst="roundRect">
            <a:avLst/>
          </a:prstGeom>
          <a:solidFill>
            <a:srgbClr val="3366FF"/>
          </a:solidFill>
          <a:effectLst>
            <a:glow rad="101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a:buChar char="•"/>
            </a:pPr>
            <a:r>
              <a:rPr lang="en-US" dirty="0" smtClean="0">
                <a:solidFill>
                  <a:srgbClr val="FFFFFF"/>
                </a:solidFill>
              </a:rPr>
              <a:t>Data from </a:t>
            </a:r>
            <a:r>
              <a:rPr lang="en-US" b="1" dirty="0" smtClean="0">
                <a:solidFill>
                  <a:srgbClr val="FFFFFF"/>
                </a:solidFill>
              </a:rPr>
              <a:t>GBIF</a:t>
            </a:r>
            <a:r>
              <a:rPr lang="en-US" dirty="0">
                <a:solidFill>
                  <a:srgbClr val="FFFFFF"/>
                </a:solidFill>
              </a:rPr>
              <a:t> </a:t>
            </a:r>
            <a:r>
              <a:rPr lang="en-US" b="1" dirty="0" smtClean="0">
                <a:solidFill>
                  <a:srgbClr val="FFFFFF"/>
                </a:solidFill>
              </a:rPr>
              <a:t>and </a:t>
            </a:r>
            <a:r>
              <a:rPr lang="en-US" b="1" dirty="0" err="1" smtClean="0">
                <a:solidFill>
                  <a:srgbClr val="FFFFFF"/>
                </a:solidFill>
              </a:rPr>
              <a:t>FishBase</a:t>
            </a:r>
            <a:r>
              <a:rPr lang="en-US" b="1" dirty="0" smtClean="0">
                <a:solidFill>
                  <a:srgbClr val="FFFFFF"/>
                </a:solidFill>
              </a:rPr>
              <a:t> </a:t>
            </a:r>
          </a:p>
          <a:p>
            <a:pPr marL="285750" indent="-285750">
              <a:buFont typeface="Arial"/>
              <a:buChar char="•"/>
            </a:pPr>
            <a:r>
              <a:rPr lang="en-US" dirty="0" err="1" smtClean="0">
                <a:solidFill>
                  <a:srgbClr val="FFFFFF"/>
                </a:solidFill>
              </a:rPr>
              <a:t>iMarine</a:t>
            </a:r>
            <a:r>
              <a:rPr lang="en-US" dirty="0" smtClean="0">
                <a:solidFill>
                  <a:srgbClr val="FFFFFF"/>
                </a:solidFill>
              </a:rPr>
              <a:t> provides a validated map generation service based on the </a:t>
            </a:r>
            <a:r>
              <a:rPr lang="en-US" dirty="0" err="1" smtClean="0">
                <a:solidFill>
                  <a:srgbClr val="FFFFFF"/>
                </a:solidFill>
              </a:rPr>
              <a:t>AquaMaps</a:t>
            </a:r>
            <a:r>
              <a:rPr lang="en-US" dirty="0">
                <a:solidFill>
                  <a:srgbClr val="FFFFFF"/>
                </a:solidFill>
              </a:rPr>
              <a:t> </a:t>
            </a:r>
            <a:r>
              <a:rPr lang="en-US" dirty="0" smtClean="0">
                <a:solidFill>
                  <a:srgbClr val="FFFFFF"/>
                </a:solidFill>
              </a:rPr>
              <a:t>algorithm </a:t>
            </a:r>
          </a:p>
        </p:txBody>
      </p:sp>
      <p:cxnSp>
        <p:nvCxnSpPr>
          <p:cNvPr id="8" name="Straight Arrow Connector 7"/>
          <p:cNvCxnSpPr/>
          <p:nvPr/>
        </p:nvCxnSpPr>
        <p:spPr>
          <a:xfrm>
            <a:off x="3707904" y="2276872"/>
            <a:ext cx="864096"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388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FAO Statistics</a:t>
            </a:r>
            <a:endParaRPr lang="en-US" dirty="0"/>
          </a:p>
        </p:txBody>
      </p:sp>
      <p:sp>
        <p:nvSpPr>
          <p:cNvPr id="3" name="Footer Placeholder 2"/>
          <p:cNvSpPr>
            <a:spLocks noGrp="1"/>
          </p:cNvSpPr>
          <p:nvPr>
            <p:ph type="ftr" sz="quarter" idx="11"/>
          </p:nvPr>
        </p:nvSpPr>
        <p:spPr/>
        <p:txBody>
          <a:bodyPr/>
          <a:lstStyle/>
          <a:p>
            <a:r>
              <a:rPr lang="it-IT" smtClean="0"/>
              <a:t>10th e-Infrastructure Concertation Meeting, 6-7 March 2013, Brussels</a:t>
            </a:r>
            <a:endParaRPr lang="it-IT"/>
          </a:p>
        </p:txBody>
      </p:sp>
      <p:pic>
        <p:nvPicPr>
          <p:cNvPr id="5" name="Picture 4"/>
          <p:cNvPicPr>
            <a:picLocks noChangeAspect="1"/>
          </p:cNvPicPr>
          <p:nvPr/>
        </p:nvPicPr>
        <p:blipFill>
          <a:blip r:embed="rId3"/>
          <a:stretch>
            <a:fillRect/>
          </a:stretch>
        </p:blipFill>
        <p:spPr>
          <a:xfrm>
            <a:off x="179512" y="1268760"/>
            <a:ext cx="3544169" cy="5316252"/>
          </a:xfrm>
          <a:prstGeom prst="rect">
            <a:avLst/>
          </a:prstGeom>
        </p:spPr>
      </p:pic>
      <p:sp>
        <p:nvSpPr>
          <p:cNvPr id="7" name="TextBox 6"/>
          <p:cNvSpPr txBox="1"/>
          <p:nvPr/>
        </p:nvSpPr>
        <p:spPr>
          <a:xfrm>
            <a:off x="4860032" y="1700808"/>
            <a:ext cx="3960440" cy="2553891"/>
          </a:xfrm>
          <a:prstGeom prst="roundRect">
            <a:avLst/>
          </a:prstGeom>
          <a:solidFill>
            <a:srgbClr val="3366FF"/>
          </a:solidFill>
          <a:effectLst>
            <a:glow rad="101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charset="2"/>
              <a:buChar char="§"/>
            </a:pPr>
            <a:r>
              <a:rPr lang="en-US" dirty="0">
                <a:solidFill>
                  <a:srgbClr val="FFFFFF"/>
                </a:solidFill>
              </a:rPr>
              <a:t>Collection of </a:t>
            </a:r>
            <a:r>
              <a:rPr lang="en-US" b="1" dirty="0">
                <a:solidFill>
                  <a:srgbClr val="FFFFFF"/>
                </a:solidFill>
              </a:rPr>
              <a:t>FAO </a:t>
            </a:r>
            <a:r>
              <a:rPr lang="en-US" b="1" dirty="0" smtClean="0">
                <a:solidFill>
                  <a:srgbClr val="FFFFFF"/>
                </a:solidFill>
              </a:rPr>
              <a:t>Statistics</a:t>
            </a:r>
            <a:endParaRPr lang="en-US" b="1" dirty="0">
              <a:solidFill>
                <a:srgbClr val="FFFFFF"/>
              </a:solidFill>
            </a:endParaRPr>
          </a:p>
          <a:p>
            <a:pPr marL="285750" indent="-285750">
              <a:buFont typeface="Wingdings" charset="2"/>
              <a:buChar char="§"/>
            </a:pPr>
            <a:r>
              <a:rPr lang="en-US" dirty="0" smtClean="0">
                <a:solidFill>
                  <a:srgbClr val="FFFFFF"/>
                </a:solidFill>
              </a:rPr>
              <a:t>Based on </a:t>
            </a:r>
            <a:r>
              <a:rPr lang="en-US" b="1" dirty="0" smtClean="0">
                <a:solidFill>
                  <a:srgbClr val="FFFFFF"/>
                </a:solidFill>
              </a:rPr>
              <a:t>data periodically collected from 180 Countries</a:t>
            </a:r>
          </a:p>
          <a:p>
            <a:pPr marL="285750" indent="-285750">
              <a:buFont typeface="Wingdings" charset="2"/>
              <a:buChar char="§"/>
            </a:pPr>
            <a:r>
              <a:rPr lang="en-US" dirty="0" err="1" smtClean="0">
                <a:solidFill>
                  <a:srgbClr val="FFFFFF"/>
                </a:solidFill>
              </a:rPr>
              <a:t>iMarine</a:t>
            </a:r>
            <a:r>
              <a:rPr lang="en-US" dirty="0" smtClean="0">
                <a:solidFill>
                  <a:srgbClr val="FFFFFF"/>
                </a:solidFill>
              </a:rPr>
              <a:t> provides facilities for time series validation, </a:t>
            </a:r>
            <a:r>
              <a:rPr lang="en-US" dirty="0" err="1" smtClean="0">
                <a:solidFill>
                  <a:srgbClr val="FFFFFF"/>
                </a:solidFill>
              </a:rPr>
              <a:t>curation</a:t>
            </a:r>
            <a:r>
              <a:rPr lang="en-US" dirty="0" smtClean="0">
                <a:solidFill>
                  <a:srgbClr val="FFFFFF"/>
                </a:solidFill>
              </a:rPr>
              <a:t>, and merging,  and statistical analysis integrated with commonly used frameworks</a:t>
            </a:r>
            <a:r>
              <a:rPr lang="en-US" dirty="0">
                <a:solidFill>
                  <a:srgbClr val="FFFFFF"/>
                </a:solidFill>
              </a:rPr>
              <a:t> </a:t>
            </a:r>
            <a:r>
              <a:rPr lang="en-US" dirty="0" smtClean="0">
                <a:solidFill>
                  <a:srgbClr val="FFFFFF"/>
                </a:solidFill>
              </a:rPr>
              <a:t>(e.g. R)</a:t>
            </a:r>
          </a:p>
        </p:txBody>
      </p:sp>
      <p:cxnSp>
        <p:nvCxnSpPr>
          <p:cNvPr id="8" name="Straight Arrow Connector 7"/>
          <p:cNvCxnSpPr/>
          <p:nvPr/>
        </p:nvCxnSpPr>
        <p:spPr>
          <a:xfrm>
            <a:off x="3851920" y="2564904"/>
            <a:ext cx="864096" cy="0"/>
          </a:xfrm>
          <a:prstGeom prst="straightConnector1">
            <a:avLst/>
          </a:prstGeom>
          <a:ln w="38100" cmpd="sng">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702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sp>
        <p:nvSpPr>
          <p:cNvPr id="3" name="Content Placeholder 2"/>
          <p:cNvSpPr>
            <a:spLocks noGrp="1"/>
          </p:cNvSpPr>
          <p:nvPr>
            <p:ph idx="1"/>
          </p:nvPr>
        </p:nvSpPr>
        <p:spPr/>
        <p:txBody>
          <a:bodyPr/>
          <a:lstStyle/>
          <a:p>
            <a:pPr marL="0" indent="0">
              <a:buNone/>
            </a:pPr>
            <a:r>
              <a:rPr lang="en-US" dirty="0" err="1" smtClean="0"/>
              <a:t>AppliFish</a:t>
            </a:r>
            <a:r>
              <a:rPr lang="en-US" dirty="0" smtClean="0"/>
              <a:t> </a:t>
            </a:r>
            <a:r>
              <a:rPr lang="en-US" dirty="0"/>
              <a:t>is available both for Android </a:t>
            </a:r>
            <a:r>
              <a:rPr lang="en-US" dirty="0" smtClean="0"/>
              <a:t>and </a:t>
            </a:r>
            <a:r>
              <a:rPr lang="en-US" dirty="0" err="1" smtClean="0"/>
              <a:t>iOS</a:t>
            </a:r>
            <a:endParaRPr lang="en-US" dirty="0" smtClean="0"/>
          </a:p>
          <a:p>
            <a:pPr marL="0" indent="0">
              <a:buNone/>
            </a:pPr>
            <a:r>
              <a:rPr lang="en-US" dirty="0" smtClean="0">
                <a:hlinkClick r:id="rId3"/>
              </a:rPr>
              <a:t>www.i-marine.eu</a:t>
            </a: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it-IT" smtClean="0"/>
              <a:t>10th e-Infrastructure Concertation Meeting, 6-7 March 2013, Brussels</a:t>
            </a:r>
            <a:endParaRPr lang="it-IT"/>
          </a:p>
        </p:txBody>
      </p:sp>
      <p:pic>
        <p:nvPicPr>
          <p:cNvPr id="5" name="Picture 4" descr="IMG_008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420888"/>
            <a:ext cx="3057804" cy="4077072"/>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9877859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Marine_PPTTemplate2">
  <a:themeElements>
    <a:clrScheme name="Impostazioni personalizzate 10">
      <a:dk1>
        <a:srgbClr val="306D9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68744"/>
      </a:hlink>
      <a:folHlink>
        <a:srgbClr val="CE4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22305</TotalTime>
  <Words>542</Words>
  <Application>Microsoft Macintosh PowerPoint</Application>
  <PresentationFormat>On-screen Show (4:3)</PresentationFormat>
  <Paragraphs>93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iMarine_PPTTemplate2</vt:lpstr>
      <vt:lpstr>iMarine  Cool tools and high level experts for fisheries management and knowledge</vt:lpstr>
      <vt:lpstr>iMarine e-Infrastucture</vt:lpstr>
      <vt:lpstr>AppliFish:  Pocket book of marine knowledge </vt:lpstr>
      <vt:lpstr>Species conservation status</vt:lpstr>
      <vt:lpstr>Species Details</vt:lpstr>
      <vt:lpstr>Predictive Distribution Maps  (today and in 2050)</vt:lpstr>
      <vt:lpstr>FAO Statistics</vt:lpstr>
      <vt:lpstr>Try it!</vt:lpstr>
    </vt:vector>
  </TitlesOfParts>
  <Company>ISTI-CNR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 Windows</dc:creator>
  <cp:lastModifiedBy>Donatella Castelli</cp:lastModifiedBy>
  <cp:revision>135</cp:revision>
  <dcterms:created xsi:type="dcterms:W3CDTF">2011-11-11T22:20:22Z</dcterms:created>
  <dcterms:modified xsi:type="dcterms:W3CDTF">2013-03-06T09:37:57Z</dcterms:modified>
</cp:coreProperties>
</file>