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333" r:id="rId4"/>
    <p:sldId id="315" r:id="rId5"/>
    <p:sldId id="309" r:id="rId6"/>
    <p:sldId id="282" r:id="rId7"/>
    <p:sldId id="284" r:id="rId8"/>
    <p:sldId id="344" r:id="rId9"/>
    <p:sldId id="317" r:id="rId10"/>
    <p:sldId id="308" r:id="rId11"/>
    <p:sldId id="318" r:id="rId12"/>
    <p:sldId id="322" r:id="rId13"/>
    <p:sldId id="338" r:id="rId14"/>
    <p:sldId id="335" r:id="rId15"/>
    <p:sldId id="339" r:id="rId16"/>
    <p:sldId id="343" r:id="rId17"/>
    <p:sldId id="340" r:id="rId18"/>
    <p:sldId id="341" r:id="rId19"/>
    <p:sldId id="294" r:id="rId20"/>
    <p:sldId id="342" r:id="rId21"/>
    <p:sldId id="269" r:id="rId22"/>
    <p:sldId id="33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posal_fotis\proposal_fotis\deliverable_2_3\working_sheets\final_files\Summary_table_1002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roposal_fotis\proposal_fotis\deliverable_2_3\working_sheets\final_files\Summary_table_1002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/>
          </a:pPr>
          <a:endParaRPr lang="el-G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Graphs!$K$1</c:f>
              <c:strCache>
                <c:ptCount val="1"/>
                <c:pt idx="0">
                  <c:v>FTEs/1,000 cores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Graphs!$G$2:$G$29</c:f>
              <c:strCache>
                <c:ptCount val="28"/>
                <c:pt idx="0">
                  <c:v>up to 1,000 cores</c:v>
                </c:pt>
                <c:pt idx="1">
                  <c:v>up to 1,000 cores</c:v>
                </c:pt>
                <c:pt idx="2">
                  <c:v>up to 1,000 cores</c:v>
                </c:pt>
                <c:pt idx="3">
                  <c:v>up to 1,000 cores</c:v>
                </c:pt>
                <c:pt idx="4">
                  <c:v>up to 1,000 cores</c:v>
                </c:pt>
                <c:pt idx="5">
                  <c:v>up to 1,000 cores</c:v>
                </c:pt>
                <c:pt idx="6">
                  <c:v>between 1,000 to 2,000 cores</c:v>
                </c:pt>
                <c:pt idx="7">
                  <c:v>between 1,000 to 2,000 cores</c:v>
                </c:pt>
                <c:pt idx="8">
                  <c:v>between 1,000 to 2,000 cores</c:v>
                </c:pt>
                <c:pt idx="9">
                  <c:v>between 1,000 to 2,000 cores</c:v>
                </c:pt>
                <c:pt idx="10">
                  <c:v>between 1,000 to 2,000 cores</c:v>
                </c:pt>
                <c:pt idx="11">
                  <c:v>between 2,000 to 5,000 cores</c:v>
                </c:pt>
                <c:pt idx="12">
                  <c:v>between 2,000 to 5,000 cores</c:v>
                </c:pt>
                <c:pt idx="13">
                  <c:v>between 2,000 to 5,000 cores</c:v>
                </c:pt>
                <c:pt idx="14">
                  <c:v>between 2,000 to 5,000 cores</c:v>
                </c:pt>
                <c:pt idx="15">
                  <c:v>between 2,000 to 5,000 cores</c:v>
                </c:pt>
                <c:pt idx="16">
                  <c:v>between 2,000 to 5,000 cores</c:v>
                </c:pt>
                <c:pt idx="17">
                  <c:v>between 2,000 to 5,000 cores</c:v>
                </c:pt>
                <c:pt idx="18">
                  <c:v>between 5,000 to 10,000 cores</c:v>
                </c:pt>
                <c:pt idx="19">
                  <c:v>between 5,000 to 10,000 cores</c:v>
                </c:pt>
                <c:pt idx="20">
                  <c:v>between 5,000 to 10,000 cores</c:v>
                </c:pt>
                <c:pt idx="21">
                  <c:v>between 5,000 to 10,000 cores</c:v>
                </c:pt>
                <c:pt idx="22">
                  <c:v>more than 10,000  cores</c:v>
                </c:pt>
                <c:pt idx="23">
                  <c:v>more than 10,000  cores</c:v>
                </c:pt>
                <c:pt idx="24">
                  <c:v>more than 10,000  cores</c:v>
                </c:pt>
                <c:pt idx="25">
                  <c:v>more than 10,000  cores</c:v>
                </c:pt>
                <c:pt idx="26">
                  <c:v>more than 10,000  cores</c:v>
                </c:pt>
                <c:pt idx="27">
                  <c:v>more than 10,000  cores</c:v>
                </c:pt>
              </c:strCache>
            </c:strRef>
          </c:cat>
          <c:val>
            <c:numRef>
              <c:f>Graphs!$K$2:$K$29</c:f>
              <c:numCache>
                <c:formatCode>General</c:formatCode>
                <c:ptCount val="28"/>
                <c:pt idx="0">
                  <c:v>13.888888888888969</c:v>
                </c:pt>
                <c:pt idx="1">
                  <c:v>17.241379310344829</c:v>
                </c:pt>
                <c:pt idx="2">
                  <c:v>26.666666666666671</c:v>
                </c:pt>
                <c:pt idx="3">
                  <c:v>6.3291139240506329</c:v>
                </c:pt>
                <c:pt idx="4">
                  <c:v>2.0833333333333401</c:v>
                </c:pt>
                <c:pt idx="5">
                  <c:v>3.9062499999999609</c:v>
                </c:pt>
                <c:pt idx="6">
                  <c:v>3.333333333333333</c:v>
                </c:pt>
                <c:pt idx="7">
                  <c:v>0.83333333333333404</c:v>
                </c:pt>
                <c:pt idx="8">
                  <c:v>2.1613832853026222</c:v>
                </c:pt>
                <c:pt idx="9">
                  <c:v>1.2254901960784197</c:v>
                </c:pt>
                <c:pt idx="10">
                  <c:v>1.5889830508474578</c:v>
                </c:pt>
                <c:pt idx="11">
                  <c:v>1.9047619047619146</c:v>
                </c:pt>
                <c:pt idx="12">
                  <c:v>2.1625999999999999</c:v>
                </c:pt>
                <c:pt idx="13">
                  <c:v>6.9930069930069916</c:v>
                </c:pt>
                <c:pt idx="14">
                  <c:v>3.4666666666666637</c:v>
                </c:pt>
                <c:pt idx="15">
                  <c:v>0.52083333333333404</c:v>
                </c:pt>
                <c:pt idx="16">
                  <c:v>5.6762092793682086</c:v>
                </c:pt>
                <c:pt idx="17">
                  <c:v>0.21739130434782727</c:v>
                </c:pt>
                <c:pt idx="18">
                  <c:v>0.66666666666667185</c:v>
                </c:pt>
                <c:pt idx="19">
                  <c:v>2.1186203028603612</c:v>
                </c:pt>
                <c:pt idx="20">
                  <c:v>8.125</c:v>
                </c:pt>
                <c:pt idx="21">
                  <c:v>4.1205812188244737</c:v>
                </c:pt>
                <c:pt idx="22">
                  <c:v>0.29916234543278802</c:v>
                </c:pt>
                <c:pt idx="23">
                  <c:v>0.56451612903224235</c:v>
                </c:pt>
                <c:pt idx="24">
                  <c:v>2.12</c:v>
                </c:pt>
                <c:pt idx="25">
                  <c:v>0.74074074074074103</c:v>
                </c:pt>
                <c:pt idx="26">
                  <c:v>1.7964071856287567</c:v>
                </c:pt>
                <c:pt idx="27">
                  <c:v>4.3791414577931524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4743680"/>
        <c:axId val="184744072"/>
      </c:barChart>
      <c:catAx>
        <c:axId val="18474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l-GR"/>
          </a:p>
        </c:txPr>
        <c:crossAx val="184744072"/>
        <c:crosses val="autoZero"/>
        <c:auto val="1"/>
        <c:lblAlgn val="ctr"/>
        <c:lblOffset val="100"/>
        <c:tickLblSkip val="6"/>
        <c:noMultiLvlLbl val="0"/>
      </c:catAx>
      <c:valAx>
        <c:axId val="184744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el-GR"/>
          </a:p>
        </c:txPr>
        <c:crossAx val="184743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/>
              <a:t>Cost per core hour (</a:t>
            </a:r>
            <a:r>
              <a:rPr lang="el-GR"/>
              <a:t>€/</a:t>
            </a:r>
            <a:r>
              <a:rPr lang="en-US"/>
              <a:t>core</a:t>
            </a:r>
            <a:r>
              <a:rPr lang="en-US" baseline="0"/>
              <a:t> hour)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Graphs!$AB$1</c:f>
              <c:strCache>
                <c:ptCount val="1"/>
                <c:pt idx="0">
                  <c:v>Cost per core hour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Graphs!$G$2:$G$29</c:f>
              <c:strCache>
                <c:ptCount val="28"/>
                <c:pt idx="0">
                  <c:v>up to 1,000 cores</c:v>
                </c:pt>
                <c:pt idx="1">
                  <c:v>up to 1,000 cores</c:v>
                </c:pt>
                <c:pt idx="2">
                  <c:v>up to 1,000 cores</c:v>
                </c:pt>
                <c:pt idx="3">
                  <c:v>up to 1,000 cores</c:v>
                </c:pt>
                <c:pt idx="4">
                  <c:v>up to 1,000 cores</c:v>
                </c:pt>
                <c:pt idx="5">
                  <c:v>up to 1,000 cores</c:v>
                </c:pt>
                <c:pt idx="6">
                  <c:v>between 1,000 to 2,000 cores</c:v>
                </c:pt>
                <c:pt idx="7">
                  <c:v>between 1,000 to 2,000 cores</c:v>
                </c:pt>
                <c:pt idx="8">
                  <c:v>between 1,000 to 2,000 cores</c:v>
                </c:pt>
                <c:pt idx="9">
                  <c:v>between 1,000 to 2,000 cores</c:v>
                </c:pt>
                <c:pt idx="10">
                  <c:v>between 1,000 to 2,000 cores</c:v>
                </c:pt>
                <c:pt idx="11">
                  <c:v>between 2,000 to 5,000 cores</c:v>
                </c:pt>
                <c:pt idx="12">
                  <c:v>between 2,000 to 5,000 cores</c:v>
                </c:pt>
                <c:pt idx="13">
                  <c:v>between 2,000 to 5,000 cores</c:v>
                </c:pt>
                <c:pt idx="14">
                  <c:v>between 2,000 to 5,000 cores</c:v>
                </c:pt>
                <c:pt idx="15">
                  <c:v>between 2,000 to 5,000 cores</c:v>
                </c:pt>
                <c:pt idx="16">
                  <c:v>between 2,000 to 5,000 cores</c:v>
                </c:pt>
                <c:pt idx="17">
                  <c:v>between 2,000 to 5,000 cores</c:v>
                </c:pt>
                <c:pt idx="18">
                  <c:v>between 5,000 to 10,000 cores</c:v>
                </c:pt>
                <c:pt idx="19">
                  <c:v>between 5,000 to 10,000 cores</c:v>
                </c:pt>
                <c:pt idx="20">
                  <c:v>between 5,000 to 10,000 cores</c:v>
                </c:pt>
                <c:pt idx="21">
                  <c:v>between 5,000 to 10,000 cores</c:v>
                </c:pt>
                <c:pt idx="22">
                  <c:v>more than 10,000  cores</c:v>
                </c:pt>
                <c:pt idx="23">
                  <c:v>more than 10,000  cores</c:v>
                </c:pt>
                <c:pt idx="24">
                  <c:v>more than 10,000  cores</c:v>
                </c:pt>
                <c:pt idx="25">
                  <c:v>more than 10,000  cores</c:v>
                </c:pt>
                <c:pt idx="26">
                  <c:v>more than 10,000  cores</c:v>
                </c:pt>
                <c:pt idx="27">
                  <c:v>more than 10,000  cores</c:v>
                </c:pt>
              </c:strCache>
            </c:strRef>
          </c:cat>
          <c:val>
            <c:numRef>
              <c:f>Graphs!$AB$2:$AB$29</c:f>
              <c:numCache>
                <c:formatCode>General</c:formatCode>
                <c:ptCount val="28"/>
                <c:pt idx="0">
                  <c:v>8.6919564453810993E-2</c:v>
                </c:pt>
                <c:pt idx="1">
                  <c:v>7.4571478749560896E-2</c:v>
                </c:pt>
                <c:pt idx="2">
                  <c:v>0.17040042149631224</c:v>
                </c:pt>
                <c:pt idx="3">
                  <c:v>0.110198454513523</c:v>
                </c:pt>
                <c:pt idx="4">
                  <c:v>2.9363497993634993E-2</c:v>
                </c:pt>
                <c:pt idx="5">
                  <c:v>0.10119072708113815</c:v>
                </c:pt>
                <c:pt idx="6">
                  <c:v>6.2697576396206503E-2</c:v>
                </c:pt>
                <c:pt idx="7">
                  <c:v>2.1974007727432406E-2</c:v>
                </c:pt>
                <c:pt idx="8">
                  <c:v>2.9913235990605511E-2</c:v>
                </c:pt>
                <c:pt idx="9">
                  <c:v>5.3530031612223854E-2</c:v>
                </c:pt>
                <c:pt idx="10">
                  <c:v>6.3306989813839989E-2</c:v>
                </c:pt>
                <c:pt idx="11">
                  <c:v>2.5927774548324806E-2</c:v>
                </c:pt>
                <c:pt idx="12">
                  <c:v>6.6644833515124166E-2</c:v>
                </c:pt>
                <c:pt idx="13">
                  <c:v>0.10517111322710407</c:v>
                </c:pt>
                <c:pt idx="14">
                  <c:v>4.3514225500526901E-2</c:v>
                </c:pt>
                <c:pt idx="15">
                  <c:v>3.89919523036375E-2</c:v>
                </c:pt>
                <c:pt idx="16">
                  <c:v>6.9573158841688507E-2</c:v>
                </c:pt>
                <c:pt idx="17">
                  <c:v>1.3475843275887503E-2</c:v>
                </c:pt>
                <c:pt idx="18">
                  <c:v>3.4648753073410601E-2</c:v>
                </c:pt>
                <c:pt idx="19">
                  <c:v>4.4051633298209034E-2</c:v>
                </c:pt>
                <c:pt idx="20">
                  <c:v>0.10070037134310911</c:v>
                </c:pt>
                <c:pt idx="21">
                  <c:v>8.1581928964891748E-2</c:v>
                </c:pt>
                <c:pt idx="22">
                  <c:v>1.8034938817390801E-2</c:v>
                </c:pt>
                <c:pt idx="23">
                  <c:v>1.7415682765177E-2</c:v>
                </c:pt>
                <c:pt idx="24">
                  <c:v>8.4292237442922191E-2</c:v>
                </c:pt>
                <c:pt idx="25">
                  <c:v>2.0453108535300402E-2</c:v>
                </c:pt>
                <c:pt idx="26">
                  <c:v>4.8580897364904396E-2</c:v>
                </c:pt>
                <c:pt idx="27">
                  <c:v>0.1116151212625351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7415704"/>
        <c:axId val="217416488"/>
      </c:barChart>
      <c:catAx>
        <c:axId val="217415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l-GR"/>
          </a:p>
        </c:txPr>
        <c:crossAx val="217416488"/>
        <c:crosses val="autoZero"/>
        <c:auto val="1"/>
        <c:lblAlgn val="ctr"/>
        <c:lblOffset val="100"/>
        <c:tickLblSkip val="6"/>
        <c:noMultiLvlLbl val="0"/>
      </c:catAx>
      <c:valAx>
        <c:axId val="217416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el-GR"/>
          </a:p>
        </c:txPr>
        <c:crossAx val="217415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el-GR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BB721-0AEF-475F-B660-802907F5A455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D0F4DE-2DAE-418B-81C3-BD687A791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Prices not always cost-based; may serve marketing policies (profit margin – loss leader strategy)</a:t>
            </a:r>
          </a:p>
          <a:p>
            <a:pPr lvl="1" eaLnBrk="1" hangingPunct="1"/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Comparison not straightforward</a:t>
            </a:r>
          </a:p>
          <a:p>
            <a:pPr lvl="2" eaLnBrk="1" hangingPunct="1"/>
            <a:r>
              <a:rPr lang="en-US" sz="16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Several instances: reserved vs. on-demand, low vs. high-end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0F4DE-2DAE-418B-81C3-BD687A791C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0F4DE-2DAE-418B-81C3-BD687A791C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Disclaimer:</a:t>
            </a:r>
            <a:r>
              <a:rPr lang="en-US" baseline="0" dirty="0" smtClean="0"/>
              <a:t> Numbers should not be taken as accurate, rather as estimates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0F4DE-2DAE-418B-81C3-BD687A791C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2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0F4DE-2DAE-418B-81C3-BD687A791C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0F4DE-2DAE-418B-81C3-BD687A791C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9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0F4DE-2DAE-418B-81C3-BD687A791C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9" y="13802"/>
            <a:ext cx="1899285" cy="168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6069013" y="590550"/>
            <a:ext cx="2643187" cy="504825"/>
            <a:chOff x="3798" y="391"/>
            <a:chExt cx="1665" cy="318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8" y="48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391"/>
              <a:ext cx="41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396"/>
              <a:ext cx="4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38450" y="6356350"/>
            <a:ext cx="34512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D07C-F957-4913-8ABA-3A9786026902}" type="datetime1">
              <a:rPr lang="en-GB" smtClean="0"/>
              <a:t>06/03/2013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186D-6E69-47B6-B80A-DECB1222D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F69C-30AC-4D4C-A533-104ABA54E738}" type="datetime1">
              <a:rPr lang="en-GB" smtClean="0"/>
              <a:t>06/03/2013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254B-B209-48E8-B0E9-711A86E9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66" y="3566"/>
            <a:ext cx="13271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882" y="274638"/>
            <a:ext cx="7132917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4417B4-93FF-4852-8258-B4ACDD88CFA7}" type="datetime1">
              <a:rPr lang="en-GB" smtClean="0"/>
              <a:t>06/03/2013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213" y="6356350"/>
            <a:ext cx="3384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DF5F-B529-4271-A86D-D07D30D3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8534-971E-4B32-A157-61F3F2EC99AD}" type="datetime1">
              <a:rPr lang="en-GB" smtClean="0"/>
              <a:t>06/03/2013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34BD-FC3F-4959-9503-E2C8D4A9C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4A75-B068-44BE-8908-D42F87B44BBD}" type="datetime1">
              <a:rPr lang="en-GB" smtClean="0"/>
              <a:t>06/03/2013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82E0-2D48-4320-BA5C-1FB23511B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02F4-E0F1-4F96-B0B2-783C178DF26A}" type="datetime1">
              <a:rPr lang="en-GB" smtClean="0"/>
              <a:t>06/03/2013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0BA5-C1CB-4B4C-99D7-63EC3575F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5ED7-8686-479B-8959-E1BEE6F56D2F}" type="datetime1">
              <a:rPr lang="en-GB" smtClean="0"/>
              <a:t>06/03/2013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2270-494C-4420-8069-A0E455F2D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3A41-EA45-4BED-B5C2-3C4E75254CED}" type="datetime1">
              <a:rPr lang="en-GB" smtClean="0"/>
              <a:t>06/03/2013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C376-B3B5-4168-9742-814F3CCB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1F5A-0B81-4C80-A8BF-A0201D9BA3F0}" type="datetime1">
              <a:rPr lang="en-GB" smtClean="0"/>
              <a:t>06/03/2013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8745-EAC0-475F-8B50-3C0EA875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819F-3D0B-43EF-8C5B-DFC997B1F2D5}" type="datetime1">
              <a:rPr lang="en-GB" smtClean="0"/>
              <a:t>06/03/2013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D9DF-44EC-4F00-A39F-FEC7ACCE4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rgbClr val="3D4AB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03806-2359-4C3F-9A6B-39844AAC95CB}" type="datetime1">
              <a:rPr lang="en-GB" smtClean="0"/>
              <a:t>06/03/2013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10th eConcertation meeting Brussels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0B61E-DC64-42E9-88A2-E72A1C83A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fiscal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Office_Excel_Worksheet2222222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Excel_Worksheet4444444.xlsx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Office_Excel_Worksheet3333333.xlsx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fiscal.eu/too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o.egi.eu/EGI-Compendium-2011" TargetMode="External"/><Relationship Id="rId2" Type="http://schemas.openxmlformats.org/officeDocument/2006/relationships/hyperlink" Target="linkd.in/VqEth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PowerPoint_Slide5.sldx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fiscal.e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efiscal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iscal.eu/state-of-the-a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Office_Excel_Worksheet1111111.xls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78092" y="1552103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>10</a:t>
            </a:r>
            <a:r>
              <a:rPr lang="en-US" sz="2000" b="1" baseline="30000" dirty="0" smtClean="0">
                <a:latin typeface="Verdana" pitchFamily="34" charset="0"/>
                <a:ea typeface="MS PGothic" pitchFamily="34" charset="-128"/>
              </a:rPr>
              <a:t>th</a:t>
            </a:r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> </a:t>
            </a:r>
            <a:r>
              <a:rPr lang="en-US" sz="2000" b="1" dirty="0" err="1" smtClean="0">
                <a:latin typeface="Verdana" pitchFamily="34" charset="0"/>
                <a:ea typeface="MS PGothic" pitchFamily="34" charset="-128"/>
              </a:rPr>
              <a:t>eConcertation</a:t>
            </a:r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> meeting</a:t>
            </a:r>
            <a:br>
              <a:rPr lang="en-US" sz="2000" b="1" dirty="0" smtClean="0">
                <a:latin typeface="Verdana" pitchFamily="34" charset="0"/>
                <a:ea typeface="MS PGothic" pitchFamily="34" charset="-128"/>
              </a:rPr>
            </a:br>
            <a:r>
              <a:rPr lang="en-US" sz="2000" b="1" dirty="0" smtClean="0">
                <a:latin typeface="Verdana" pitchFamily="34" charset="0"/>
                <a:ea typeface="MS PGothic" pitchFamily="34" charset="-128"/>
              </a:rPr>
              <a:t>Brussels</a:t>
            </a:r>
            <a:r>
              <a:rPr lang="en-GB" sz="2000" b="1" dirty="0" smtClean="0">
                <a:latin typeface="Verdana" pitchFamily="34" charset="0"/>
                <a:ea typeface="MS PGothic" pitchFamily="34" charset="-128"/>
              </a:rPr>
              <a:t>, 6 March 2013</a:t>
            </a:r>
            <a:endParaRPr lang="en-US" sz="2400" b="1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03504" y="2763145"/>
            <a:ext cx="7521575" cy="2112962"/>
          </a:xfrm>
        </p:spPr>
        <p:txBody>
          <a:bodyPr/>
          <a:lstStyle/>
          <a:p>
            <a:pPr eaLnBrk="1" hangingPunct="1"/>
            <a:r>
              <a:rPr lang="en-US" sz="2900" dirty="0">
                <a:solidFill>
                  <a:schemeClr val="tx1"/>
                </a:solidFill>
                <a:latin typeface="Arial" pitchFamily="34" charset="0"/>
              </a:rPr>
              <a:t>The costs of the HTC/HPC e-Infrastructures</a:t>
            </a:r>
            <a:endParaRPr lang="en-US" sz="29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Fotis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</a:rPr>
              <a:t>Karagiannis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, Sandra Cohen,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Independent/Athens University of Economics and Business-Research Center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e-FISCAL project director</a:t>
            </a:r>
          </a:p>
          <a:p>
            <a:pPr eaLnBrk="1" hangingPunct="1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hlinkClick r:id="rId2"/>
              </a:rPr>
              <a:t>www.efiscal.eu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0855"/>
            <a:ext cx="9128585" cy="1607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157192"/>
            <a:ext cx="1880655" cy="363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6"/>
    </mc:Choice>
    <mc:Fallback xmlns="">
      <p:transition spd="slow" advTm="1227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54163" y="44624"/>
            <a:ext cx="7132637" cy="1143000"/>
          </a:xfrm>
        </p:spPr>
        <p:txBody>
          <a:bodyPr/>
          <a:lstStyle/>
          <a:p>
            <a:r>
              <a:rPr lang="en-US" dirty="0" smtClean="0"/>
              <a:t>Costs breakdown </a:t>
            </a:r>
            <a:br>
              <a:rPr lang="en-US" dirty="0" smtClean="0"/>
            </a:br>
            <a:r>
              <a:rPr lang="en-US" sz="3200" dirty="0" smtClean="0"/>
              <a:t>(2011-median)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D411D9-68C4-4D30-8608-93CE1D4FDD72}" type="datetime1">
              <a:rPr lang="en-GB" sz="1400" smtClean="0">
                <a:solidFill>
                  <a:schemeClr val="tx1"/>
                </a:solidFill>
              </a:rPr>
              <a:t>06/03/2013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10th </a:t>
            </a:r>
            <a:r>
              <a:rPr lang="en-US" sz="1600" dirty="0" err="1" smtClean="0">
                <a:solidFill>
                  <a:schemeClr val="tx1"/>
                </a:solidFill>
              </a:rPr>
              <a:t>eConcertation</a:t>
            </a:r>
            <a:r>
              <a:rPr lang="en-US" sz="1600" dirty="0" smtClean="0">
                <a:solidFill>
                  <a:schemeClr val="tx1"/>
                </a:solidFill>
              </a:rPr>
              <a:t> meeting Brussels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4DF73-49ED-429C-BFE6-A3C331F99E65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320153"/>
              </p:ext>
            </p:extLst>
          </p:nvPr>
        </p:nvGraphicFramePr>
        <p:xfrm>
          <a:off x="1496211" y="1465462"/>
          <a:ext cx="6523088" cy="491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Worksheet" r:id="rId4" imgW="5838105" imgH="4399283" progId="Excel.Sheet.12">
                  <p:embed/>
                </p:oleObj>
              </mc:Choice>
              <mc:Fallback>
                <p:oleObj name="Worksheet" r:id="rId4" imgW="5838105" imgH="4399283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211" y="1465462"/>
                        <a:ext cx="6523088" cy="4914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case split to HPC/HTC 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FF90C-AAD6-4397-B28D-D93131CAF53C}" type="datetime1">
              <a:rPr lang="en-GB" smtClean="0"/>
              <a:t>06/03/2013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10th eConcertation meeting Brussels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46B4-6D90-4DB7-82C0-B6A09A89D3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84253-B694-4932-B87D-A37C9A26B651}" type="datetime1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06/03/2013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2995613" y="6508750"/>
            <a:ext cx="338455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400" dirty="0"/>
              <a:t>10th </a:t>
            </a:r>
            <a:r>
              <a:rPr lang="en-GB" sz="1400" dirty="0" err="1"/>
              <a:t>eConcertation</a:t>
            </a:r>
            <a:r>
              <a:rPr lang="en-GB" sz="1400" dirty="0"/>
              <a:t> meeting Brussels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75125" y="1462768"/>
            <a:ext cx="4128323" cy="1412053"/>
            <a:chOff x="571472" y="1285860"/>
            <a:chExt cx="8072494" cy="2071702"/>
          </a:xfrm>
        </p:grpSpPr>
        <p:graphicFrame>
          <p:nvGraphicFramePr>
            <p:cNvPr id="655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7098708"/>
                </p:ext>
              </p:extLst>
            </p:nvPr>
          </p:nvGraphicFramePr>
          <p:xfrm>
            <a:off x="571472" y="1643050"/>
            <a:ext cx="8062626" cy="171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2" name="Worksheet" r:id="rId5" imgW="4919614" imgH="1045456" progId="Excel.Sheet.12">
                    <p:embed/>
                  </p:oleObj>
                </mc:Choice>
                <mc:Fallback>
                  <p:oleObj name="Worksheet" r:id="rId5" imgW="4919614" imgH="1045456" progId="Excel.Sheet.12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1643050"/>
                          <a:ext cx="8062626" cy="1714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1071538" y="1285860"/>
              <a:ext cx="7286676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HPCs </a:t>
              </a:r>
              <a:endParaRPr lang="el-GR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15008" y="2786058"/>
              <a:ext cx="2928958" cy="571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8" y="2500306"/>
              <a:ext cx="2928958" cy="295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7944" y="4538552"/>
            <a:ext cx="4896544" cy="1636302"/>
            <a:chOff x="642910" y="3929066"/>
            <a:chExt cx="8072494" cy="2143140"/>
          </a:xfrm>
        </p:grpSpPr>
        <p:graphicFrame>
          <p:nvGraphicFramePr>
            <p:cNvPr id="65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9095546"/>
                </p:ext>
              </p:extLst>
            </p:nvPr>
          </p:nvGraphicFramePr>
          <p:xfrm>
            <a:off x="642910" y="4357694"/>
            <a:ext cx="8062625" cy="171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83" name="Worksheet" r:id="rId8" imgW="4919614" imgH="1045456" progId="Excel.Sheet.12">
                    <p:embed/>
                  </p:oleObj>
                </mc:Choice>
                <mc:Fallback>
                  <p:oleObj name="Worksheet" r:id="rId8" imgW="4919614" imgH="1045456" progId="Excel.Sheet.12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10" y="4357694"/>
                          <a:ext cx="8062625" cy="1714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1214414" y="3929066"/>
              <a:ext cx="7286676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HTCs </a:t>
              </a:r>
              <a:endParaRPr lang="el-G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86446" y="5500702"/>
              <a:ext cx="2928958" cy="571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86446" y="5205426"/>
              <a:ext cx="2928958" cy="29527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36099" y="1461677"/>
            <a:ext cx="3831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HPC sites are larger on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Multi-core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Good practices in energy / Green IT reported</a:t>
            </a:r>
            <a:endParaRPr lang="el-GR" sz="2000" dirty="0"/>
          </a:p>
        </p:txBody>
      </p:sp>
      <p:sp>
        <p:nvSpPr>
          <p:cNvPr id="23" name="Rectangle 22"/>
          <p:cNvSpPr/>
          <p:nvPr/>
        </p:nvSpPr>
        <p:spPr>
          <a:xfrm>
            <a:off x="251520" y="4553833"/>
            <a:ext cx="3668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Small HTC sites (&lt;1000 cores) are the ones who drive averages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/>
          </a:p>
        </p:txBody>
      </p:sp>
      <p:sp>
        <p:nvSpPr>
          <p:cNvPr id="24" name="Rectangle 23"/>
          <p:cNvSpPr/>
          <p:nvPr/>
        </p:nvSpPr>
        <p:spPr>
          <a:xfrm>
            <a:off x="609600" y="3471391"/>
            <a:ext cx="822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Modest size HPC </a:t>
            </a:r>
            <a:r>
              <a:rPr lang="en-US" sz="2400" dirty="0" err="1"/>
              <a:t>centres</a:t>
            </a:r>
            <a:r>
              <a:rPr lang="en-US" sz="2400" dirty="0"/>
              <a:t> similar to state-of-the-art HTC </a:t>
            </a:r>
            <a:r>
              <a:rPr lang="en-US" sz="2400" dirty="0" smtClean="0"/>
              <a:t>ones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by case analysis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66981-5FFE-40C5-A53E-3EB189FE5D2F}" type="datetime1">
              <a:rPr lang="en-GB" smtClean="0"/>
              <a:t>06/03/2013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46B4-6D90-4DB7-82C0-B6A09A89D3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84253-B694-4932-B87D-A37C9A26B651}" type="datetime1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06/03/2013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2995613" y="6508750"/>
            <a:ext cx="338455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400" dirty="0"/>
              <a:t>10th </a:t>
            </a:r>
            <a:r>
              <a:rPr lang="en-GB" sz="1400" dirty="0" err="1"/>
              <a:t>eConcertation</a:t>
            </a:r>
            <a:r>
              <a:rPr lang="en-GB" sz="1400" dirty="0"/>
              <a:t> meeting Brussels</a:t>
            </a:r>
          </a:p>
        </p:txBody>
      </p:sp>
      <p:graphicFrame>
        <p:nvGraphicFramePr>
          <p:cNvPr id="24" name="Γράφημα 4"/>
          <p:cNvGraphicFramePr/>
          <p:nvPr>
            <p:extLst>
              <p:ext uri="{D42A27DB-BD31-4B8C-83A1-F6EECF244321}">
                <p14:modId xmlns:p14="http://schemas.microsoft.com/office/powerpoint/2010/main" val="486494245"/>
              </p:ext>
            </p:extLst>
          </p:nvPr>
        </p:nvGraphicFramePr>
        <p:xfrm>
          <a:off x="84982" y="1867616"/>
          <a:ext cx="6468218" cy="212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/>
          <p:cNvSpPr/>
          <p:nvPr/>
        </p:nvSpPr>
        <p:spPr>
          <a:xfrm>
            <a:off x="6455641" y="1795608"/>
            <a:ext cx="2702449" cy="20162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larger the site the lower the number of FTEs/1,000 cores.</a:t>
            </a:r>
          </a:p>
          <a:p>
            <a:pPr algn="ctr"/>
            <a:r>
              <a:rPr lang="en-GB" dirty="0" smtClean="0"/>
              <a:t>Statistically significant relationship  </a:t>
            </a:r>
            <a:endParaRPr lang="el-GR" dirty="0"/>
          </a:p>
        </p:txBody>
      </p:sp>
      <p:graphicFrame>
        <p:nvGraphicFramePr>
          <p:cNvPr id="11" name="Γράφημα 5"/>
          <p:cNvGraphicFramePr/>
          <p:nvPr>
            <p:extLst>
              <p:ext uri="{D42A27DB-BD31-4B8C-83A1-F6EECF244321}">
                <p14:modId xmlns:p14="http://schemas.microsoft.com/office/powerpoint/2010/main" val="3496191087"/>
              </p:ext>
            </p:extLst>
          </p:nvPr>
        </p:nvGraphicFramePr>
        <p:xfrm>
          <a:off x="-17287" y="4026405"/>
          <a:ext cx="6570487" cy="24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6455642" y="4149538"/>
            <a:ext cx="2633516" cy="23540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Cost per core hour is higher in small sites with &lt; 1,000 cores</a:t>
            </a:r>
          </a:p>
          <a:p>
            <a:pPr algn="ctr"/>
            <a:r>
              <a:rPr lang="en-GB" dirty="0" smtClean="0"/>
              <a:t>Cost per core hour are around € 0.09 for sites with &lt; 1,000 cores </a:t>
            </a:r>
          </a:p>
          <a:p>
            <a:pPr algn="ctr"/>
            <a:r>
              <a:rPr lang="en-GB" dirty="0" smtClean="0"/>
              <a:t>and € 0.05 for sites        with &gt; 1,000 cores.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79512" y="1350198"/>
            <a:ext cx="598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Cost per core hour: Median all: 0.058, HPC Median: 0.039, HTC Median: 0.066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Amazon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r>
              <a:rPr lang="en-US" sz="2800" dirty="0" smtClean="0"/>
              <a:t>EC2 “on-demand” instances always more expensive</a:t>
            </a:r>
          </a:p>
          <a:p>
            <a:pPr lvl="1"/>
            <a:r>
              <a:rPr lang="en-US" sz="2400" dirty="0" smtClean="0"/>
              <a:t>Even standard ones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2800" dirty="0" smtClean="0"/>
              <a:t>“Reserved” instances much more competitive</a:t>
            </a:r>
          </a:p>
          <a:p>
            <a:pPr lvl="1"/>
            <a:r>
              <a:rPr lang="en-US" sz="2400" dirty="0" smtClean="0"/>
              <a:t>However EC2 “cluster compute” (HPC in the cloud) &gt; 1,5-2 times more expensive</a:t>
            </a:r>
            <a:endParaRPr lang="el-G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0DA334-0609-4228-8F7D-1A2F6A025D37}" type="datetime1">
              <a:rPr lang="en-GB" smtClean="0">
                <a:solidFill>
                  <a:schemeClr val="tx1"/>
                </a:solidFill>
              </a:rPr>
              <a:t>06/03/2013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10th </a:t>
            </a:r>
            <a:r>
              <a:rPr lang="en-US" dirty="0" err="1" smtClean="0">
                <a:solidFill>
                  <a:schemeClr val="tx1"/>
                </a:solidFill>
              </a:rPr>
              <a:t>eConcertation</a:t>
            </a:r>
            <a:r>
              <a:rPr lang="en-US" dirty="0" smtClean="0">
                <a:solidFill>
                  <a:schemeClr val="tx1"/>
                </a:solidFill>
              </a:rPr>
              <a:t> meeting Brussels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0712" y="1127917"/>
            <a:ext cx="5429288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DEGRADATION INCLUDED</a:t>
            </a:r>
            <a:endParaRPr lang="el-G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38386"/>
            <a:ext cx="5852344" cy="15121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5062382"/>
            <a:ext cx="4800081" cy="13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882" y="44624"/>
            <a:ext cx="7132917" cy="1143000"/>
          </a:xfrm>
        </p:spPr>
        <p:txBody>
          <a:bodyPr/>
          <a:lstStyle/>
          <a:p>
            <a:r>
              <a:rPr lang="en-US" sz="4000" dirty="0" smtClean="0"/>
              <a:t>In-house </a:t>
            </a:r>
            <a:r>
              <a:rPr lang="en-US" sz="4000" dirty="0" err="1" smtClean="0"/>
              <a:t>utilisation</a:t>
            </a:r>
            <a:r>
              <a:rPr lang="en-US" sz="4000" dirty="0" smtClean="0"/>
              <a:t> vs. EC2…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29" y="1412776"/>
            <a:ext cx="4196859" cy="509679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Depends on specific instances:</a:t>
            </a:r>
          </a:p>
          <a:p>
            <a:r>
              <a:rPr lang="en-US" sz="2000" b="1" dirty="0" smtClean="0"/>
              <a:t>“Standard” instances</a:t>
            </a:r>
          </a:p>
          <a:p>
            <a:pPr lvl="1"/>
            <a:r>
              <a:rPr lang="en-US" sz="1800" b="1" dirty="0"/>
              <a:t> &gt;30-55% compared to </a:t>
            </a:r>
            <a:r>
              <a:rPr lang="en-US" sz="1800" b="1" dirty="0" smtClean="0"/>
              <a:t>“on-demand</a:t>
            </a:r>
            <a:r>
              <a:rPr lang="en-US" sz="1800" b="1" dirty="0"/>
              <a:t>” instances</a:t>
            </a:r>
          </a:p>
          <a:p>
            <a:pPr lvl="1"/>
            <a:r>
              <a:rPr lang="en-US" sz="1800" b="1" dirty="0"/>
              <a:t>&gt;40-90% compared to “1 year reserved ones</a:t>
            </a:r>
            <a:r>
              <a:rPr lang="en-US" sz="1800" b="1" dirty="0" smtClean="0"/>
              <a:t>”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1800" b="1" dirty="0" smtClean="0"/>
              <a:t>&gt;</a:t>
            </a:r>
            <a:r>
              <a:rPr lang="en-US" sz="1800" b="1" dirty="0"/>
              <a:t>65%-always cheaper  compared to “3 year reserved</a:t>
            </a:r>
            <a:r>
              <a:rPr lang="en-US" sz="1800" b="1" dirty="0" smtClean="0"/>
              <a:t>”</a:t>
            </a:r>
          </a:p>
          <a:p>
            <a:pPr lvl="1"/>
            <a:endParaRPr lang="en-US" sz="1800" b="1" dirty="0"/>
          </a:p>
          <a:p>
            <a:pPr lvl="1"/>
            <a:endParaRPr lang="en-US" sz="18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“Cluster Compute” instances</a:t>
            </a:r>
          </a:p>
          <a:p>
            <a:pPr lvl="1"/>
            <a:r>
              <a:rPr lang="en-US" sz="1600" b="1" dirty="0"/>
              <a:t>&gt;15-27% compared to “on demand”</a:t>
            </a:r>
          </a:p>
          <a:p>
            <a:pPr lvl="1"/>
            <a:r>
              <a:rPr lang="en-US" sz="1600" b="1" dirty="0"/>
              <a:t>&gt;18-40% compared to “1 year </a:t>
            </a:r>
            <a:r>
              <a:rPr lang="en-US" sz="1600" b="1" dirty="0" smtClean="0"/>
              <a:t>reserved”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182" y="6356350"/>
            <a:ext cx="2133600" cy="365125"/>
          </a:xfrm>
        </p:spPr>
        <p:txBody>
          <a:bodyPr/>
          <a:lstStyle/>
          <a:p>
            <a:pPr>
              <a:defRPr/>
            </a:pPr>
            <a:fld id="{0B7486A0-51DF-4B9D-AADB-DF19ECAE5A78}" type="datetime1">
              <a:rPr lang="en-GB" smtClean="0"/>
              <a:t>06/03/2013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396130"/>
            <a:ext cx="2133600" cy="365125"/>
          </a:xfrm>
        </p:spPr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39752" y="978819"/>
            <a:ext cx="5112568" cy="289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DEGRADATION INCLUDED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162" y="1390706"/>
            <a:ext cx="3333166" cy="196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316" y="3374883"/>
            <a:ext cx="3318012" cy="1640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309" y="4974316"/>
            <a:ext cx="3300349" cy="17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  <a:hlinkClick r:id="rId2"/>
              </a:rPr>
              <a:t>www.efiscal.eu/tools</a:t>
            </a:r>
            <a:r>
              <a:rPr lang="en-US" dirty="0" smtClean="0">
                <a:ea typeface="MS PGothic" pitchFamily="34" charset="-128"/>
              </a:rPr>
              <a:t> </a:t>
            </a: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72A602-60FF-4D4A-A0D6-AC4A3A3B9DCD}" type="slidenum">
              <a:rPr lang="en-US" sz="1200">
                <a:ea typeface="MS PGothic" pitchFamily="34" charset="-128"/>
              </a:rPr>
              <a:pPr algn="r"/>
              <a:t>15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E757B69-59DC-43DD-A421-45D55FB219D4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F6B0-4A2B-4290-A983-BB16831AD8F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1385009"/>
            <a:ext cx="8892480" cy="4875818"/>
            <a:chOff x="251520" y="1385009"/>
            <a:chExt cx="8892480" cy="48758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1417638"/>
              <a:ext cx="3891934" cy="474766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832" y="1385009"/>
              <a:ext cx="3797692" cy="43177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2268" y="3316015"/>
              <a:ext cx="3221732" cy="294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0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-57150"/>
            <a:ext cx="8348663" cy="12001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pitchFamily="34" charset="-128"/>
              </a:rPr>
              <a:t>e-FISCAL sustainability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55E0B07-1A49-4756-8935-48A8EE84D978}" type="datetime1">
              <a:rPr lang="en-GB" sz="1400" smtClean="0"/>
              <a:t>06/03/2013</a:t>
            </a:fld>
            <a:endParaRPr lang="en-GB" sz="1400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4ED8E17B-7D09-4392-B813-1D2E2D09F486}" type="slidenum">
              <a:rPr lang="en-GB" sz="1400"/>
              <a:pPr eaLnBrk="1" hangingPunct="1">
                <a:defRPr/>
              </a:pPr>
              <a:t>16</a:t>
            </a:fld>
            <a:endParaRPr lang="en-GB" sz="1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0688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Tools </a:t>
            </a:r>
            <a:r>
              <a:rPr lang="en-US" dirty="0"/>
              <a:t>will remain available on the website</a:t>
            </a:r>
          </a:p>
          <a:p>
            <a:r>
              <a:rPr lang="en-US" dirty="0" smtClean="0"/>
              <a:t>State </a:t>
            </a:r>
            <a:r>
              <a:rPr lang="en-US" dirty="0"/>
              <a:t>of the art repository also </a:t>
            </a:r>
          </a:p>
          <a:p>
            <a:r>
              <a:rPr lang="en-US" dirty="0"/>
              <a:t>LinkedIn group on ICT cost assessment </a:t>
            </a:r>
            <a:r>
              <a:rPr lang="en-US" dirty="0" smtClean="0">
                <a:hlinkClick r:id="rId2" action="ppaction://hlinkfile"/>
              </a:rPr>
              <a:t>linkd.in/VqEth0</a:t>
            </a:r>
            <a:r>
              <a:rPr lang="en-US" dirty="0" smtClean="0"/>
              <a:t>  </a:t>
            </a:r>
            <a:r>
              <a:rPr lang="en-US" dirty="0"/>
              <a:t>continues discussions</a:t>
            </a:r>
          </a:p>
          <a:p>
            <a:r>
              <a:rPr lang="en-US" dirty="0"/>
              <a:t>Cost collection/estimation to continue in part through the EGI compendium (</a:t>
            </a:r>
            <a:r>
              <a:rPr lang="en-US" dirty="0">
                <a:hlinkClick r:id="rId3" action="ppaction://hlinkfile"/>
              </a:rPr>
              <a:t>go.egi.eu/EGI-Compendium-2011</a:t>
            </a:r>
            <a:r>
              <a:rPr lang="en-US" dirty="0"/>
              <a:t>)</a:t>
            </a:r>
          </a:p>
          <a:p>
            <a:r>
              <a:rPr lang="en-US" dirty="0"/>
              <a:t>C</a:t>
            </a:r>
            <a:r>
              <a:rPr lang="en-US" dirty="0" smtClean="0"/>
              <a:t>onsortium </a:t>
            </a:r>
            <a:r>
              <a:rPr lang="en-US" dirty="0"/>
              <a:t>members </a:t>
            </a:r>
            <a:r>
              <a:rPr lang="en-US" dirty="0" smtClean="0"/>
              <a:t>can provide </a:t>
            </a:r>
            <a:r>
              <a:rPr lang="en-US" dirty="0"/>
              <a:t>consultancy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94A1C-8049-442B-8BB2-95853E85BFB4}" type="datetime1">
              <a:rPr lang="en-GB" smtClean="0">
                <a:solidFill>
                  <a:schemeClr val="tx1"/>
                </a:solidFill>
              </a:rPr>
              <a:t>06/03/2013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10th eConcertation meeting Brussels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7" y="4869160"/>
            <a:ext cx="4249723" cy="1212113"/>
          </a:xfrm>
          <a:prstGeom prst="rect">
            <a:avLst/>
          </a:prstGeom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5580112" y="4460931"/>
          <a:ext cx="2592288" cy="1923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Slide" r:id="rId5" imgW="2648683" imgH="1985813" progId="PowerPoint.Slide.12">
                  <p:embed/>
                </p:oleObj>
              </mc:Choice>
              <mc:Fallback>
                <p:oleObj name="Slide" r:id="rId5" imgW="2648683" imgH="198581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460931"/>
                        <a:ext cx="2592288" cy="1923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199" y="155531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High utilization </a:t>
            </a:r>
            <a:r>
              <a:rPr lang="en-US" sz="2800" dirty="0" smtClean="0"/>
              <a:t>key </a:t>
            </a:r>
            <a:r>
              <a:rPr lang="en-US" sz="2800" dirty="0"/>
              <a:t>to </a:t>
            </a:r>
            <a:r>
              <a:rPr lang="en-US" sz="2800" dirty="0" smtClean="0"/>
              <a:t>maintain </a:t>
            </a:r>
            <a:r>
              <a:rPr lang="en-US" sz="2800" dirty="0"/>
              <a:t>economic </a:t>
            </a:r>
            <a:r>
              <a:rPr lang="en-US" sz="2800" dirty="0" smtClean="0"/>
              <a:t>efficiency</a:t>
            </a:r>
            <a:endParaRPr lang="en-US" sz="2800" dirty="0"/>
          </a:p>
          <a:p>
            <a:r>
              <a:rPr lang="en-US" sz="2800" dirty="0"/>
              <a:t>A broker role is essential to facilitate demand meeting the right suppliers</a:t>
            </a:r>
          </a:p>
          <a:p>
            <a:r>
              <a:rPr lang="en-US" sz="2800" dirty="0" smtClean="0"/>
              <a:t>Need to evolve funding streams and new pricing models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426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 is…open!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800" dirty="0" smtClean="0"/>
              <a:t>Probably a mix of several e-infrastructure service components; each component has its merits!</a:t>
            </a:r>
          </a:p>
          <a:p>
            <a:pPr lvl="1"/>
            <a:r>
              <a:rPr lang="en-US" sz="2400" dirty="0" smtClean="0"/>
              <a:t>In-house HPC and HTC, Hybrid clouds: In-house HTC cloud + </a:t>
            </a:r>
            <a:r>
              <a:rPr lang="en-US" sz="2400" dirty="0"/>
              <a:t>c</a:t>
            </a:r>
            <a:r>
              <a:rPr lang="en-US" sz="2400" dirty="0" smtClean="0"/>
              <a:t>ommercial HTC/HPC clouds</a:t>
            </a:r>
          </a:p>
          <a:p>
            <a:pPr lvl="1"/>
            <a:r>
              <a:rPr lang="en-US" sz="2400" dirty="0" smtClean="0"/>
              <a:t>Service-Oriented e-Infrastructure to provide e-Science as a Service….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9B8FC-E34D-4BF7-9D6E-501C9494F234}" type="datetime1">
              <a:rPr lang="en-GB" smtClean="0">
                <a:solidFill>
                  <a:schemeClr val="tx1"/>
                </a:solidFill>
              </a:rPr>
              <a:t>06/03/2013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10th eConcertation meeting Brussels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Conclusions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507288" cy="5137150"/>
          </a:xfrm>
        </p:spPr>
        <p:txBody>
          <a:bodyPr/>
          <a:lstStyle/>
          <a:p>
            <a:r>
              <a:rPr lang="en-US" sz="2400" dirty="0" smtClean="0">
                <a:ea typeface="MS PGothic" pitchFamily="34" charset="-128"/>
              </a:rPr>
              <a:t>e-Infrastructures have </a:t>
            </a:r>
            <a:r>
              <a:rPr lang="en-US" sz="2400" dirty="0">
                <a:ea typeface="MS PGothic" pitchFamily="34" charset="-128"/>
              </a:rPr>
              <a:t>been a major European success </a:t>
            </a:r>
            <a:r>
              <a:rPr lang="en-US" sz="2400" dirty="0" smtClean="0">
                <a:ea typeface="MS PGothic" pitchFamily="34" charset="-128"/>
              </a:rPr>
              <a:t>story</a:t>
            </a:r>
          </a:p>
          <a:p>
            <a:pPr lvl="1"/>
            <a:r>
              <a:rPr lang="en-US" sz="2000" dirty="0" smtClean="0">
                <a:ea typeface="MS PGothic" pitchFamily="34" charset="-128"/>
              </a:rPr>
              <a:t>but </a:t>
            </a:r>
            <a:r>
              <a:rPr lang="en-US" sz="2000" b="1" dirty="0">
                <a:ea typeface="MS PGothic" pitchFamily="34" charset="-128"/>
              </a:rPr>
              <a:t>cost awareness </a:t>
            </a:r>
            <a:r>
              <a:rPr lang="en-US" sz="2000" b="1" dirty="0" smtClean="0">
                <a:ea typeface="MS PGothic" pitchFamily="34" charset="-128"/>
              </a:rPr>
              <a:t>hasn't </a:t>
            </a:r>
            <a:r>
              <a:rPr lang="en-US" sz="2000" b="1" dirty="0">
                <a:ea typeface="MS PGothic" pitchFamily="34" charset="-128"/>
              </a:rPr>
              <a:t>been its strong </a:t>
            </a:r>
            <a:r>
              <a:rPr lang="en-US" sz="2000" b="1" dirty="0" smtClean="0">
                <a:ea typeface="MS PGothic" pitchFamily="34" charset="-128"/>
              </a:rPr>
              <a:t>point</a:t>
            </a:r>
            <a:endParaRPr lang="en-US" sz="2000" b="1" dirty="0">
              <a:ea typeface="MS PGothic" pitchFamily="34" charset="-128"/>
            </a:endParaRPr>
          </a:p>
          <a:p>
            <a:r>
              <a:rPr lang="en-US" sz="2400" dirty="0" smtClean="0">
                <a:ea typeface="MS PGothic" pitchFamily="34" charset="-128"/>
              </a:rPr>
              <a:t>The </a:t>
            </a:r>
            <a:r>
              <a:rPr lang="en-US" sz="2400" dirty="0">
                <a:ea typeface="MS PGothic" pitchFamily="34" charset="-128"/>
              </a:rPr>
              <a:t>challenge proved to be non-trivial from the accounting perspective -&gt; </a:t>
            </a:r>
            <a:r>
              <a:rPr lang="en-US" sz="2400" b="1" dirty="0">
                <a:ea typeface="MS PGothic" pitchFamily="34" charset="-128"/>
              </a:rPr>
              <a:t>required new </a:t>
            </a:r>
            <a:r>
              <a:rPr lang="en-US" sz="2400" b="1" dirty="0" smtClean="0">
                <a:ea typeface="MS PGothic" pitchFamily="34" charset="-128"/>
              </a:rPr>
              <a:t>methodology and domain experts</a:t>
            </a:r>
          </a:p>
          <a:p>
            <a:pPr lvl="1"/>
            <a:r>
              <a:rPr lang="en-US" sz="2000" dirty="0">
                <a:ea typeface="MS PGothic" pitchFamily="34" charset="-128"/>
              </a:rPr>
              <a:t>accounting, e-Infrastructure service provision and policy </a:t>
            </a:r>
            <a:r>
              <a:rPr lang="en-US" sz="2000" dirty="0" smtClean="0">
                <a:ea typeface="MS PGothic" pitchFamily="34" charset="-128"/>
              </a:rPr>
              <a:t>areas</a:t>
            </a:r>
            <a:endParaRPr lang="en-US" sz="2000" b="1" dirty="0" smtClean="0">
              <a:ea typeface="MS PGothic" pitchFamily="34" charset="-128"/>
            </a:endParaRPr>
          </a:p>
          <a:p>
            <a:pPr lvl="1"/>
            <a:r>
              <a:rPr lang="en-US" sz="2000" dirty="0" smtClean="0">
                <a:ea typeface="MS PGothic" pitchFamily="34" charset="-128"/>
              </a:rPr>
              <a:t>Approach can be considered for a broad range of activities</a:t>
            </a:r>
          </a:p>
          <a:p>
            <a:r>
              <a:rPr lang="en-US" sz="2400" dirty="0" smtClean="0">
                <a:ea typeface="MS PGothic" pitchFamily="34" charset="-128"/>
              </a:rPr>
              <a:t>Went </a:t>
            </a:r>
            <a:r>
              <a:rPr lang="en-US" sz="2400" dirty="0">
                <a:ea typeface="MS PGothic" pitchFamily="34" charset="-128"/>
              </a:rPr>
              <a:t>into </a:t>
            </a:r>
            <a:r>
              <a:rPr lang="en-US" sz="2400" dirty="0" smtClean="0">
                <a:ea typeface="MS PGothic" pitchFamily="34" charset="-128"/>
              </a:rPr>
              <a:t>uncharted </a:t>
            </a:r>
            <a:r>
              <a:rPr lang="en-US" sz="2400" dirty="0">
                <a:ea typeface="MS PGothic" pitchFamily="34" charset="-128"/>
              </a:rPr>
              <a:t>territory, </a:t>
            </a:r>
            <a:r>
              <a:rPr lang="en-US" sz="2400" b="1" dirty="0" smtClean="0">
                <a:ea typeface="MS PGothic" pitchFamily="34" charset="-128"/>
              </a:rPr>
              <a:t>spearheading role</a:t>
            </a:r>
            <a:r>
              <a:rPr lang="en-US" sz="2400" dirty="0" smtClean="0">
                <a:ea typeface="MS PGothic" pitchFamily="34" charset="-128"/>
              </a:rPr>
              <a:t> and prepared </a:t>
            </a:r>
            <a:r>
              <a:rPr lang="en-US" sz="2400" dirty="0">
                <a:ea typeface="MS PGothic" pitchFamily="34" charset="-128"/>
              </a:rPr>
              <a:t>the ground for future </a:t>
            </a:r>
            <a:r>
              <a:rPr lang="en-US" sz="2400" dirty="0" smtClean="0">
                <a:ea typeface="MS PGothic" pitchFamily="34" charset="-128"/>
              </a:rPr>
              <a:t>activities</a:t>
            </a:r>
          </a:p>
          <a:p>
            <a:r>
              <a:rPr lang="en-US" sz="2400" dirty="0"/>
              <a:t>Appreciation of cost aspects: </a:t>
            </a:r>
            <a:r>
              <a:rPr lang="en-US" sz="2400" b="1" dirty="0"/>
              <a:t>Nothing is free</a:t>
            </a:r>
            <a:r>
              <a:rPr lang="en-US" sz="2400" dirty="0"/>
              <a:t>!</a:t>
            </a:r>
          </a:p>
          <a:p>
            <a:r>
              <a:rPr lang="en-US" sz="2400" dirty="0"/>
              <a:t>Understanding of e-Infrastructure </a:t>
            </a:r>
            <a:r>
              <a:rPr lang="en-US" sz="2400" b="1" dirty="0"/>
              <a:t>cost </a:t>
            </a:r>
            <a:r>
              <a:rPr lang="en-US" sz="2400" b="1" dirty="0" smtClean="0"/>
              <a:t>ranges</a:t>
            </a:r>
          </a:p>
          <a:p>
            <a:r>
              <a:rPr lang="en-US" sz="2400" dirty="0" smtClean="0"/>
              <a:t>Development of a </a:t>
            </a:r>
            <a:r>
              <a:rPr lang="en-US" sz="2400" b="1" dirty="0" smtClean="0"/>
              <a:t>community </a:t>
            </a:r>
            <a:r>
              <a:rPr lang="en-US" sz="2400" dirty="0" smtClean="0"/>
              <a:t>interest on costs</a:t>
            </a:r>
          </a:p>
          <a:p>
            <a:r>
              <a:rPr lang="en-US" sz="2400" b="1" dirty="0"/>
              <a:t>Cost ≠ </a:t>
            </a:r>
            <a:r>
              <a:rPr lang="en-US" sz="2400" b="1" dirty="0" smtClean="0"/>
              <a:t>value</a:t>
            </a:r>
            <a:r>
              <a:rPr lang="en-US" sz="2400" dirty="0" smtClean="0"/>
              <a:t> and strategy may influence decision-making more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>
              <a:ea typeface="MS PGothic" pitchFamily="34" charset="-128"/>
            </a:endParaRP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72A602-60FF-4D4A-A0D6-AC4A3A3B9DCD}" type="slidenum">
              <a:rPr lang="en-US" sz="1200">
                <a:ea typeface="MS PGothic" pitchFamily="34" charset="-128"/>
              </a:rPr>
              <a:pPr algn="r"/>
              <a:t>19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284BE650-9412-4B7D-AF0C-ACB23165FDAE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F6B0-4A2B-4290-A983-BB16831AD8F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-57150"/>
            <a:ext cx="8348663" cy="1200150"/>
          </a:xfrm>
        </p:spPr>
        <p:txBody>
          <a:bodyPr/>
          <a:lstStyle/>
          <a:p>
            <a:pPr eaLnBrk="1" hangingPunct="1"/>
            <a:r>
              <a:rPr lang="en-US" dirty="0">
                <a:ea typeface="MS PGothic" pitchFamily="34" charset="-128"/>
              </a:rPr>
              <a:t>Not trivial….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501063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panose="020B0604030504040204" pitchFamily="34" charset="0"/>
                <a:ea typeface="MS PGothic" panose="020B0600070205080204" pitchFamily="34" charset="-128"/>
              </a:rPr>
              <a:t>Hundreds of funding </a:t>
            </a:r>
            <a:r>
              <a:rPr lang="en-US" sz="2400" b="1" dirty="0">
                <a:latin typeface="Verdana" panose="020B0604030504040204" pitchFamily="34" charset="0"/>
                <a:ea typeface="MS PGothic" panose="020B0600070205080204" pitchFamily="34" charset="-128"/>
              </a:rPr>
              <a:t>sources</a:t>
            </a:r>
            <a:r>
              <a:rPr lang="en-US" sz="2400" dirty="0">
                <a:latin typeface="Verdana" panose="020B0604030504040204" pitchFamily="34" charset="0"/>
                <a:ea typeface="MS PGothic" panose="020B0600070205080204" pitchFamily="34" charset="-128"/>
              </a:rPr>
              <a:t>!</a:t>
            </a:r>
            <a:endParaRPr lang="en-US" sz="2400" b="1" dirty="0" smtClean="0">
              <a:latin typeface="Verdana" pitchFamily="34" charset="0"/>
              <a:ea typeface="MS PGothic" pitchFamily="34" charset="-128"/>
            </a:endParaRPr>
          </a:p>
          <a:p>
            <a:pPr eaLnBrk="1" hangingPunct="1"/>
            <a:r>
              <a:rPr lang="en-US" sz="2400" b="1" dirty="0" smtClean="0">
                <a:latin typeface="Verdana" pitchFamily="34" charset="0"/>
                <a:ea typeface="MS PGothic" pitchFamily="34" charset="-128"/>
              </a:rPr>
              <a:t>Comparing</a:t>
            </a:r>
            <a:r>
              <a:rPr lang="en-US" sz="2400" dirty="0" smtClean="0">
                <a:latin typeface="Verdana" pitchFamily="34" charset="0"/>
                <a:ea typeface="MS PGothic" pitchFamily="34" charset="-128"/>
              </a:rPr>
              <a:t> e-Infra </a:t>
            </a:r>
            <a:r>
              <a:rPr lang="en-US" sz="2400" b="1" dirty="0">
                <a:latin typeface="Verdana" pitchFamily="34" charset="0"/>
                <a:ea typeface="MS PGothic" pitchFamily="34" charset="-128"/>
              </a:rPr>
              <a:t>costs </a:t>
            </a:r>
            <a:r>
              <a:rPr lang="en-US" sz="2400" b="1" dirty="0" smtClean="0">
                <a:latin typeface="Verdana" pitchFamily="34" charset="0"/>
                <a:ea typeface="MS PGothic" pitchFamily="34" charset="-128"/>
              </a:rPr>
              <a:t>with</a:t>
            </a:r>
            <a:r>
              <a:rPr lang="en-US" sz="2400" dirty="0" smtClean="0">
                <a:latin typeface="Verdana" pitchFamily="34" charset="0"/>
                <a:ea typeface="MS PGothic" pitchFamily="34" charset="-128"/>
              </a:rPr>
              <a:t> Cloud </a:t>
            </a:r>
            <a:r>
              <a:rPr lang="en-US" sz="2400" b="1" dirty="0">
                <a:latin typeface="Verdana" pitchFamily="34" charset="0"/>
                <a:ea typeface="MS PGothic" pitchFamily="34" charset="-128"/>
              </a:rPr>
              <a:t>prices</a:t>
            </a:r>
            <a:r>
              <a:rPr lang="en-US" sz="2400" dirty="0">
                <a:latin typeface="Verdana" pitchFamily="34" charset="0"/>
                <a:ea typeface="MS PGothic" pitchFamily="34" charset="-128"/>
              </a:rPr>
              <a:t>! </a:t>
            </a:r>
          </a:p>
          <a:p>
            <a:pPr lvl="1" eaLnBrk="1" hangingPunct="1"/>
            <a:r>
              <a:rPr 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>Comparing 2011 costs with 2012-2013 </a:t>
            </a:r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prices</a:t>
            </a:r>
          </a:p>
          <a:p>
            <a:pPr lvl="1" eaLnBrk="1" hangingPunct="1"/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Prices not always cost-based</a:t>
            </a:r>
          </a:p>
          <a:p>
            <a:pPr lvl="1" eaLnBrk="1" hangingPunct="1"/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Multiple cloud instances: on-demand, reserved, etc.</a:t>
            </a:r>
          </a:p>
          <a:p>
            <a:pPr eaLnBrk="1" hangingPunct="1"/>
            <a:r>
              <a:rPr lang="en-US" sz="2400" b="1" dirty="0" smtClean="0">
                <a:latin typeface="Verdana" pitchFamily="34" charset="0"/>
                <a:ea typeface="MS PGothic" pitchFamily="34" charset="-128"/>
              </a:rPr>
              <a:t>Confidentiality</a:t>
            </a:r>
            <a:r>
              <a:rPr lang="en-US" sz="2400" dirty="0" smtClean="0">
                <a:latin typeface="Verdana" pitchFamily="34" charset="0"/>
                <a:ea typeface="MS PGothic" pitchFamily="34" charset="-128"/>
              </a:rPr>
              <a:t>/Anonymity </a:t>
            </a:r>
            <a:r>
              <a:rPr lang="en-US" sz="2400" dirty="0">
                <a:latin typeface="Verdana" pitchFamily="34" charset="0"/>
                <a:ea typeface="MS PGothic" pitchFamily="34" charset="-128"/>
              </a:rPr>
              <a:t>of </a:t>
            </a:r>
            <a:r>
              <a:rPr lang="en-US" sz="2400" dirty="0" smtClean="0">
                <a:latin typeface="Verdana" pitchFamily="34" charset="0"/>
                <a:ea typeface="MS PGothic" pitchFamily="34" charset="-128"/>
              </a:rPr>
              <a:t>data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  <a:ea typeface="MS PGothic" pitchFamily="34" charset="-128"/>
              </a:rPr>
              <a:t>e-Infrastructure providers </a:t>
            </a:r>
            <a:r>
              <a:rPr lang="en-US" sz="2400" b="1" dirty="0" smtClean="0">
                <a:latin typeface="Verdana" pitchFamily="34" charset="0"/>
                <a:ea typeface="MS PGothic" pitchFamily="34" charset="-128"/>
              </a:rPr>
              <a:t>sensitivity</a:t>
            </a:r>
            <a:r>
              <a:rPr lang="en-US" sz="2400" dirty="0" smtClean="0">
                <a:latin typeface="Verdana" pitchFamily="34" charset="0"/>
                <a:ea typeface="MS PGothic" pitchFamily="34" charset="-128"/>
              </a:rPr>
              <a:t> on costs </a:t>
            </a:r>
          </a:p>
          <a:p>
            <a:pPr eaLnBrk="1" hangingPunct="1"/>
            <a:r>
              <a:rPr lang="en-US" sz="2400" dirty="0" smtClean="0">
                <a:latin typeface="Verdana" pitchFamily="34" charset="0"/>
                <a:ea typeface="MS PGothic" pitchFamily="34" charset="-128"/>
              </a:rPr>
              <a:t>Note</a:t>
            </a:r>
            <a:r>
              <a:rPr lang="en-US" sz="2400" dirty="0">
                <a:latin typeface="Verdana" pitchFamily="34" charset="0"/>
                <a:ea typeface="MS PGothic" pitchFamily="34" charset="-128"/>
              </a:rPr>
              <a:t>: Moving to cloud a different exercise!</a:t>
            </a:r>
          </a:p>
          <a:p>
            <a:pPr lvl="1" eaLnBrk="1" hangingPunct="1"/>
            <a:r>
              <a:rPr 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>Focusing on avoidable costs and time value of money</a:t>
            </a:r>
          </a:p>
          <a:p>
            <a:pPr lvl="1" eaLnBrk="1" hangingPunct="1"/>
            <a:r>
              <a:rPr lang="en-US" sz="2000" dirty="0" smtClean="0">
                <a:latin typeface="Verdana" panose="020B0604030504040204" pitchFamily="34" charset="0"/>
                <a:ea typeface="MS PGothic" panose="020B0600070205080204" pitchFamily="34" charset="-128"/>
              </a:rPr>
              <a:t>In such case take </a:t>
            </a:r>
            <a:r>
              <a:rPr lang="en-US" sz="2000" dirty="0">
                <a:latin typeface="Verdana" panose="020B0604030504040204" pitchFamily="34" charset="0"/>
                <a:ea typeface="MS PGothic" panose="020B0600070205080204" pitchFamily="34" charset="-128"/>
              </a:rPr>
              <a:t>into account the qualitative value of e-Infrastructures </a:t>
            </a:r>
          </a:p>
          <a:p>
            <a:pPr lvl="3" eaLnBrk="1" hangingPunct="1"/>
            <a:r>
              <a:rPr lang="en-US" sz="2400" dirty="0">
                <a:latin typeface="Verdana" panose="020B0604030504040204" pitchFamily="34" charset="0"/>
                <a:ea typeface="MS PGothic" panose="020B0600070205080204" pitchFamily="34" charset="-128"/>
              </a:rPr>
              <a:t>Cost is different from value</a:t>
            </a:r>
            <a:r>
              <a:rPr lang="en-US" dirty="0">
                <a:latin typeface="Verdana" panose="020B0604030504040204" pitchFamily="34" charset="0"/>
                <a:ea typeface="MS PGothic" panose="020B0600070205080204" pitchFamily="34" charset="-128"/>
              </a:rPr>
              <a:t>!</a:t>
            </a:r>
          </a:p>
          <a:p>
            <a:pPr eaLnBrk="1" hangingPunct="1"/>
            <a:endParaRPr lang="en-US" sz="2400" dirty="0">
              <a:latin typeface="Verdana" pitchFamily="34" charset="0"/>
              <a:ea typeface="MS PGothic" pitchFamily="34" charset="-128"/>
            </a:endParaRPr>
          </a:p>
          <a:p>
            <a:pPr lvl="1" eaLnBrk="1" hangingPunct="1"/>
            <a:endParaRPr lang="en-US" dirty="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C9AF824-56C5-48FD-9F79-8C66CC6BD5A8}" type="datetime1">
              <a:rPr lang="en-GB" sz="1400" smtClean="0"/>
              <a:t>06/03/2013</a:t>
            </a:fld>
            <a:endParaRPr lang="en-GB" sz="1400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4ED8E17B-7D09-4392-B813-1D2E2D09F486}" type="slidenum">
              <a:rPr lang="en-GB" sz="1400"/>
              <a:pPr eaLnBrk="1" hangingPunct="1">
                <a:defRPr/>
              </a:pPr>
              <a:t>2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96"/>
    </mc:Choice>
    <mc:Fallback xmlns="">
      <p:transition spd="slow" advTm="10589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/>
              <a:t>Recommendations</a:t>
            </a:r>
            <a:endParaRPr lang="en-US" dirty="0" smtClean="0">
              <a:ea typeface="MS PGothic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9435"/>
            <a:ext cx="8507288" cy="5137150"/>
          </a:xfrm>
        </p:spPr>
        <p:txBody>
          <a:bodyPr/>
          <a:lstStyle/>
          <a:p>
            <a:r>
              <a:rPr lang="en-US" sz="2400" dirty="0" smtClean="0">
                <a:ea typeface="MS PGothic" pitchFamily="34" charset="-128"/>
              </a:rPr>
              <a:t>To e-Infrastructure providers </a:t>
            </a:r>
            <a:r>
              <a:rPr lang="en-US" sz="2400" dirty="0">
                <a:ea typeface="MS PGothic" pitchFamily="34" charset="-128"/>
              </a:rPr>
              <a:t>and HPC/HTC </a:t>
            </a:r>
            <a:r>
              <a:rPr lang="en-US" sz="2400" dirty="0" err="1">
                <a:ea typeface="MS PGothic" pitchFamily="34" charset="-128"/>
              </a:rPr>
              <a:t>centre</a:t>
            </a:r>
            <a:r>
              <a:rPr lang="en-US" sz="2400" dirty="0">
                <a:ea typeface="MS PGothic" pitchFamily="34" charset="-128"/>
              </a:rPr>
              <a:t> managers</a:t>
            </a:r>
          </a:p>
          <a:p>
            <a:pPr lvl="1"/>
            <a:r>
              <a:rPr lang="en-US" sz="2000" b="1" dirty="0">
                <a:ea typeface="MS PGothic" pitchFamily="34" charset="-128"/>
              </a:rPr>
              <a:t>Keep track of cost structures </a:t>
            </a:r>
            <a:r>
              <a:rPr lang="en-US" sz="2000" dirty="0">
                <a:ea typeface="MS PGothic" pitchFamily="34" charset="-128"/>
              </a:rPr>
              <a:t>and costs through a systematic way to assist in planning and determining their </a:t>
            </a:r>
            <a:r>
              <a:rPr lang="en-US" sz="2000" dirty="0" err="1">
                <a:ea typeface="MS PGothic" pitchFamily="34" charset="-128"/>
              </a:rPr>
              <a:t>centres’</a:t>
            </a:r>
            <a:r>
              <a:rPr lang="en-US" sz="2000" dirty="0">
                <a:ea typeface="MS PGothic" pitchFamily="34" charset="-128"/>
              </a:rPr>
              <a:t> sustainability. </a:t>
            </a:r>
          </a:p>
          <a:p>
            <a:r>
              <a:rPr lang="en-US" sz="2400" dirty="0" smtClean="0">
                <a:ea typeface="MS PGothic" pitchFamily="34" charset="-128"/>
              </a:rPr>
              <a:t>Research </a:t>
            </a:r>
            <a:r>
              <a:rPr lang="en-US" sz="2400" dirty="0">
                <a:ea typeface="MS PGothic" pitchFamily="34" charset="-128"/>
              </a:rPr>
              <a:t>communities and end users</a:t>
            </a:r>
          </a:p>
          <a:p>
            <a:pPr lvl="1"/>
            <a:r>
              <a:rPr lang="en-US" sz="2000" dirty="0">
                <a:ea typeface="MS PGothic" pitchFamily="34" charset="-128"/>
              </a:rPr>
              <a:t>Costs are not the </a:t>
            </a:r>
            <a:r>
              <a:rPr lang="en-US" sz="2000" dirty="0" smtClean="0">
                <a:ea typeface="MS PGothic" pitchFamily="34" charset="-128"/>
              </a:rPr>
              <a:t>main issue</a:t>
            </a:r>
            <a:r>
              <a:rPr lang="en-US" sz="2000" dirty="0">
                <a:ea typeface="MS PGothic" pitchFamily="34" charset="-128"/>
              </a:rPr>
              <a:t>: Collect and </a:t>
            </a:r>
            <a:r>
              <a:rPr lang="en-US" sz="2000" b="1" dirty="0">
                <a:ea typeface="MS PGothic" pitchFamily="34" charset="-128"/>
              </a:rPr>
              <a:t>document experiences on in-house vs. commercial clouds</a:t>
            </a:r>
          </a:p>
          <a:p>
            <a:r>
              <a:rPr lang="en-US" sz="2400" dirty="0">
                <a:ea typeface="MS PGothic" pitchFamily="34" charset="-128"/>
              </a:rPr>
              <a:t>e-Infrastructure policy makers and funding agencies</a:t>
            </a:r>
          </a:p>
          <a:p>
            <a:pPr lvl="1"/>
            <a:r>
              <a:rPr lang="en-US" sz="2000" dirty="0" err="1" smtClean="0">
                <a:ea typeface="MS PGothic" pitchFamily="34" charset="-128"/>
              </a:rPr>
              <a:t>Recognise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>
                <a:ea typeface="MS PGothic" pitchFamily="34" charset="-128"/>
              </a:rPr>
              <a:t>the </a:t>
            </a:r>
            <a:r>
              <a:rPr lang="en-US" sz="2000" b="1" dirty="0">
                <a:ea typeface="MS PGothic" pitchFamily="34" charset="-128"/>
              </a:rPr>
              <a:t>cost parameter as an important </a:t>
            </a:r>
            <a:r>
              <a:rPr lang="en-US" sz="2000" b="1" dirty="0" smtClean="0">
                <a:ea typeface="MS PGothic" pitchFamily="34" charset="-128"/>
              </a:rPr>
              <a:t>one </a:t>
            </a:r>
            <a:r>
              <a:rPr lang="en-US" sz="2000" dirty="0" smtClean="0">
                <a:ea typeface="MS PGothic" pitchFamily="34" charset="-128"/>
              </a:rPr>
              <a:t>in </a:t>
            </a:r>
            <a:r>
              <a:rPr lang="en-US" sz="2000" dirty="0">
                <a:ea typeface="MS PGothic" pitchFamily="34" charset="-128"/>
              </a:rPr>
              <a:t>the sustainability of computing </a:t>
            </a:r>
            <a:r>
              <a:rPr lang="en-US" sz="2000" dirty="0" smtClean="0">
                <a:ea typeface="MS PGothic" pitchFamily="34" charset="-128"/>
              </a:rPr>
              <a:t>e-Infrastructures</a:t>
            </a:r>
            <a:endParaRPr lang="en-US" sz="2000" dirty="0">
              <a:ea typeface="MS PGothic" pitchFamily="34" charset="-128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>
              <a:ea typeface="MS PGothic" pitchFamily="34" charset="-128"/>
            </a:endParaRP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972A602-60FF-4D4A-A0D6-AC4A3A3B9DCD}" type="slidenum">
              <a:rPr lang="en-US" sz="1200">
                <a:ea typeface="MS PGothic" pitchFamily="34" charset="-128"/>
              </a:rPr>
              <a:pPr algn="r"/>
              <a:t>20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A9D819DC-BBE1-4CAA-AC09-DC91DB2BFDCB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F6B0-4A2B-4290-A983-BB16831AD8F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4213" y="1268413"/>
            <a:ext cx="7631112" cy="494188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GB" sz="2800" dirty="0" smtClean="0">
                <a:hlinkClick r:id="rId2"/>
              </a:rPr>
              <a:t>www.efiscal.eu</a:t>
            </a:r>
            <a:r>
              <a:rPr lang="en-GB" sz="2800" dirty="0" smtClean="0"/>
              <a:t> </a:t>
            </a:r>
            <a:endParaRPr lang="en-US" sz="2800" dirty="0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en-US" sz="2400" dirty="0" smtClean="0"/>
              <a:t>e-mail us at </a:t>
            </a:r>
            <a:r>
              <a:rPr lang="en-US" sz="2400" dirty="0" smtClean="0">
                <a:hlinkClick r:id="rId3"/>
              </a:rPr>
              <a:t>info @ efiscal.eu</a:t>
            </a:r>
            <a:endParaRPr lang="en-US" sz="2400" dirty="0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536192E4-2F4D-4831-BC9A-C2F58BF64482}" type="slidenum">
              <a:rPr lang="en-GB" sz="1400"/>
              <a:pPr eaLnBrk="1" hangingPunct="1">
                <a:defRPr/>
              </a:pPr>
              <a:t>21</a:t>
            </a:fld>
            <a:endParaRPr lang="en-GB" sz="1400"/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ea typeface="MS PGothic" pitchFamily="34" charset="-128"/>
              </a:rPr>
              <a:t>              Thanks! </a:t>
            </a:r>
          </a:p>
        </p:txBody>
      </p:sp>
      <p:sp>
        <p:nvSpPr>
          <p:cNvPr id="15366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48959438-F96B-4EC6-9C48-E11C393BEC24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15367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/>
          </a:p>
        </p:txBody>
      </p:sp>
      <p:pic>
        <p:nvPicPr>
          <p:cNvPr id="26632" name="Picture 1" descr="2D version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006" y="5078428"/>
            <a:ext cx="13509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3" name="Group 14"/>
          <p:cNvGrpSpPr>
            <a:grpSpLocks/>
          </p:cNvGrpSpPr>
          <p:nvPr/>
        </p:nvGrpSpPr>
        <p:grpSpPr bwMode="auto">
          <a:xfrm>
            <a:off x="6321425" y="482600"/>
            <a:ext cx="2643188" cy="504825"/>
            <a:chOff x="3798" y="391"/>
            <a:chExt cx="1665" cy="318"/>
          </a:xfrm>
        </p:grpSpPr>
        <p:pic>
          <p:nvPicPr>
            <p:cNvPr id="26635" name="Picture 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8" y="48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69" y="391"/>
              <a:ext cx="413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396"/>
              <a:ext cx="496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4" name="Rectangle 2"/>
          <p:cNvSpPr>
            <a:spLocks noChangeArrowheads="1"/>
          </p:cNvSpPr>
          <p:nvPr/>
        </p:nvSpPr>
        <p:spPr bwMode="auto">
          <a:xfrm>
            <a:off x="2267744" y="2296493"/>
            <a:ext cx="48990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Verdana" pitchFamily="34" charset="0"/>
                <a:ea typeface="MS PGothic" pitchFamily="34" charset="-128"/>
              </a:rPr>
              <a:t>Project acronym: 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e-FISCAL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Verdana" pitchFamily="34" charset="0"/>
                <a:ea typeface="MS PGothic" pitchFamily="34" charset="-128"/>
              </a:rPr>
              <a:t>Contract n°: 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RI-283449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Verdana" pitchFamily="34" charset="0"/>
                <a:ea typeface="MS PGothic" pitchFamily="34" charset="-128"/>
              </a:rPr>
              <a:t>Project type: 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CSA-SA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Verdana" pitchFamily="34" charset="0"/>
                <a:ea typeface="MS PGothic" pitchFamily="34" charset="-128"/>
              </a:rPr>
              <a:t>Start date: 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01/08/2011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Verdana" pitchFamily="34" charset="0"/>
                <a:ea typeface="MS PGothic" pitchFamily="34" charset="-128"/>
              </a:rPr>
              <a:t>Duration: 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18 months (end 31/1/2013)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 dirty="0">
                <a:latin typeface="Verdana" pitchFamily="34" charset="0"/>
                <a:ea typeface="MS PGothic" pitchFamily="34" charset="-128"/>
              </a:rPr>
              <a:t>Total budget: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 392.523 €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 dirty="0">
                <a:latin typeface="Verdana" pitchFamily="34" charset="0"/>
                <a:ea typeface="MS PGothic" pitchFamily="34" charset="-128"/>
              </a:rPr>
              <a:t>Funding from the EC: 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349 999 €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 dirty="0">
                <a:latin typeface="Verdana" pitchFamily="34" charset="0"/>
                <a:ea typeface="MS PGothic" pitchFamily="34" charset="-128"/>
              </a:rPr>
              <a:t>Total funded effort in PMs: </a:t>
            </a:r>
            <a:r>
              <a:rPr lang="en-US" dirty="0">
                <a:latin typeface="Verdana" pitchFamily="34" charset="0"/>
                <a:ea typeface="MS PGothic" pitchFamily="34" charset="-128"/>
              </a:rPr>
              <a:t>33.75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Verdana" pitchFamily="34" charset="0"/>
                <a:ea typeface="MS PGothic" pitchFamily="34" charset="-128"/>
              </a:rPr>
              <a:t> </a:t>
            </a:r>
            <a:r>
              <a:rPr lang="en-US" b="1" dirty="0">
                <a:latin typeface="Verdana" pitchFamily="34" charset="0"/>
                <a:ea typeface="MS PGothic" pitchFamily="34" charset="-128"/>
              </a:rPr>
              <a:t>Web site: </a:t>
            </a:r>
            <a:r>
              <a:rPr lang="en-US" u="sng" dirty="0">
                <a:latin typeface="Verdana" pitchFamily="34" charset="0"/>
                <a:ea typeface="MS PGothic" pitchFamily="34" charset="-128"/>
                <a:hlinkClick r:id="rId2"/>
              </a:rPr>
              <a:t>www.efiscal.eu</a:t>
            </a:r>
            <a:endParaRPr lang="en-US" dirty="0">
              <a:latin typeface="Verdan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MS PGothic" pitchFamily="34" charset="-128"/>
              </a:rPr>
              <a:t>Consortium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3B2F9C09-D2BF-4DCC-9DFE-DABCAB7A3243}" type="slidenum">
              <a:rPr lang="en-GB" sz="1400"/>
              <a:pPr eaLnBrk="1" hangingPunct="1">
                <a:defRPr/>
              </a:pPr>
              <a:t>22</a:t>
            </a:fld>
            <a:endParaRPr lang="en-GB" sz="140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71600"/>
            <a:ext cx="57594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463800"/>
            <a:ext cx="5726113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369175" y="1592263"/>
            <a:ext cx="1595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AUEB-RC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7380288" y="2679700"/>
            <a:ext cx="123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EGI.eu</a:t>
            </a:r>
          </a:p>
        </p:txBody>
      </p:sp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95688"/>
            <a:ext cx="5759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7380288" y="3740150"/>
            <a:ext cx="144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NUIG* </a:t>
            </a:r>
          </a:p>
          <a:p>
            <a:r>
              <a:rPr lang="en-US" sz="2400">
                <a:latin typeface="Verdana" pitchFamily="34" charset="0"/>
                <a:ea typeface="MS PGothic" pitchFamily="34" charset="-128"/>
              </a:rPr>
              <a:t>(ICHEC)</a:t>
            </a:r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684213" y="6000750"/>
            <a:ext cx="814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* National University of Ireland, Galway / Irish Centre for High End Computing (ICHEC)</a:t>
            </a:r>
          </a:p>
        </p:txBody>
      </p:sp>
      <p:pic>
        <p:nvPicPr>
          <p:cNvPr id="820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046663"/>
            <a:ext cx="57261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7505700" y="5127625"/>
            <a:ext cx="738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  <a:ea typeface="MS PGothic" pitchFamily="34" charset="-128"/>
              </a:rPr>
              <a:t>ETL</a:t>
            </a:r>
          </a:p>
        </p:txBody>
      </p:sp>
      <p:sp>
        <p:nvSpPr>
          <p:cNvPr id="8205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20EC908D-813E-40ED-BA32-3A0B72214D0F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820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3695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e-FISCAL outputs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70520" y="1376590"/>
            <a:ext cx="8424167" cy="4979760"/>
          </a:xfrm>
        </p:spPr>
        <p:txBody>
          <a:bodyPr/>
          <a:lstStyle/>
          <a:p>
            <a:r>
              <a:rPr lang="en-US" sz="2800" b="1" dirty="0" smtClean="0"/>
              <a:t>Pioneer</a:t>
            </a:r>
            <a:r>
              <a:rPr lang="en-US" sz="2800" dirty="0" smtClean="0"/>
              <a:t> costing federated computing </a:t>
            </a:r>
            <a:r>
              <a:rPr lang="en-US" sz="2800" dirty="0"/>
              <a:t>e-Infrastructures </a:t>
            </a:r>
            <a:endParaRPr lang="en-US" sz="28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a highly </a:t>
            </a:r>
            <a:r>
              <a:rPr lang="en-US" sz="2400" b="1" dirty="0"/>
              <a:t>distributed-heterogeneous</a:t>
            </a:r>
            <a:r>
              <a:rPr lang="en-US" sz="2400" dirty="0"/>
              <a:t> environment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b="1" dirty="0"/>
              <a:t>Hybrid</a:t>
            </a:r>
            <a:r>
              <a:rPr lang="en-US" sz="2400" dirty="0"/>
              <a:t> methodology - Cost structures</a:t>
            </a:r>
          </a:p>
          <a:p>
            <a:pPr lvl="2"/>
            <a:r>
              <a:rPr lang="en-US" sz="2000" dirty="0"/>
              <a:t>Questionnaire: 28 high quality answers from 16 </a:t>
            </a:r>
            <a:r>
              <a:rPr lang="en-US" sz="2000" dirty="0" smtClean="0"/>
              <a:t>countries</a:t>
            </a:r>
          </a:p>
          <a:p>
            <a:r>
              <a:rPr lang="en-US" sz="2800" dirty="0" smtClean="0"/>
              <a:t>Estimation of several </a:t>
            </a:r>
            <a:r>
              <a:rPr lang="en-US" sz="2800" b="1" dirty="0" smtClean="0"/>
              <a:t>metrics </a:t>
            </a:r>
          </a:p>
          <a:p>
            <a:pPr lvl="1"/>
            <a:r>
              <a:rPr lang="en-GB" sz="2400" dirty="0" smtClean="0"/>
              <a:t>Cost</a:t>
            </a:r>
            <a:r>
              <a:rPr lang="en-GB" sz="2400" b="1" dirty="0" smtClean="0"/>
              <a:t> </a:t>
            </a:r>
            <a:r>
              <a:rPr lang="en-GB" sz="2400" dirty="0" smtClean="0"/>
              <a:t>per </a:t>
            </a:r>
            <a:r>
              <a:rPr lang="en-US" sz="2400" dirty="0" smtClean="0"/>
              <a:t>core hour, CAPEX/OPEX ratio, depreciation rates, cost distribution, electricity/PUE, …</a:t>
            </a:r>
          </a:p>
          <a:p>
            <a:r>
              <a:rPr lang="en-US" sz="2800" b="1" dirty="0" smtClean="0"/>
              <a:t>Comparisons</a:t>
            </a:r>
            <a:r>
              <a:rPr lang="en-US" sz="2800" dirty="0" smtClean="0"/>
              <a:t> with Clouds – Amazon EC2</a:t>
            </a:r>
          </a:p>
          <a:p>
            <a:pPr lvl="1"/>
            <a:r>
              <a:rPr lang="en-US" sz="2400" b="1" dirty="0"/>
              <a:t>Benchmarking</a:t>
            </a:r>
            <a:r>
              <a:rPr lang="en-US" sz="2400" dirty="0"/>
              <a:t> efforts (HPC/HTC vs. Amazon EC2</a:t>
            </a:r>
            <a:r>
              <a:rPr lang="en-US" sz="2400" dirty="0" smtClean="0"/>
              <a:t>)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www.efiscal.eu/</a:t>
            </a:r>
            <a:r>
              <a:rPr lang="en-US" sz="2800" b="1" dirty="0" smtClean="0">
                <a:hlinkClick r:id="rId3"/>
              </a:rPr>
              <a:t>state-of-the-art</a:t>
            </a:r>
            <a:r>
              <a:rPr lang="en-US" sz="2800" dirty="0" smtClean="0"/>
              <a:t> </a:t>
            </a:r>
            <a:r>
              <a:rPr lang="en-US" sz="2400" dirty="0" smtClean="0"/>
              <a:t>(50 articles)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D7E5A9-CF9C-493F-A0CC-6CCF88B218EE}" type="datetime1">
              <a:rPr lang="en-GB" sz="1400" smtClean="0">
                <a:latin typeface="Verdana" panose="020B0604030504040204" pitchFamily="34" charset="0"/>
              </a:rPr>
              <a:t>06/03/2013</a:t>
            </a:fld>
            <a:endParaRPr lang="en-US" sz="1400" smtClean="0">
              <a:latin typeface="Verdana" panose="020B0604030504040204" pitchFamily="34" charset="0"/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latin typeface="Verdana" panose="020B0604030504040204" pitchFamily="34" charset="0"/>
              </a:rPr>
              <a:t>10th eConcertation meeting Brussels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6604A1-E031-43E8-9524-D75044339076}" type="slidenum">
              <a:rPr lang="en-US" sz="1400">
                <a:latin typeface="Verdana" panose="020B0604030504040204" pitchFamily="34" charset="0"/>
              </a:rPr>
              <a:pPr eaLnBrk="1" hangingPunct="1"/>
              <a:t>3</a:t>
            </a:fld>
            <a:endParaRPr lang="en-US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33"/>
    </mc:Choice>
    <mc:Fallback xmlns="">
      <p:transition spd="slow" advTm="849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547813" y="260350"/>
            <a:ext cx="71326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Basis of costing exercise 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21EDC2BD-E682-4D64-B0F3-C324C7C8CE1C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pPr>
              <a:defRPr/>
            </a:pPr>
            <a:fld id="{58EC0ABC-C756-4CC3-87E7-2D13A6DEF9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0" fontAlgn="auto" hangingPunct="0">
              <a:spcBef>
                <a:spcPts val="0"/>
              </a:spcBef>
              <a:spcAft>
                <a:spcPts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400" dirty="0"/>
              <a:t>6</a:t>
            </a:r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68760"/>
            <a:ext cx="7495862" cy="4731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30"/>
    </mc:Choice>
    <mc:Fallback xmlns="">
      <p:transition spd="slow" advTm="1339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Methodology</a:t>
            </a:r>
          </a:p>
        </p:txBody>
      </p:sp>
      <p:grpSp>
        <p:nvGrpSpPr>
          <p:cNvPr id="11267" name="Group 26"/>
          <p:cNvGrpSpPr>
            <a:grpSpLocks/>
          </p:cNvGrpSpPr>
          <p:nvPr/>
        </p:nvGrpSpPr>
        <p:grpSpPr bwMode="auto">
          <a:xfrm>
            <a:off x="622300" y="1524000"/>
            <a:ext cx="8001000" cy="4800600"/>
            <a:chOff x="0" y="144"/>
            <a:chExt cx="5712" cy="3744"/>
          </a:xfrm>
        </p:grpSpPr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144"/>
              <a:ext cx="3072" cy="12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/>
              <a:r>
                <a:rPr lang="en-US" sz="1600" dirty="0" smtClean="0">
                  <a:latin typeface="Arial" pitchFamily="34" charset="0"/>
                </a:rPr>
                <a:t>Cores, </a:t>
              </a:r>
              <a:r>
                <a:rPr lang="en-US" sz="1600" dirty="0">
                  <a:latin typeface="Arial" pitchFamily="34" charset="0"/>
                </a:rPr>
                <a:t>storage devices, </a:t>
              </a:r>
            </a:p>
            <a:p>
              <a:pPr algn="ctr"/>
              <a:r>
                <a:rPr lang="en-US" sz="1600" dirty="0">
                  <a:latin typeface="Arial" pitchFamily="34" charset="0"/>
                </a:rPr>
                <a:t>auxiliary equipment, connectivity devices</a:t>
              </a:r>
            </a:p>
            <a:p>
              <a:pPr algn="ctr"/>
              <a:r>
                <a:rPr lang="en-US" sz="1600" b="1" dirty="0">
                  <a:latin typeface="Arial" pitchFamily="34" charset="0"/>
                </a:rPr>
                <a:t>X</a:t>
              </a:r>
            </a:p>
            <a:p>
              <a:pPr algn="ctr"/>
              <a:r>
                <a:rPr lang="en-US" sz="1600" b="1" dirty="0" smtClean="0">
                  <a:latin typeface="Arial" pitchFamily="34" charset="0"/>
                </a:rPr>
                <a:t>Costs</a:t>
              </a:r>
              <a:r>
                <a:rPr lang="en-US" sz="1600" b="1" dirty="0" smtClean="0">
                  <a:latin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</a:rPr>
                <a:t>per </a:t>
              </a:r>
              <a:r>
                <a:rPr lang="en-US" sz="1600" dirty="0" smtClean="0">
                  <a:latin typeface="Arial" pitchFamily="34" charset="0"/>
                </a:rPr>
                <a:t>core, </a:t>
              </a:r>
              <a:r>
                <a:rPr lang="en-US" sz="1600" dirty="0">
                  <a:latin typeface="Arial" pitchFamily="34" charset="0"/>
                </a:rPr>
                <a:t>for storage, etc. </a:t>
              </a:r>
            </a:p>
            <a:p>
              <a:pPr algn="ctr"/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</a:rPr>
                <a:t>retrieved by </a:t>
              </a:r>
            </a:p>
            <a:p>
              <a:pPr algn="ctr"/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</a:rPr>
                <a:t>questionnaires</a:t>
              </a:r>
              <a:endParaRPr lang="en-GB" sz="1200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47" y="2016"/>
              <a:ext cx="2364" cy="1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pitchFamily="34" charset="0"/>
                </a:rPr>
                <a:t>Yearly Operational Expenditures</a:t>
              </a:r>
            </a:p>
            <a:p>
              <a:pPr algn="ctr"/>
              <a:r>
                <a:rPr lang="en-US" sz="1600" b="1">
                  <a:latin typeface="Arial" pitchFamily="34" charset="0"/>
                </a:rPr>
                <a:t>(OPEX)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Software, Personnel, Electricity,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Premises, Network connectivity, </a:t>
              </a:r>
            </a:p>
            <a:p>
              <a:pPr algn="ctr"/>
              <a:r>
                <a:rPr lang="en-US" sz="1600">
                  <a:latin typeface="Arial" pitchFamily="34" charset="0"/>
                </a:rPr>
                <a:t>Other operating costs</a:t>
              </a:r>
            </a:p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pitchFamily="34" charset="0"/>
                </a:rPr>
                <a:t>(questionnaire)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1248" y="3598"/>
              <a:ext cx="3035" cy="2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latin typeface="Arial" charset="0"/>
                  <a:ea typeface="ＭＳ Ｐゴシック" charset="0"/>
                  <a:cs typeface="Arial" charset="0"/>
                </a:rPr>
                <a:t>Total yearly cost of ownership </a:t>
              </a: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 </a:t>
              </a:r>
              <a:endParaRPr lang="en-GB" sz="1200" b="1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275" name="AutoShape 14"/>
            <p:cNvSpPr>
              <a:spLocks/>
            </p:cNvSpPr>
            <p:nvPr/>
          </p:nvSpPr>
          <p:spPr bwMode="auto">
            <a:xfrm rot="5400000">
              <a:off x="2537" y="2357"/>
              <a:ext cx="397" cy="2016"/>
            </a:xfrm>
            <a:prstGeom prst="rightBrace">
              <a:avLst>
                <a:gd name="adj1" fmla="val 42317"/>
                <a:gd name="adj2" fmla="val 50000"/>
              </a:avLst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r"/>
              <a:endParaRPr lang="en-GB" sz="1200">
                <a:latin typeface="Arial" pitchFamily="34" charset="0"/>
              </a:endParaRPr>
            </a:p>
          </p:txBody>
        </p:sp>
        <p:sp>
          <p:nvSpPr>
            <p:cNvPr id="13323" name="Rectangle 3"/>
            <p:cNvSpPr>
              <a:spLocks noChangeArrowheads="1"/>
            </p:cNvSpPr>
            <p:nvPr/>
          </p:nvSpPr>
          <p:spPr bwMode="auto">
            <a:xfrm>
              <a:off x="3408" y="241"/>
              <a:ext cx="2304" cy="1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Approximation of the physical</a:t>
              </a:r>
            </a:p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 infrastructure investment cost</a:t>
              </a:r>
              <a:endParaRPr lang="en-GB" sz="1600" b="1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4" name="AutoShape 32"/>
            <p:cNvSpPr>
              <a:spLocks noChangeArrowheads="1"/>
            </p:cNvSpPr>
            <p:nvPr/>
          </p:nvSpPr>
          <p:spPr bwMode="auto">
            <a:xfrm>
              <a:off x="3072" y="480"/>
              <a:ext cx="332" cy="38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3180" y="2014"/>
              <a:ext cx="2159" cy="11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Yearly Capital Expenditures</a:t>
              </a:r>
            </a:p>
            <a:p>
              <a:pPr algn="ctr">
                <a:defRPr/>
              </a:pPr>
              <a:r>
                <a:rPr lang="en-US" sz="1600" b="1">
                  <a:latin typeface="Arial" charset="0"/>
                  <a:ea typeface="ＭＳ Ｐゴシック" charset="0"/>
                  <a:cs typeface="Arial" charset="0"/>
                </a:rPr>
                <a:t>(CAPEX)</a:t>
              </a:r>
            </a:p>
            <a:p>
              <a:pPr algn="ctr">
                <a:defRPr/>
              </a:pPr>
              <a:r>
                <a:rPr lang="en-US" sz="1600">
                  <a:latin typeface="Arial" charset="0"/>
                  <a:ea typeface="ＭＳ Ｐゴシック" charset="0"/>
                  <a:cs typeface="Arial" charset="0"/>
                </a:rPr>
                <a:t>Depreciation of</a:t>
              </a:r>
            </a:p>
            <a:p>
              <a:pPr algn="ctr">
                <a:defRPr/>
              </a:pPr>
              <a:r>
                <a:rPr lang="en-US" sz="1600">
                  <a:latin typeface="Arial" charset="0"/>
                  <a:ea typeface="ＭＳ Ｐゴシック" charset="0"/>
                  <a:cs typeface="Arial" charset="0"/>
                </a:rPr>
                <a:t>the physical infrastructure </a:t>
              </a:r>
            </a:p>
            <a:p>
              <a:pPr algn="ctr">
                <a:defRPr/>
              </a:pPr>
              <a:r>
                <a:rPr lang="en-US" sz="1600">
                  <a:latin typeface="Arial" charset="0"/>
                  <a:ea typeface="ＭＳ Ｐゴシック" charset="0"/>
                  <a:cs typeface="Arial" charset="0"/>
                </a:rPr>
                <a:t>costs</a:t>
              </a:r>
            </a:p>
            <a:p>
              <a:pPr algn="ctr">
                <a:defRPr/>
              </a:pPr>
              <a:r>
                <a:rPr lang="en-US" sz="1200" b="1">
                  <a:solidFill>
                    <a:srgbClr val="000099"/>
                  </a:solidFill>
                  <a:latin typeface="Arial" charset="0"/>
                  <a:ea typeface="ＭＳ Ｐゴシック" charset="0"/>
                  <a:cs typeface="Arial" charset="0"/>
                </a:rPr>
                <a:t>(questionnaire)</a:t>
              </a:r>
              <a:endParaRPr lang="en-GB" sz="12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6" name="AutoShape 34"/>
            <p:cNvSpPr>
              <a:spLocks noChangeArrowheads="1"/>
            </p:cNvSpPr>
            <p:nvPr/>
          </p:nvSpPr>
          <p:spPr bwMode="auto">
            <a:xfrm>
              <a:off x="4224" y="1344"/>
              <a:ext cx="528" cy="43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GB" sz="1200" b="1">
                <a:solidFill>
                  <a:srgbClr val="000099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327" name="Rectangle 10"/>
            <p:cNvSpPr>
              <a:spLocks noChangeArrowheads="1"/>
            </p:cNvSpPr>
            <p:nvPr/>
          </p:nvSpPr>
          <p:spPr bwMode="auto">
            <a:xfrm>
              <a:off x="1680" y="1560"/>
              <a:ext cx="2226" cy="4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000099"/>
                  </a:solidFill>
                  <a:latin typeface="Arial" charset="0"/>
                  <a:ea typeface="ＭＳ Ｐゴシック" charset="0"/>
                  <a:cs typeface="Arial" charset="0"/>
                </a:rPr>
                <a:t>Development of the financial model</a:t>
              </a:r>
              <a:endParaRPr lang="en-GB" sz="1400" b="1">
                <a:solidFill>
                  <a:srgbClr val="000099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126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E716D25-8C45-4BE3-9410-55591951D836}" type="slidenum">
              <a:rPr lang="en-US" sz="1200">
                <a:ea typeface="MS PGothic" pitchFamily="34" charset="-128"/>
              </a:rPr>
              <a:pPr algn="r"/>
              <a:t>5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DFE76E9-D434-4924-9EF5-808B06571B15}" type="datetime1">
              <a:rPr lang="en-GB" sz="1400" smtClean="0"/>
              <a:t>06/03/2013</a:t>
            </a:fld>
            <a:endParaRPr lang="en-GB" sz="1400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694B-252D-42FE-B3FF-9AEC5D526B3E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38"/>
    </mc:Choice>
    <mc:Fallback xmlns="">
      <p:transition spd="slow" advTm="560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Countries contributing</a:t>
            </a: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40683D4-23F1-4403-8B37-6AA96AC65611}" type="slidenum">
              <a:rPr lang="en-US" sz="1200">
                <a:ea typeface="MS PGothic" pitchFamily="34" charset="-128"/>
              </a:rPr>
              <a:pPr algn="r"/>
              <a:t>6</a:t>
            </a:fld>
            <a:endParaRPr lang="en-US" sz="1200">
              <a:ea typeface="MS PGothic" pitchFamily="34" charset="-128"/>
            </a:endParaRPr>
          </a:p>
        </p:txBody>
      </p:sp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096" y="1241989"/>
            <a:ext cx="7418784" cy="422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786578" y="1125538"/>
            <a:ext cx="2357422" cy="101757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latin typeface="Calibri" charset="0"/>
                <a:ea typeface="MS PGothic" charset="0"/>
                <a:cs typeface="MS PGothic" charset="0"/>
              </a:rPr>
              <a:t>We  would like to 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latin typeface="Calibri" charset="0"/>
                <a:ea typeface="MS PGothic" charset="0"/>
                <a:cs typeface="MS PGothic" charset="0"/>
              </a:rPr>
              <a:t>thank all contributors!</a:t>
            </a:r>
            <a:endParaRPr lang="en-GB" dirty="0">
              <a:solidFill>
                <a:schemeClr val="bg2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23119" y="5560165"/>
            <a:ext cx="8424738" cy="7961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en-US" b="1" dirty="0" smtClean="0">
                <a:solidFill>
                  <a:schemeClr val="bg1"/>
                </a:solidFill>
              </a:rPr>
              <a:t>28 respondents from 16 countries</a:t>
            </a:r>
          </a:p>
          <a:p>
            <a:pPr algn="ctr" defTabSz="914400"/>
            <a:r>
              <a:rPr lang="en-US" dirty="0" smtClean="0">
                <a:solidFill>
                  <a:schemeClr val="bg1"/>
                </a:solidFill>
              </a:rPr>
              <a:t>Belgium </a:t>
            </a:r>
            <a:r>
              <a:rPr lang="en-US" dirty="0">
                <a:solidFill>
                  <a:schemeClr val="bg1"/>
                </a:solidFill>
              </a:rPr>
              <a:t>(5), Bulgaria, Cyprus, Finland, Germany, Greece (4), Hungary, Ireland, </a:t>
            </a:r>
            <a:r>
              <a:rPr lang="en-US" dirty="0" smtClean="0">
                <a:solidFill>
                  <a:schemeClr val="bg1"/>
                </a:solidFill>
              </a:rPr>
              <a:t>Italy, Latvia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pPr algn="ctr" defTabSz="914400"/>
            <a:r>
              <a:rPr lang="en-US" dirty="0">
                <a:solidFill>
                  <a:schemeClr val="bg1"/>
                </a:solidFill>
              </a:rPr>
              <a:t>Norway, Poland, Romania, Spain (6), </a:t>
            </a:r>
            <a:r>
              <a:rPr lang="en-US" dirty="0" smtClean="0">
                <a:solidFill>
                  <a:schemeClr val="bg1"/>
                </a:solidFill>
              </a:rPr>
              <a:t>Turkey, UK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48425"/>
            <a:ext cx="21336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708E111-CFC2-4CF0-AF44-B3C222720BC0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213" y="6448425"/>
            <a:ext cx="338455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96E09-0D49-49E5-A8D8-4C4F4D006E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708920"/>
            <a:ext cx="432289" cy="348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588" y="4221088"/>
            <a:ext cx="446946" cy="360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1"/>
    </mc:Choice>
    <mc:Fallback xmlns="">
      <p:transition spd="slow" advTm="10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e-FISCAL main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In-house </a:t>
            </a:r>
            <a:r>
              <a:rPr lang="en-US" sz="2400" dirty="0"/>
              <a:t>HPC/HTC e-Infrastructures are cost-effective </a:t>
            </a:r>
            <a:endParaRPr lang="en-US" sz="2400" dirty="0" smtClean="0"/>
          </a:p>
          <a:p>
            <a:pPr lvl="1">
              <a:buFontTx/>
              <a:buChar char="-"/>
              <a:defRPr/>
            </a:pPr>
            <a:r>
              <a:rPr lang="en-US" sz="1800" dirty="0" smtClean="0"/>
              <a:t>With high </a:t>
            </a:r>
            <a:r>
              <a:rPr lang="en-US" sz="1800" dirty="0" err="1" smtClean="0"/>
              <a:t>utilisation</a:t>
            </a:r>
            <a:r>
              <a:rPr lang="en-US" sz="1800" dirty="0" smtClean="0"/>
              <a:t> </a:t>
            </a:r>
            <a:r>
              <a:rPr lang="en-US" sz="1800" dirty="0"/>
              <a:t>rates &amp; depreciation </a:t>
            </a:r>
            <a:r>
              <a:rPr lang="en-US" sz="1800" dirty="0" smtClean="0"/>
              <a:t>rates (as reported)</a:t>
            </a:r>
          </a:p>
          <a:p>
            <a:pPr lvl="1">
              <a:buFontTx/>
              <a:buChar char="-"/>
              <a:defRPr/>
            </a:pPr>
            <a:r>
              <a:rPr lang="en-US" sz="1800" dirty="0"/>
              <a:t>However per application cost analysis is </a:t>
            </a:r>
            <a:r>
              <a:rPr lang="en-US" sz="1800" dirty="0" smtClean="0"/>
              <a:t>also needed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~ </a:t>
            </a:r>
            <a:r>
              <a:rPr lang="en-US" sz="1800" b="1" dirty="0" smtClean="0"/>
              <a:t>€ 0,03 per core hour</a:t>
            </a:r>
            <a:r>
              <a:rPr lang="en-US" sz="1800" dirty="0" smtClean="0"/>
              <a:t> (median) - </a:t>
            </a:r>
            <a:r>
              <a:rPr lang="en-US" sz="1800" dirty="0"/>
              <a:t>~ </a:t>
            </a:r>
            <a:r>
              <a:rPr lang="en-US" sz="1800" b="1" dirty="0"/>
              <a:t>€ </a:t>
            </a:r>
            <a:r>
              <a:rPr lang="en-US" sz="1800" b="1" dirty="0" smtClean="0"/>
              <a:t>0,07 </a:t>
            </a:r>
            <a:r>
              <a:rPr lang="en-US" sz="1800" b="1" dirty="0"/>
              <a:t>per core hour</a:t>
            </a:r>
            <a:r>
              <a:rPr lang="en-US" sz="1800" dirty="0"/>
              <a:t> </a:t>
            </a:r>
            <a:r>
              <a:rPr lang="en-US" sz="1800" dirty="0" smtClean="0"/>
              <a:t>(average)  </a:t>
            </a:r>
            <a:endParaRPr lang="en-US" sz="18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Personnel ~50% of total costs; CAPEX/OPEX=30/70%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000" dirty="0"/>
              <a:t>Average salary ~50K, </a:t>
            </a:r>
            <a:r>
              <a:rPr lang="en-US" sz="2000" dirty="0" smtClean="0"/>
              <a:t>PUE~1,5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Larger </a:t>
            </a:r>
            <a:r>
              <a:rPr lang="en-US" sz="2400" dirty="0"/>
              <a:t>sites have in general less </a:t>
            </a:r>
            <a:r>
              <a:rPr lang="en-US" sz="2400" dirty="0" smtClean="0"/>
              <a:t>FTEs/1000 cores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Small-scale benchmarking efforts between in-house e-</a:t>
            </a:r>
            <a:r>
              <a:rPr lang="en-US" sz="2400" dirty="0" err="1" smtClean="0"/>
              <a:t>Infras</a:t>
            </a:r>
            <a:r>
              <a:rPr lang="en-US" sz="2400" dirty="0" smtClean="0"/>
              <a:t> and Amazon instances:</a:t>
            </a:r>
          </a:p>
          <a:p>
            <a:pPr lvl="1">
              <a:defRPr/>
            </a:pPr>
            <a:r>
              <a:rPr lang="en-US" sz="2000" dirty="0" smtClean="0"/>
              <a:t>Average </a:t>
            </a:r>
            <a:r>
              <a:rPr lang="en-US" sz="2000" dirty="0"/>
              <a:t>~</a:t>
            </a:r>
            <a:r>
              <a:rPr lang="en-US" sz="2000" dirty="0" smtClean="0"/>
              <a:t>43% </a:t>
            </a:r>
            <a:r>
              <a:rPr lang="en-US" sz="2000" dirty="0"/>
              <a:t>performance degradation of the latter for HPC, </a:t>
            </a:r>
            <a:r>
              <a:rPr lang="en-US" sz="2000" dirty="0" smtClean="0"/>
              <a:t>~27% for HTC</a:t>
            </a:r>
          </a:p>
          <a:p>
            <a:pPr>
              <a:defRPr/>
            </a:pPr>
            <a:r>
              <a:rPr lang="en-US" sz="2400" dirty="0" smtClean="0"/>
              <a:t>Total annual cost of EU computing e-</a:t>
            </a:r>
            <a:r>
              <a:rPr lang="en-US" sz="2400" dirty="0" err="1" smtClean="0"/>
              <a:t>Infras</a:t>
            </a:r>
            <a:r>
              <a:rPr lang="en-US" sz="2400" dirty="0" smtClean="0"/>
              <a:t>:  ~175-295</a:t>
            </a:r>
            <a:r>
              <a:rPr lang="en-GB" sz="2400" i="1" dirty="0"/>
              <a:t>M€</a:t>
            </a:r>
            <a:endParaRPr lang="en-US" sz="2400" dirty="0" smtClean="0"/>
          </a:p>
          <a:p>
            <a:pPr marL="457200" lvl="1" indent="0">
              <a:buNone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646B4-6D90-4DB7-82C0-B6A09A89D38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124528A-0852-48F8-B940-F659DD4EB80F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10th eConcertation meeting Brussels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75"/>
    </mc:Choice>
    <mc:Fallback xmlns="">
      <p:transition spd="slow" advTm="13477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54163" y="274638"/>
            <a:ext cx="7132637" cy="1143000"/>
          </a:xfrm>
        </p:spPr>
        <p:txBody>
          <a:bodyPr/>
          <a:lstStyle/>
          <a:p>
            <a:r>
              <a:rPr lang="en-US" dirty="0" smtClean="0"/>
              <a:t>3-way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83" y="1484784"/>
            <a:ext cx="8507413" cy="4525963"/>
          </a:xfrm>
        </p:spPr>
        <p:txBody>
          <a:bodyPr/>
          <a:lstStyle/>
          <a:p>
            <a:r>
              <a:rPr lang="en-US" dirty="0"/>
              <a:t>Calculation of cost per core and cost per core hour under  three alternatives</a:t>
            </a:r>
          </a:p>
          <a:p>
            <a:pPr lvl="1"/>
            <a:r>
              <a:rPr lang="en-US" b="1" dirty="0"/>
              <a:t>Basic Case </a:t>
            </a:r>
          </a:p>
          <a:p>
            <a:pPr lvl="2"/>
            <a:r>
              <a:rPr lang="en-US" dirty="0"/>
              <a:t>Use of average and median values of total sample </a:t>
            </a:r>
          </a:p>
          <a:p>
            <a:pPr lvl="1"/>
            <a:r>
              <a:rPr lang="en-US" b="1" dirty="0"/>
              <a:t>Basic Case split into HPC and HTC</a:t>
            </a:r>
          </a:p>
          <a:p>
            <a:pPr lvl="2"/>
            <a:r>
              <a:rPr lang="en-US" dirty="0"/>
              <a:t>Categorization based on </a:t>
            </a:r>
            <a:r>
              <a:rPr lang="en-US" dirty="0" err="1"/>
              <a:t>centres</a:t>
            </a:r>
            <a:r>
              <a:rPr lang="en-US" dirty="0"/>
              <a:t> self-declaration</a:t>
            </a:r>
          </a:p>
          <a:p>
            <a:pPr lvl="1"/>
            <a:r>
              <a:rPr lang="en-US" b="1" dirty="0"/>
              <a:t>Case by case analysis </a:t>
            </a:r>
          </a:p>
          <a:p>
            <a:pPr lvl="2"/>
            <a:r>
              <a:rPr lang="en-US" dirty="0"/>
              <a:t>Use of input per site </a:t>
            </a:r>
          </a:p>
          <a:p>
            <a:pPr lvl="2"/>
            <a:r>
              <a:rPr lang="en-US" dirty="0"/>
              <a:t>Replacement of missing values of inputs with averages from total sample </a:t>
            </a:r>
            <a:endParaRPr lang="el-GR" dirty="0"/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646B4-6D90-4DB7-82C0-B6A09A89D38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124528A-0852-48F8-B940-F659DD4EB80F}" type="datetime1">
              <a:rPr lang="en-GB" sz="1400" smtClean="0"/>
              <a:t>06/03/2013</a:t>
            </a:fld>
            <a:endParaRPr lang="en-GB" sz="140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/>
              <a:t>10th </a:t>
            </a:r>
            <a:r>
              <a:rPr lang="en-GB" sz="1400" dirty="0" err="1" smtClean="0"/>
              <a:t>eConcertation</a:t>
            </a:r>
            <a:r>
              <a:rPr lang="en-GB" sz="1400" dirty="0" smtClean="0"/>
              <a:t> meeting Brussels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3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case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sz="2000" b="1" dirty="0" smtClean="0">
                <a:solidFill>
                  <a:schemeClr val="tx2"/>
                </a:solidFill>
              </a:rPr>
              <a:t>Also:</a:t>
            </a:r>
          </a:p>
          <a:p>
            <a:pPr lvl="1"/>
            <a:r>
              <a:rPr lang="en-US" sz="2000" dirty="0" smtClean="0"/>
              <a:t>Core useful lives: </a:t>
            </a:r>
            <a:r>
              <a:rPr lang="en-US" sz="2000" b="1" dirty="0" smtClean="0"/>
              <a:t>5 </a:t>
            </a:r>
            <a:r>
              <a:rPr lang="en-US" sz="2000" dirty="0" smtClean="0"/>
              <a:t>years  (literature usually cites 3 years)</a:t>
            </a:r>
            <a:endParaRPr lang="en-US" sz="2000" b="1" dirty="0" smtClean="0"/>
          </a:p>
          <a:p>
            <a:pPr lvl="1"/>
            <a:r>
              <a:rPr lang="en-US" sz="2000" dirty="0" smtClean="0"/>
              <a:t>Interconnect equipment : </a:t>
            </a:r>
            <a:r>
              <a:rPr lang="en-US" sz="2000" b="1" dirty="0" smtClean="0"/>
              <a:t>10% </a:t>
            </a:r>
            <a:r>
              <a:rPr lang="en-US" sz="2000" dirty="0" smtClean="0"/>
              <a:t>of hw costs</a:t>
            </a:r>
          </a:p>
          <a:p>
            <a:pPr lvl="1"/>
            <a:r>
              <a:rPr lang="en-US" sz="2000" dirty="0" smtClean="0"/>
              <a:t>Software costs: between </a:t>
            </a:r>
            <a:r>
              <a:rPr lang="en-US" sz="2000" b="1" dirty="0" smtClean="0"/>
              <a:t>2% - 4% </a:t>
            </a:r>
            <a:r>
              <a:rPr lang="en-US" sz="2000" dirty="0" smtClean="0"/>
              <a:t>of hw costs</a:t>
            </a:r>
          </a:p>
          <a:p>
            <a:pPr lvl="1"/>
            <a:r>
              <a:rPr lang="en-US" sz="2000" dirty="0" smtClean="0"/>
              <a:t>Personnel cost per FTE in € in 2011</a:t>
            </a:r>
            <a:r>
              <a:rPr lang="en-US" sz="2000" b="1" dirty="0" smtClean="0"/>
              <a:t>:    49k - 54k </a:t>
            </a:r>
          </a:p>
          <a:p>
            <a:pPr lvl="1"/>
            <a:r>
              <a:rPr lang="en-US" sz="2000" dirty="0" smtClean="0"/>
              <a:t>Power Usage Effectiveness: approx.</a:t>
            </a:r>
            <a:r>
              <a:rPr lang="en-US" sz="2000" b="1" dirty="0" smtClean="0"/>
              <a:t> 1.50 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1681C-9A62-40F6-A811-1DBC6564958E}" type="datetime1">
              <a:rPr lang="en-GB" smtClean="0"/>
              <a:t>06/03/2013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5DF5F-B529-4271-A86D-D07D30D3FA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646B4-6D90-4DB7-82C0-B6A09A89D3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484253-B694-4932-B87D-A37C9A26B651}" type="datetime1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ＭＳ Ｐゴシック" charset="0"/>
                <a:cs typeface="Arial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2995613" y="6508750"/>
            <a:ext cx="3384550" cy="365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400" dirty="0"/>
              <a:t>10th </a:t>
            </a:r>
            <a:r>
              <a:rPr lang="en-GB" sz="1400" dirty="0" err="1"/>
              <a:t>eConcertation</a:t>
            </a:r>
            <a:r>
              <a:rPr lang="en-GB" sz="1400" dirty="0"/>
              <a:t> meeting Brussels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2844" y="1285860"/>
            <a:ext cx="8897033" cy="2173298"/>
            <a:chOff x="142844" y="1285860"/>
            <a:chExt cx="8897033" cy="2173298"/>
          </a:xfrm>
        </p:grpSpPr>
        <p:graphicFrame>
          <p:nvGraphicFramePr>
            <p:cNvPr id="6246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3531590"/>
                </p:ext>
              </p:extLst>
            </p:nvPr>
          </p:nvGraphicFramePr>
          <p:xfrm>
            <a:off x="142844" y="1285860"/>
            <a:ext cx="8897033" cy="217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5" name="Worksheet" r:id="rId5" imgW="4919614" imgH="1202329" progId="Excel.Sheet.12">
                    <p:embed/>
                  </p:oleObj>
                </mc:Choice>
                <mc:Fallback>
                  <p:oleObj name="Worksheet" r:id="rId5" imgW="4919614" imgH="1202329" progId="Excel.Sheet.12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44" y="1285860"/>
                          <a:ext cx="8897033" cy="217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6072198" y="1863044"/>
              <a:ext cx="2928958" cy="4229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600" y="4001427"/>
            <a:ext cx="6996201" cy="10511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On-screen Show (4:3)</PresentationFormat>
  <Paragraphs>290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Verdana</vt:lpstr>
      <vt:lpstr>Wingdings</vt:lpstr>
      <vt:lpstr>Office Theme</vt:lpstr>
      <vt:lpstr>Worksheet</vt:lpstr>
      <vt:lpstr>Slide</vt:lpstr>
      <vt:lpstr>10th eConcertation meeting Brussels, 6 March 2013</vt:lpstr>
      <vt:lpstr>Not trivial….</vt:lpstr>
      <vt:lpstr>e-FISCAL outputs</vt:lpstr>
      <vt:lpstr>Basis of costing exercise </vt:lpstr>
      <vt:lpstr>Methodology</vt:lpstr>
      <vt:lpstr>Countries contributing</vt:lpstr>
      <vt:lpstr>e-FISCAL main findings</vt:lpstr>
      <vt:lpstr>3-way analysis</vt:lpstr>
      <vt:lpstr>Basic case </vt:lpstr>
      <vt:lpstr>Costs breakdown  (2011-median)</vt:lpstr>
      <vt:lpstr>Basic case split to HPC/HTC   </vt:lpstr>
      <vt:lpstr>Case by case analysis</vt:lpstr>
      <vt:lpstr>Comparison with Amazon</vt:lpstr>
      <vt:lpstr>In-house utilisation vs. EC2…</vt:lpstr>
      <vt:lpstr>www.efiscal.eu/tools </vt:lpstr>
      <vt:lpstr>e-FISCAL sustainability</vt:lpstr>
      <vt:lpstr>Business models</vt:lpstr>
      <vt:lpstr>Way forward is…open!</vt:lpstr>
      <vt:lpstr>Conclusions </vt:lpstr>
      <vt:lpstr>Recommendations</vt:lpstr>
      <vt:lpstr>              Thanks! </vt:lpstr>
      <vt:lpstr>Consortium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 HPC/HTC e-Infrastructures</dc:title>
  <dc:creator>Fotis Karagiannis</dc:creator>
  <cp:keywords>Cost;In house vs. cloud</cp:keywords>
  <cp:lastModifiedBy>Fotis Karayiannis (Intl Vendor)</cp:lastModifiedBy>
  <cp:revision>121</cp:revision>
  <dcterms:modified xsi:type="dcterms:W3CDTF">2013-03-06T00:24:24Z</dcterms:modified>
</cp:coreProperties>
</file>