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307" r:id="rId3"/>
    <p:sldId id="301" r:id="rId4"/>
    <p:sldId id="302" r:id="rId5"/>
    <p:sldId id="303" r:id="rId6"/>
    <p:sldId id="304" r:id="rId7"/>
    <p:sldId id="305" r:id="rId8"/>
    <p:sldId id="308" r:id="rId9"/>
    <p:sldId id="306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41600"/>
            <a:ext cx="8208912" cy="2088232"/>
          </a:xfrm>
        </p:spPr>
        <p:txBody>
          <a:bodyPr/>
          <a:lstStyle/>
          <a:p>
            <a:pPr algn="ctr"/>
            <a:r>
              <a:rPr lang="fr-BE" sz="3000" dirty="0" err="1" smtClean="0"/>
              <a:t>Research</a:t>
            </a:r>
            <a:r>
              <a:rPr lang="fr-BE" sz="3000" dirty="0" smtClean="0"/>
              <a:t> Infrastructures (RI) in the Horizon 2020 Programme</a:t>
            </a:r>
            <a:br>
              <a:rPr lang="fr-BE" sz="3000" dirty="0" smtClean="0"/>
            </a:br>
            <a:r>
              <a:rPr lang="fr-BE" sz="3000" dirty="0"/>
              <a:t/>
            </a:r>
            <a:br>
              <a:rPr lang="fr-BE" sz="3000" dirty="0"/>
            </a:br>
            <a:r>
              <a:rPr lang="fr-BE" sz="3000" dirty="0" smtClean="0"/>
              <a:t>- GÉANT </a:t>
            </a:r>
            <a:r>
              <a:rPr lang="fr-BE" sz="3000" dirty="0" err="1" smtClean="0"/>
              <a:t>topic</a:t>
            </a:r>
            <a:r>
              <a:rPr lang="fr-BE" sz="3000" dirty="0" smtClean="0"/>
              <a:t>-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437112"/>
            <a:ext cx="8064896" cy="1368152"/>
          </a:xfrm>
        </p:spPr>
        <p:txBody>
          <a:bodyPr/>
          <a:lstStyle/>
          <a:p>
            <a:pPr algn="ctr"/>
            <a:r>
              <a:rPr lang="fr-BE" sz="2000" i="1" dirty="0" smtClean="0"/>
              <a:t>10th e-concertation</a:t>
            </a:r>
          </a:p>
          <a:p>
            <a:pPr algn="ctr"/>
            <a:r>
              <a:rPr lang="fr-BE" sz="2000" i="1" dirty="0" smtClean="0"/>
              <a:t>Brussels 6-7 March 2013</a:t>
            </a: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fr-BE" sz="2400" dirty="0" err="1" smtClean="0"/>
              <a:t>Proposed</a:t>
            </a:r>
            <a:r>
              <a:rPr lang="fr-BE" sz="2400" dirty="0" smtClean="0"/>
              <a:t> agenda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** (15 min) Introduction to the thematic – Jean-Luc </a:t>
            </a:r>
            <a:r>
              <a:rPr lang="en-GB" sz="1800" dirty="0" smtClean="0"/>
              <a:t>Dorel</a:t>
            </a:r>
            <a:r>
              <a:rPr lang="en-GB" sz="1800" dirty="0"/>
              <a:t>              </a:t>
            </a:r>
          </a:p>
          <a:p>
            <a:pPr marL="0" indent="0">
              <a:buNone/>
            </a:pPr>
            <a:r>
              <a:rPr lang="en-GB" sz="1800" dirty="0"/>
              <a:t>** (60 min) </a:t>
            </a:r>
            <a:r>
              <a:rPr lang="en-GB" sz="1800" dirty="0" smtClean="0"/>
              <a:t>"lightning </a:t>
            </a:r>
            <a:r>
              <a:rPr lang="en-GB" sz="1800" dirty="0"/>
              <a:t>talks" session with short </a:t>
            </a:r>
            <a:r>
              <a:rPr lang="en-GB" sz="1800" dirty="0" smtClean="0"/>
              <a:t>statements/presentations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               -              sharing experience,</a:t>
            </a:r>
          </a:p>
          <a:p>
            <a:pPr marL="0" indent="0">
              <a:buNone/>
            </a:pPr>
            <a:r>
              <a:rPr lang="en-GB" sz="1800" dirty="0"/>
              <a:t>               -              presenting best practice &amp; lessons learnt</a:t>
            </a:r>
          </a:p>
          <a:p>
            <a:pPr marL="0" indent="0">
              <a:buNone/>
            </a:pPr>
            <a:r>
              <a:rPr lang="en-GB" sz="1800" dirty="0"/>
              <a:t>               -              identifying strategic shifts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 smtClean="0"/>
              <a:t>We invite all participants to make a short presentation/statement</a:t>
            </a: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** (45 min)  Open discussion on the issues raised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469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726312" cy="936625"/>
          </a:xfrm>
        </p:spPr>
        <p:txBody>
          <a:bodyPr/>
          <a:lstStyle/>
          <a:p>
            <a:r>
              <a:rPr lang="fr-BE" dirty="0" smtClean="0"/>
              <a:t>Horizon 2020: GÉANT </a:t>
            </a:r>
            <a:r>
              <a:rPr lang="fr-BE" dirty="0" err="1" smtClean="0"/>
              <a:t>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633788"/>
          </a:xfrm>
        </p:spPr>
        <p:txBody>
          <a:bodyPr/>
          <a:lstStyle/>
          <a:p>
            <a:r>
              <a:rPr lang="fr-BE" b="1" i="1" dirty="0" err="1" smtClean="0"/>
              <a:t>Overall</a:t>
            </a:r>
            <a:r>
              <a:rPr lang="fr-BE" b="1" i="1" dirty="0" smtClean="0"/>
              <a:t> </a:t>
            </a:r>
            <a:r>
              <a:rPr lang="fr-BE" b="1" i="1" dirty="0" err="1" smtClean="0"/>
              <a:t>it's</a:t>
            </a:r>
            <a:r>
              <a:rPr lang="fr-BE" b="1" i="1" dirty="0" smtClean="0"/>
              <a:t> </a:t>
            </a:r>
            <a:r>
              <a:rPr lang="fr-BE" b="1" i="1" dirty="0" smtClean="0"/>
              <a:t>a </a:t>
            </a:r>
            <a:r>
              <a:rPr lang="fr-BE" b="1" i="1" dirty="0" err="1" smtClean="0"/>
              <a:t>step</a:t>
            </a:r>
            <a:r>
              <a:rPr lang="fr-BE" b="1" i="1" dirty="0" smtClean="0"/>
              <a:t> </a:t>
            </a:r>
            <a:r>
              <a:rPr lang="fr-BE" b="1" i="1" dirty="0" err="1"/>
              <a:t>further</a:t>
            </a:r>
            <a:r>
              <a:rPr lang="fr-BE" b="1" i="1" dirty="0"/>
              <a:t> </a:t>
            </a:r>
            <a:r>
              <a:rPr lang="en-GB" b="1" i="1" dirty="0" smtClean="0"/>
              <a:t>implementing </a:t>
            </a:r>
            <a:r>
              <a:rPr lang="en-GB" b="1" i="1" dirty="0"/>
              <a:t>the </a:t>
            </a:r>
            <a:r>
              <a:rPr lang="en-GB" b="1" i="1" dirty="0" err="1"/>
              <a:t>Géant</a:t>
            </a:r>
            <a:r>
              <a:rPr lang="en-GB" b="1" i="1" dirty="0"/>
              <a:t> Expert Group </a:t>
            </a:r>
            <a:r>
              <a:rPr lang="en-GB" b="1" i="1" dirty="0" smtClean="0"/>
              <a:t>vision of a European Communications Commons for supporting </a:t>
            </a:r>
            <a:r>
              <a:rPr lang="en-GB" b="1" i="1" dirty="0" err="1" smtClean="0"/>
              <a:t>Kwonledge</a:t>
            </a:r>
            <a:r>
              <a:rPr lang="en-GB" b="1" i="1" dirty="0" smtClean="0"/>
              <a:t> </a:t>
            </a:r>
            <a:r>
              <a:rPr lang="en-GB" b="1" i="1" dirty="0" smtClean="0"/>
              <a:t>without borders.</a:t>
            </a:r>
          </a:p>
          <a:p>
            <a:pPr lvl="1"/>
            <a:r>
              <a:rPr lang="en-GB" dirty="0"/>
              <a:t>Support knowledge </a:t>
            </a:r>
            <a:r>
              <a:rPr lang="en-GB" dirty="0" smtClean="0"/>
              <a:t>communities</a:t>
            </a:r>
          </a:p>
          <a:p>
            <a:pPr lvl="1"/>
            <a:r>
              <a:rPr lang="en-GB" dirty="0"/>
              <a:t>Support the growth of these </a:t>
            </a:r>
            <a:r>
              <a:rPr lang="en-GB" dirty="0" smtClean="0"/>
              <a:t>communities</a:t>
            </a:r>
          </a:p>
          <a:p>
            <a:pPr lvl="1"/>
            <a:r>
              <a:rPr lang="en-GB" dirty="0"/>
              <a:t>Push the state-of-the-art </a:t>
            </a:r>
            <a:endParaRPr lang="en-GB" dirty="0" smtClean="0"/>
          </a:p>
          <a:p>
            <a:pPr lvl="1"/>
            <a:r>
              <a:rPr lang="en-GB" dirty="0" smtClean="0"/>
              <a:t>Cope </a:t>
            </a:r>
            <a:r>
              <a:rPr lang="en-GB" dirty="0"/>
              <a:t>with the constantly changing environment </a:t>
            </a:r>
            <a:endParaRPr lang="fr-BE" b="1" i="1" dirty="0"/>
          </a:p>
          <a:p>
            <a:endParaRPr lang="en-GB" b="1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625"/>
          </a:xfrm>
        </p:spPr>
        <p:txBody>
          <a:bodyPr/>
          <a:lstStyle/>
          <a:p>
            <a:pPr algn="ctr"/>
            <a:r>
              <a:rPr lang="fr-BE" dirty="0" err="1" smtClean="0"/>
              <a:t>Preliminary</a:t>
            </a:r>
            <a:r>
              <a:rPr lang="fr-BE" dirty="0" smtClean="0"/>
              <a:t> </a:t>
            </a:r>
            <a:r>
              <a:rPr lang="fr-BE" dirty="0" err="1" smtClean="0"/>
              <a:t>ideas</a:t>
            </a:r>
            <a:r>
              <a:rPr lang="fr-BE" dirty="0" smtClean="0"/>
              <a:t>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1800" b="1" dirty="0"/>
              <a:t>Support knowledge communities by providing world-class services: </a:t>
            </a:r>
          </a:p>
          <a:p>
            <a:pPr lvl="0"/>
            <a:r>
              <a:rPr lang="en-GB" sz="1800" dirty="0" smtClean="0"/>
              <a:t>Support knowledge community by provisioning </a:t>
            </a:r>
            <a:r>
              <a:rPr lang="en-GB" sz="1800" dirty="0"/>
              <a:t>of connectivity, identity and trust </a:t>
            </a:r>
            <a:r>
              <a:rPr lang="en-GB" sz="1800" dirty="0" smtClean="0"/>
              <a:t>activities as a minimum</a:t>
            </a:r>
            <a:endParaRPr lang="en-GB" sz="1800" dirty="0"/>
          </a:p>
          <a:p>
            <a:pPr lvl="0"/>
            <a:r>
              <a:rPr lang="en-GB" sz="1800" dirty="0"/>
              <a:t>embracing a service culture where the user is fully part of the life cycle</a:t>
            </a:r>
          </a:p>
          <a:p>
            <a:pPr lvl="0"/>
            <a:r>
              <a:rPr lang="en-GB" sz="1800" dirty="0"/>
              <a:t>making explicit business decision for developing new </a:t>
            </a:r>
            <a:r>
              <a:rPr lang="en-GB" sz="1800" dirty="0" smtClean="0"/>
              <a:t>services, </a:t>
            </a:r>
            <a:r>
              <a:rPr lang="en-GB" sz="1800" i="1" dirty="0"/>
              <a:t>considering various factors such as costs of procurement, development and integration, branding, </a:t>
            </a:r>
            <a:r>
              <a:rPr lang="en-GB" sz="1800" i="1" dirty="0" smtClean="0"/>
              <a:t>impact?</a:t>
            </a:r>
            <a:endParaRPr lang="en-GB" sz="1800" i="1" dirty="0"/>
          </a:p>
          <a:p>
            <a:pPr lvl="0"/>
            <a:r>
              <a:rPr lang="en-GB" sz="1800" dirty="0"/>
              <a:t>ensure digital continuum of services from campus to the backbone and focus on weakest points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2371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algn="ctr"/>
            <a:r>
              <a:rPr lang="fr-BE" dirty="0" err="1"/>
              <a:t>Preliminary</a:t>
            </a:r>
            <a:r>
              <a:rPr lang="fr-BE" dirty="0"/>
              <a:t> </a:t>
            </a:r>
            <a:r>
              <a:rPr lang="fr-BE" dirty="0" err="1" smtClean="0"/>
              <a:t>ideas</a:t>
            </a:r>
            <a:r>
              <a:rPr lang="fr-BE" dirty="0" smtClean="0"/>
              <a:t>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633788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1" dirty="0"/>
              <a:t>Support the growth of these communities, in both breadth and depth within Europe, and opening up to talent beyond the borders of Europe through a number of means:</a:t>
            </a:r>
          </a:p>
          <a:p>
            <a:pPr lvl="0"/>
            <a:r>
              <a:rPr lang="en-GB" sz="1800" dirty="0"/>
              <a:t>open the organization walls in knowledge creation by providing the required communication tools; openness should also applies to </a:t>
            </a:r>
            <a:r>
              <a:rPr lang="en-GB" sz="1800" dirty="0" err="1"/>
              <a:t>Géant</a:t>
            </a:r>
            <a:r>
              <a:rPr lang="en-GB" sz="1800" dirty="0"/>
              <a:t> itself (e.g. open licensing)</a:t>
            </a:r>
          </a:p>
          <a:p>
            <a:pPr lvl="0"/>
            <a:r>
              <a:rPr lang="en-GB" sz="1800" dirty="0"/>
              <a:t>bridge Europe’s digital divide through an effective cost-sharing</a:t>
            </a:r>
          </a:p>
          <a:p>
            <a:pPr lvl="0"/>
            <a:r>
              <a:rPr lang="en-GB" sz="1800" dirty="0"/>
              <a:t>open up European science to the world in the form of funding both connectivity and interoperable services with other regions on a peer level, as well as in the form of coordinating with other global REN partners</a:t>
            </a:r>
          </a:p>
          <a:p>
            <a:pPr lvl="0"/>
            <a:r>
              <a:rPr lang="en-GB" sz="1800" dirty="0"/>
              <a:t>extend beyond the traditional uses in research and education into wider public services</a:t>
            </a:r>
            <a:r>
              <a:rPr lang="en-GB" sz="1800" dirty="0" smtClean="0"/>
              <a:t>;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8276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33788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1" dirty="0"/>
              <a:t>Push the state-of-the-art of the communication commons by constant innovation and by translating this innovation into a competitive European ICT sector through several actions:</a:t>
            </a:r>
          </a:p>
          <a:p>
            <a:pPr lvl="0"/>
            <a:r>
              <a:rPr lang="en-GB" sz="1800" dirty="0"/>
              <a:t>deploying a platform for ICT innovation in the form of a </a:t>
            </a:r>
            <a:r>
              <a:rPr lang="en-GB" sz="1800" dirty="0" err="1"/>
              <a:t>testbed</a:t>
            </a:r>
            <a:r>
              <a:rPr lang="en-GB" sz="1800" dirty="0"/>
              <a:t> for both developing innovative services but also innovative usage</a:t>
            </a:r>
          </a:p>
          <a:p>
            <a:pPr lvl="0"/>
            <a:r>
              <a:rPr lang="en-GB" sz="1800" dirty="0"/>
              <a:t>opening innovation to industry, academia and user communities on topics of direct interest for RENs</a:t>
            </a:r>
          </a:p>
          <a:p>
            <a:pPr lvl="0"/>
            <a:r>
              <a:rPr lang="en-GB" sz="1800" dirty="0"/>
              <a:t>establishing partnership with suppliers/vendors in the form e.g. of provisioning of innovative services, sharing </a:t>
            </a:r>
            <a:r>
              <a:rPr lang="en-GB" sz="1800" dirty="0" err="1"/>
              <a:t>testbeds</a:t>
            </a:r>
            <a:r>
              <a:rPr lang="en-GB" sz="1800" dirty="0"/>
              <a:t> capabilities, using pre-commercial procurement or private-public partnership;</a:t>
            </a:r>
          </a:p>
          <a:p>
            <a:r>
              <a:rPr lang="en-GB" sz="1800" dirty="0"/>
              <a:t>exploring with industry all possibilities of service </a:t>
            </a:r>
            <a:r>
              <a:rPr lang="en-GB" sz="1800" dirty="0" smtClean="0"/>
              <a:t>provisioning; </a:t>
            </a:r>
            <a:r>
              <a:rPr lang="en-GB" sz="1800" dirty="0"/>
              <a:t>through market aggregation, resource sharing, new business models, best practices or </a:t>
            </a:r>
            <a:r>
              <a:rPr lang="en-GB" sz="1800" dirty="0" smtClean="0"/>
              <a:t>coordination</a:t>
            </a:r>
            <a:endParaRPr lang="en-GB" sz="18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pPr algn="ctr"/>
            <a:r>
              <a:rPr lang="fr-BE" dirty="0" err="1"/>
              <a:t>Preliminary</a:t>
            </a:r>
            <a:r>
              <a:rPr lang="fr-BE" dirty="0"/>
              <a:t> </a:t>
            </a:r>
            <a:r>
              <a:rPr lang="fr-BE" dirty="0" err="1" smtClean="0"/>
              <a:t>ideas</a:t>
            </a:r>
            <a:r>
              <a:rPr lang="fr-BE" dirty="0" smtClean="0"/>
              <a:t> (iii)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89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633788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1" dirty="0"/>
              <a:t>Reorganize to cope with the constantly changing environment </a:t>
            </a:r>
            <a:r>
              <a:rPr lang="en-GB" sz="1800" b="1" dirty="0" smtClean="0"/>
              <a:t>by:</a:t>
            </a:r>
            <a:endParaRPr lang="en-GB" sz="1800" b="1" dirty="0"/>
          </a:p>
          <a:p>
            <a:pPr lvl="0"/>
            <a:r>
              <a:rPr lang="en-GB" sz="1800" dirty="0"/>
              <a:t>structuring the governance of the European communications commons for accountability and transparency; distinguishing the core functions – community building, high level strategy and coordination, connectivity and service provision, innovation</a:t>
            </a:r>
          </a:p>
          <a:p>
            <a:pPr lvl="0"/>
            <a:r>
              <a:rPr lang="en-GB" sz="1800" dirty="0" smtClean="0"/>
              <a:t>ensuring </a:t>
            </a:r>
            <a:r>
              <a:rPr lang="en-GB" sz="1800" dirty="0"/>
              <a:t>a stable and sustainable funding requiring coordination of the involvement of  high-end users and industry as well as a focus on structural funds</a:t>
            </a:r>
          </a:p>
          <a:p>
            <a:pPr lvl="0"/>
            <a:r>
              <a:rPr lang="en-GB" sz="1800" dirty="0"/>
              <a:t>align the regulatory framework to RENs potential notably for supporting </a:t>
            </a:r>
            <a:r>
              <a:rPr lang="en-GB" sz="1800" dirty="0" smtClean="0"/>
              <a:t>mobility</a:t>
            </a:r>
          </a:p>
          <a:p>
            <a:r>
              <a:rPr lang="en-GB" sz="1800" dirty="0" smtClean="0"/>
              <a:t>Ensure human </a:t>
            </a:r>
            <a:r>
              <a:rPr lang="en-GB" sz="1800" dirty="0"/>
              <a:t>development of </a:t>
            </a:r>
            <a:r>
              <a:rPr lang="en-GB" sz="1800" dirty="0" smtClean="0"/>
              <a:t>the </a:t>
            </a:r>
            <a:r>
              <a:rPr lang="en-GB" sz="1800" dirty="0"/>
              <a:t>community </a:t>
            </a:r>
            <a:r>
              <a:rPr lang="en-GB" sz="1800" dirty="0" smtClean="0"/>
              <a:t>in </a:t>
            </a:r>
            <a:r>
              <a:rPr lang="en-GB" sz="1800" dirty="0"/>
              <a:t>order to attract talents working in REN context, avoid silos creation among RENs, ensure attractive career paths, bridging the gap with universities and industry and reward the community members.</a:t>
            </a:r>
          </a:p>
          <a:p>
            <a:pPr lvl="0"/>
            <a:endParaRPr lang="en-GB" sz="1800" dirty="0"/>
          </a:p>
          <a:p>
            <a:endParaRPr lang="en-GB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pPr algn="ctr"/>
            <a:r>
              <a:rPr lang="fr-BE" dirty="0" err="1"/>
              <a:t>Preliminary</a:t>
            </a:r>
            <a:r>
              <a:rPr lang="fr-BE" dirty="0"/>
              <a:t> </a:t>
            </a:r>
            <a:r>
              <a:rPr lang="fr-BE" dirty="0" err="1" smtClean="0"/>
              <a:t>ideas</a:t>
            </a:r>
            <a:r>
              <a:rPr lang="fr-BE" dirty="0" smtClean="0"/>
              <a:t> (iv)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80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Preliminary</a:t>
            </a:r>
            <a:r>
              <a:rPr lang="fr-BE" dirty="0" smtClean="0"/>
              <a:t> </a:t>
            </a:r>
            <a:r>
              <a:rPr lang="fr-BE" dirty="0" err="1" smtClean="0"/>
              <a:t>ideas</a:t>
            </a:r>
            <a:r>
              <a:rPr lang="fr-BE" dirty="0" smtClean="0"/>
              <a:t> (v)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ASPIRE </a:t>
            </a:r>
            <a:r>
              <a:rPr lang="fr-BE" dirty="0" err="1" smtClean="0"/>
              <a:t>study</a:t>
            </a:r>
            <a:r>
              <a:rPr lang="fr-BE" dirty="0" smtClean="0"/>
              <a:t>: </a:t>
            </a:r>
            <a:r>
              <a:rPr lang="fr-BE" dirty="0" err="1" smtClean="0"/>
              <a:t>stressing</a:t>
            </a:r>
            <a:r>
              <a:rPr lang="fr-BE" dirty="0" smtClean="0"/>
              <a:t> new </a:t>
            </a:r>
            <a:r>
              <a:rPr lang="fr-BE" dirty="0" err="1" smtClean="0"/>
              <a:t>technology</a:t>
            </a:r>
            <a:r>
              <a:rPr lang="fr-BE" dirty="0" smtClean="0"/>
              <a:t> and business model shifts in the area of </a:t>
            </a:r>
            <a:r>
              <a:rPr lang="fr-BE" dirty="0" err="1" smtClean="0"/>
              <a:t>Mobility</a:t>
            </a:r>
            <a:r>
              <a:rPr lang="fr-BE" dirty="0" smtClean="0"/>
              <a:t>, </a:t>
            </a:r>
            <a:r>
              <a:rPr lang="fr-BE" dirty="0" err="1" smtClean="0"/>
              <a:t>Clouds</a:t>
            </a:r>
            <a:r>
              <a:rPr lang="fr-BE" dirty="0" smtClean="0"/>
              <a:t>, Data as </a:t>
            </a:r>
            <a:r>
              <a:rPr lang="fr-BE" dirty="0" err="1" smtClean="0"/>
              <a:t>well</a:t>
            </a:r>
            <a:r>
              <a:rPr lang="fr-BE" dirty="0" smtClean="0"/>
              <a:t> as </a:t>
            </a:r>
            <a:r>
              <a:rPr lang="fr-BE" dirty="0" err="1" smtClean="0"/>
              <a:t>NRENs</a:t>
            </a:r>
            <a:r>
              <a:rPr lang="fr-BE" dirty="0" smtClean="0"/>
              <a:t> </a:t>
            </a:r>
            <a:r>
              <a:rPr lang="fr-BE" dirty="0" err="1" smtClean="0"/>
              <a:t>evolution</a:t>
            </a:r>
            <a:endParaRPr lang="fr-BE" dirty="0" smtClean="0"/>
          </a:p>
          <a:p>
            <a:r>
              <a:rPr lang="fr-BE" dirty="0" err="1" smtClean="0"/>
              <a:t>Human</a:t>
            </a:r>
            <a:r>
              <a:rPr lang="fr-BE" dirty="0" smtClean="0"/>
              <a:t> capital (</a:t>
            </a:r>
            <a:r>
              <a:rPr lang="fr-BE" dirty="0" err="1" smtClean="0"/>
              <a:t>skills</a:t>
            </a:r>
            <a:r>
              <a:rPr lang="fr-BE" dirty="0" smtClean="0"/>
              <a:t>, </a:t>
            </a:r>
            <a:r>
              <a:rPr lang="fr-BE" dirty="0" err="1" smtClean="0"/>
              <a:t>mobility</a:t>
            </a:r>
            <a:r>
              <a:rPr lang="fr-BE" dirty="0" smtClean="0"/>
              <a:t>, </a:t>
            </a:r>
            <a:r>
              <a:rPr lang="fr-BE" dirty="0" err="1" smtClean="0"/>
              <a:t>career</a:t>
            </a:r>
            <a:r>
              <a:rPr lang="fr-BE" dirty="0" smtClean="0"/>
              <a:t> </a:t>
            </a:r>
            <a:r>
              <a:rPr lang="fr-BE" dirty="0" err="1" smtClean="0"/>
              <a:t>path</a:t>
            </a:r>
            <a:r>
              <a:rPr lang="fr-BE" dirty="0" smtClean="0"/>
              <a:t>, recognition…)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4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633788"/>
          </a:xfrm>
        </p:spPr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dimensions are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missing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are </a:t>
            </a:r>
            <a:r>
              <a:rPr lang="fr-BE" dirty="0" err="1" smtClean="0"/>
              <a:t>superflous</a:t>
            </a:r>
            <a:r>
              <a:rPr lang="fr-BE" dirty="0" smtClean="0"/>
              <a:t> and/or out of </a:t>
            </a:r>
            <a:r>
              <a:rPr lang="fr-BE" dirty="0" err="1" smtClean="0"/>
              <a:t>reach</a:t>
            </a:r>
            <a:r>
              <a:rPr lang="fr-BE" dirty="0" smtClean="0"/>
              <a:t>?</a:t>
            </a:r>
          </a:p>
          <a:p>
            <a:r>
              <a:rPr lang="fr-BE" dirty="0" smtClean="0"/>
              <a:t>How </a:t>
            </a:r>
            <a:r>
              <a:rPr lang="fr-BE" dirty="0" smtClean="0"/>
              <a:t>to organise the call?</a:t>
            </a:r>
          </a:p>
          <a:p>
            <a:pPr lvl="1"/>
            <a:r>
              <a:rPr lang="fr-BE" b="0" dirty="0" smtClean="0"/>
              <a:t>One </a:t>
            </a:r>
            <a:r>
              <a:rPr lang="fr-BE" b="0" dirty="0" err="1" smtClean="0"/>
              <a:t>big</a:t>
            </a:r>
            <a:r>
              <a:rPr lang="fr-BE" b="0" dirty="0" smtClean="0"/>
              <a:t> </a:t>
            </a:r>
            <a:r>
              <a:rPr lang="fr-BE" b="0" dirty="0" err="1" smtClean="0"/>
              <a:t>topic</a:t>
            </a:r>
            <a:r>
              <a:rPr lang="fr-BE" b="0" dirty="0" smtClean="0"/>
              <a:t> </a:t>
            </a:r>
            <a:r>
              <a:rPr lang="fr-BE" b="0" dirty="0" err="1" smtClean="0"/>
              <a:t>including</a:t>
            </a:r>
            <a:r>
              <a:rPr lang="fr-BE" b="0" dirty="0" smtClean="0"/>
              <a:t> </a:t>
            </a:r>
            <a:r>
              <a:rPr lang="fr-BE" b="0" dirty="0" err="1" smtClean="0"/>
              <a:t>everything</a:t>
            </a:r>
            <a:endParaRPr lang="fr-BE" b="0" dirty="0" smtClean="0"/>
          </a:p>
          <a:p>
            <a:pPr lvl="1"/>
            <a:r>
              <a:rPr lang="fr-BE" b="0" dirty="0" err="1" smtClean="0"/>
              <a:t>Separate</a:t>
            </a:r>
            <a:r>
              <a:rPr lang="fr-BE" b="0" dirty="0" smtClean="0"/>
              <a:t> </a:t>
            </a:r>
            <a:r>
              <a:rPr lang="fr-BE" b="0" dirty="0" err="1" smtClean="0"/>
              <a:t>procurement</a:t>
            </a:r>
            <a:r>
              <a:rPr lang="fr-BE" b="0" dirty="0" smtClean="0"/>
              <a:t>, </a:t>
            </a:r>
            <a:r>
              <a:rPr lang="fr-BE" b="0" dirty="0" err="1" smtClean="0"/>
              <a:t>operation</a:t>
            </a:r>
            <a:r>
              <a:rPr lang="fr-BE" b="0" dirty="0" smtClean="0"/>
              <a:t> </a:t>
            </a:r>
            <a:r>
              <a:rPr lang="fr-BE" b="0" dirty="0" err="1" smtClean="0"/>
              <a:t>from</a:t>
            </a:r>
            <a:r>
              <a:rPr lang="fr-BE" b="0" dirty="0" smtClean="0"/>
              <a:t> innovation</a:t>
            </a:r>
          </a:p>
          <a:p>
            <a:r>
              <a:rPr lang="fr-BE" dirty="0" smtClean="0"/>
              <a:t>GN3/GN3plus </a:t>
            </a:r>
            <a:r>
              <a:rPr lang="fr-BE" dirty="0" err="1" smtClean="0"/>
              <a:t>investment</a:t>
            </a:r>
            <a:r>
              <a:rPr lang="fr-BE" dirty="0" smtClean="0"/>
              <a:t> </a:t>
            </a:r>
            <a:r>
              <a:rPr lang="fr-BE" dirty="0" err="1" smtClean="0"/>
              <a:t>level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duration? 4 </a:t>
            </a:r>
            <a:r>
              <a:rPr lang="fr-BE" dirty="0" err="1" smtClean="0"/>
              <a:t>years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Status</a:t>
            </a:r>
            <a:r>
              <a:rPr lang="fr-BE" dirty="0" smtClean="0"/>
              <a:t> quo for the 50-50 </a:t>
            </a:r>
            <a:r>
              <a:rPr lang="fr-BE" dirty="0" err="1" smtClean="0"/>
              <a:t>rule</a:t>
            </a:r>
            <a:r>
              <a:rPr lang="fr-BE" dirty="0" smtClean="0"/>
              <a:t> in </a:t>
            </a:r>
            <a:r>
              <a:rPr lang="fr-BE" dirty="0" err="1" smtClean="0"/>
              <a:t>operations</a:t>
            </a:r>
            <a:r>
              <a:rPr lang="fr-BE" dirty="0" smtClean="0"/>
              <a:t>? (if </a:t>
            </a:r>
            <a:r>
              <a:rPr lang="fr-BE" dirty="0" err="1" smtClean="0"/>
              <a:t>allowed</a:t>
            </a:r>
            <a:r>
              <a:rPr lang="fr-BE" dirty="0" smtClean="0"/>
              <a:t>)</a:t>
            </a:r>
            <a:endParaRPr lang="fr-BE" dirty="0" smtClean="0"/>
          </a:p>
          <a:p>
            <a:r>
              <a:rPr lang="fr-BE" dirty="0" smtClean="0"/>
              <a:t>100% for innovation?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Some</a:t>
            </a:r>
            <a:r>
              <a:rPr lang="fr-BE" dirty="0" smtClean="0"/>
              <a:t> open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761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625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Research Infrastructures (RI) in the Horizon 2020 Programme  - GÉANT topic-</vt:lpstr>
      <vt:lpstr>Proposed agenda</vt:lpstr>
      <vt:lpstr>Horizon 2020: GÉANT topic</vt:lpstr>
      <vt:lpstr>Preliminary ideas (i)</vt:lpstr>
      <vt:lpstr>Preliminary ideas (ii)</vt:lpstr>
      <vt:lpstr>Preliminary ideas (iii)</vt:lpstr>
      <vt:lpstr>Preliminary ideas (iv)</vt:lpstr>
      <vt:lpstr>Preliminary ideas (v)</vt:lpstr>
      <vt:lpstr>Some open questions?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DOREL Jean-Luc (CNECT)</cp:lastModifiedBy>
  <cp:revision>138</cp:revision>
  <dcterms:created xsi:type="dcterms:W3CDTF">2011-10-28T10:25:18Z</dcterms:created>
  <dcterms:modified xsi:type="dcterms:W3CDTF">2013-03-06T18:10:35Z</dcterms:modified>
</cp:coreProperties>
</file>