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61" r:id="rId5"/>
    <p:sldId id="264" r:id="rId6"/>
    <p:sldId id="265" r:id="rId7"/>
    <p:sldId id="266" r:id="rId8"/>
    <p:sldId id="282" r:id="rId9"/>
    <p:sldId id="284" r:id="rId10"/>
    <p:sldId id="285" r:id="rId11"/>
    <p:sldId id="283" r:id="rId12"/>
    <p:sldId id="272" r:id="rId13"/>
    <p:sldId id="270" r:id="rId14"/>
    <p:sldId id="271" r:id="rId15"/>
    <p:sldId id="269" r:id="rId16"/>
    <p:sldId id="273" r:id="rId17"/>
    <p:sldId id="268" r:id="rId18"/>
    <p:sldId id="280" r:id="rId19"/>
    <p:sldId id="279" r:id="rId20"/>
    <p:sldId id="281" r:id="rId21"/>
    <p:sldId id="275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A4286D-EA1C-4C4D-90FE-D8F05FDB1309}" type="datetimeFigureOut">
              <a:rPr lang="en-GB" smtClean="0"/>
              <a:t>12/04/2013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F61240-3AA1-4100-9829-44BCA56B18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4746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99F49-EC2E-4CAE-93B1-118CEC0FF080}" type="datetimeFigureOut">
              <a:rPr lang="en-GB" smtClean="0"/>
              <a:t>12/04/2013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E2819-4389-4255-AB69-1599FA536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5079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99F49-EC2E-4CAE-93B1-118CEC0FF080}" type="datetimeFigureOut">
              <a:rPr lang="en-GB" smtClean="0"/>
              <a:t>12/04/2013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E2819-4389-4255-AB69-1599FA536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3656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99F49-EC2E-4CAE-93B1-118CEC0FF080}" type="datetimeFigureOut">
              <a:rPr lang="en-GB" smtClean="0"/>
              <a:t>12/04/2013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E2819-4389-4255-AB69-1599FA536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5415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99F49-EC2E-4CAE-93B1-118CEC0FF080}" type="datetimeFigureOut">
              <a:rPr lang="en-GB" smtClean="0"/>
              <a:t>12/04/2013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E2819-4389-4255-AB69-1599FA536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8486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99F49-EC2E-4CAE-93B1-118CEC0FF080}" type="datetimeFigureOut">
              <a:rPr lang="en-GB" smtClean="0"/>
              <a:t>12/04/2013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E2819-4389-4255-AB69-1599FA536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6062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99F49-EC2E-4CAE-93B1-118CEC0FF080}" type="datetimeFigureOut">
              <a:rPr lang="en-GB" smtClean="0"/>
              <a:t>12/04/2013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E2819-4389-4255-AB69-1599FA536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4192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99F49-EC2E-4CAE-93B1-118CEC0FF080}" type="datetimeFigureOut">
              <a:rPr lang="en-GB" smtClean="0"/>
              <a:t>12/04/2013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E2819-4389-4255-AB69-1599FA536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5479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99F49-EC2E-4CAE-93B1-118CEC0FF080}" type="datetimeFigureOut">
              <a:rPr lang="en-GB" smtClean="0"/>
              <a:t>12/04/2013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E2819-4389-4255-AB69-1599FA536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1649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99F49-EC2E-4CAE-93B1-118CEC0FF080}" type="datetimeFigureOut">
              <a:rPr lang="en-GB" smtClean="0"/>
              <a:t>12/04/2013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E2819-4389-4255-AB69-1599FA536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0713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99F49-EC2E-4CAE-93B1-118CEC0FF080}" type="datetimeFigureOut">
              <a:rPr lang="en-GB" smtClean="0"/>
              <a:t>12/04/2013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E2819-4389-4255-AB69-1599FA536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1660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99F49-EC2E-4CAE-93B1-118CEC0FF080}" type="datetimeFigureOut">
              <a:rPr lang="en-GB" smtClean="0"/>
              <a:t>12/04/2013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E2819-4389-4255-AB69-1599FA536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6236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F99F49-EC2E-4CAE-93B1-118CEC0FF080}" type="datetimeFigureOut">
              <a:rPr lang="en-GB" smtClean="0"/>
              <a:t>12/04/2013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BE2819-4389-4255-AB69-1599FA536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4882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A New UK </a:t>
            </a:r>
            <a:r>
              <a:rPr lang="en-GB" dirty="0" smtClean="0"/>
              <a:t>CA </a:t>
            </a:r>
            <a:r>
              <a:rPr lang="en-GB" dirty="0" smtClean="0"/>
              <a:t>Portal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David Meredith </a:t>
            </a:r>
          </a:p>
          <a:p>
            <a:r>
              <a:rPr lang="en-GB" dirty="0" smtClean="0"/>
              <a:t>Jens Jensen</a:t>
            </a:r>
          </a:p>
          <a:p>
            <a:r>
              <a:rPr lang="en-GB" dirty="0"/>
              <a:t>John Kewley</a:t>
            </a:r>
          </a:p>
        </p:txBody>
      </p:sp>
    </p:spTree>
    <p:extLst>
      <p:ext uri="{BB962C8B-B14F-4D97-AF65-F5344CB8AC3E}">
        <p14:creationId xmlns:p14="http://schemas.microsoft.com/office/powerpoint/2010/main" val="3243940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27954" y="116632"/>
            <a:ext cx="8061651" cy="6741368"/>
            <a:chOff x="182757" y="116632"/>
            <a:chExt cx="7773619" cy="6491986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62" t="36552" r="39574" b="17671"/>
            <a:stretch/>
          </p:blipFill>
          <p:spPr bwMode="auto">
            <a:xfrm>
              <a:off x="182757" y="116632"/>
              <a:ext cx="7773619" cy="3763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5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40" t="48711" r="39300" b="14351"/>
            <a:stretch/>
          </p:blipFill>
          <p:spPr bwMode="auto">
            <a:xfrm>
              <a:off x="335954" y="3861326"/>
              <a:ext cx="6951320" cy="2747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TextBox 5"/>
          <p:cNvSpPr txBox="1"/>
          <p:nvPr/>
        </p:nvSpPr>
        <p:spPr>
          <a:xfrm rot="16200000">
            <a:off x="-1444753" y="3659559"/>
            <a:ext cx="4310646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800" dirty="0" err="1" smtClean="0"/>
              <a:t>Auth</a:t>
            </a:r>
            <a:r>
              <a:rPr lang="en-GB" sz="2800" dirty="0" smtClean="0"/>
              <a:t> Provider  determines roles from DN</a:t>
            </a:r>
            <a:endParaRPr lang="en-GB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4499992" y="5919663"/>
            <a:ext cx="3906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 smtClean="0"/>
              <a:t>CaJdbcUserDetailsService</a:t>
            </a:r>
            <a:endParaRPr lang="en-GB" sz="2400" dirty="0"/>
          </a:p>
        </p:txBody>
      </p:sp>
      <p:sp>
        <p:nvSpPr>
          <p:cNvPr id="10" name="5-Point Star 9"/>
          <p:cNvSpPr/>
          <p:nvPr/>
        </p:nvSpPr>
        <p:spPr>
          <a:xfrm>
            <a:off x="4283968" y="6093296"/>
            <a:ext cx="152930" cy="16458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91681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50" t="35634" r="11595" b="24440"/>
          <a:stretch/>
        </p:blipFill>
        <p:spPr bwMode="auto">
          <a:xfrm>
            <a:off x="234376" y="1052736"/>
            <a:ext cx="8514087" cy="5521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499992" y="5589240"/>
            <a:ext cx="3312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 smtClean="0"/>
              <a:t>viewRalist.jsp</a:t>
            </a:r>
            <a:endParaRPr lang="en-GB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1691680" y="404664"/>
            <a:ext cx="5040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Role Based Content Display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42163589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89"/>
          <a:stretch/>
        </p:blipFill>
        <p:spPr bwMode="auto">
          <a:xfrm>
            <a:off x="425306" y="969818"/>
            <a:ext cx="8358014" cy="55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560" y="332656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New RA-CA Portal   /</a:t>
            </a:r>
            <a:r>
              <a:rPr lang="en-GB" dirty="0" err="1" smtClean="0"/>
              <a:t>caporta</a:t>
            </a:r>
            <a:r>
              <a:rPr lang="en-GB" dirty="0" smtClean="0"/>
              <a:t>/</a:t>
            </a:r>
            <a:r>
              <a:rPr lang="en-GB" dirty="0" err="1" smtClean="0"/>
              <a:t>cert_owner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866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90"/>
          <a:stretch/>
        </p:blipFill>
        <p:spPr bwMode="auto">
          <a:xfrm>
            <a:off x="661687" y="685294"/>
            <a:ext cx="7294690" cy="6004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07704" y="260648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/</a:t>
            </a:r>
            <a:r>
              <a:rPr lang="en-GB" dirty="0" err="1" smtClean="0"/>
              <a:t>caportal</a:t>
            </a:r>
            <a:r>
              <a:rPr lang="en-GB" dirty="0" smtClean="0"/>
              <a:t>/</a:t>
            </a:r>
            <a:r>
              <a:rPr lang="en-GB" dirty="0" err="1" smtClean="0"/>
              <a:t>raop</a:t>
            </a:r>
            <a:r>
              <a:rPr lang="en-GB" dirty="0" smtClean="0"/>
              <a:t>/</a:t>
            </a:r>
            <a:r>
              <a:rPr lang="en-GB" dirty="0" err="1" smtClean="0"/>
              <a:t>searchcert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975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5"/>
          <a:stretch/>
        </p:blipFill>
        <p:spPr bwMode="auto">
          <a:xfrm>
            <a:off x="755576" y="680233"/>
            <a:ext cx="7384207" cy="6061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07704" y="260648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/</a:t>
            </a:r>
            <a:r>
              <a:rPr lang="en-GB" dirty="0" err="1" smtClean="0"/>
              <a:t>caportal</a:t>
            </a:r>
            <a:r>
              <a:rPr lang="en-GB" dirty="0" smtClean="0"/>
              <a:t>/</a:t>
            </a:r>
            <a:r>
              <a:rPr lang="en-GB" dirty="0" err="1" smtClean="0"/>
              <a:t>raop</a:t>
            </a:r>
            <a:r>
              <a:rPr lang="en-GB" dirty="0" smtClean="0"/>
              <a:t>/</a:t>
            </a:r>
            <a:r>
              <a:rPr lang="en-GB" dirty="0" err="1" smtClean="0"/>
              <a:t>viewcert?certId</a:t>
            </a:r>
            <a:r>
              <a:rPr lang="en-GB" dirty="0" smtClean="0"/>
              <a:t>=34720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423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27"/>
          <a:stretch/>
        </p:blipFill>
        <p:spPr bwMode="auto">
          <a:xfrm>
            <a:off x="755576" y="651706"/>
            <a:ext cx="7416824" cy="608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07704" y="260648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/</a:t>
            </a:r>
            <a:r>
              <a:rPr lang="en-GB" dirty="0" err="1" smtClean="0"/>
              <a:t>caportal</a:t>
            </a:r>
            <a:r>
              <a:rPr lang="en-GB" dirty="0" smtClean="0"/>
              <a:t>/</a:t>
            </a:r>
            <a:r>
              <a:rPr lang="en-GB" dirty="0" err="1" smtClean="0"/>
              <a:t>raop</a:t>
            </a:r>
            <a:r>
              <a:rPr lang="en-GB" dirty="0" smtClean="0"/>
              <a:t>/</a:t>
            </a:r>
            <a:r>
              <a:rPr lang="en-GB" dirty="0" err="1" smtClean="0"/>
              <a:t>searchcsr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25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05"/>
          <a:stretch/>
        </p:blipFill>
        <p:spPr bwMode="auto">
          <a:xfrm>
            <a:off x="755576" y="886691"/>
            <a:ext cx="7200800" cy="5630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07704" y="260648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/</a:t>
            </a:r>
            <a:r>
              <a:rPr lang="en-GB" dirty="0" err="1" smtClean="0"/>
              <a:t>caportal</a:t>
            </a:r>
            <a:r>
              <a:rPr lang="en-GB" dirty="0" smtClean="0"/>
              <a:t>/</a:t>
            </a:r>
            <a:r>
              <a:rPr lang="en-GB" dirty="0" err="1" smtClean="0"/>
              <a:t>raop</a:t>
            </a:r>
            <a:r>
              <a:rPr lang="en-GB" dirty="0" smtClean="0"/>
              <a:t>/</a:t>
            </a:r>
            <a:r>
              <a:rPr lang="en-GB" dirty="0" err="1" smtClean="0"/>
              <a:t>viewcsr?requestId</a:t>
            </a:r>
            <a:r>
              <a:rPr lang="en-GB" dirty="0" smtClean="0"/>
              <a:t>=73743368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3153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69"/>
          <a:stretch/>
        </p:blipFill>
        <p:spPr bwMode="auto">
          <a:xfrm>
            <a:off x="395536" y="764704"/>
            <a:ext cx="8294415" cy="5431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07704" y="260648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/</a:t>
            </a:r>
            <a:r>
              <a:rPr lang="en-GB" dirty="0" err="1" smtClean="0"/>
              <a:t>caportal</a:t>
            </a:r>
            <a:r>
              <a:rPr lang="en-GB" dirty="0" smtClean="0"/>
              <a:t>/</a:t>
            </a:r>
            <a:r>
              <a:rPr lang="en-GB" dirty="0" err="1" smtClean="0"/>
              <a:t>raop</a:t>
            </a:r>
            <a:r>
              <a:rPr lang="en-GB" dirty="0" smtClean="0"/>
              <a:t>/</a:t>
            </a:r>
            <a:r>
              <a:rPr lang="en-GB" dirty="0" err="1" smtClean="0"/>
              <a:t>searchralist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93828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4" t="9622" r="43425" b="23014"/>
          <a:stretch/>
        </p:blipFill>
        <p:spPr bwMode="auto">
          <a:xfrm>
            <a:off x="2123728" y="147611"/>
            <a:ext cx="6645897" cy="6570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Left Brace 2"/>
          <p:cNvSpPr/>
          <p:nvPr/>
        </p:nvSpPr>
        <p:spPr>
          <a:xfrm>
            <a:off x="1818471" y="1506905"/>
            <a:ext cx="305257" cy="864096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772839" y="1585010"/>
            <a:ext cx="9188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Model </a:t>
            </a:r>
          </a:p>
          <a:p>
            <a:r>
              <a:rPr lang="en-GB" sz="2000" dirty="0" smtClean="0"/>
              <a:t>(</a:t>
            </a:r>
            <a:r>
              <a:rPr lang="en-GB" sz="2000" dirty="0" smtClean="0">
                <a:solidFill>
                  <a:srgbClr val="FF0000"/>
                </a:solidFill>
              </a:rPr>
              <a:t>M</a:t>
            </a:r>
            <a:r>
              <a:rPr lang="en-GB" sz="2000" dirty="0" smtClean="0"/>
              <a:t>VC)</a:t>
            </a:r>
            <a:endParaRPr lang="en-GB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2924944"/>
            <a:ext cx="15121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Domain Model</a:t>
            </a:r>
          </a:p>
          <a:p>
            <a:endParaRPr lang="en-GB" dirty="0"/>
          </a:p>
          <a:p>
            <a:r>
              <a:rPr lang="en-GB" dirty="0" smtClean="0"/>
              <a:t>Maps to DB tables</a:t>
            </a:r>
          </a:p>
        </p:txBody>
      </p:sp>
    </p:spTree>
    <p:extLst>
      <p:ext uri="{BB962C8B-B14F-4D97-AF65-F5344CB8AC3E}">
        <p14:creationId xmlns:p14="http://schemas.microsoft.com/office/powerpoint/2010/main" val="15293596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0" t="9272" r="19135" b="34864"/>
          <a:stretch/>
        </p:blipFill>
        <p:spPr bwMode="auto">
          <a:xfrm>
            <a:off x="611559" y="980728"/>
            <a:ext cx="8460403" cy="4860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Left Brace 3"/>
          <p:cNvSpPr/>
          <p:nvPr/>
        </p:nvSpPr>
        <p:spPr>
          <a:xfrm>
            <a:off x="594335" y="2204864"/>
            <a:ext cx="305257" cy="2160240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300374" y="332803"/>
            <a:ext cx="6287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View (M</a:t>
            </a:r>
            <a:r>
              <a:rPr lang="en-GB" sz="2400" dirty="0" smtClean="0">
                <a:solidFill>
                  <a:srgbClr val="FF0000"/>
                </a:solidFill>
              </a:rPr>
              <a:t>V</a:t>
            </a:r>
            <a:r>
              <a:rPr lang="en-GB" sz="2400" dirty="0" smtClean="0"/>
              <a:t>C)  Renders the Model – no logic </a:t>
            </a:r>
            <a:endParaRPr lang="en-GB" sz="2400" dirty="0"/>
          </a:p>
        </p:txBody>
      </p:sp>
      <p:sp>
        <p:nvSpPr>
          <p:cNvPr id="3" name="TextBox 2"/>
          <p:cNvSpPr txBox="1"/>
          <p:nvPr/>
        </p:nvSpPr>
        <p:spPr>
          <a:xfrm rot="16200000">
            <a:off x="7432" y="3100318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View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3910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UK CA 2 Min Overview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UK CA – Issues IGTF accredited user and certificates for the </a:t>
            </a:r>
            <a:r>
              <a:rPr lang="en-GB" dirty="0"/>
              <a:t>UK </a:t>
            </a:r>
            <a:r>
              <a:rPr lang="en-GB" dirty="0" smtClean="0"/>
              <a:t>(other certs too – code-sign). </a:t>
            </a:r>
          </a:p>
          <a:p>
            <a:r>
              <a:rPr lang="en-GB" dirty="0"/>
              <a:t>33432</a:t>
            </a:r>
            <a:r>
              <a:rPr lang="en-GB" dirty="0" smtClean="0"/>
              <a:t>issued </a:t>
            </a:r>
            <a:r>
              <a:rPr lang="en-GB" dirty="0" smtClean="0"/>
              <a:t>in total, </a:t>
            </a:r>
            <a:r>
              <a:rPr lang="en-GB" dirty="0" smtClean="0"/>
              <a:t>~3000 </a:t>
            </a:r>
            <a:r>
              <a:rPr lang="en-GB" dirty="0" smtClean="0"/>
              <a:t>currently valid</a:t>
            </a:r>
            <a:r>
              <a:rPr lang="en-GB" dirty="0"/>
              <a:t>, </a:t>
            </a:r>
            <a:r>
              <a:rPr lang="en-GB" dirty="0" smtClean="0"/>
              <a:t>are 1691 host certs, </a:t>
            </a:r>
            <a:r>
              <a:rPr lang="en-GB" dirty="0" smtClean="0"/>
              <a:t>1243 </a:t>
            </a:r>
            <a:r>
              <a:rPr lang="en-GB" dirty="0" smtClean="0"/>
              <a:t>certs processed using </a:t>
            </a:r>
            <a:r>
              <a:rPr lang="en-GB" dirty="0" err="1" smtClean="0"/>
              <a:t>CertWizard</a:t>
            </a:r>
            <a:r>
              <a:rPr lang="en-GB" dirty="0" smtClean="0"/>
              <a:t>. </a:t>
            </a:r>
          </a:p>
          <a:p>
            <a:r>
              <a:rPr lang="en-GB" dirty="0" smtClean="0"/>
              <a:t>RA operator network to assert user identities (check photo IDs) to </a:t>
            </a:r>
            <a:r>
              <a:rPr lang="en-GB" dirty="0"/>
              <a:t>managed certificate requests </a:t>
            </a:r>
            <a:r>
              <a:rPr lang="en-GB" dirty="0" smtClean="0"/>
              <a:t>(approve/reject/revoke).  </a:t>
            </a:r>
          </a:p>
          <a:p>
            <a:r>
              <a:rPr lang="en-GB" dirty="0" smtClean="0"/>
              <a:t>Personal TERENA certs not available to UK users (currently, free host certs but UK is not signed up and would have to pay personal certs and establish RA network).</a:t>
            </a:r>
          </a:p>
          <a:p>
            <a:r>
              <a:rPr lang="en-GB" dirty="0" smtClean="0"/>
              <a:t>UK CA certs required in EGI/international scope.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8299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4" t="10845" r="24621" b="13869"/>
          <a:stretch/>
        </p:blipFill>
        <p:spPr bwMode="auto">
          <a:xfrm>
            <a:off x="1392529" y="981433"/>
            <a:ext cx="7022729" cy="5831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Left Brace 2"/>
          <p:cNvSpPr/>
          <p:nvPr/>
        </p:nvSpPr>
        <p:spPr>
          <a:xfrm>
            <a:off x="1087271" y="1628800"/>
            <a:ext cx="305257" cy="1584176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256418" y="44624"/>
            <a:ext cx="83480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Controller (MV</a:t>
            </a:r>
            <a:r>
              <a:rPr lang="en-GB" sz="2400" dirty="0" smtClean="0">
                <a:solidFill>
                  <a:srgbClr val="FF0000"/>
                </a:solidFill>
              </a:rPr>
              <a:t>C</a:t>
            </a:r>
            <a:r>
              <a:rPr lang="en-GB" sz="2400" dirty="0" smtClean="0"/>
              <a:t>) - Prepares Model for view</a:t>
            </a:r>
          </a:p>
          <a:p>
            <a:r>
              <a:rPr lang="en-GB" sz="2400" dirty="0" smtClean="0"/>
              <a:t>(</a:t>
            </a:r>
            <a:r>
              <a:rPr lang="en-GB" sz="2400" dirty="0" err="1" smtClean="0"/>
              <a:t>HashMap</a:t>
            </a:r>
            <a:r>
              <a:rPr lang="en-GB" sz="2400" dirty="0" smtClean="0"/>
              <a:t> containing domain </a:t>
            </a:r>
            <a:r>
              <a:rPr lang="en-GB" sz="2400" dirty="0" err="1" smtClean="0"/>
              <a:t>objs</a:t>
            </a:r>
            <a:r>
              <a:rPr lang="en-GB" sz="2400" dirty="0" smtClean="0"/>
              <a:t> + other data)</a:t>
            </a:r>
            <a:endParaRPr lang="en-GB" sz="2400" dirty="0"/>
          </a:p>
        </p:txBody>
      </p:sp>
      <p:sp>
        <p:nvSpPr>
          <p:cNvPr id="2" name="TextBox 1"/>
          <p:cNvSpPr txBox="1"/>
          <p:nvPr/>
        </p:nvSpPr>
        <p:spPr>
          <a:xfrm rot="16200000">
            <a:off x="107504" y="2241782"/>
            <a:ext cx="1285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Controllers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69955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TODO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96752"/>
            <a:ext cx="8589640" cy="5184576"/>
          </a:xfrm>
        </p:spPr>
        <p:txBody>
          <a:bodyPr>
            <a:normAutofit/>
          </a:bodyPr>
          <a:lstStyle/>
          <a:p>
            <a:r>
              <a:rPr lang="en-GB" dirty="0" smtClean="0"/>
              <a:t>Finish </a:t>
            </a:r>
            <a:r>
              <a:rPr lang="en-GB" dirty="0" smtClean="0"/>
              <a:t>RA/CA actions </a:t>
            </a:r>
            <a:endParaRPr lang="en-GB" dirty="0" smtClean="0"/>
          </a:p>
          <a:p>
            <a:pPr lvl="1"/>
            <a:r>
              <a:rPr lang="en-GB" dirty="0" smtClean="0"/>
              <a:t>RA </a:t>
            </a:r>
            <a:r>
              <a:rPr lang="en-GB" dirty="0" smtClean="0"/>
              <a:t>operator actions </a:t>
            </a:r>
            <a:r>
              <a:rPr lang="en-GB" dirty="0" smtClean="0"/>
              <a:t>nearly fully </a:t>
            </a:r>
            <a:r>
              <a:rPr lang="en-GB" dirty="0" smtClean="0"/>
              <a:t>reproduced</a:t>
            </a:r>
            <a:endParaRPr lang="en-GB" dirty="0" smtClean="0"/>
          </a:p>
          <a:p>
            <a:pPr lvl="1"/>
            <a:r>
              <a:rPr lang="en-GB" dirty="0" smtClean="0"/>
              <a:t>CA </a:t>
            </a:r>
            <a:r>
              <a:rPr lang="en-GB" dirty="0" smtClean="0"/>
              <a:t>operator actions (e.g. edit RA list, DB actions…)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User interface for CSRs (NEW and RENEW)</a:t>
            </a:r>
            <a:endParaRPr lang="en-GB" dirty="0" smtClean="0"/>
          </a:p>
          <a:p>
            <a:pPr lvl="1"/>
            <a:r>
              <a:rPr lang="en-GB" dirty="0" smtClean="0"/>
              <a:t>Recently proposed </a:t>
            </a:r>
            <a:r>
              <a:rPr lang="en-GB" dirty="0"/>
              <a:t>policy </a:t>
            </a:r>
            <a:r>
              <a:rPr lang="en-GB" dirty="0" smtClean="0"/>
              <a:t>changes means </a:t>
            </a:r>
            <a:r>
              <a:rPr lang="en-GB" dirty="0"/>
              <a:t>we </a:t>
            </a:r>
            <a:r>
              <a:rPr lang="en-GB" dirty="0" smtClean="0"/>
              <a:t>can generate </a:t>
            </a:r>
            <a:r>
              <a:rPr lang="en-GB" dirty="0" err="1" smtClean="0"/>
              <a:t>CSR+</a:t>
            </a:r>
            <a:r>
              <a:rPr lang="en-GB" dirty="0" err="1" smtClean="0">
                <a:solidFill>
                  <a:srgbClr val="FF0000"/>
                </a:solidFill>
              </a:rPr>
              <a:t>PrivKey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/>
              <a:t>on the server for subsequent download </a:t>
            </a:r>
            <a:r>
              <a:rPr lang="en-GB" dirty="0" smtClean="0"/>
              <a:t>(e.g. as </a:t>
            </a:r>
            <a:r>
              <a:rPr lang="en-GB" dirty="0"/>
              <a:t>.p12 </a:t>
            </a:r>
            <a:r>
              <a:rPr lang="en-GB" dirty="0" smtClean="0"/>
              <a:t>file) </a:t>
            </a:r>
            <a:endParaRPr lang="en-GB" dirty="0" smtClean="0"/>
          </a:p>
          <a:p>
            <a:pPr lvl="1"/>
            <a:r>
              <a:rPr lang="en-GB" dirty="0" smtClean="0"/>
              <a:t>Will make life far easier for me and for users </a:t>
            </a:r>
            <a:endParaRPr lang="en-GB" dirty="0" smtClean="0"/>
          </a:p>
          <a:p>
            <a:pPr lvl="1"/>
            <a:endParaRPr lang="en-GB" dirty="0"/>
          </a:p>
          <a:p>
            <a:pPr marL="400050" lvl="1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098" name="Picture 2" descr="http://farm4.staticflickr.com/3302/3445525688_72b616dce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0269" y="5103626"/>
            <a:ext cx="1298195" cy="1349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421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Components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836712"/>
            <a:ext cx="8712968" cy="5832648"/>
          </a:xfrm>
        </p:spPr>
        <p:txBody>
          <a:bodyPr>
            <a:normAutofit/>
          </a:bodyPr>
          <a:lstStyle/>
          <a:p>
            <a:r>
              <a:rPr lang="en-GB" sz="2400" dirty="0" err="1" smtClean="0"/>
              <a:t>Postgres</a:t>
            </a:r>
            <a:r>
              <a:rPr lang="en-GB" sz="2400" dirty="0" smtClean="0"/>
              <a:t> CA DB</a:t>
            </a:r>
            <a:endParaRPr lang="en-GB" sz="2400" dirty="0" smtClean="0"/>
          </a:p>
          <a:p>
            <a:pPr lvl="1"/>
            <a:r>
              <a:rPr lang="en-GB" sz="2000" dirty="0" smtClean="0"/>
              <a:t>Holds certificates, CSRs (New and Renew requests), CRRs, RA list, RA operator details. </a:t>
            </a:r>
          </a:p>
          <a:p>
            <a:pPr lvl="1"/>
            <a:r>
              <a:rPr lang="en-GB" sz="2000" dirty="0" smtClean="0"/>
              <a:t>Does not store private </a:t>
            </a:r>
            <a:r>
              <a:rPr lang="en-GB" sz="2000" dirty="0" smtClean="0"/>
              <a:t>keys</a:t>
            </a:r>
            <a:endParaRPr lang="en-GB" sz="2000" dirty="0" smtClean="0"/>
          </a:p>
          <a:p>
            <a:r>
              <a:rPr lang="en-GB" sz="2400" dirty="0" smtClean="0"/>
              <a:t>Signing</a:t>
            </a:r>
            <a:endParaRPr lang="en-GB" sz="2400" dirty="0" smtClean="0"/>
          </a:p>
          <a:p>
            <a:pPr lvl="1"/>
            <a:r>
              <a:rPr lang="en-GB" sz="2000" dirty="0" smtClean="0"/>
              <a:t>Offline - manually extract requests from CA DB </a:t>
            </a:r>
          </a:p>
          <a:p>
            <a:pPr lvl="1"/>
            <a:r>
              <a:rPr lang="en-GB" sz="2000" dirty="0" smtClean="0"/>
              <a:t>Signs requests (CSR + UK CA cert chain signatures =&gt; Cert) </a:t>
            </a:r>
          </a:p>
          <a:p>
            <a:pPr lvl="1"/>
            <a:r>
              <a:rPr lang="en-GB" sz="2000" dirty="0" smtClean="0"/>
              <a:t>Uploads certs back into the DB </a:t>
            </a:r>
            <a:endParaRPr lang="en-GB" sz="2000" dirty="0"/>
          </a:p>
          <a:p>
            <a:r>
              <a:rPr lang="en-GB" sz="2400" dirty="0" smtClean="0"/>
              <a:t>Interfaces</a:t>
            </a:r>
            <a:endParaRPr lang="en-GB" sz="2400" dirty="0" smtClean="0"/>
          </a:p>
          <a:p>
            <a:pPr lvl="1"/>
            <a:r>
              <a:rPr lang="en-GB" sz="2000" u="sng" dirty="0" err="1" smtClean="0"/>
              <a:t>OpenCA</a:t>
            </a:r>
            <a:r>
              <a:rPr lang="en-GB" sz="2000" u="sng" dirty="0" smtClean="0"/>
              <a:t> </a:t>
            </a:r>
            <a:r>
              <a:rPr lang="en-GB" sz="2000" u="sng" dirty="0" smtClean="0"/>
              <a:t>Portal </a:t>
            </a:r>
            <a:r>
              <a:rPr lang="en-GB" sz="2000" u="sng" dirty="0" smtClean="0"/>
              <a:t>(CA/RA ops)</a:t>
            </a:r>
            <a:r>
              <a:rPr lang="en-GB" sz="2000" dirty="0" smtClean="0"/>
              <a:t> – </a:t>
            </a:r>
            <a:r>
              <a:rPr lang="en-GB" sz="2000" dirty="0" err="1" smtClean="0"/>
              <a:t>crr</a:t>
            </a:r>
            <a:r>
              <a:rPr lang="en-GB" sz="2000" dirty="0" smtClean="0"/>
              <a:t>/</a:t>
            </a:r>
            <a:r>
              <a:rPr lang="en-GB" sz="2000" dirty="0" err="1" smtClean="0"/>
              <a:t>csr</a:t>
            </a:r>
            <a:r>
              <a:rPr lang="en-GB" sz="2000" dirty="0" smtClean="0"/>
              <a:t>/</a:t>
            </a:r>
            <a:r>
              <a:rPr lang="en-GB" sz="2000" dirty="0" smtClean="0"/>
              <a:t>approve/revoke/manage </a:t>
            </a:r>
            <a:r>
              <a:rPr lang="en-GB" sz="2000" dirty="0" smtClean="0"/>
              <a:t>requests</a:t>
            </a:r>
          </a:p>
          <a:p>
            <a:pPr lvl="1"/>
            <a:r>
              <a:rPr lang="en-GB" sz="2000" u="sng" dirty="0" smtClean="0"/>
              <a:t>Bespoke Scripts (CA ops) </a:t>
            </a:r>
            <a:r>
              <a:rPr lang="en-GB" sz="2000" dirty="0" smtClean="0"/>
              <a:t>– CLI DB </a:t>
            </a:r>
            <a:r>
              <a:rPr lang="en-GB" sz="2000" dirty="0" smtClean="0"/>
              <a:t>management</a:t>
            </a:r>
          </a:p>
          <a:p>
            <a:pPr lvl="1"/>
            <a:r>
              <a:rPr lang="en-GB" sz="2000" u="sng" dirty="0"/>
              <a:t>REST Server (User)</a:t>
            </a:r>
            <a:r>
              <a:rPr lang="en-GB" sz="2000" dirty="0"/>
              <a:t> – REST server used by new PECR + </a:t>
            </a:r>
            <a:r>
              <a:rPr lang="en-GB" sz="2000" dirty="0" err="1"/>
              <a:t>CertWiz</a:t>
            </a:r>
            <a:r>
              <a:rPr lang="en-GB" sz="2000" dirty="0"/>
              <a:t> </a:t>
            </a:r>
            <a:endParaRPr lang="en-GB" sz="2000" dirty="0" smtClean="0"/>
          </a:p>
          <a:p>
            <a:pPr lvl="1"/>
            <a:r>
              <a:rPr lang="en-GB" sz="2000" u="sng" dirty="0" err="1" smtClean="0"/>
              <a:t>CertificateWizard</a:t>
            </a:r>
            <a:r>
              <a:rPr lang="en-GB" sz="2000" u="sng" dirty="0" smtClean="0"/>
              <a:t> </a:t>
            </a:r>
            <a:r>
              <a:rPr lang="en-GB" sz="2000" u="sng" dirty="0" smtClean="0"/>
              <a:t>(User)</a:t>
            </a:r>
            <a:r>
              <a:rPr lang="en-GB" sz="2000" dirty="0" smtClean="0"/>
              <a:t> – GUI request/renew/revoke/manage certificates in stored in PKCS12 </a:t>
            </a:r>
            <a:r>
              <a:rPr lang="en-GB" sz="2000" dirty="0" err="1" smtClean="0"/>
              <a:t>KeyStore</a:t>
            </a:r>
            <a:r>
              <a:rPr lang="en-GB" sz="2000" dirty="0" smtClean="0"/>
              <a:t> file. </a:t>
            </a:r>
          </a:p>
          <a:p>
            <a:pPr lvl="1"/>
            <a:r>
              <a:rPr lang="en-GB" sz="2000" u="sng" dirty="0" smtClean="0"/>
              <a:t>PECR Scripts (User)</a:t>
            </a:r>
            <a:r>
              <a:rPr lang="en-GB" sz="2000" dirty="0" smtClean="0"/>
              <a:t> – CLI Perl client scripts to request </a:t>
            </a:r>
            <a:r>
              <a:rPr lang="en-GB" sz="2000" dirty="0" smtClean="0"/>
              <a:t>certificates in bulk</a:t>
            </a:r>
            <a:endParaRPr lang="en-GB" sz="2000" dirty="0" smtClean="0"/>
          </a:p>
        </p:txBody>
      </p:sp>
    </p:spTree>
    <p:extLst>
      <p:ext uri="{BB962C8B-B14F-4D97-AF65-F5344CB8AC3E}">
        <p14:creationId xmlns:p14="http://schemas.microsoft.com/office/powerpoint/2010/main" val="3841585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8" name="Picture 12" descr="http://farm1.static.flickr.com/209/506743936_546481eb7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0487" y="2984276"/>
            <a:ext cx="992704" cy="1236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encrypted-tbn0.gstatic.com/images?q=tbn:ANd9GcRS2AKqmVH7z8w8nVHhjDiMq2sfAI6aE5V8thFJbuOa6JVGqLiNL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2996952"/>
            <a:ext cx="1223020" cy="122302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745697" y="2471125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CA DB</a:t>
            </a:r>
            <a:endParaRPr lang="en-GB" dirty="0"/>
          </a:p>
        </p:txBody>
      </p:sp>
      <p:sp>
        <p:nvSpPr>
          <p:cNvPr id="6" name="Rounded Rectangle 5"/>
          <p:cNvSpPr/>
          <p:nvPr/>
        </p:nvSpPr>
        <p:spPr>
          <a:xfrm>
            <a:off x="5364088" y="2852936"/>
            <a:ext cx="1296144" cy="136815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ounded Rectangle 7"/>
          <p:cNvSpPr/>
          <p:nvPr/>
        </p:nvSpPr>
        <p:spPr>
          <a:xfrm>
            <a:off x="2303748" y="2132856"/>
            <a:ext cx="2412268" cy="669264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ounded Rectangle 8"/>
          <p:cNvSpPr/>
          <p:nvPr/>
        </p:nvSpPr>
        <p:spPr>
          <a:xfrm>
            <a:off x="2303748" y="1319098"/>
            <a:ext cx="2412268" cy="684076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2322206" y="764704"/>
            <a:ext cx="3300014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 smtClean="0"/>
              <a:t>OpenCA</a:t>
            </a:r>
            <a:r>
              <a:rPr lang="en-GB" sz="2800" dirty="0" smtClean="0"/>
              <a:t>:</a:t>
            </a:r>
            <a:r>
              <a:rPr lang="en-GB" dirty="0" smtClean="0"/>
              <a:t> 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/</a:t>
            </a:r>
            <a:r>
              <a:rPr lang="en-GB" dirty="0" err="1" smtClean="0"/>
              <a:t>cgi</a:t>
            </a:r>
            <a:r>
              <a:rPr lang="en-GB" dirty="0" smtClean="0"/>
              <a:t>-bin/pub/</a:t>
            </a:r>
            <a:r>
              <a:rPr lang="en-GB" dirty="0" err="1" smtClean="0"/>
              <a:t>pki</a:t>
            </a:r>
            <a:r>
              <a:rPr lang="en-GB" dirty="0" smtClean="0"/>
              <a:t>*</a:t>
            </a:r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/</a:t>
            </a:r>
            <a:r>
              <a:rPr lang="en-GB" dirty="0" err="1" smtClean="0"/>
              <a:t>cgi</a:t>
            </a:r>
            <a:r>
              <a:rPr lang="en-GB" dirty="0" smtClean="0"/>
              <a:t>-bin/</a:t>
            </a:r>
            <a:r>
              <a:rPr lang="en-GB" dirty="0" err="1" smtClean="0"/>
              <a:t>ra</a:t>
            </a:r>
            <a:r>
              <a:rPr lang="en-GB" dirty="0" smtClean="0"/>
              <a:t>/</a:t>
            </a:r>
            <a:r>
              <a:rPr lang="en-GB" dirty="0" err="1" smtClean="0"/>
              <a:t>RAServer</a:t>
            </a:r>
            <a:r>
              <a:rPr lang="en-GB" dirty="0" smtClean="0"/>
              <a:t>*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297544" y="4005064"/>
            <a:ext cx="2418472" cy="159346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2267744" y="3429000"/>
            <a:ext cx="3138553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REST Server:</a:t>
            </a:r>
          </a:p>
          <a:p>
            <a:endParaRPr lang="en-GB" dirty="0"/>
          </a:p>
          <a:p>
            <a:r>
              <a:rPr lang="en-GB" dirty="0" smtClean="0"/>
              <a:t>/</a:t>
            </a:r>
            <a:r>
              <a:rPr lang="en-GB" dirty="0" err="1" smtClean="0"/>
              <a:t>csr_user_request</a:t>
            </a:r>
            <a:endParaRPr lang="en-GB" dirty="0" smtClean="0"/>
          </a:p>
          <a:p>
            <a:r>
              <a:rPr lang="en-GB" dirty="0" smtClean="0"/>
              <a:t>/</a:t>
            </a:r>
            <a:r>
              <a:rPr lang="en-GB" dirty="0" err="1" smtClean="0"/>
              <a:t>csr_host_request</a:t>
            </a:r>
            <a:endParaRPr lang="en-GB" dirty="0" smtClean="0"/>
          </a:p>
          <a:p>
            <a:r>
              <a:rPr lang="en-GB" dirty="0" smtClean="0"/>
              <a:t>/</a:t>
            </a:r>
            <a:r>
              <a:rPr lang="en-GB" dirty="0" err="1" smtClean="0"/>
              <a:t>crr_request</a:t>
            </a:r>
            <a:endParaRPr lang="en-GB" dirty="0" smtClean="0"/>
          </a:p>
          <a:p>
            <a:r>
              <a:rPr lang="en-GB" dirty="0" smtClean="0"/>
              <a:t>/</a:t>
            </a:r>
            <a:r>
              <a:rPr lang="en-GB" dirty="0" err="1" smtClean="0"/>
              <a:t>bulk_host_csr</a:t>
            </a:r>
            <a:endParaRPr lang="en-GB" dirty="0"/>
          </a:p>
        </p:txBody>
      </p:sp>
      <p:sp>
        <p:nvSpPr>
          <p:cNvPr id="13" name="Rounded Rectangle 12"/>
          <p:cNvSpPr/>
          <p:nvPr/>
        </p:nvSpPr>
        <p:spPr>
          <a:xfrm>
            <a:off x="936104" y="4005064"/>
            <a:ext cx="720080" cy="36004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936104" y="4005064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Cwiz</a:t>
            </a:r>
            <a:endParaRPr lang="en-GB" dirty="0"/>
          </a:p>
        </p:txBody>
      </p:sp>
      <p:sp>
        <p:nvSpPr>
          <p:cNvPr id="15" name="Rounded Rectangle 14"/>
          <p:cNvSpPr/>
          <p:nvPr/>
        </p:nvSpPr>
        <p:spPr>
          <a:xfrm>
            <a:off x="936104" y="4581128"/>
            <a:ext cx="720080" cy="36004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936104" y="458112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PeCR</a:t>
            </a:r>
            <a:endParaRPr lang="en-GB" dirty="0"/>
          </a:p>
        </p:txBody>
      </p:sp>
      <p:sp>
        <p:nvSpPr>
          <p:cNvPr id="17" name="Rounded Rectangle 16"/>
          <p:cNvSpPr/>
          <p:nvPr/>
        </p:nvSpPr>
        <p:spPr>
          <a:xfrm>
            <a:off x="936104" y="5229200"/>
            <a:ext cx="720080" cy="360040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Picture 6" descr="https://encrypted-tbn0.gstatic.com/images?q=tbn:ANd9GcQd7FF9PkFwwOlOf9pktwk7VwtlCNRIsJd7l4Y63pBXF7MZZxh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134" y="4725144"/>
            <a:ext cx="506827" cy="442174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936104" y="522920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Cust</a:t>
            </a:r>
            <a:endParaRPr lang="en-GB" dirty="0"/>
          </a:p>
        </p:txBody>
      </p:sp>
      <p:cxnSp>
        <p:nvCxnSpPr>
          <p:cNvPr id="20" name="Straight Arrow Connector 19"/>
          <p:cNvCxnSpPr>
            <a:stCxn id="14" idx="1"/>
          </p:cNvCxnSpPr>
          <p:nvPr/>
        </p:nvCxnSpPr>
        <p:spPr>
          <a:xfrm flipH="1">
            <a:off x="647564" y="4189730"/>
            <a:ext cx="288540" cy="2604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9" idx="1"/>
          </p:cNvCxnSpPr>
          <p:nvPr/>
        </p:nvCxnSpPr>
        <p:spPr>
          <a:xfrm flipH="1" flipV="1">
            <a:off x="671601" y="5023302"/>
            <a:ext cx="264503" cy="3905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6" idx="1"/>
            <a:endCxn id="35" idx="4"/>
          </p:cNvCxnSpPr>
          <p:nvPr/>
        </p:nvCxnSpPr>
        <p:spPr>
          <a:xfrm flipH="1">
            <a:off x="671601" y="4765794"/>
            <a:ext cx="264503" cy="68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Up-Down Arrow 22"/>
          <p:cNvSpPr/>
          <p:nvPr/>
        </p:nvSpPr>
        <p:spPr>
          <a:xfrm rot="16200000">
            <a:off x="1907704" y="3933056"/>
            <a:ext cx="144016" cy="432048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Up-Down Arrow 24"/>
          <p:cNvSpPr/>
          <p:nvPr/>
        </p:nvSpPr>
        <p:spPr>
          <a:xfrm rot="16200000">
            <a:off x="1907704" y="5229200"/>
            <a:ext cx="144016" cy="432048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114982" y="5674022"/>
            <a:ext cx="15032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Certs in Standalone </a:t>
            </a:r>
            <a:r>
              <a:rPr lang="en-GB" dirty="0" err="1" smtClean="0"/>
              <a:t>keyStore</a:t>
            </a:r>
            <a:r>
              <a:rPr lang="en-GB" dirty="0" smtClean="0"/>
              <a:t> file</a:t>
            </a:r>
          </a:p>
          <a:p>
            <a:r>
              <a:rPr lang="en-GB" dirty="0" smtClean="0"/>
              <a:t>(PKCS12)</a:t>
            </a:r>
            <a:endParaRPr lang="en-GB" dirty="0"/>
          </a:p>
        </p:txBody>
      </p:sp>
      <p:sp>
        <p:nvSpPr>
          <p:cNvPr id="35" name="Flowchart: Magnetic Disk 34"/>
          <p:cNvSpPr/>
          <p:nvPr/>
        </p:nvSpPr>
        <p:spPr>
          <a:xfrm>
            <a:off x="311561" y="4450178"/>
            <a:ext cx="360040" cy="768406"/>
          </a:xfrm>
          <a:prstGeom prst="flowChartMagneticDis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Up-Down Arrow 53"/>
          <p:cNvSpPr/>
          <p:nvPr/>
        </p:nvSpPr>
        <p:spPr>
          <a:xfrm rot="18268339">
            <a:off x="4779697" y="2696231"/>
            <a:ext cx="244360" cy="807205"/>
          </a:xfrm>
          <a:prstGeom prst="up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Up-Down Arrow 54"/>
          <p:cNvSpPr/>
          <p:nvPr/>
        </p:nvSpPr>
        <p:spPr>
          <a:xfrm rot="3175421" flipH="1">
            <a:off x="5046938" y="4168257"/>
            <a:ext cx="244360" cy="951181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ounded Rectangle 56"/>
          <p:cNvSpPr/>
          <p:nvPr/>
        </p:nvSpPr>
        <p:spPr>
          <a:xfrm>
            <a:off x="7596336" y="2892677"/>
            <a:ext cx="1034847" cy="132841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TextBox 57"/>
          <p:cNvSpPr txBox="1"/>
          <p:nvPr/>
        </p:nvSpPr>
        <p:spPr>
          <a:xfrm>
            <a:off x="5580112" y="836712"/>
            <a:ext cx="2880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Current Situation </a:t>
            </a:r>
            <a:endParaRPr lang="en-GB" sz="3600" dirty="0"/>
          </a:p>
        </p:txBody>
      </p:sp>
      <p:sp>
        <p:nvSpPr>
          <p:cNvPr id="59" name="TextBox 58"/>
          <p:cNvSpPr txBox="1"/>
          <p:nvPr/>
        </p:nvSpPr>
        <p:spPr>
          <a:xfrm>
            <a:off x="7649559" y="2132856"/>
            <a:ext cx="10268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Signing Machine</a:t>
            </a:r>
            <a:endParaRPr lang="en-GB" dirty="0"/>
          </a:p>
        </p:txBody>
      </p:sp>
      <p:sp>
        <p:nvSpPr>
          <p:cNvPr id="60" name="Right Arrow 59"/>
          <p:cNvSpPr/>
          <p:nvPr/>
        </p:nvSpPr>
        <p:spPr>
          <a:xfrm>
            <a:off x="6804248" y="3311095"/>
            <a:ext cx="619894" cy="216024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Right Arrow 60"/>
          <p:cNvSpPr/>
          <p:nvPr/>
        </p:nvSpPr>
        <p:spPr>
          <a:xfrm rot="10800000">
            <a:off x="6804247" y="3710034"/>
            <a:ext cx="619894" cy="216024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TextBox 61"/>
          <p:cNvSpPr txBox="1"/>
          <p:nvPr/>
        </p:nvSpPr>
        <p:spPr>
          <a:xfrm>
            <a:off x="6735767" y="3005809"/>
            <a:ext cx="1066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A. CSRs</a:t>
            </a:r>
            <a:endParaRPr lang="en-GB" dirty="0"/>
          </a:p>
        </p:txBody>
      </p:sp>
      <p:sp>
        <p:nvSpPr>
          <p:cNvPr id="63" name="TextBox 62"/>
          <p:cNvSpPr txBox="1"/>
          <p:nvPr/>
        </p:nvSpPr>
        <p:spPr>
          <a:xfrm>
            <a:off x="6672696" y="3850641"/>
            <a:ext cx="995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B. Certs</a:t>
            </a:r>
            <a:endParaRPr lang="en-GB" dirty="0"/>
          </a:p>
        </p:txBody>
      </p:sp>
      <p:sp>
        <p:nvSpPr>
          <p:cNvPr id="65" name="Rounded Rectangle 64"/>
          <p:cNvSpPr/>
          <p:nvPr/>
        </p:nvSpPr>
        <p:spPr>
          <a:xfrm>
            <a:off x="6107791" y="5443790"/>
            <a:ext cx="2345767" cy="1273771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TextBox 65"/>
          <p:cNvSpPr txBox="1"/>
          <p:nvPr/>
        </p:nvSpPr>
        <p:spPr>
          <a:xfrm>
            <a:off x="6228184" y="5517232"/>
            <a:ext cx="2448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Other scripts: </a:t>
            </a:r>
          </a:p>
          <a:p>
            <a:r>
              <a:rPr lang="en-GB" dirty="0" smtClean="0"/>
              <a:t>‘roleChangeUtils.sh’ </a:t>
            </a:r>
          </a:p>
          <a:p>
            <a:r>
              <a:rPr lang="en-GB" dirty="0" smtClean="0"/>
              <a:t>‘doOpList.sh’</a:t>
            </a:r>
          </a:p>
          <a:p>
            <a:r>
              <a:rPr lang="en-GB" dirty="0" smtClean="0"/>
              <a:t>‘doRaEmail.sh’</a:t>
            </a:r>
            <a:endParaRPr lang="en-GB" dirty="0"/>
          </a:p>
        </p:txBody>
      </p:sp>
      <p:sp>
        <p:nvSpPr>
          <p:cNvPr id="67" name="Up-Down Arrow 66"/>
          <p:cNvSpPr/>
          <p:nvPr/>
        </p:nvSpPr>
        <p:spPr>
          <a:xfrm rot="19272801">
            <a:off x="5106043" y="1949806"/>
            <a:ext cx="244360" cy="807205"/>
          </a:xfrm>
          <a:prstGeom prst="up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Up-Down Arrow 67"/>
          <p:cNvSpPr/>
          <p:nvPr/>
        </p:nvSpPr>
        <p:spPr>
          <a:xfrm rot="20310604">
            <a:off x="6334004" y="4465558"/>
            <a:ext cx="244360" cy="807205"/>
          </a:xfrm>
          <a:prstGeom prst="upDown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AutoShape 2" descr="data:image/jpeg;base64,/9j/4AAQSkZJRgABAQAAAQABAAD/2wCEAAkGBhQSERUSExQUFBUWFxYXFBgUFxgXFBMYGhgXFBcWFxYYHScfGBkjGhYXHy8gIycpLCwsHB8xNTArNScrLCkBCQoKDgwOGg8PGSkeHyEsKSkuLCksKS0pLCwsLCwqKjUtNCkpLCwpLCwtLyksKi8sLSksLCwqLCwqLCkpLCwsKv/AABEIAPsAyQMBIgACEQEDEQH/xAAcAAABBQEBAQAAAAAAAAAAAAAAAgMEBQYHAQj/xABUEAABAwIDBAUHBggIDQUAAAABAgMRAAQSITEFBkFREyJhcYEHFDJCUpGhI2JyscHRFkNTgpKTsrMzNDVUc4Si8BUkJURjdIOUwtLT4fEIVWSjpP/EABoBAQACAwEAAAAAAAAAAAAAAAABBAIDBQb/xAAuEQACAQMDAgMHBQEAAAAAAAAAAQIDESEEEjFBUQVhcRMigaHB0fAyQpGx4fH/2gAMAwEAAhEDEQA/AOo7U3zbYuFW5ZuXClCHFqZZLqUpWVpTIQSs5tqzCSBGZqZs7ea2fgNupxETgXLbsc+icAWPdVVfDo9sW6+FxbPMn6bS0Po/sqe9xrQXuz2nk4XW0OJ5OJCx7lAigJM0VTfgbY/zO2/Ut/dXp3RtPyDY7hA9woC4oqm/BC0/II+P30fghafkEfH76AuaKpvwOtPyCPj99eDc6z/II+P30BdTXk1TfgZY/wA0tv1KPuo/Aqx/mdr+pb+6gJ17tlhn+Feab/pHEo/aIqvXvvYjS6YV9BYcPuRNTLLYFsyZat2Gz/o20JP9kCp9AUn4YsH0U3K/oWl0oH84NR8aQd708La+P9WcH1xV9RQFD+FKyJTY3quXUZR+8eTHjSV7evD6GznB/TXFuj39Gpz7a0NeTQGc8/2mrS0s0fTvHFfsW1PbN2td9Olm6t2WwpKihxl9TqVKTBKMKmkFJwlRn5tX1U+8KsJtnOCLlAV3OpXbD+08mgLiiiigCiiigCiiigCiiigMzvmcLlg77F80mex1t5gjxLg+FX1xqjScR1+iqqPf1P8Ai7KvYvLFX/6mU/8AFV88RkCAQTGfDKfsqUBjpswoxklzPgQCnPurxbhORiQtEePZNSpT2Zd2Q+yk9SPVgd0ClwJSuUqBgxI7DlyqMtZ6ODBHRz3aRPP/ALVLCxiiBmJnnoPtpLakyUwkZxGXWyBmPGgPC/1wMiCcJ/RKuf2UizWQEDKCkxzER79acQpMSQkZkZxwJTrRd3DbTanFlKEIBUpRyCQBJPZQDSllKlkR6SZHEyBpyoQ5GICAcS+HLXiK4zvd5dX0uxZ26EIGjlwglxY5hIIwJPIye7Sp263/AKgWXClu9YDRJzdZBU2DzUg9ZPeCqlwdW6U9ZYgdRCj2+kY/70/c6o0nEYn6KqRs+8ZfbDjKkOIUMlIgg9mX1cKfOE9XIxwyMeFARulzCjGSXM+BAKc+6vFuk5GJC0Rlz7JpraW3bZggPOtIVGSVKGODIkJ1jXOIp3Z20GH04mVtuJBglBBwnkY0PYaXA8lZKVAxlI78uXjUdSz0cGCOjnuyEf37KnYRy117abBRGWGJz0ifvpcCDcdcDIicJy7Cef2VSbyAmwdAjJhxxEDNK2gHEHt6yQfCr/qRPVjnlwy1pro0uNkFIg4k5QRBlJjvoB5h4LSlQ0UAR3ESKcqm3Mex7PtFEyfN2ZPaG0hXxBq5qAFFFFAFFFFAFFFFAZvyg/xKOJuLIDv88t6vnkElMcCCfiPtqh8oBizxezcWSj3C8YJ+FX77uGDlEgHsByn30BFVblKIOoASDJ5iMoyzAnWloSSTAE4gVGdZBGsZEZf3NC3ypKhEQFTzGWXvGdAuCkRA0TEdpw51kBdvblJTMZJKde0H7K8VbklWkFQVPHLDlEdnPjXpeVkIEkkCZGgmYpp58qQrLKFZ8o0z8KZApVuqIyzx8faMjh8KwPlk3gFuxatL9B1wlcet0YSUg/NxqSr80V0BdwoTkMoOU6EkHxETXNPL7sZT1gi4SP4u7Kv6NYwFX6YR4GahgxKVM3aDoSNDHLs+ysnvBu440MUBQ5+tHATOQ7BFUtltNbRlBMz4e6uh7u2t1fNkPBDLJ/HOZJCeJAJlZ9w7eFap1I01eTsZRi5cFb5L766accebeU0y0nE4YxpWYIQ0UEwuSZjIiDBSTJ7BsvynMlKi+OjdbadXH4t7CnpFBpXBUJPUVCuIxQTWFvrdDTYYtwegSrFi9Z1eXXUBpoIHYMhhAFVc2yVoKFCUqEEf349taKdaTbcsLovL7s01KsYyUY57nWNjno2QtRl135R5ecrWR1vAaAcEhIGQpF1ZocUXUKU0+B1XW8nMuCuDifmLlPZWEs951m381WsodHRNtuJyxtrdaZK0+y6lLkkc4UMtNvf2XmN022Co278hrEpSy06kFSmipRJKVoBWmSYKFjikDzFXT6yO/UXttf8AK6tfnc6ynSdorr+WNJuzttVywcYSl5tRaeAnCHAAcSZ9RSVJWOxQBzBqb5qrPTPBx9kyeFZfdlzotovN8H2EODtUystrPfgeZ/RrUuqJxcgtEf2Pvr1OjrOvRjU7r58P5lCpHbJoUWFYpEeliiYnqhPLI06w2QCDGpOXaSftprzozhgTJGUkZAKmPGn21EgEiDGY5VaZgUO4Kv8AEGU+x0jf6t1xr/grQ1nNyF/JXCPYvbwfpPrdH7ytHUAKKKKAKKKKAKKKKAzHlKH+TLg+ylC/0HEOf8NaJ1QyBEgkjsyBVn7qpPKCxj2Xejj5u8od6UFY+KatA50iG1pGIGFxzCkmNe8UA8ojFhj0gSTziBn768dCRHVBmE+H3U15uRoBo53AqIIHdlSRbnlkVJPDhrplNSCSW0gTExmP/NNqKQkrwzIkjLjmZr1pogKERJMcsx8M6Z81OHIAHBh4ZnLMnw+JoCQtvLCmBOvdpUa+sUXNstlY6jrakKHEJUCnLtHCnC0orCo0VPDTCR3zNFvbkYDAEAhWnZHfpQHBcRbWptdvah5pam1qFugHGgwVDhCsljLRQr25u1uGVqKiNJ0HckZDwFbTysbudGobQQOqcLd0Bw9Vp89xhtXYUn1awornzoQhLclnuV69Spba3gttmOhQwKqNtGx6NXYdKjsOYVA1oLxnpWJ4isCssoyV9ahaCnIHJSD7C0mUqEZiDy4E866htjeBN/sVd2lOF23KXVo1LL1utLi0zygGDxSoc65wRT+ytq+bqeSsxb3TSmLrkjEkobuI+ZihXzTPq1Yg1JOL6m+hUs7HQLt4N31g8DkXlsk80usuAD9Y218K3paSc4GcfDSuUnaHSbPsLgxKXrBSjPrB9pC8+8qFdS826x0g9b86I+499UfBrrTuD/bJr+n9Tpaj9V+6HC0kzkNZPfpPfFLBEcKheanDEZwBqIMGZ/8AOdOLtxiAAABEKHYDP2keNdkrlLudk5tBPK+X7lMW6x+1WlrNbsK/xzaaf/kMq99nb/8ALWlqAFFFFAFFFFAFFFFAVu8oHmdzOnQPT+rVTG7DpFlaDUm3Z/dJJNSd4Ezavjmy7+wqo26aAqwsyf5uwe0fJJoCb5zniMiEuSJ4pKR99ONqPSGcuqMpJGppfm6eXAjjode+a9QwAZHKNScvGpAg3HWwwNSNeMTnl2UhN7kCRAKcQgycoy07RTvm6ZmM5nU66GjzdMARkAQNdDqPgKYAhonGqfZTxJGqqQh4gniMca5iQmIHKTT6GAMxyjUn66OgGfaZ1Oo4/CgIr6EXDamnEYm3EKSoGYUkjCUnvBOlcFutnKtX3rRZJUwvCFHVbZGJpw9pQQD2pVX0GltKTllMwJMczA0Fcx8seyQhy2vE5FSjbO/OCgpxo+CkqH59a6kbo11I7omJrSbCdxIKTWaFXe7i+tFUWUo8lbfNYXFDtqKsePfoRyPZVrt9uHKrKJkcMl7LcjY95bpkm0Wl5A49F0iLlMHswuDvTXcxfyMSQCnClYM6pVMRl2VwfYjgTdpbV/B3TTls5OkkFbfjktP51dV8mtz0uzGOk9NtBt3ZJyUwpTUHwSD41npUoVJxXW0v5w/6Oru304y+H8Gm85OYIEgga5GRI4T8KSm50OEDEDnxlPq6UtLSVZwc89TOQgHI8qSpAGUZJ60CSZziB76vmBn9gkjam0EnLEiycjXModaOf+yFamsxZqjbVwPasrVXfD10mfjWnqAFFFFAFFFFAFFFFAV28SotLg8mXf2FVE3ZbPmNnlIFuxI/2SQO/OpG9Kosrk8mHv3aqZ2CSmytEic2WUmNf4Mae6gJyLcymQY63HTrApGvAClXDUq0kYVDxyjj2GlpudMjmop4aifurxN4NSCAZzy9XXTuqcgaDShMDVKZz1M9bjmY99eBogTGYXkDGYOUZd8+FOh44+IGEmJHMe414bgHPDJCsIzHEAzNTkHrzPyeEZn++dILRBMDqykxzyIOXfB8KcTd6SCPSHDIpmfqNeee9h9XlxMe/sqMgb6AyDGWJUD2QQI8Jk1jvKpZn/Bbiyk4mVMOHT1HUYlZZnqlWfKa2qrk5ZZ4sJGXLFkZ7qq97mensrtiM1274GY1wECeWZFAcSFWmwV/KVR7OextNq9pCCfFIn41cbGPyornSwznPEiZvK31gapK0O9A0rPVihLkibTCg2Vo9NshxH0myFj6o8a6P5PNrpFzcsD0LtIvrbkrGlKX0zzCsCo5EmsEqpe76nPNGXmBjuNmvr6vrONAnE3zhbSgBzKYFYzq+xlCo+L7X8ePml/Jf0nvwlD4o7ipkxkk5ojUZKz1zodZJxZGSgAZjUT29oqmR5StndA0+q6aQh2MIUoYwTqFIElJGhnIc6v1uzgKTko6gggjCVDPlkK6tzIztuZ2272WDE+Nw+R9RrVVlrT+W7j/AFG2/fXNamoAUVE2ZtJL6OkROHG4jONW3FtK0OmJBqXQBRRRQBRRRQFHvy5h2beqGotbiP1S6nWjCUNst5wlKAn81MZ+AqDv03i2Zejna3H7pdTGHcbbK4MFKVGJkBSDyz4igJBaTiAzmSoaxOhPxoWykAAzqQOPpZGffTWFQjImEuRzzIKRPOBScJ060YkEa6cdcxWQH1WqQDMkQRqTly+FJUhITikxkriTkMj7qU2kwoZ6mJnSMszrUctHAYCvQggzmrKIB8eyoBK83HbkSfEzP1mktspKRBOHIjM5QZGtIJOMGFAYs9YIwnPlrHCvLZBGD0vRIVMwDlGXDjQDjqEiSSdQTGoMYQcuzKmNo2wDTkTJQ4BmY6wOXdNKuGzK8jmExExrnTG03OjadUcWFIxZkxASSrM8IB1oD572EZt2voJ+qKu9lH5VNUewRFu19AfHP7autmn5RPfVCfLOfP8AUXO9IyTWcrS70DqpPdWarWiJ8niql7mOG3dNz+LdvF2j/eWW3LdXZ1ukT+fUQ1rPJ5sBF7Y7StVkhK7gQoaoWGmlJWntCgD4Vn7JVqcqcuqLOlltlcu73YlqG33E27IW424FLDaApUpMyYnPjzq68m4xbJsSokkMIjPkMI+GVYxNptdTfmxs4eILarhTrfm/sl6B1yCOthiZ4cK6BsPYfmts1bJUpQZYSgKzGJSRmqBpJziq3hVDUUlJV/JLN+LnR1EoO2wgbPVi23d/NtLRPfLlwqtWax276p2ztGdQxYDulL5Pxqy312qtm2KWjD76gxb9jjkjH3ISFuHsRXXbSV2Vih8mm3sS7u2VA/xi5uLbk5bruHUlSR2OpXP00863tcrf2ciGW7d4Mv2gSGDKFLt0hGAh1tMlSHAE4gdZBGkHR7t+UEOLTbXiRbXKhKJJ6C5Ht27iteHUV1hMZwap6TWQ1CdsPt5dDdVoyp88Gxorya9q6aQooooCm30/k68/1a4/dLqRslwJt2NTLbYEfQB+ym960TY3Q527497ahRu8Mdpaqn8Syr3tj7zQE03gjjxyykQYPHnXougdAeHLOdCOyjzUTIJBz5cTJGnOlFoYsXED+5+J95qcAR56nXPQnKMwNacDmUwe7jTKGkkFAUYKchlkk8jGlOPAYYJ1IHjIjhGtAeJugdAZkiMpy14xQLsGMjmJGXCQJ17RTbttpqRJJORMxGhGmtONMnIqOYBHDQnjHGANKYB4L1P1EaZyY8NRrWY8pu0SnZN0UektIYE83VpZOnYsmtQLQRhkwIjTKNOH11mfKZsh5/ZziWBjcQpt1KPyvRrCyjLjAkRxAFQwcftmcKQlOiQAI5ARUq2MKBg5HlVbauocaQoJS7IGIv8ASYccQvCy2psBIUVJBVJy1zzW0wE6MWJ+lZhX1uVz8yfFvUqypRTzLJpNtbQDiABnFUqVd1NvkRCrKwJ4Ftty1c8FNrUPGBURakDNLrtsr2bv5e3PdcIlaPzqxfu8p+vP9Z+RPsN+YyV+3BNVXR/Im1FncL9u8fPeEhDY/ZNcwU6tBSHkYAsgNuoPSWzszGB5OUkDQwa675IbVSNltqUCnpVvOpB1wLcUpB8Uwrxq1QyroypQlBtSVjVNXBMEyJxHQRkOetKXd5GARCcUwDkdDr2HKvfNoAgklIMTGc88qZSzAwkkJUMJkJBnLSBynWrODeZ3dv8AlfavdY/uV1Rbe26h64XdqhVtaYmWQfRdWtaWbl+TACEYkthWYgO85qHtXaLg2ttG0ZKkruEWiluoHWZYbZWHlp4dIcSEJ+csHhU21vWkh9pIQm1tkBszmEwgrWgjTAlsomQSSVzMGuJ4tqXTp+zjlvn0vb58FnT07vd+XKnoEsuqSsJU4w70jC04UrfF2X09G8ojIpONalaFLaV8DVgwbW7R0Dny4hKyl5BQp5OHow+kKSklJ4LbgTGfAxts7NYRbJwN9ChaVpgN4W2i63m482hOLMIDBPqh1Qph0F4qubtBbbjpVBGNJLbSj5swknCvEpxS3iISZ6FJA0rj047kpqTT+vp55drrL7WLScoXjbBY21ne2keZ3alIA/gbxKn2kxAwodT8skZ5DPIZ1ZI38v2+q9s5LsEJK7W5QUkkSBgdCVDLPjTWxrVbVu2l0krSkY5JWQTnhxHNWGQkE5mAeNQCp3aL6rO1WUNNmLy5bJIRn/F2FaF4j0lD0B8buj1+qrTdOFpJfufBhWpUox3PHkT9m+VV64u/NGdnOlaSnpip5sJYSTClOFIUARn1SQTpXQ5qv2Fu+xZshm3bS2gcBqo8VKUc1KPM51Y16RXtk55X7w/xS4/oXf2FVC3aURY2Zz/gGMUcuhGvjFSd6VxY3R5W7x9zaqRsBWCztUx+JZT/APWOXdUglIUSUiVarB1GUnD9leIJJSTi9FQmOMjXLlT4uRxk5kCAeHDvyr1N2k+4nMECBr7qkDVuTiBMz0YmRxnPxpDic1a+mg6cOpnp2H3VLQ6DI4jUHt0phq4JjtJywnhOh8JoBsrUDGeEKIkzpAIzGcTOdCiqFdZRISkiBEnOco7sqfTdpOknlkc+7nSm3pKhGkc+QP20Al9Xo64eJHdl3Cqnb+1/NrZ24UVQ024sDTEUkdGk5aqMDtmrRVxoBxUUyEnKJOnE5VhfK5tmG2rNJzdV0rg5NtEFIP0ncHeEqqG7Ihuyucys2SlCUnMgDEeavWPiqT41PsLUuLCR41HSmtFYMBhouH0jpXPk7s57953IG3nBjCBokRVWRTjzmJRJ41GuHSB1U4lEhKEjVa1HChA71ECpim2FdvBc7mborv3HGeqLFC2jcJIPXcB6XA0BkkkBAWZGShxrtXR4ClCAAlISkJT1QkDLIAQQBAjgBUDc7dwWNo2xIUsAqdV+UdUcTiu4qJjsAHCrursIKHHU6KvZJ9CEhxXVGcgrBkGOOGfhVdt7baLZjpVlalSkIbH8I64QcLbaTqsngNBnoK93l3tatAlBCnX3MmWG4Lrp5xohA4rVAHwrJ2lm46953dKSt6Pkg2qWbZJObTQ4kgDG4c1SQIAzpa7xCnpI3ll9F+dDbSpSqPHB5ZWrkOPr6M3D4QtawoqQFJSUttiNWkDDx6xKzxFUO29htsttqDWItJU486ZT05BBDbyk+mHH1hagqQEpXplWzUKStsEFJAIIIIIkEHIgg6jsrxUtfUnWdSXXp8jqulHbtRlrLal024ULS4+4ShISVsgF0Y1PFtaAMLQbCTCwFAqQPWzudn7YbfyRJVhCsMHMaShRGF1IVliQSmeOYpF1u+jonEsBLKlMOMt4QEobxySQlIEEqwkkZnCnlWbt9kOXFz5iwOhUpA6YodW8iytpSr5JSkgIcdKQEpAgJCSAM4tUKENdO0VZ+WPlfj063u+DU5ypK8uC7ZS9tN1TFsstWzZw3Nyn01KiF29uoGFHOFOaDhPr9H2Rshq1ZQwwhLbaBCUp0HaeJJOZJzJr3ZOym7ZlDDKAhttIShI4D7STJJ4kk1Lr2lChChBQgrJHNnNzd2FFFFbjApN9lxs29PK1uP3S6m7PtoYZToUIb+CAINVPlGXGzLoD1my3+sIbj+1V+6MgAJz9w7qASm2zBnRRVpzkR8abctgE5kkAKBgcFZn6qENHKQfRI14zlx5V4pCikggk4RHYYz8ZqQPIGGAeJjIAe+KbDMFInQqIy1mZ+unHxMZE55xroabwERkfWjPSdBNAeLtwEhJMjTNM65A9h7aebZgnM5xr2ADXwpjAeR1Qfcc+NPspiRwnLugfbNARb95DDannVhKG8bqyRkBBn4TXDNpbUXdPuXLgIU4RhSfxTaZDbfeAST85Sq1PlL3rFw4LNky00ubhQ9FbifRaHtBCusrhiCRwVGZ2dYlxQA0qtWn0K1af7UTNi7NxHGrQV5ty/wASsI9EVYbWuwygNp141mlK41VWSu8YR4o1tfJbun0qk7ReHUTPmiTxnqquCO0SEdkq4istu5u+doXQthPRJAXdKHqtcGgRotwiOxIUa7200EpCUgJAAAAEAAZAAcABVylC2S1ShbLF1lt/9j3j9vNlcLZcRJLaCE+cDKUdJGJtUAwoZSc+Y1NBrcbzlG7LdupsPsJUC8JWpxS13ClIIC0vOq6xKVynDOE5GKvm6p7Jroto7RYTOEPsvgJI/wA4ZJcJn1caJgZzVugGa8B4hHZqZxm7/lzuUJKVJWwPpTXqhTXSgGJEwTE8BAJ7hIrxN2nWZ6uPIE9XnkPhrXOWehnZlbvHtgsNDo09I84tLTDeRDjqoCUHOQIOI9g1EitVuXuoLFjCVdI84ekuHeLrh1PYgaJHAd5rObn2fne0H7tcFFmTa24iB0uFJuXo9oylA+aI4V0Ovd+F6OOmop9ZZZyNRVc5eSCiiiuqVwooooDNeUj+TLk8kpV+itCvsq/eUREe179aoPKNns54e0WUHuW80g/AmtA6BlMjPKOdAI6WSNRmQR3CaFvyMpEFPIyCY++lKbTIGfHxyzk91eKZAGZPqj3Hq8OZqQOIdmcojI+6ftpBuREwdCR2gU4lvU8/uj7KR5uIjPQgdgPAVAFoVOcR31znyg7/ABBVZ2i4Xmm4eSf4Lm02R+O5n1B86Ij+U/ynptx5naujp1EpccByYynCFaBw5CfUBk54awmyG0uJT0eSdI4pI1Sr5wOs8c+M1rqT2o1VJ7VgdsrKYQkQBkANAOVagBNs1840W7DdujEYJrP7R2gXVSdOFUuSpx6jFzcFaio0yxbuvupt7dHSPLzSk+ihIyLrh9Vsc+JyEk0MtOPOpt7dHSPLzSnRKU8XHFeq2OfHQZ12jcnctvZ7JE9I85Cn3SOs4rgB7LadEp4d5NWKdPqzdSp3yx7c7dRGz7cNJONajjecIhTrh1URwHADgAO01e0UVZLQUUUUBy24WkbX2mtUYEJsSpSlBKUQ2tWJRJiAM6bstp3V4ZsLcrRKgLq5KmrYAn1EDrvAREgDTtpjYu66tqbSvbh0EbPNwnqEEeeOMJDKQocWUkKMcSQM4MdbbbCQAAAAIAGQAGgA5Vyp+F0qteVarm9rLpwkWI6iUYbI4OdNbkP9Khl/ab6VLQ4tKbRlphtIQpsKAVCjq6nXXOrAeS1PHaG1D/Woz55Iq3eXO1mx7Fm8T/tH2AP3JrQVfjp6Uf0xS+CNLnJ8szu5G6yrBlxpbvTlb7ruMiFqxweufWXIMnjWioorcYhRRRQBRRRQGb8oaosHFa4V2649rDcMrwjtMRHbV9cDIa+kJjXjyqj39E2gT7VxZJPaFXjCT8Ca0VARQCCNTmqOcRlJ7+dJzg+l6h45dbPXuqZRQDTWWIZxOUzpA4ntmuVeWXf91pCbW0VGMqQ86mZQRhBZQoZBcElUGQBwNarbe8Kn1qtrVRShJwv3CT6JHpMsHi7wUvRvQSvJNNtbddh1gMKQAhMYAnItkaKQeCs+2ZMzJnjazxelpqqp89/L/SxSoOavx2ORbq7oJUOkfICeRynjn2Two3o2u0y4PNVFK4AUUnqKAyAWkghUDQ6jnU3eDYD5dFtbvC4Wcg0zPTJ7XEgFKQOKipPcKtNhf+n68eIVdOt245D5ZzuwiED9I91dSnUjVipxymaZwcXtkYk78PkdbArvCv8Anra7l7qbR2jDmFFtbn8a4gkqH+ibUrr95hPadK6Vu15GNn2hCyg3DgzCn4UAfmtgBA8QT21uwKz2R7GvZHsUm6u51vYNlLKSVqguurOJ10jitXLkkQBwFXlFFZGQUUUUAUUUUB4BXtFFAZvZ6gra12fydtZo8VLunD8MNaSsvsM/5V2j/R2X7D1aigCiiigCiiigCiiigM9v1/FQfZubFXuvLc1oaz+/7c7OuToUN9KO9oh4fFFX4oCPtLaTdu0t55YQ2gSpStAPrJmAAMySAKwO3t7Fvp6xVY2hMFTqujubmcghIBxMoM5/jDyQJNQt8k7UuLxRbsSthkxbY3GsHSDI3KmS4OkVwQFEBIkxJygbE3Xv0uF1VrjuD/nF8+2Q12NNM9IUp7Ekd4GVc7WPUSWyireatf4dF65fZdTbT2rMjR7PfSkdEltTaUABHUhso9UoIyiNU5KGcjiYlhZubUUQhamrFBKVutmHLxQyU2yr1WQZCnBmoyE5Sam2+4PS9a/uFXE/iWsTNsNDCkg43fz1R2U5v7us5dW7DNsGw20uVMFZZbWkIKUDqpIhJzwxHurnaLwZUZe2re8+i5z8eX/RvnXU7QTsu/8Aw1ex9hsWrfR27TbSOSEhM9qjqo9pk1NS4DoQayG5O6K7OzdZW4EuPFaj0RJbYlIbSG8USQAFEwJUT2Vndy/JY9Z3jTylMJQ1i6zBc6S4lJQErSoAJRniIxKzCQI1r0F3jH+FfbHPvccc5/PM6HtPeC2tikPvsslfoB1xKCrnGIidRTe8O8LdmwX3MShKUpSiCtalEJSlMkCSTxIESaxm8Pkrdurl93zlAbfPXxNFTyEYQgtoXjCcMAxIyk5E66/be67N1bi2cxBCcBQpCsK0KR6KkqjWMswRmai8s49A1Bbc3744+5H3W30Zvg50aXG1tx0jbqQlaQqcKuqSlSThVmCdDWb3f8qqri4aQu3S2xcKwsrDhUsEpUpvpE4ABiwxkTBI761G7O57FiF9FjUtyOkcdVicXhnCCYAAEmAkAZmi03Jsmn/OW7ZpLskhQHok6qSn0UKMmSkAmaWnjPqZXppyw2umePXuUe/+/L1m60xbpZK1IW6tT5XgSgEIASEEEkkkk6ADtFU29m/10bCweZi1VeDEt0gLS0QgLS2nFl8pmQTwB4mugbY3etrsJFww08EmU9IgKwnKYJ0mBPOnrvZTLrXQuNNragDAtCVIgaDCRGUZcqNSzn08iFKC23je3OefsZbc7fRy42Y7cuI6R23L6F9GID6mk4gUATGIFIgcZistuV5SLpy8ZaedbuUXRMJbSlK7c4SuUYfSZEEHHmMjOorqtjYNstpaaQhttOSUoSEpTxyAy1zpmz2HbtLU40wy2tfprQ2hKl5z1lASc886OLus/wChTglJOPPGePuca2lvptJm5u3BeBYt3lp6JTSEsKCAFKR7SRmUhWKTEnXLs2xdpi4t2bgApDraHAFapC0hUHtzqp2n5PbC4f8AOXrZC3csROLCsjQuIBwrI5qBrRJTAgUipJu7v9BUlCSioxs0s55f0MrsJX+Vtoj/AEdj7sD2dausps4Ydt3Y9u0tF9+Fy4RNauszUFFFFAFFFFAFFFFAV+8Ft0lq+2dFsupP5yFJ+2ozO01J2eLiMShbB2APSUGscQOZqdtYHoHcIJPRrgDUnCYA7az+zt8Ldm3ZQvp5S0hJw2t0rNKUg+i0eNARvJptDptnNrUpSnSVKfK1BZLq4dUQUkpCSFpISPRGUAgir59ZqpZ32skjA2i5AEwlFjdgDicgyBTbm+jR/wA22iRz8xuI780zHhWSYJ6nDQm5NVLm91v7F542V3/0qjK3wb4W+0D3WVx9qayuiDReeGvPPjWZXvenhZ7SP9ScH1xTKt8W+Nvfp+lZvfYDTANi1tKpTe0JrA/hszwavD2C0fn4pFep32J9Cx2kr+q4R71rFLIk6Im6pYfrno3vuvU2ZdHljdt2/fKzFOI3p2ifR2YB2uXrA+CUk1FgdCDgpVYNG39qf+32/wDvqf8Ap08nbm1zpY2g+ldz9TdY2BtqKxfnW3Dozs1P0nn1fsor1NttxXpPbMb+g0+v4qUPqqAbOisadj7Y/n9p/uh/6lef4M20nS8sl/TtlpjuwroBTS43gcTz2c2T3i5cA/aNbGsBZ7r7UTfpvVv2KlFtDDgDTqR0Id6VWHrZOZmCcuyt/QBRRRQBRRRQBRRRQBRRRQBXkV7RQCCimV29SaKm4K1y17KiuWlXRRTS2KlMFE5b0yWau3LeozltWdyCrwxXqV1Lct6YUzU3A425Uhp2oiEVIaRUMFrbu1JqFbJqYK1sk9oooqAFFFFAFFFFAFFFFAFFFFAFFFFAFFFFAFFFFAFFFFAeFNNqYp2igIqramlWtT6Km4K4WdOotqmRRS4G0NxTlFFQAooooAooooAooooAooooAoooo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0" name="AutoShape 4" descr="data:image/jpeg;base64,/9j/4AAQSkZJRgABAQAAAQABAAD/2wCEAAkGBhQSERUSExQUFBUWFxYXFBgUFxgXFBMYGhgXFBcWFxYYHScfGBkjGhYXHy8gIycpLCwsHB8xNTArNScrLCkBCQoKDgwOGg8PGSkeHyEsKSkuLCksKS0pLCwsLCwqKjUtNCkpLCwpLCwtLyksKi8sLSksLCwqLCwqLCkpLCwsKv/AABEIAPsAyQMBIgACEQEDEQH/xAAcAAABBQEBAQAAAAAAAAAAAAAAAgMEBQYHAQj/xABUEAABAwIDBAUHBggIDQUAAAABAgMRAAQSITEFBkFREyJhcYEHFDJCUpGhI2JyscHRFkNTgpKTsrMzNDVUc4Si8BUkJURjdIOUwtLT4fEIVWSjpP/EABoBAQACAwEAAAAAAAAAAAAAAAABBAIDBQb/xAAuEQACAQMDAgMHBQEAAAAAAAAAAQIDESEEEjFBUQVhcRMigaHB0fAyQpGx4fH/2gAMAwEAAhEDEQA/AOo7U3zbYuFW5ZuXClCHFqZZLqUpWVpTIQSs5tqzCSBGZqZs7ea2fgNupxETgXLbsc+icAWPdVVfDo9sW6+FxbPMn6bS0Po/sqe9xrQXuz2nk4XW0OJ5OJCx7lAigJM0VTfgbY/zO2/Ut/dXp3RtPyDY7hA9woC4oqm/BC0/II+P30fghafkEfH76AuaKpvwOtPyCPj99eDc6z/II+P30BdTXk1TfgZY/wA0tv1KPuo/Aqx/mdr+pb+6gJ17tlhn+Feab/pHEo/aIqvXvvYjS6YV9BYcPuRNTLLYFsyZat2Gz/o20JP9kCp9AUn4YsH0U3K/oWl0oH84NR8aQd708La+P9WcH1xV9RQFD+FKyJTY3quXUZR+8eTHjSV7evD6GznB/TXFuj39Gpz7a0NeTQGc8/2mrS0s0fTvHFfsW1PbN2td9Olm6t2WwpKihxl9TqVKTBKMKmkFJwlRn5tX1U+8KsJtnOCLlAV3OpXbD+08mgLiiiigCiiigCiiigCiiigMzvmcLlg77F80mex1t5gjxLg+FX1xqjScR1+iqqPf1P8Ai7KvYvLFX/6mU/8AFV88RkCAQTGfDKfsqUBjpswoxklzPgQCnPurxbhORiQtEePZNSpT2Zd2Q+yk9SPVgd0ClwJSuUqBgxI7DlyqMtZ6ODBHRz3aRPP/ALVLCxiiBmJnnoPtpLakyUwkZxGXWyBmPGgPC/1wMiCcJ/RKuf2UizWQEDKCkxzER79acQpMSQkZkZxwJTrRd3DbTanFlKEIBUpRyCQBJPZQDSllKlkR6SZHEyBpyoQ5GICAcS+HLXiK4zvd5dX0uxZ26EIGjlwglxY5hIIwJPIye7Sp263/AKgWXClu9YDRJzdZBU2DzUg9ZPeCqlwdW6U9ZYgdRCj2+kY/70/c6o0nEYn6KqRs+8ZfbDjKkOIUMlIgg9mX1cKfOE9XIxwyMeFARulzCjGSXM+BAKc+6vFuk5GJC0Rlz7JpraW3bZggPOtIVGSVKGODIkJ1jXOIp3Z20GH04mVtuJBglBBwnkY0PYaXA8lZKVAxlI78uXjUdSz0cGCOjnuyEf37KnYRy117abBRGWGJz0ifvpcCDcdcDIicJy7Cef2VSbyAmwdAjJhxxEDNK2gHEHt6yQfCr/qRPVjnlwy1pro0uNkFIg4k5QRBlJjvoB5h4LSlQ0UAR3ESKcqm3Mex7PtFEyfN2ZPaG0hXxBq5qAFFFFAFFFFAFFFFAZvyg/xKOJuLIDv88t6vnkElMcCCfiPtqh8oBizxezcWSj3C8YJ+FX77uGDlEgHsByn30BFVblKIOoASDJ5iMoyzAnWloSSTAE4gVGdZBGsZEZf3NC3ypKhEQFTzGWXvGdAuCkRA0TEdpw51kBdvblJTMZJKde0H7K8VbklWkFQVPHLDlEdnPjXpeVkIEkkCZGgmYpp58qQrLKFZ8o0z8KZApVuqIyzx8faMjh8KwPlk3gFuxatL9B1wlcet0YSUg/NxqSr80V0BdwoTkMoOU6EkHxETXNPL7sZT1gi4SP4u7Kv6NYwFX6YR4GahgxKVM3aDoSNDHLs+ysnvBu440MUBQ5+tHATOQ7BFUtltNbRlBMz4e6uh7u2t1fNkPBDLJ/HOZJCeJAJlZ9w7eFap1I01eTsZRi5cFb5L766accebeU0y0nE4YxpWYIQ0UEwuSZjIiDBSTJ7BsvynMlKi+OjdbadXH4t7CnpFBpXBUJPUVCuIxQTWFvrdDTYYtwegSrFi9Z1eXXUBpoIHYMhhAFVc2yVoKFCUqEEf349taKdaTbcsLovL7s01KsYyUY57nWNjno2QtRl135R5ecrWR1vAaAcEhIGQpF1ZocUXUKU0+B1XW8nMuCuDifmLlPZWEs951m381WsodHRNtuJyxtrdaZK0+y6lLkkc4UMtNvf2XmN022Co278hrEpSy06kFSmipRJKVoBWmSYKFjikDzFXT6yO/UXttf8AK6tfnc6ynSdorr+WNJuzttVywcYSl5tRaeAnCHAAcSZ9RSVJWOxQBzBqb5qrPTPBx9kyeFZfdlzotovN8H2EODtUystrPfgeZ/RrUuqJxcgtEf2Pvr1OjrOvRjU7r58P5lCpHbJoUWFYpEeliiYnqhPLI06w2QCDGpOXaSftprzozhgTJGUkZAKmPGn21EgEiDGY5VaZgUO4Kv8AEGU+x0jf6t1xr/grQ1nNyF/JXCPYvbwfpPrdH7ytHUAKKKKAKKKKAKKKKAzHlKH+TLg+ylC/0HEOf8NaJ1QyBEgkjsyBVn7qpPKCxj2Xejj5u8od6UFY+KatA50iG1pGIGFxzCkmNe8UA8ojFhj0gSTziBn768dCRHVBmE+H3U15uRoBo53AqIIHdlSRbnlkVJPDhrplNSCSW0gTExmP/NNqKQkrwzIkjLjmZr1pogKERJMcsx8M6Z81OHIAHBh4ZnLMnw+JoCQtvLCmBOvdpUa+sUXNstlY6jrakKHEJUCnLtHCnC0orCo0VPDTCR3zNFvbkYDAEAhWnZHfpQHBcRbWptdvah5pam1qFugHGgwVDhCsljLRQr25u1uGVqKiNJ0HckZDwFbTysbudGobQQOqcLd0Bw9Vp89xhtXYUn1awornzoQhLclnuV69Spba3gttmOhQwKqNtGx6NXYdKjsOYVA1oLxnpWJ4isCssoyV9ahaCnIHJSD7C0mUqEZiDy4E866htjeBN/sVd2lOF23KXVo1LL1utLi0zygGDxSoc65wRT+ytq+bqeSsxb3TSmLrkjEkobuI+ZihXzTPq1Yg1JOL6m+hUs7HQLt4N31g8DkXlsk80usuAD9Y218K3paSc4GcfDSuUnaHSbPsLgxKXrBSjPrB9pC8+8qFdS826x0g9b86I+499UfBrrTuD/bJr+n9Tpaj9V+6HC0kzkNZPfpPfFLBEcKheanDEZwBqIMGZ/8AOdOLtxiAAABEKHYDP2keNdkrlLudk5tBPK+X7lMW6x+1WlrNbsK/xzaaf/kMq99nb/8ALWlqAFFFFAFFFFAFFFFAVu8oHmdzOnQPT+rVTG7DpFlaDUm3Z/dJJNSd4Ezavjmy7+wqo26aAqwsyf5uwe0fJJoCb5zniMiEuSJ4pKR99ONqPSGcuqMpJGppfm6eXAjjode+a9QwAZHKNScvGpAg3HWwwNSNeMTnl2UhN7kCRAKcQgycoy07RTvm6ZmM5nU66GjzdMARkAQNdDqPgKYAhonGqfZTxJGqqQh4gniMca5iQmIHKTT6GAMxyjUn66OgGfaZ1Oo4/CgIr6EXDamnEYm3EKSoGYUkjCUnvBOlcFutnKtX3rRZJUwvCFHVbZGJpw9pQQD2pVX0GltKTllMwJMczA0Fcx8seyQhy2vE5FSjbO/OCgpxo+CkqH59a6kbo11I7omJrSbCdxIKTWaFXe7i+tFUWUo8lbfNYXFDtqKsePfoRyPZVrt9uHKrKJkcMl7LcjY95bpkm0Wl5A49F0iLlMHswuDvTXcxfyMSQCnClYM6pVMRl2VwfYjgTdpbV/B3TTls5OkkFbfjktP51dV8mtz0uzGOk9NtBt3ZJyUwpTUHwSD41npUoVJxXW0v5w/6Oru304y+H8Gm85OYIEgga5GRI4T8KSm50OEDEDnxlPq6UtLSVZwc89TOQgHI8qSpAGUZJ60CSZziB76vmBn9gkjam0EnLEiycjXModaOf+yFamsxZqjbVwPasrVXfD10mfjWnqAFFFFAFFFFAFFFFAV28SotLg8mXf2FVE3ZbPmNnlIFuxI/2SQO/OpG9Kosrk8mHv3aqZ2CSmytEic2WUmNf4Mae6gJyLcymQY63HTrApGvAClXDUq0kYVDxyjj2GlpudMjmop4aifurxN4NSCAZzy9XXTuqcgaDShMDVKZz1M9bjmY99eBogTGYXkDGYOUZd8+FOh44+IGEmJHMe414bgHPDJCsIzHEAzNTkHrzPyeEZn++dILRBMDqykxzyIOXfB8KcTd6SCPSHDIpmfqNeee9h9XlxMe/sqMgb6AyDGWJUD2QQI8Jk1jvKpZn/Bbiyk4mVMOHT1HUYlZZnqlWfKa2qrk5ZZ4sJGXLFkZ7qq97mensrtiM1274GY1wECeWZFAcSFWmwV/KVR7OextNq9pCCfFIn41cbGPyornSwznPEiZvK31gapK0O9A0rPVihLkibTCg2Vo9NshxH0myFj6o8a6P5PNrpFzcsD0LtIvrbkrGlKX0zzCsCo5EmsEqpe76nPNGXmBjuNmvr6vrONAnE3zhbSgBzKYFYzq+xlCo+L7X8ePml/Jf0nvwlD4o7ipkxkk5ojUZKz1zodZJxZGSgAZjUT29oqmR5StndA0+q6aQh2MIUoYwTqFIElJGhnIc6v1uzgKTko6gggjCVDPlkK6tzIztuZ2272WDE+Nw+R9RrVVlrT+W7j/AFG2/fXNamoAUVE2ZtJL6OkROHG4jONW3FtK0OmJBqXQBRRRQBRRRQFHvy5h2beqGotbiP1S6nWjCUNst5wlKAn81MZ+AqDv03i2Zejna3H7pdTGHcbbK4MFKVGJkBSDyz4igJBaTiAzmSoaxOhPxoWykAAzqQOPpZGffTWFQjImEuRzzIKRPOBScJ060YkEa6cdcxWQH1WqQDMkQRqTly+FJUhITikxkriTkMj7qU2kwoZ6mJnSMszrUctHAYCvQggzmrKIB8eyoBK83HbkSfEzP1mktspKRBOHIjM5QZGtIJOMGFAYs9YIwnPlrHCvLZBGD0vRIVMwDlGXDjQDjqEiSSdQTGoMYQcuzKmNo2wDTkTJQ4BmY6wOXdNKuGzK8jmExExrnTG03OjadUcWFIxZkxASSrM8IB1oD572EZt2voJ+qKu9lH5VNUewRFu19AfHP7autmn5RPfVCfLOfP8AUXO9IyTWcrS70DqpPdWarWiJ8niql7mOG3dNz+LdvF2j/eWW3LdXZ1ukT+fUQ1rPJ5sBF7Y7StVkhK7gQoaoWGmlJWntCgD4Vn7JVqcqcuqLOlltlcu73YlqG33E27IW424FLDaApUpMyYnPjzq68m4xbJsSokkMIjPkMI+GVYxNptdTfmxs4eILarhTrfm/sl6B1yCOthiZ4cK6BsPYfmts1bJUpQZYSgKzGJSRmqBpJziq3hVDUUlJV/JLN+LnR1EoO2wgbPVi23d/NtLRPfLlwqtWax276p2ztGdQxYDulL5Pxqy312qtm2KWjD76gxb9jjkjH3ISFuHsRXXbSV2Vih8mm3sS7u2VA/xi5uLbk5bruHUlSR2OpXP00863tcrf2ciGW7d4Mv2gSGDKFLt0hGAh1tMlSHAE4gdZBGkHR7t+UEOLTbXiRbXKhKJJ6C5Ht27iteHUV1hMZwap6TWQ1CdsPt5dDdVoyp88Gxorya9q6aQooooCm30/k68/1a4/dLqRslwJt2NTLbYEfQB+ym960TY3Q527497ahRu8Mdpaqn8Syr3tj7zQE03gjjxyykQYPHnXougdAeHLOdCOyjzUTIJBz5cTJGnOlFoYsXED+5+J95qcAR56nXPQnKMwNacDmUwe7jTKGkkFAUYKchlkk8jGlOPAYYJ1IHjIjhGtAeJugdAZkiMpy14xQLsGMjmJGXCQJ17RTbttpqRJJORMxGhGmtONMnIqOYBHDQnjHGANKYB4L1P1EaZyY8NRrWY8pu0SnZN0UektIYE83VpZOnYsmtQLQRhkwIjTKNOH11mfKZsh5/ZziWBjcQpt1KPyvRrCyjLjAkRxAFQwcftmcKQlOiQAI5ARUq2MKBg5HlVbauocaQoJS7IGIv8ASYccQvCy2psBIUVJBVJy1zzW0wE6MWJ+lZhX1uVz8yfFvUqypRTzLJpNtbQDiABnFUqVd1NvkRCrKwJ4Ftty1c8FNrUPGBURakDNLrtsr2bv5e3PdcIlaPzqxfu8p+vP9Z+RPsN+YyV+3BNVXR/Im1FncL9u8fPeEhDY/ZNcwU6tBSHkYAsgNuoPSWzszGB5OUkDQwa675IbVSNltqUCnpVvOpB1wLcUpB8Uwrxq1QyroypQlBtSVjVNXBMEyJxHQRkOetKXd5GARCcUwDkdDr2HKvfNoAgklIMTGc88qZSzAwkkJUMJkJBnLSBynWrODeZ3dv8AlfavdY/uV1Rbe26h64XdqhVtaYmWQfRdWtaWbl+TACEYkthWYgO85qHtXaLg2ttG0ZKkruEWiluoHWZYbZWHlp4dIcSEJ+csHhU21vWkh9pIQm1tkBszmEwgrWgjTAlsomQSSVzMGuJ4tqXTp+zjlvn0vb58FnT07vd+XKnoEsuqSsJU4w70jC04UrfF2X09G8ojIpONalaFLaV8DVgwbW7R0Dny4hKyl5BQp5OHow+kKSklJ4LbgTGfAxts7NYRbJwN9ChaVpgN4W2i63m482hOLMIDBPqh1Qph0F4qubtBbbjpVBGNJLbSj5swknCvEpxS3iISZ6FJA0rj047kpqTT+vp55drrL7WLScoXjbBY21ne2keZ3alIA/gbxKn2kxAwodT8skZ5DPIZ1ZI38v2+q9s5LsEJK7W5QUkkSBgdCVDLPjTWxrVbVu2l0krSkY5JWQTnhxHNWGQkE5mAeNQCp3aL6rO1WUNNmLy5bJIRn/F2FaF4j0lD0B8buj1+qrTdOFpJfufBhWpUox3PHkT9m+VV64u/NGdnOlaSnpip5sJYSTClOFIUARn1SQTpXQ5qv2Fu+xZshm3bS2gcBqo8VKUc1KPM51Y16RXtk55X7w/xS4/oXf2FVC3aURY2Zz/gGMUcuhGvjFSd6VxY3R5W7x9zaqRsBWCztUx+JZT/APWOXdUglIUSUiVarB1GUnD9leIJJSTi9FQmOMjXLlT4uRxk5kCAeHDvyr1N2k+4nMECBr7qkDVuTiBMz0YmRxnPxpDic1a+mg6cOpnp2H3VLQ6DI4jUHt0phq4JjtJywnhOh8JoBsrUDGeEKIkzpAIzGcTOdCiqFdZRISkiBEnOco7sqfTdpOknlkc+7nSm3pKhGkc+QP20Al9Xo64eJHdl3Cqnb+1/NrZ24UVQ024sDTEUkdGk5aqMDtmrRVxoBxUUyEnKJOnE5VhfK5tmG2rNJzdV0rg5NtEFIP0ncHeEqqG7Ihuyucys2SlCUnMgDEeavWPiqT41PsLUuLCR41HSmtFYMBhouH0jpXPk7s57953IG3nBjCBokRVWRTjzmJRJ41GuHSB1U4lEhKEjVa1HChA71ECpim2FdvBc7mborv3HGeqLFC2jcJIPXcB6XA0BkkkBAWZGShxrtXR4ClCAAlISkJT1QkDLIAQQBAjgBUDc7dwWNo2xIUsAqdV+UdUcTiu4qJjsAHCrursIKHHU6KvZJ9CEhxXVGcgrBkGOOGfhVdt7baLZjpVlalSkIbH8I64QcLbaTqsngNBnoK93l3tatAlBCnX3MmWG4Lrp5xohA4rVAHwrJ2lm46953dKSt6Pkg2qWbZJObTQ4kgDG4c1SQIAzpa7xCnpI3ll9F+dDbSpSqPHB5ZWrkOPr6M3D4QtawoqQFJSUttiNWkDDx6xKzxFUO29htsttqDWItJU486ZT05BBDbyk+mHH1hagqQEpXplWzUKStsEFJAIIIIIkEHIgg6jsrxUtfUnWdSXXp8jqulHbtRlrLal024ULS4+4ShISVsgF0Y1PFtaAMLQbCTCwFAqQPWzudn7YbfyRJVhCsMHMaShRGF1IVliQSmeOYpF1u+jonEsBLKlMOMt4QEobxySQlIEEqwkkZnCnlWbt9kOXFz5iwOhUpA6YodW8iytpSr5JSkgIcdKQEpAgJCSAM4tUKENdO0VZ+WPlfj063u+DU5ypK8uC7ZS9tN1TFsstWzZw3Nyn01KiF29uoGFHOFOaDhPr9H2Rshq1ZQwwhLbaBCUp0HaeJJOZJzJr3ZOym7ZlDDKAhttIShI4D7STJJ4kk1Lr2lChChBQgrJHNnNzd2FFFFbjApN9lxs29PK1uP3S6m7PtoYZToUIb+CAINVPlGXGzLoD1my3+sIbj+1V+6MgAJz9w7qASm2zBnRRVpzkR8abctgE5kkAKBgcFZn6qENHKQfRI14zlx5V4pCikggk4RHYYz8ZqQPIGGAeJjIAe+KbDMFInQqIy1mZ+unHxMZE55xroabwERkfWjPSdBNAeLtwEhJMjTNM65A9h7aebZgnM5xr2ADXwpjAeR1Qfcc+NPspiRwnLugfbNARb95DDannVhKG8bqyRkBBn4TXDNpbUXdPuXLgIU4RhSfxTaZDbfeAST85Sq1PlL3rFw4LNky00ubhQ9FbifRaHtBCusrhiCRwVGZ2dYlxQA0qtWn0K1af7UTNi7NxHGrQV5ty/wASsI9EVYbWuwygNp141mlK41VWSu8YR4o1tfJbun0qk7ReHUTPmiTxnqquCO0SEdkq4istu5u+doXQthPRJAXdKHqtcGgRotwiOxIUa7200EpCUgJAAAAEAAZAAcABVylC2S1ShbLF1lt/9j3j9vNlcLZcRJLaCE+cDKUdJGJtUAwoZSc+Y1NBrcbzlG7LdupsPsJUC8JWpxS13ClIIC0vOq6xKVynDOE5GKvm6p7Jroto7RYTOEPsvgJI/wA4ZJcJn1caJgZzVugGa8B4hHZqZxm7/lzuUJKVJWwPpTXqhTXSgGJEwTE8BAJ7hIrxN2nWZ6uPIE9XnkPhrXOWehnZlbvHtgsNDo09I84tLTDeRDjqoCUHOQIOI9g1EitVuXuoLFjCVdI84ekuHeLrh1PYgaJHAd5rObn2fne0H7tcFFmTa24iB0uFJuXo9oylA+aI4V0Ovd+F6OOmop9ZZZyNRVc5eSCiiiuqVwooooDNeUj+TLk8kpV+itCvsq/eUREe179aoPKNns54e0WUHuW80g/AmtA6BlMjPKOdAI6WSNRmQR3CaFvyMpEFPIyCY++lKbTIGfHxyzk91eKZAGZPqj3Hq8OZqQOIdmcojI+6ftpBuREwdCR2gU4lvU8/uj7KR5uIjPQgdgPAVAFoVOcR31znyg7/ABBVZ2i4Xmm4eSf4Lm02R+O5n1B86Ij+U/ynptx5naujp1EpccByYynCFaBw5CfUBk54awmyG0uJT0eSdI4pI1Sr5wOs8c+M1rqT2o1VJ7VgdsrKYQkQBkANAOVagBNs1840W7DdujEYJrP7R2gXVSdOFUuSpx6jFzcFaio0yxbuvupt7dHSPLzSk+ihIyLrh9Vsc+JyEk0MtOPOpt7dHSPLzSnRKU8XHFeq2OfHQZ12jcnctvZ7JE9I85Cn3SOs4rgB7LadEp4d5NWKdPqzdSp3yx7c7dRGz7cNJONajjecIhTrh1URwHADgAO01e0UVZLQUUUUBy24WkbX2mtUYEJsSpSlBKUQ2tWJRJiAM6bstp3V4ZsLcrRKgLq5KmrYAn1EDrvAREgDTtpjYu66tqbSvbh0EbPNwnqEEeeOMJDKQocWUkKMcSQM4MdbbbCQAAAAIAGQAGgA5Vyp+F0qteVarm9rLpwkWI6iUYbI4OdNbkP9Khl/ab6VLQ4tKbRlphtIQpsKAVCjq6nXXOrAeS1PHaG1D/Woz55Iq3eXO1mx7Fm8T/tH2AP3JrQVfjp6Uf0xS+CNLnJ8szu5G6yrBlxpbvTlb7ruMiFqxweufWXIMnjWioorcYhRRRQBRRRQGb8oaosHFa4V2649rDcMrwjtMRHbV9cDIa+kJjXjyqj39E2gT7VxZJPaFXjCT8Ca0VARQCCNTmqOcRlJ7+dJzg+l6h45dbPXuqZRQDTWWIZxOUzpA4ntmuVeWXf91pCbW0VGMqQ86mZQRhBZQoZBcElUGQBwNarbe8Kn1qtrVRShJwv3CT6JHpMsHi7wUvRvQSvJNNtbddh1gMKQAhMYAnItkaKQeCs+2ZMzJnjazxelpqqp89/L/SxSoOavx2ORbq7oJUOkfICeRynjn2Two3o2u0y4PNVFK4AUUnqKAyAWkghUDQ6jnU3eDYD5dFtbvC4Wcg0zPTJ7XEgFKQOKipPcKtNhf+n68eIVdOt245D5ZzuwiED9I91dSnUjVipxymaZwcXtkYk78PkdbArvCv8Anra7l7qbR2jDmFFtbn8a4gkqH+ibUrr95hPadK6Vu15GNn2hCyg3DgzCn4UAfmtgBA8QT21uwKz2R7GvZHsUm6u51vYNlLKSVqguurOJ10jitXLkkQBwFXlFFZGQUUUUAUUUUB4BXtFFAZvZ6gra12fydtZo8VLunD8MNaSsvsM/5V2j/R2X7D1aigCiiigCiiigCiiigM9v1/FQfZubFXuvLc1oaz+/7c7OuToUN9KO9oh4fFFX4oCPtLaTdu0t55YQ2gSpStAPrJmAAMySAKwO3t7Fvp6xVY2hMFTqujubmcghIBxMoM5/jDyQJNQt8k7UuLxRbsSthkxbY3GsHSDI3KmS4OkVwQFEBIkxJygbE3Xv0uF1VrjuD/nF8+2Q12NNM9IUp7Ekd4GVc7WPUSWyireatf4dF65fZdTbT2rMjR7PfSkdEltTaUABHUhso9UoIyiNU5KGcjiYlhZubUUQhamrFBKVutmHLxQyU2yr1WQZCnBmoyE5Sam2+4PS9a/uFXE/iWsTNsNDCkg43fz1R2U5v7us5dW7DNsGw20uVMFZZbWkIKUDqpIhJzwxHurnaLwZUZe2re8+i5z8eX/RvnXU7QTsu/8Aw1ex9hsWrfR27TbSOSEhM9qjqo9pk1NS4DoQayG5O6K7OzdZW4EuPFaj0RJbYlIbSG8USQAFEwJUT2Vndy/JY9Z3jTylMJQ1i6zBc6S4lJQErSoAJRniIxKzCQI1r0F3jH+FfbHPvccc5/PM6HtPeC2tikPvsslfoB1xKCrnGIidRTe8O8LdmwX3MShKUpSiCtalEJSlMkCSTxIESaxm8Pkrdurl93zlAbfPXxNFTyEYQgtoXjCcMAxIyk5E66/be67N1bi2cxBCcBQpCsK0KR6KkqjWMswRmai8s49A1Bbc3744+5H3W30Zvg50aXG1tx0jbqQlaQqcKuqSlSThVmCdDWb3f8qqri4aQu3S2xcKwsrDhUsEpUpvpE4ABiwxkTBI761G7O57FiF9FjUtyOkcdVicXhnCCYAAEmAkAZmi03Jsmn/OW7ZpLskhQHok6qSn0UKMmSkAmaWnjPqZXppyw2umePXuUe/+/L1m60xbpZK1IW6tT5XgSgEIASEEEkkkk6ADtFU29m/10bCweZi1VeDEt0gLS0QgLS2nFl8pmQTwB4mugbY3etrsJFww08EmU9IgKwnKYJ0mBPOnrvZTLrXQuNNragDAtCVIgaDCRGUZcqNSzn08iFKC23je3OefsZbc7fRy42Y7cuI6R23L6F9GID6mk4gUATGIFIgcZistuV5SLpy8ZaedbuUXRMJbSlK7c4SuUYfSZEEHHmMjOorqtjYNstpaaQhttOSUoSEpTxyAy1zpmz2HbtLU40wy2tfprQ2hKl5z1lASc886OLus/wChTglJOPPGePuca2lvptJm5u3BeBYt3lp6JTSEsKCAFKR7SRmUhWKTEnXLs2xdpi4t2bgApDraHAFapC0hUHtzqp2n5PbC4f8AOXrZC3csROLCsjQuIBwrI5qBrRJTAgUipJu7v9BUlCSioxs0s55f0MrsJX+Vtoj/AEdj7sD2dausps4Ydt3Y9u0tF9+Fy4RNauszUFFFFAFFFFAFFFFAV+8Ft0lq+2dFsupP5yFJ+2ozO01J2eLiMShbB2APSUGscQOZqdtYHoHcIJPRrgDUnCYA7az+zt8Ldm3ZQvp5S0hJw2t0rNKUg+i0eNARvJptDptnNrUpSnSVKfK1BZLq4dUQUkpCSFpISPRGUAgir59ZqpZ32skjA2i5AEwlFjdgDicgyBTbm+jR/wA22iRz8xuI780zHhWSYJ6nDQm5NVLm91v7F542V3/0qjK3wb4W+0D3WVx9qayuiDReeGvPPjWZXvenhZ7SP9ScH1xTKt8W+Nvfp+lZvfYDTANi1tKpTe0JrA/hszwavD2C0fn4pFep32J9Cx2kr+q4R71rFLIk6Im6pYfrno3vuvU2ZdHljdt2/fKzFOI3p2ifR2YB2uXrA+CUk1FgdCDgpVYNG39qf+32/wDvqf8Ap08nbm1zpY2g+ldz9TdY2BtqKxfnW3Dozs1P0nn1fsor1NttxXpPbMb+g0+v4qUPqqAbOisadj7Y/n9p/uh/6lef4M20nS8sl/TtlpjuwroBTS43gcTz2c2T3i5cA/aNbGsBZ7r7UTfpvVv2KlFtDDgDTqR0Id6VWHrZOZmCcuyt/QBRRRQBRRRQBRRRQBRRRQBXkV7RQCCimV29SaKm4K1y17KiuWlXRRTS2KlMFE5b0yWau3LeozltWdyCrwxXqV1Lct6YUzU3A425Uhp2oiEVIaRUMFrbu1JqFbJqYK1sk9oooqAFFFFAFFFFAFFFFAFFFFAFFFFAFFFFAFFFFAFFFFAeFNNqYp2igIqramlWtT6Km4K4WdOotqmRRS4G0NxTlFFQAooooAooooAooooAooooAooooD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3" name="AutoShape 10" descr="data:image/jpeg;base64,/9j/4AAQSkZJRgABAQAAAQABAAD/2wCEAAkGBhQSERUSExQUFBUWFxYXFBgUFxgXFBMYGhgXFBcWFxYYHScfGBkjGhYXHy8gIycpLCwsHB8xNTArNScrLCkBCQoKDgwOGg8PGSkeHyEsKSkuLCksKS0pLCwsLCwqKjUtNCkpLCwpLCwtLyksKi8sLSksLCwqLCwqLCkpLCwsKv/AABEIAPsAyQMBIgACEQEDEQH/xAAcAAABBQEBAQAAAAAAAAAAAAAAAgMEBQYHAQj/xABUEAABAwIDBAUHBggIDQUAAAABAgMRAAQSITEFBkFREyJhcYEHFDJCUpGhI2JyscHRFkNTgpKTsrMzNDVUc4Si8BUkJURjdIOUwtLT4fEIVWSjpP/EABoBAQACAwEAAAAAAAAAAAAAAAABBAIDBQb/xAAuEQACAQMDAgMHBQEAAAAAAAAAAQIDESEEEjFBUQVhcRMigaHB0fAyQpGx4fH/2gAMAwEAAhEDEQA/AOo7U3zbYuFW5ZuXClCHFqZZLqUpWVpTIQSs5tqzCSBGZqZs7ea2fgNupxETgXLbsc+icAWPdVVfDo9sW6+FxbPMn6bS0Po/sqe9xrQXuz2nk4XW0OJ5OJCx7lAigJM0VTfgbY/zO2/Ut/dXp3RtPyDY7hA9woC4oqm/BC0/II+P30fghafkEfH76AuaKpvwOtPyCPj99eDc6z/II+P30BdTXk1TfgZY/wA0tv1KPuo/Aqx/mdr+pb+6gJ17tlhn+Feab/pHEo/aIqvXvvYjS6YV9BYcPuRNTLLYFsyZat2Gz/o20JP9kCp9AUn4YsH0U3K/oWl0oH84NR8aQd708La+P9WcH1xV9RQFD+FKyJTY3quXUZR+8eTHjSV7evD6GznB/TXFuj39Gpz7a0NeTQGc8/2mrS0s0fTvHFfsW1PbN2td9Olm6t2WwpKihxl9TqVKTBKMKmkFJwlRn5tX1U+8KsJtnOCLlAV3OpXbD+08mgLiiiigCiiigCiiigCiiigMzvmcLlg77F80mex1t5gjxLg+FX1xqjScR1+iqqPf1P8Ai7KvYvLFX/6mU/8AFV88RkCAQTGfDKfsqUBjpswoxklzPgQCnPurxbhORiQtEePZNSpT2Zd2Q+yk9SPVgd0ClwJSuUqBgxI7DlyqMtZ6ODBHRz3aRPP/ALVLCxiiBmJnnoPtpLakyUwkZxGXWyBmPGgPC/1wMiCcJ/RKuf2UizWQEDKCkxzER79acQpMSQkZkZxwJTrRd3DbTanFlKEIBUpRyCQBJPZQDSllKlkR6SZHEyBpyoQ5GICAcS+HLXiK4zvd5dX0uxZ26EIGjlwglxY5hIIwJPIye7Sp263/AKgWXClu9YDRJzdZBU2DzUg9ZPeCqlwdW6U9ZYgdRCj2+kY/70/c6o0nEYn6KqRs+8ZfbDjKkOIUMlIgg9mX1cKfOE9XIxwyMeFARulzCjGSXM+BAKc+6vFuk5GJC0Rlz7JpraW3bZggPOtIVGSVKGODIkJ1jXOIp3Z20GH04mVtuJBglBBwnkY0PYaXA8lZKVAxlI78uXjUdSz0cGCOjnuyEf37KnYRy117abBRGWGJz0ifvpcCDcdcDIicJy7Cef2VSbyAmwdAjJhxxEDNK2gHEHt6yQfCr/qRPVjnlwy1pro0uNkFIg4k5QRBlJjvoB5h4LSlQ0UAR3ESKcqm3Mex7PtFEyfN2ZPaG0hXxBq5qAFFFFAFFFFAFFFFAZvyg/xKOJuLIDv88t6vnkElMcCCfiPtqh8oBizxezcWSj3C8YJ+FX77uGDlEgHsByn30BFVblKIOoASDJ5iMoyzAnWloSSTAE4gVGdZBGsZEZf3NC3ypKhEQFTzGWXvGdAuCkRA0TEdpw51kBdvblJTMZJKde0H7K8VbklWkFQVPHLDlEdnPjXpeVkIEkkCZGgmYpp58qQrLKFZ8o0z8KZApVuqIyzx8faMjh8KwPlk3gFuxatL9B1wlcet0YSUg/NxqSr80V0BdwoTkMoOU6EkHxETXNPL7sZT1gi4SP4u7Kv6NYwFX6YR4GahgxKVM3aDoSNDHLs+ysnvBu440MUBQ5+tHATOQ7BFUtltNbRlBMz4e6uh7u2t1fNkPBDLJ/HOZJCeJAJlZ9w7eFap1I01eTsZRi5cFb5L766accebeU0y0nE4YxpWYIQ0UEwuSZjIiDBSTJ7BsvynMlKi+OjdbadXH4t7CnpFBpXBUJPUVCuIxQTWFvrdDTYYtwegSrFi9Z1eXXUBpoIHYMhhAFVc2yVoKFCUqEEf349taKdaTbcsLovL7s01KsYyUY57nWNjno2QtRl135R5ecrWR1vAaAcEhIGQpF1ZocUXUKU0+B1XW8nMuCuDifmLlPZWEs951m381WsodHRNtuJyxtrdaZK0+y6lLkkc4UMtNvf2XmN022Co278hrEpSy06kFSmipRJKVoBWmSYKFjikDzFXT6yO/UXttf8AK6tfnc6ynSdorr+WNJuzttVywcYSl5tRaeAnCHAAcSZ9RSVJWOxQBzBqb5qrPTPBx9kyeFZfdlzotovN8H2EODtUystrPfgeZ/RrUuqJxcgtEf2Pvr1OjrOvRjU7r58P5lCpHbJoUWFYpEeliiYnqhPLI06w2QCDGpOXaSftprzozhgTJGUkZAKmPGn21EgEiDGY5VaZgUO4Kv8AEGU+x0jf6t1xr/grQ1nNyF/JXCPYvbwfpPrdH7ytHUAKKKKAKKKKAKKKKAzHlKH+TLg+ylC/0HEOf8NaJ1QyBEgkjsyBVn7qpPKCxj2Xejj5u8od6UFY+KatA50iG1pGIGFxzCkmNe8UA8ojFhj0gSTziBn768dCRHVBmE+H3U15uRoBo53AqIIHdlSRbnlkVJPDhrplNSCSW0gTExmP/NNqKQkrwzIkjLjmZr1pogKERJMcsx8M6Z81OHIAHBh4ZnLMnw+JoCQtvLCmBOvdpUa+sUXNstlY6jrakKHEJUCnLtHCnC0orCo0VPDTCR3zNFvbkYDAEAhWnZHfpQHBcRbWptdvah5pam1qFugHGgwVDhCsljLRQr25u1uGVqKiNJ0HckZDwFbTysbudGobQQOqcLd0Bw9Vp89xhtXYUn1awornzoQhLclnuV69Spba3gttmOhQwKqNtGx6NXYdKjsOYVA1oLxnpWJ4isCssoyV9ahaCnIHJSD7C0mUqEZiDy4E866htjeBN/sVd2lOF23KXVo1LL1utLi0zygGDxSoc65wRT+ytq+bqeSsxb3TSmLrkjEkobuI+ZihXzTPq1Yg1JOL6m+hUs7HQLt4N31g8DkXlsk80usuAD9Y218K3paSc4GcfDSuUnaHSbPsLgxKXrBSjPrB9pC8+8qFdS826x0g9b86I+499UfBrrTuD/bJr+n9Tpaj9V+6HC0kzkNZPfpPfFLBEcKheanDEZwBqIMGZ/8AOdOLtxiAAABEKHYDP2keNdkrlLudk5tBPK+X7lMW6x+1WlrNbsK/xzaaf/kMq99nb/8ALWlqAFFFFAFFFFAFFFFAVu8oHmdzOnQPT+rVTG7DpFlaDUm3Z/dJJNSd4Ezavjmy7+wqo26aAqwsyf5uwe0fJJoCb5zniMiEuSJ4pKR99ONqPSGcuqMpJGppfm6eXAjjode+a9QwAZHKNScvGpAg3HWwwNSNeMTnl2UhN7kCRAKcQgycoy07RTvm6ZmM5nU66GjzdMARkAQNdDqPgKYAhonGqfZTxJGqqQh4gniMca5iQmIHKTT6GAMxyjUn66OgGfaZ1Oo4/CgIr6EXDamnEYm3EKSoGYUkjCUnvBOlcFutnKtX3rRZJUwvCFHVbZGJpw9pQQD2pVX0GltKTllMwJMczA0Fcx8seyQhy2vE5FSjbO/OCgpxo+CkqH59a6kbo11I7omJrSbCdxIKTWaFXe7i+tFUWUo8lbfNYXFDtqKsePfoRyPZVrt9uHKrKJkcMl7LcjY95bpkm0Wl5A49F0iLlMHswuDvTXcxfyMSQCnClYM6pVMRl2VwfYjgTdpbV/B3TTls5OkkFbfjktP51dV8mtz0uzGOk9NtBt3ZJyUwpTUHwSD41npUoVJxXW0v5w/6Oru304y+H8Gm85OYIEgga5GRI4T8KSm50OEDEDnxlPq6UtLSVZwc89TOQgHI8qSpAGUZJ60CSZziB76vmBn9gkjam0EnLEiycjXModaOf+yFamsxZqjbVwPasrVXfD10mfjWnqAFFFFAFFFFAFFFFAV28SotLg8mXf2FVE3ZbPmNnlIFuxI/2SQO/OpG9Kosrk8mHv3aqZ2CSmytEic2WUmNf4Mae6gJyLcymQY63HTrApGvAClXDUq0kYVDxyjj2GlpudMjmop4aifurxN4NSCAZzy9XXTuqcgaDShMDVKZz1M9bjmY99eBogTGYXkDGYOUZd8+FOh44+IGEmJHMe414bgHPDJCsIzHEAzNTkHrzPyeEZn++dILRBMDqykxzyIOXfB8KcTd6SCPSHDIpmfqNeee9h9XlxMe/sqMgb6AyDGWJUD2QQI8Jk1jvKpZn/Bbiyk4mVMOHT1HUYlZZnqlWfKa2qrk5ZZ4sJGXLFkZ7qq97mensrtiM1274GY1wECeWZFAcSFWmwV/KVR7OextNq9pCCfFIn41cbGPyornSwznPEiZvK31gapK0O9A0rPVihLkibTCg2Vo9NshxH0myFj6o8a6P5PNrpFzcsD0LtIvrbkrGlKX0zzCsCo5EmsEqpe76nPNGXmBjuNmvr6vrONAnE3zhbSgBzKYFYzq+xlCo+L7X8ePml/Jf0nvwlD4o7ipkxkk5ojUZKz1zodZJxZGSgAZjUT29oqmR5StndA0+q6aQh2MIUoYwTqFIElJGhnIc6v1uzgKTko6gggjCVDPlkK6tzIztuZ2272WDE+Nw+R9RrVVlrT+W7j/AFG2/fXNamoAUVE2ZtJL6OkROHG4jONW3FtK0OmJBqXQBRRRQBRRRQFHvy5h2beqGotbiP1S6nWjCUNst5wlKAn81MZ+AqDv03i2Zejna3H7pdTGHcbbK4MFKVGJkBSDyz4igJBaTiAzmSoaxOhPxoWykAAzqQOPpZGffTWFQjImEuRzzIKRPOBScJ060YkEa6cdcxWQH1WqQDMkQRqTly+FJUhITikxkriTkMj7qU2kwoZ6mJnSMszrUctHAYCvQggzmrKIB8eyoBK83HbkSfEzP1mktspKRBOHIjM5QZGtIJOMGFAYs9YIwnPlrHCvLZBGD0vRIVMwDlGXDjQDjqEiSSdQTGoMYQcuzKmNo2wDTkTJQ4BmY6wOXdNKuGzK8jmExExrnTG03OjadUcWFIxZkxASSrM8IB1oD572EZt2voJ+qKu9lH5VNUewRFu19AfHP7autmn5RPfVCfLOfP8AUXO9IyTWcrS70DqpPdWarWiJ8niql7mOG3dNz+LdvF2j/eWW3LdXZ1ukT+fUQ1rPJ5sBF7Y7StVkhK7gQoaoWGmlJWntCgD4Vn7JVqcqcuqLOlltlcu73YlqG33E27IW424FLDaApUpMyYnPjzq68m4xbJsSokkMIjPkMI+GVYxNptdTfmxs4eILarhTrfm/sl6B1yCOthiZ4cK6BsPYfmts1bJUpQZYSgKzGJSRmqBpJziq3hVDUUlJV/JLN+LnR1EoO2wgbPVi23d/NtLRPfLlwqtWax276p2ztGdQxYDulL5Pxqy312qtm2KWjD76gxb9jjkjH3ISFuHsRXXbSV2Vih8mm3sS7u2VA/xi5uLbk5bruHUlSR2OpXP00863tcrf2ciGW7d4Mv2gSGDKFLt0hGAh1tMlSHAE4gdZBGkHR7t+UEOLTbXiRbXKhKJJ6C5Ht27iteHUV1hMZwap6TWQ1CdsPt5dDdVoyp88Gxorya9q6aQooooCm30/k68/1a4/dLqRslwJt2NTLbYEfQB+ym960TY3Q527497ahRu8Mdpaqn8Syr3tj7zQE03gjjxyykQYPHnXougdAeHLOdCOyjzUTIJBz5cTJGnOlFoYsXED+5+J95qcAR56nXPQnKMwNacDmUwe7jTKGkkFAUYKchlkk8jGlOPAYYJ1IHjIjhGtAeJugdAZkiMpy14xQLsGMjmJGXCQJ17RTbttpqRJJORMxGhGmtONMnIqOYBHDQnjHGANKYB4L1P1EaZyY8NRrWY8pu0SnZN0UektIYE83VpZOnYsmtQLQRhkwIjTKNOH11mfKZsh5/ZziWBjcQpt1KPyvRrCyjLjAkRxAFQwcftmcKQlOiQAI5ARUq2MKBg5HlVbauocaQoJS7IGIv8ASYccQvCy2psBIUVJBVJy1zzW0wE6MWJ+lZhX1uVz8yfFvUqypRTzLJpNtbQDiABnFUqVd1NvkRCrKwJ4Ftty1c8FNrUPGBURakDNLrtsr2bv5e3PdcIlaPzqxfu8p+vP9Z+RPsN+YyV+3BNVXR/Im1FncL9u8fPeEhDY/ZNcwU6tBSHkYAsgNuoPSWzszGB5OUkDQwa675IbVSNltqUCnpVvOpB1wLcUpB8Uwrxq1QyroypQlBtSVjVNXBMEyJxHQRkOetKXd5GARCcUwDkdDr2HKvfNoAgklIMTGc88qZSzAwkkJUMJkJBnLSBynWrODeZ3dv8AlfavdY/uV1Rbe26h64XdqhVtaYmWQfRdWtaWbl+TACEYkthWYgO85qHtXaLg2ttG0ZKkruEWiluoHWZYbZWHlp4dIcSEJ+csHhU21vWkh9pIQm1tkBszmEwgrWgjTAlsomQSSVzMGuJ4tqXTp+zjlvn0vb58FnT07vd+XKnoEsuqSsJU4w70jC04UrfF2X09G8ojIpONalaFLaV8DVgwbW7R0Dny4hKyl5BQp5OHow+kKSklJ4LbgTGfAxts7NYRbJwN9ChaVpgN4W2i63m482hOLMIDBPqh1Qph0F4qubtBbbjpVBGNJLbSj5swknCvEpxS3iISZ6FJA0rj047kpqTT+vp55drrL7WLScoXjbBY21ne2keZ3alIA/gbxKn2kxAwodT8skZ5DPIZ1ZI38v2+q9s5LsEJK7W5QUkkSBgdCVDLPjTWxrVbVu2l0krSkY5JWQTnhxHNWGQkE5mAeNQCp3aL6rO1WUNNmLy5bJIRn/F2FaF4j0lD0B8buj1+qrTdOFpJfufBhWpUox3PHkT9m+VV64u/NGdnOlaSnpip5sJYSTClOFIUARn1SQTpXQ5qv2Fu+xZshm3bS2gcBqo8VKUc1KPM51Y16RXtk55X7w/xS4/oXf2FVC3aURY2Zz/gGMUcuhGvjFSd6VxY3R5W7x9zaqRsBWCztUx+JZT/APWOXdUglIUSUiVarB1GUnD9leIJJSTi9FQmOMjXLlT4uRxk5kCAeHDvyr1N2k+4nMECBr7qkDVuTiBMz0YmRxnPxpDic1a+mg6cOpnp2H3VLQ6DI4jUHt0phq4JjtJywnhOh8JoBsrUDGeEKIkzpAIzGcTOdCiqFdZRISkiBEnOco7sqfTdpOknlkc+7nSm3pKhGkc+QP20Al9Xo64eJHdl3Cqnb+1/NrZ24UVQ024sDTEUkdGk5aqMDtmrRVxoBxUUyEnKJOnE5VhfK5tmG2rNJzdV0rg5NtEFIP0ncHeEqqG7Ihuyucys2SlCUnMgDEeavWPiqT41PsLUuLCR41HSmtFYMBhouH0jpXPk7s57953IG3nBjCBokRVWRTjzmJRJ41GuHSB1U4lEhKEjVa1HChA71ECpim2FdvBc7mborv3HGeqLFC2jcJIPXcB6XA0BkkkBAWZGShxrtXR4ClCAAlISkJT1QkDLIAQQBAjgBUDc7dwWNo2xIUsAqdV+UdUcTiu4qJjsAHCrursIKHHU6KvZJ9CEhxXVGcgrBkGOOGfhVdt7baLZjpVlalSkIbH8I64QcLbaTqsngNBnoK93l3tatAlBCnX3MmWG4Lrp5xohA4rVAHwrJ2lm46953dKSt6Pkg2qWbZJObTQ4kgDG4c1SQIAzpa7xCnpI3ll9F+dDbSpSqPHB5ZWrkOPr6M3D4QtawoqQFJSUttiNWkDDx6xKzxFUO29htsttqDWItJU486ZT05BBDbyk+mHH1hagqQEpXplWzUKStsEFJAIIIIIkEHIgg6jsrxUtfUnWdSXXp8jqulHbtRlrLal024ULS4+4ShISVsgF0Y1PFtaAMLQbCTCwFAqQPWzudn7YbfyRJVhCsMHMaShRGF1IVliQSmeOYpF1u+jonEsBLKlMOMt4QEobxySQlIEEqwkkZnCnlWbt9kOXFz5iwOhUpA6YodW8iytpSr5JSkgIcdKQEpAgJCSAM4tUKENdO0VZ+WPlfj063u+DU5ypK8uC7ZS9tN1TFsstWzZw3Nyn01KiF29uoGFHOFOaDhPr9H2Rshq1ZQwwhLbaBCUp0HaeJJOZJzJr3ZOym7ZlDDKAhttIShI4D7STJJ4kk1Lr2lChChBQgrJHNnNzd2FFFFbjApN9lxs29PK1uP3S6m7PtoYZToUIb+CAINVPlGXGzLoD1my3+sIbj+1V+6MgAJz9w7qASm2zBnRRVpzkR8abctgE5kkAKBgcFZn6qENHKQfRI14zlx5V4pCikggk4RHYYz8ZqQPIGGAeJjIAe+KbDMFInQqIy1mZ+unHxMZE55xroabwERkfWjPSdBNAeLtwEhJMjTNM65A9h7aebZgnM5xr2ADXwpjAeR1Qfcc+NPspiRwnLugfbNARb95DDannVhKG8bqyRkBBn4TXDNpbUXdPuXLgIU4RhSfxTaZDbfeAST85Sq1PlL3rFw4LNky00ubhQ9FbifRaHtBCusrhiCRwVGZ2dYlxQA0qtWn0K1af7UTNi7NxHGrQV5ty/wASsI9EVYbWuwygNp141mlK41VWSu8YR4o1tfJbun0qk7ReHUTPmiTxnqquCO0SEdkq4istu5u+doXQthPRJAXdKHqtcGgRotwiOxIUa7200EpCUgJAAAAEAAZAAcABVylC2S1ShbLF1lt/9j3j9vNlcLZcRJLaCE+cDKUdJGJtUAwoZSc+Y1NBrcbzlG7LdupsPsJUC8JWpxS13ClIIC0vOq6xKVynDOE5GKvm6p7Jroto7RYTOEPsvgJI/wA4ZJcJn1caJgZzVugGa8B4hHZqZxm7/lzuUJKVJWwPpTXqhTXSgGJEwTE8BAJ7hIrxN2nWZ6uPIE9XnkPhrXOWehnZlbvHtgsNDo09I84tLTDeRDjqoCUHOQIOI9g1EitVuXuoLFjCVdI84ekuHeLrh1PYgaJHAd5rObn2fne0H7tcFFmTa24iB0uFJuXo9oylA+aI4V0Ovd+F6OOmop9ZZZyNRVc5eSCiiiuqVwooooDNeUj+TLk8kpV+itCvsq/eUREe179aoPKNns54e0WUHuW80g/AmtA6BlMjPKOdAI6WSNRmQR3CaFvyMpEFPIyCY++lKbTIGfHxyzk91eKZAGZPqj3Hq8OZqQOIdmcojI+6ftpBuREwdCR2gU4lvU8/uj7KR5uIjPQgdgPAVAFoVOcR31znyg7/ABBVZ2i4Xmm4eSf4Lm02R+O5n1B86Ij+U/ynptx5naujp1EpccByYynCFaBw5CfUBk54awmyG0uJT0eSdI4pI1Sr5wOs8c+M1rqT2o1VJ7VgdsrKYQkQBkANAOVagBNs1840W7DdujEYJrP7R2gXVSdOFUuSpx6jFzcFaio0yxbuvupt7dHSPLzSk+ihIyLrh9Vsc+JyEk0MtOPOpt7dHSPLzSnRKU8XHFeq2OfHQZ12jcnctvZ7JE9I85Cn3SOs4rgB7LadEp4d5NWKdPqzdSp3yx7c7dRGz7cNJONajjecIhTrh1URwHADgAO01e0UVZLQUUUUBy24WkbX2mtUYEJsSpSlBKUQ2tWJRJiAM6bstp3V4ZsLcrRKgLq5KmrYAn1EDrvAREgDTtpjYu66tqbSvbh0EbPNwnqEEeeOMJDKQocWUkKMcSQM4MdbbbCQAAAAIAGQAGgA5Vyp+F0qteVarm9rLpwkWI6iUYbI4OdNbkP9Khl/ab6VLQ4tKbRlphtIQpsKAVCjq6nXXOrAeS1PHaG1D/Woz55Iq3eXO1mx7Fm8T/tH2AP3JrQVfjp6Uf0xS+CNLnJ8szu5G6yrBlxpbvTlb7ruMiFqxweufWXIMnjWioorcYhRRRQBRRRQGb8oaosHFa4V2649rDcMrwjtMRHbV9cDIa+kJjXjyqj39E2gT7VxZJPaFXjCT8Ca0VARQCCNTmqOcRlJ7+dJzg+l6h45dbPXuqZRQDTWWIZxOUzpA4ntmuVeWXf91pCbW0VGMqQ86mZQRhBZQoZBcElUGQBwNarbe8Kn1qtrVRShJwv3CT6JHpMsHi7wUvRvQSvJNNtbddh1gMKQAhMYAnItkaKQeCs+2ZMzJnjazxelpqqp89/L/SxSoOavx2ORbq7oJUOkfICeRynjn2Two3o2u0y4PNVFK4AUUnqKAyAWkghUDQ6jnU3eDYD5dFtbvC4Wcg0zPTJ7XEgFKQOKipPcKtNhf+n68eIVdOt245D5ZzuwiED9I91dSnUjVipxymaZwcXtkYk78PkdbArvCv8Anra7l7qbR2jDmFFtbn8a4gkqH+ibUrr95hPadK6Vu15GNn2hCyg3DgzCn4UAfmtgBA8QT21uwKz2R7GvZHsUm6u51vYNlLKSVqguurOJ10jitXLkkQBwFXlFFZGQUUUUAUUUUB4BXtFFAZvZ6gra12fydtZo8VLunD8MNaSsvsM/5V2j/R2X7D1aigCiiigCiiigCiiigM9v1/FQfZubFXuvLc1oaz+/7c7OuToUN9KO9oh4fFFX4oCPtLaTdu0t55YQ2gSpStAPrJmAAMySAKwO3t7Fvp6xVY2hMFTqujubmcghIBxMoM5/jDyQJNQt8k7UuLxRbsSthkxbY3GsHSDI3KmS4OkVwQFEBIkxJygbE3Xv0uF1VrjuD/nF8+2Q12NNM9IUp7Ekd4GVc7WPUSWyireatf4dF65fZdTbT2rMjR7PfSkdEltTaUABHUhso9UoIyiNU5KGcjiYlhZubUUQhamrFBKVutmHLxQyU2yr1WQZCnBmoyE5Sam2+4PS9a/uFXE/iWsTNsNDCkg43fz1R2U5v7us5dW7DNsGw20uVMFZZbWkIKUDqpIhJzwxHurnaLwZUZe2re8+i5z8eX/RvnXU7QTsu/8Aw1ex9hsWrfR27TbSOSEhM9qjqo9pk1NS4DoQayG5O6K7OzdZW4EuPFaj0RJbYlIbSG8USQAFEwJUT2Vndy/JY9Z3jTylMJQ1i6zBc6S4lJQErSoAJRniIxKzCQI1r0F3jH+FfbHPvccc5/PM6HtPeC2tikPvsslfoB1xKCrnGIidRTe8O8LdmwX3MShKUpSiCtalEJSlMkCSTxIESaxm8Pkrdurl93zlAbfPXxNFTyEYQgtoXjCcMAxIyk5E66/be67N1bi2cxBCcBQpCsK0KR6KkqjWMswRmai8s49A1Bbc3744+5H3W30Zvg50aXG1tx0jbqQlaQqcKuqSlSThVmCdDWb3f8qqri4aQu3S2xcKwsrDhUsEpUpvpE4ABiwxkTBI761G7O57FiF9FjUtyOkcdVicXhnCCYAAEmAkAZmi03Jsmn/OW7ZpLskhQHok6qSn0UKMmSkAmaWnjPqZXppyw2umePXuUe/+/L1m60xbpZK1IW6tT5XgSgEIASEEEkkkk6ADtFU29m/10bCweZi1VeDEt0gLS0QgLS2nFl8pmQTwB4mugbY3etrsJFww08EmU9IgKwnKYJ0mBPOnrvZTLrXQuNNragDAtCVIgaDCRGUZcqNSzn08iFKC23je3OefsZbc7fRy42Y7cuI6R23L6F9GID6mk4gUATGIFIgcZistuV5SLpy8ZaedbuUXRMJbSlK7c4SuUYfSZEEHHmMjOorqtjYNstpaaQhttOSUoSEpTxyAy1zpmz2HbtLU40wy2tfprQ2hKl5z1lASc886OLus/wChTglJOPPGePuca2lvptJm5u3BeBYt3lp6JTSEsKCAFKR7SRmUhWKTEnXLs2xdpi4t2bgApDraHAFapC0hUHtzqp2n5PbC4f8AOXrZC3csROLCsjQuIBwrI5qBrRJTAgUipJu7v9BUlCSioxs0s55f0MrsJX+Vtoj/AEdj7sD2dausps4Ydt3Y9u0tF9+Fy4RNauszUFFFFAFFFFAFFFFAV+8Ft0lq+2dFsupP5yFJ+2ozO01J2eLiMShbB2APSUGscQOZqdtYHoHcIJPRrgDUnCYA7az+zt8Ldm3ZQvp5S0hJw2t0rNKUg+i0eNARvJptDptnNrUpSnSVKfK1BZLq4dUQUkpCSFpISPRGUAgir59ZqpZ32skjA2i5AEwlFjdgDicgyBTbm+jR/wA22iRz8xuI780zHhWSYJ6nDQm5NVLm91v7F542V3/0qjK3wb4W+0D3WVx9qayuiDReeGvPPjWZXvenhZ7SP9ScH1xTKt8W+Nvfp+lZvfYDTANi1tKpTe0JrA/hszwavD2C0fn4pFep32J9Cx2kr+q4R71rFLIk6Im6pYfrno3vuvU2ZdHljdt2/fKzFOI3p2ifR2YB2uXrA+CUk1FgdCDgpVYNG39qf+32/wDvqf8Ap08nbm1zpY2g+ldz9TdY2BtqKxfnW3Dozs1P0nn1fsor1NttxXpPbMb+g0+v4qUPqqAbOisadj7Y/n9p/uh/6lef4M20nS8sl/TtlpjuwroBTS43gcTz2c2T3i5cA/aNbGsBZ7r7UTfpvVv2KlFtDDgDTqR0Id6VWHrZOZmCcuyt/QBRRRQBRRRQBRRRQBRRRQBXkV7RQCCimV29SaKm4K1y17KiuWlXRRTS2KlMFE5b0yWau3LeozltWdyCrwxXqV1Lct6YUzU3A425Uhp2oiEVIaRUMFrbu1JqFbJqYK1sk9oooqAFFFFAFFFFAFFFFAFFFFAFFFFAFFFFAFFFFAFFFFAeFNNqYp2igIqramlWtT6Km4K4WdOotqmRRS4G0NxTlFFQAooooAooooAooooAooooAooooD//2Q=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9" name="Picture 4" descr="https://encrypted-tbn2.gstatic.com/images?q=tbn:ANd9GcTyz3UQgPgP47l_JO7LeP9U673Bvs1RkloHKXnymmtiUx4QT0Yj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82635" y="1362620"/>
            <a:ext cx="486941" cy="486941"/>
          </a:xfrm>
          <a:prstGeom prst="rect">
            <a:avLst/>
          </a:prstGeom>
          <a:noFill/>
        </p:spPr>
      </p:pic>
      <p:sp>
        <p:nvSpPr>
          <p:cNvPr id="50" name="Up-Down Arrow 49"/>
          <p:cNvSpPr/>
          <p:nvPr/>
        </p:nvSpPr>
        <p:spPr>
          <a:xfrm rot="16200000">
            <a:off x="1846222" y="1556472"/>
            <a:ext cx="144016" cy="432048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1" name="Picture 6" descr="https://encrypted-tbn0.gstatic.com/images?q=tbn:ANd9GcQd7FF9PkFwwOlOf9pktwk7VwtlCNRIsJd7l4Y63pBXF7MZZxh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5498" y="1650652"/>
            <a:ext cx="216024" cy="216024"/>
          </a:xfrm>
          <a:prstGeom prst="rect">
            <a:avLst/>
          </a:prstGeom>
          <a:noFill/>
        </p:spPr>
      </p:pic>
      <p:sp>
        <p:nvSpPr>
          <p:cNvPr id="52" name="Rounded Rectangle 51"/>
          <p:cNvSpPr/>
          <p:nvPr/>
        </p:nvSpPr>
        <p:spPr>
          <a:xfrm>
            <a:off x="910627" y="1290612"/>
            <a:ext cx="648072" cy="70197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3" name="Picture 4" descr="https://encrypted-tbn2.gstatic.com/images?q=tbn:ANd9GcTyz3UQgPgP47l_JO7LeP9U673Bvs1RkloHKXnymmtiUx4QT0Yj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9373" y="2197093"/>
            <a:ext cx="486941" cy="486941"/>
          </a:xfrm>
          <a:prstGeom prst="rect">
            <a:avLst/>
          </a:prstGeom>
          <a:noFill/>
        </p:spPr>
      </p:pic>
      <p:pic>
        <p:nvPicPr>
          <p:cNvPr id="56" name="Picture 6" descr="https://encrypted-tbn0.gstatic.com/images?q=tbn:ANd9GcQd7FF9PkFwwOlOf9pktwk7VwtlCNRIsJd7l4Y63pBXF7MZZxh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2236" y="2485125"/>
            <a:ext cx="216024" cy="216024"/>
          </a:xfrm>
          <a:prstGeom prst="rect">
            <a:avLst/>
          </a:prstGeom>
          <a:noFill/>
        </p:spPr>
      </p:pic>
      <p:sp>
        <p:nvSpPr>
          <p:cNvPr id="64" name="Rounded Rectangle 63"/>
          <p:cNvSpPr/>
          <p:nvPr/>
        </p:nvSpPr>
        <p:spPr>
          <a:xfrm>
            <a:off x="937365" y="2125085"/>
            <a:ext cx="648072" cy="70197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Up-Down Arrow 73"/>
          <p:cNvSpPr/>
          <p:nvPr/>
        </p:nvSpPr>
        <p:spPr>
          <a:xfrm rot="16200000">
            <a:off x="1865853" y="2152531"/>
            <a:ext cx="144016" cy="432048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5" name="Picture 2" descr="https://encrypted-tbn3.gstatic.com/images?q=tbn:ANd9GcQ22vcotoS_63eZy6-312UmiqWXkK8UuIRbutfQIPyDHXR-Q3QV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4" y="2138138"/>
            <a:ext cx="645040" cy="645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4" descr="https://encrypted-tbn0.gstatic.com/images?q=tbn:ANd9GcTUANfSwfH4D6RjOMUZ9W_pcmIlhoC-mVR7ULrjvMakW4qWk7Z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286992"/>
            <a:ext cx="523566" cy="739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4" descr="https://encrypted-tbn0.gstatic.com/images?q=tbn:ANd9GcTUANfSwfH4D6RjOMUZ9W_pcmIlhoC-mVR7ULrjvMakW4qWk7Zs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59"/>
          <a:stretch/>
        </p:blipFill>
        <p:spPr bwMode="auto">
          <a:xfrm>
            <a:off x="218333" y="3779260"/>
            <a:ext cx="523566" cy="603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blog.apigee.com/sites/default/files/xmlLogo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17" b="26983"/>
          <a:stretch/>
        </p:blipFill>
        <p:spPr bwMode="auto">
          <a:xfrm rot="16200000">
            <a:off x="1503487" y="4663910"/>
            <a:ext cx="977040" cy="228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560" y="44624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u="sng" dirty="0" smtClean="0"/>
              <a:t>Clients</a:t>
            </a:r>
            <a:endParaRPr lang="en-GB" sz="2800" u="sng" dirty="0"/>
          </a:p>
        </p:txBody>
      </p:sp>
      <p:sp>
        <p:nvSpPr>
          <p:cNvPr id="71" name="TextBox 70"/>
          <p:cNvSpPr txBox="1"/>
          <p:nvPr/>
        </p:nvSpPr>
        <p:spPr>
          <a:xfrm>
            <a:off x="2843808" y="44624"/>
            <a:ext cx="23253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u="sng" dirty="0" smtClean="0"/>
              <a:t>Server</a:t>
            </a:r>
            <a:endParaRPr lang="en-GB" sz="2800" u="sng" dirty="0"/>
          </a:p>
        </p:txBody>
      </p:sp>
      <p:sp>
        <p:nvSpPr>
          <p:cNvPr id="72" name="TextBox 71"/>
          <p:cNvSpPr txBox="1"/>
          <p:nvPr/>
        </p:nvSpPr>
        <p:spPr>
          <a:xfrm>
            <a:off x="5559058" y="44624"/>
            <a:ext cx="23253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u="sng" dirty="0" smtClean="0"/>
              <a:t>Offline</a:t>
            </a:r>
            <a:endParaRPr lang="en-GB" sz="2800" u="sng" dirty="0"/>
          </a:p>
        </p:txBody>
      </p:sp>
      <p:sp>
        <p:nvSpPr>
          <p:cNvPr id="79" name="TextBox 78"/>
          <p:cNvSpPr txBox="1"/>
          <p:nvPr/>
        </p:nvSpPr>
        <p:spPr>
          <a:xfrm>
            <a:off x="332418" y="2854677"/>
            <a:ext cx="15032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Certs in </a:t>
            </a:r>
            <a:r>
              <a:rPr lang="en-GB" dirty="0" smtClean="0"/>
              <a:t>browser</a:t>
            </a:r>
          </a:p>
        </p:txBody>
      </p:sp>
    </p:spTree>
    <p:extLst>
      <p:ext uri="{BB962C8B-B14F-4D97-AF65-F5344CB8AC3E}">
        <p14:creationId xmlns:p14="http://schemas.microsoft.com/office/powerpoint/2010/main" val="120604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UK </a:t>
            </a:r>
            <a:r>
              <a:rPr lang="en-GB" dirty="0" err="1" smtClean="0"/>
              <a:t>OpenCA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24744"/>
            <a:ext cx="5976664" cy="3024336"/>
          </a:xfrm>
        </p:spPr>
        <p:txBody>
          <a:bodyPr>
            <a:noAutofit/>
          </a:bodyPr>
          <a:lstStyle/>
          <a:p>
            <a:r>
              <a:rPr lang="en-GB" sz="2800" dirty="0" smtClean="0"/>
              <a:t>Our current version is old </a:t>
            </a:r>
          </a:p>
          <a:p>
            <a:pPr lvl="1"/>
            <a:r>
              <a:rPr lang="en-GB" dirty="0"/>
              <a:t>R</a:t>
            </a:r>
            <a:r>
              <a:rPr lang="en-GB" dirty="0" smtClean="0"/>
              <a:t>equires </a:t>
            </a:r>
            <a:r>
              <a:rPr lang="en-GB" dirty="0" smtClean="0"/>
              <a:t>RH4, digest code :-(</a:t>
            </a:r>
            <a:r>
              <a:rPr lang="en-GB" sz="2400" dirty="0" smtClean="0"/>
              <a:t> </a:t>
            </a:r>
            <a:endParaRPr lang="en-GB" sz="3200" dirty="0" smtClean="0"/>
          </a:p>
          <a:p>
            <a:pPr lvl="1"/>
            <a:r>
              <a:rPr lang="en-GB" dirty="0" smtClean="0"/>
              <a:t>Difficult to update </a:t>
            </a:r>
            <a:r>
              <a:rPr lang="en-GB" dirty="0" smtClean="0"/>
              <a:t>to newer </a:t>
            </a:r>
            <a:r>
              <a:rPr lang="en-GB" dirty="0" err="1" smtClean="0"/>
              <a:t>OpenCA</a:t>
            </a:r>
            <a:r>
              <a:rPr lang="en-GB" dirty="0" smtClean="0"/>
              <a:t> due to bespoke </a:t>
            </a:r>
            <a:r>
              <a:rPr lang="en-GB" dirty="0" smtClean="0"/>
              <a:t>DB changes</a:t>
            </a:r>
            <a:endParaRPr lang="en-GB" dirty="0" smtClean="0"/>
          </a:p>
          <a:p>
            <a:pPr lvl="1"/>
            <a:r>
              <a:rPr lang="en-GB" dirty="0" smtClean="0"/>
              <a:t>Want </a:t>
            </a:r>
            <a:r>
              <a:rPr lang="en-GB" dirty="0" smtClean="0"/>
              <a:t>to </a:t>
            </a:r>
            <a:r>
              <a:rPr lang="en-GB" dirty="0" smtClean="0"/>
              <a:t>evolve/improve our CA into the future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968" y="1764016"/>
            <a:ext cx="2767612" cy="2259388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6540334" y="1617168"/>
            <a:ext cx="1740880" cy="12357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179511" y="4653136"/>
            <a:ext cx="861506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3</a:t>
            </a:r>
            <a:r>
              <a:rPr lang="en-GB" sz="2800" dirty="0" smtClean="0"/>
              <a:t> </a:t>
            </a:r>
            <a:r>
              <a:rPr lang="en-GB" sz="2800" dirty="0" smtClean="0"/>
              <a:t>Options</a:t>
            </a:r>
            <a:r>
              <a:rPr lang="en-GB" sz="2800" dirty="0"/>
              <a:t>: </a:t>
            </a:r>
            <a:endParaRPr lang="en-GB" sz="2800" dirty="0"/>
          </a:p>
          <a:p>
            <a:pPr marL="457200" indent="-457200">
              <a:buFont typeface="+mj-lt"/>
              <a:buAutoNum type="arabicPeriod"/>
            </a:pPr>
            <a:r>
              <a:rPr lang="en-GB" sz="2800" dirty="0" smtClean="0"/>
              <a:t>DB porting exercise to new off-shelf CA portal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800" dirty="0" smtClean="0"/>
              <a:t>Brownfield </a:t>
            </a:r>
            <a:r>
              <a:rPr lang="en-GB" sz="2800" dirty="0"/>
              <a:t>= </a:t>
            </a:r>
            <a:r>
              <a:rPr lang="en-GB" sz="2800" dirty="0" smtClean="0"/>
              <a:t>Refactor </a:t>
            </a:r>
            <a:r>
              <a:rPr lang="en-GB" sz="2800" dirty="0"/>
              <a:t>+ </a:t>
            </a:r>
            <a:r>
              <a:rPr lang="en-GB" sz="2800" dirty="0" smtClean="0"/>
              <a:t>update current legacy </a:t>
            </a:r>
            <a:r>
              <a:rPr lang="en-GB" sz="2800" dirty="0" err="1" smtClean="0"/>
              <a:t>OpenCA</a:t>
            </a:r>
            <a:endParaRPr lang="en-GB" sz="2800" dirty="0"/>
          </a:p>
          <a:p>
            <a:pPr marL="457200" indent="-457200">
              <a:buFont typeface="+mj-lt"/>
              <a:buAutoNum type="arabicPeriod"/>
            </a:pPr>
            <a:r>
              <a:rPr lang="en-GB" sz="2800" dirty="0" smtClean="0"/>
              <a:t>Greenfield </a:t>
            </a:r>
            <a:r>
              <a:rPr lang="en-GB" sz="2800" dirty="0"/>
              <a:t>= </a:t>
            </a:r>
            <a:r>
              <a:rPr lang="en-GB" sz="2800" dirty="0" smtClean="0"/>
              <a:t>Roll our own </a:t>
            </a:r>
            <a:r>
              <a:rPr lang="en-GB" sz="2800" dirty="0" smtClean="0"/>
              <a:t>replacement</a:t>
            </a:r>
            <a:endParaRPr lang="en-GB" sz="2800" dirty="0"/>
          </a:p>
        </p:txBody>
      </p:sp>
      <p:sp>
        <p:nvSpPr>
          <p:cNvPr id="7" name="Rectangle 6"/>
          <p:cNvSpPr/>
          <p:nvPr/>
        </p:nvSpPr>
        <p:spPr>
          <a:xfrm>
            <a:off x="6012160" y="1556792"/>
            <a:ext cx="2880320" cy="25922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001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251520" y="116632"/>
            <a:ext cx="87129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err="1" smtClean="0"/>
              <a:t>Refactor+Update</a:t>
            </a:r>
            <a:r>
              <a:rPr lang="en-GB" sz="3200" dirty="0" smtClean="0"/>
              <a:t> </a:t>
            </a:r>
            <a:r>
              <a:rPr lang="en-GB" sz="3200" dirty="0" smtClean="0"/>
              <a:t>or Roll Own? </a:t>
            </a:r>
            <a:endParaRPr lang="en-GB" sz="3200" dirty="0"/>
          </a:p>
        </p:txBody>
      </p:sp>
      <p:sp>
        <p:nvSpPr>
          <p:cNvPr id="10" name="Rectangle 9"/>
          <p:cNvSpPr/>
          <p:nvPr/>
        </p:nvSpPr>
        <p:spPr>
          <a:xfrm>
            <a:off x="550493" y="975494"/>
            <a:ext cx="813690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2400" dirty="0" smtClean="0"/>
              <a:t>Build on existing code-base – </a:t>
            </a:r>
            <a:r>
              <a:rPr lang="en-GB" sz="2400" dirty="0" smtClean="0"/>
              <a:t>usually end up re-developing with replacement code anyway. </a:t>
            </a:r>
          </a:p>
          <a:p>
            <a:pPr marL="285750" indent="-285750">
              <a:buFont typeface="Arial" pitchFamily="34" charset="0"/>
              <a:buChar char="•"/>
            </a:pPr>
            <a:endParaRPr lang="en-GB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GB" sz="2400" dirty="0" smtClean="0"/>
              <a:t>We want to </a:t>
            </a:r>
            <a:r>
              <a:rPr lang="en-GB" sz="2400" dirty="0" smtClean="0"/>
              <a:t>customise our CA: </a:t>
            </a:r>
            <a:endParaRPr lang="en-GB" sz="2400" dirty="0" smtClean="0"/>
          </a:p>
          <a:p>
            <a:pPr marL="285750" indent="-285750">
              <a:buFont typeface="Arial" pitchFamily="34" charset="0"/>
              <a:buChar char="•"/>
            </a:pPr>
            <a:endParaRPr lang="en-GB" sz="2800" dirty="0" smtClean="0"/>
          </a:p>
          <a:p>
            <a:pPr lvl="1"/>
            <a:r>
              <a:rPr lang="en-GB" sz="2400" dirty="0" smtClean="0"/>
              <a:t>Recent policy changes </a:t>
            </a:r>
            <a:r>
              <a:rPr lang="en-GB" sz="2400" dirty="0" smtClean="0"/>
              <a:t>will allow us to generate CSR </a:t>
            </a:r>
            <a:r>
              <a:rPr lang="en-GB" sz="2400" dirty="0" smtClean="0"/>
              <a:t>+ </a:t>
            </a:r>
            <a:r>
              <a:rPr lang="en-GB" sz="2400" dirty="0" err="1" smtClean="0">
                <a:solidFill>
                  <a:srgbClr val="FF0000"/>
                </a:solidFill>
              </a:rPr>
              <a:t>PrivKey</a:t>
            </a:r>
            <a:r>
              <a:rPr lang="en-GB" sz="2400" dirty="0" smtClean="0">
                <a:solidFill>
                  <a:srgbClr val="FF0000"/>
                </a:solidFill>
              </a:rPr>
              <a:t> </a:t>
            </a:r>
            <a:r>
              <a:rPr lang="en-GB" sz="2400" dirty="0"/>
              <a:t>on the server for subsequent </a:t>
            </a:r>
            <a:r>
              <a:rPr lang="en-GB" sz="2400" dirty="0" smtClean="0"/>
              <a:t>download </a:t>
            </a:r>
            <a:r>
              <a:rPr lang="en-GB" sz="2400" dirty="0"/>
              <a:t>as .p12 </a:t>
            </a:r>
            <a:r>
              <a:rPr lang="en-GB" sz="2400" dirty="0" smtClean="0"/>
              <a:t>file </a:t>
            </a:r>
            <a:r>
              <a:rPr lang="en-GB" sz="2400" dirty="0" smtClean="0"/>
              <a:t>but with no </a:t>
            </a:r>
            <a:r>
              <a:rPr lang="en-GB" sz="2400" dirty="0" smtClean="0"/>
              <a:t>retention of private </a:t>
            </a:r>
            <a:r>
              <a:rPr lang="en-GB" sz="2400" dirty="0" smtClean="0"/>
              <a:t>key on server.  </a:t>
            </a:r>
            <a:endParaRPr lang="en-GB" sz="2400" dirty="0"/>
          </a:p>
          <a:p>
            <a:pPr marL="400050" lvl="1" indent="0">
              <a:buNone/>
            </a:pPr>
            <a:endParaRPr lang="en-GB" sz="2400" dirty="0"/>
          </a:p>
          <a:p>
            <a:pPr lvl="1"/>
            <a:r>
              <a:rPr lang="en-GB" sz="2400" dirty="0" smtClean="0"/>
              <a:t>Allows us to </a:t>
            </a:r>
            <a:r>
              <a:rPr lang="en-GB" sz="2400" dirty="0" smtClean="0"/>
              <a:t>replace </a:t>
            </a:r>
            <a:r>
              <a:rPr lang="en-GB" sz="2400" dirty="0"/>
              <a:t>current </a:t>
            </a:r>
            <a:r>
              <a:rPr lang="en-GB" sz="2400" dirty="0" smtClean="0"/>
              <a:t>key </a:t>
            </a:r>
            <a:r>
              <a:rPr lang="en-GB" sz="2400" dirty="0"/>
              <a:t>generation in browser </a:t>
            </a:r>
            <a:r>
              <a:rPr lang="en-GB" sz="2400" dirty="0" err="1" smtClean="0"/>
              <a:t>KeyStore</a:t>
            </a:r>
            <a:r>
              <a:rPr lang="en-GB" sz="2400" dirty="0" smtClean="0"/>
              <a:t> (~</a:t>
            </a:r>
            <a:r>
              <a:rPr lang="en-GB" sz="2400" dirty="0" err="1" smtClean="0"/>
              <a:t>spkac</a:t>
            </a:r>
            <a:r>
              <a:rPr lang="en-GB" sz="2400" dirty="0" smtClean="0"/>
              <a:t>): Non standard with limited/varied browser support. </a:t>
            </a:r>
            <a:endParaRPr lang="en-GB" sz="2400" dirty="0"/>
          </a:p>
          <a:p>
            <a:pPr marL="400050" lvl="1" indent="0">
              <a:buNone/>
            </a:pPr>
            <a:endParaRPr lang="en-GB" sz="2400" dirty="0"/>
          </a:p>
          <a:p>
            <a:pPr lvl="1"/>
            <a:r>
              <a:rPr lang="en-GB" sz="2400" dirty="0" smtClean="0"/>
              <a:t>Can r</a:t>
            </a:r>
            <a:r>
              <a:rPr lang="en-GB" sz="2400" dirty="0" smtClean="0"/>
              <a:t>e-use </a:t>
            </a:r>
            <a:r>
              <a:rPr lang="en-GB" sz="2400" dirty="0" err="1" smtClean="0"/>
              <a:t>CertWiz</a:t>
            </a:r>
            <a:r>
              <a:rPr lang="en-GB" sz="2400" dirty="0" smtClean="0"/>
              <a:t> </a:t>
            </a:r>
            <a:r>
              <a:rPr lang="en-GB" sz="2400" dirty="0"/>
              <a:t>libs </a:t>
            </a:r>
            <a:r>
              <a:rPr lang="en-GB" sz="2400" dirty="0" smtClean="0"/>
              <a:t>to gen CSR </a:t>
            </a:r>
            <a:r>
              <a:rPr lang="en-GB" sz="2400" dirty="0"/>
              <a:t>in new portal (imagine a </a:t>
            </a:r>
            <a:r>
              <a:rPr lang="en-GB" sz="2400" dirty="0" smtClean="0"/>
              <a:t>portal </a:t>
            </a:r>
            <a:r>
              <a:rPr lang="en-GB" sz="2400" dirty="0"/>
              <a:t>version of </a:t>
            </a:r>
            <a:r>
              <a:rPr lang="en-GB" sz="2400" dirty="0" err="1"/>
              <a:t>CertWizard</a:t>
            </a:r>
            <a:r>
              <a:rPr lang="en-GB" sz="2400" dirty="0"/>
              <a:t> for requesting certs) </a:t>
            </a:r>
          </a:p>
        </p:txBody>
      </p:sp>
    </p:spTree>
    <p:extLst>
      <p:ext uri="{BB962C8B-B14F-4D97-AF65-F5344CB8AC3E}">
        <p14:creationId xmlns:p14="http://schemas.microsoft.com/office/powerpoint/2010/main" val="174863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192185" y="3184035"/>
            <a:ext cx="2448272" cy="151649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3264193" y="3330858"/>
            <a:ext cx="2448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/</a:t>
            </a:r>
            <a:r>
              <a:rPr lang="en-GB" dirty="0" err="1" smtClean="0"/>
              <a:t>csr_user_request</a:t>
            </a:r>
            <a:endParaRPr lang="en-GB" dirty="0" smtClean="0"/>
          </a:p>
          <a:p>
            <a:r>
              <a:rPr lang="en-GB" dirty="0" smtClean="0"/>
              <a:t>/</a:t>
            </a:r>
            <a:r>
              <a:rPr lang="en-GB" dirty="0" err="1" smtClean="0"/>
              <a:t>csr_host_request</a:t>
            </a:r>
            <a:endParaRPr lang="en-GB" dirty="0" smtClean="0"/>
          </a:p>
          <a:p>
            <a:r>
              <a:rPr lang="en-GB" dirty="0" smtClean="0"/>
              <a:t>/</a:t>
            </a:r>
            <a:r>
              <a:rPr lang="en-GB" dirty="0" err="1" smtClean="0"/>
              <a:t>crr_request</a:t>
            </a:r>
            <a:endParaRPr lang="en-GB" dirty="0" smtClean="0"/>
          </a:p>
          <a:p>
            <a:r>
              <a:rPr lang="en-GB" dirty="0" smtClean="0"/>
              <a:t>/</a:t>
            </a:r>
            <a:r>
              <a:rPr lang="en-GB" dirty="0" err="1" smtClean="0"/>
              <a:t>bulk_host_csr</a:t>
            </a:r>
            <a:endParaRPr lang="en-GB" dirty="0" smtClean="0"/>
          </a:p>
        </p:txBody>
      </p:sp>
      <p:sp>
        <p:nvSpPr>
          <p:cNvPr id="4" name="Rounded Rectangle 3"/>
          <p:cNvSpPr/>
          <p:nvPr/>
        </p:nvSpPr>
        <p:spPr>
          <a:xfrm>
            <a:off x="1788537" y="3184035"/>
            <a:ext cx="720080" cy="36004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1788537" y="3184035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Cwiz</a:t>
            </a:r>
            <a:endParaRPr lang="en-GB" dirty="0"/>
          </a:p>
        </p:txBody>
      </p:sp>
      <p:sp>
        <p:nvSpPr>
          <p:cNvPr id="6" name="Rounded Rectangle 5"/>
          <p:cNvSpPr/>
          <p:nvPr/>
        </p:nvSpPr>
        <p:spPr>
          <a:xfrm>
            <a:off x="1788537" y="3760099"/>
            <a:ext cx="720080" cy="36004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1788537" y="3760099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PeCR</a:t>
            </a:r>
            <a:endParaRPr lang="en-GB" dirty="0"/>
          </a:p>
        </p:txBody>
      </p:sp>
      <p:sp>
        <p:nvSpPr>
          <p:cNvPr id="8" name="Rounded Rectangle 7"/>
          <p:cNvSpPr/>
          <p:nvPr/>
        </p:nvSpPr>
        <p:spPr>
          <a:xfrm>
            <a:off x="1788537" y="4408171"/>
            <a:ext cx="720080" cy="360040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6" descr="https://encrypted-tbn0.gstatic.com/images?q=tbn:ANd9GcQd7FF9PkFwwOlOf9pktwk7VwtlCNRIsJd7l4Y63pBXF7MZZxh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4481" y="3688091"/>
            <a:ext cx="504056" cy="50405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788537" y="4408171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Cust</a:t>
            </a:r>
            <a:endParaRPr lang="en-GB" dirty="0"/>
          </a:p>
        </p:txBody>
      </p:sp>
      <p:cxnSp>
        <p:nvCxnSpPr>
          <p:cNvPr id="11" name="Straight Arrow Connector 10"/>
          <p:cNvCxnSpPr>
            <a:stCxn id="5" idx="1"/>
          </p:cNvCxnSpPr>
          <p:nvPr/>
        </p:nvCxnSpPr>
        <p:spPr>
          <a:xfrm flipH="1">
            <a:off x="1644521" y="3368701"/>
            <a:ext cx="144016" cy="3193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10" idx="1"/>
            <a:endCxn id="9" idx="2"/>
          </p:cNvCxnSpPr>
          <p:nvPr/>
        </p:nvCxnSpPr>
        <p:spPr>
          <a:xfrm flipH="1" flipV="1">
            <a:off x="1536509" y="4192147"/>
            <a:ext cx="252028" cy="4006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9" idx="3"/>
          </p:cNvCxnSpPr>
          <p:nvPr/>
        </p:nvCxnSpPr>
        <p:spPr>
          <a:xfrm flipH="1">
            <a:off x="1572513" y="3940119"/>
            <a:ext cx="216024" cy="360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Up-Down Arrow 13"/>
          <p:cNvSpPr/>
          <p:nvPr/>
        </p:nvSpPr>
        <p:spPr>
          <a:xfrm rot="16200000">
            <a:off x="2760137" y="3212976"/>
            <a:ext cx="144016" cy="432048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Up-Down Arrow 14"/>
          <p:cNvSpPr/>
          <p:nvPr/>
        </p:nvSpPr>
        <p:spPr>
          <a:xfrm rot="16200000">
            <a:off x="2760137" y="3760099"/>
            <a:ext cx="144016" cy="432048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Up-Down Arrow 15"/>
          <p:cNvSpPr/>
          <p:nvPr/>
        </p:nvSpPr>
        <p:spPr>
          <a:xfrm rot="16200000">
            <a:off x="2760137" y="4293096"/>
            <a:ext cx="144016" cy="432048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3264193" y="1491025"/>
            <a:ext cx="2232248" cy="1361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/</a:t>
            </a:r>
            <a:r>
              <a:rPr lang="en-GB" dirty="0" err="1" smtClean="0"/>
              <a:t>raop</a:t>
            </a:r>
            <a:r>
              <a:rPr lang="en-GB" dirty="0" smtClean="0"/>
              <a:t>/*</a:t>
            </a:r>
          </a:p>
          <a:p>
            <a:r>
              <a:rPr lang="en-GB" dirty="0" smtClean="0"/>
              <a:t>/</a:t>
            </a:r>
            <a:r>
              <a:rPr lang="en-GB" dirty="0" err="1" smtClean="0"/>
              <a:t>caop</a:t>
            </a:r>
            <a:r>
              <a:rPr lang="en-GB" dirty="0" smtClean="0"/>
              <a:t>/*</a:t>
            </a:r>
          </a:p>
          <a:p>
            <a:endParaRPr lang="en-GB" sz="1050" dirty="0" smtClean="0"/>
          </a:p>
          <a:p>
            <a:r>
              <a:rPr lang="en-GB" dirty="0" smtClean="0"/>
              <a:t>/pub/request/*</a:t>
            </a:r>
          </a:p>
          <a:p>
            <a:r>
              <a:rPr lang="en-GB" dirty="0" smtClean="0"/>
              <a:t>/</a:t>
            </a:r>
            <a:r>
              <a:rPr lang="en-GB" dirty="0" err="1" smtClean="0"/>
              <a:t>cert_owner</a:t>
            </a:r>
            <a:r>
              <a:rPr lang="en-GB" dirty="0" smtClean="0"/>
              <a:t>/renew/*</a:t>
            </a:r>
            <a:endParaRPr lang="en-GB" dirty="0"/>
          </a:p>
        </p:txBody>
      </p:sp>
      <p:sp>
        <p:nvSpPr>
          <p:cNvPr id="29" name="TextBox 28"/>
          <p:cNvSpPr txBox="1"/>
          <p:nvPr/>
        </p:nvSpPr>
        <p:spPr>
          <a:xfrm>
            <a:off x="323528" y="188640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/>
              <a:t>Roll Own CA Portal</a:t>
            </a:r>
            <a:endParaRPr lang="en-GB" sz="3600" dirty="0"/>
          </a:p>
        </p:txBody>
      </p:sp>
      <p:sp>
        <p:nvSpPr>
          <p:cNvPr id="27" name="TextBox 26"/>
          <p:cNvSpPr txBox="1"/>
          <p:nvPr/>
        </p:nvSpPr>
        <p:spPr>
          <a:xfrm>
            <a:off x="458670" y="5157192"/>
            <a:ext cx="82266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sz="2400" dirty="0" smtClean="0"/>
              <a:t>Replace </a:t>
            </a:r>
            <a:r>
              <a:rPr lang="en-GB" sz="2400" dirty="0" err="1" smtClean="0"/>
              <a:t>OpenCA</a:t>
            </a:r>
            <a:r>
              <a:rPr lang="en-GB" sz="2400" dirty="0" smtClean="0"/>
              <a:t> RA+CA Interfaces/scripts with a new RA-CA Portal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400" dirty="0" smtClean="0"/>
              <a:t>Depending on policy changes, +/- new User Portal (or just rely on </a:t>
            </a:r>
            <a:r>
              <a:rPr lang="en-GB" sz="2400" dirty="0" err="1" smtClean="0"/>
              <a:t>CertWiz</a:t>
            </a:r>
            <a:r>
              <a:rPr lang="en-GB" sz="2400" dirty="0" smtClean="0"/>
              <a:t>/PECR)</a:t>
            </a:r>
          </a:p>
        </p:txBody>
      </p:sp>
      <p:pic>
        <p:nvPicPr>
          <p:cNvPr id="31" name="Picture 2" descr="https://encrypted-tbn0.gstatic.com/images?q=tbn:ANd9GcRS2AKqmVH7z8w8nVHhjDiMq2sfAI6aE5V8thFJbuOa6JVGqLiNL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68244" y="2455875"/>
            <a:ext cx="1223020" cy="1223021"/>
          </a:xfrm>
          <a:prstGeom prst="rect">
            <a:avLst/>
          </a:prstGeom>
          <a:noFill/>
        </p:spPr>
      </p:pic>
      <p:sp>
        <p:nvSpPr>
          <p:cNvPr id="32" name="Up-Down Arrow 31"/>
          <p:cNvSpPr/>
          <p:nvPr/>
        </p:nvSpPr>
        <p:spPr>
          <a:xfrm rot="18424579">
            <a:off x="6091054" y="2004447"/>
            <a:ext cx="244360" cy="951181"/>
          </a:xfrm>
          <a:prstGeom prst="upDown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Up-Down Arrow 32"/>
          <p:cNvSpPr/>
          <p:nvPr/>
        </p:nvSpPr>
        <p:spPr>
          <a:xfrm rot="3175421" flipH="1">
            <a:off x="6091053" y="2868543"/>
            <a:ext cx="244360" cy="951181"/>
          </a:xfrm>
          <a:prstGeom prst="upDown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ounded Rectangle 33"/>
          <p:cNvSpPr/>
          <p:nvPr/>
        </p:nvSpPr>
        <p:spPr>
          <a:xfrm>
            <a:off x="6768244" y="2311859"/>
            <a:ext cx="1224136" cy="136815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ounded Rectangle 38"/>
          <p:cNvSpPr/>
          <p:nvPr/>
        </p:nvSpPr>
        <p:spPr>
          <a:xfrm>
            <a:off x="3196259" y="2095835"/>
            <a:ext cx="2419857" cy="768405"/>
          </a:xfrm>
          <a:prstGeom prst="roundRect">
            <a:avLst/>
          </a:prstGeom>
          <a:noFill/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2" name="Picture 4" descr="https://encrypted-tbn2.gstatic.com/images?q=tbn:ANd9GcTyz3UQgPgP47l_JO7LeP9U673Bvs1RkloHKXnymmtiUx4QT0Yj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88582" y="1228741"/>
            <a:ext cx="486941" cy="486941"/>
          </a:xfrm>
          <a:prstGeom prst="rect">
            <a:avLst/>
          </a:prstGeom>
          <a:noFill/>
        </p:spPr>
      </p:pic>
      <p:sp>
        <p:nvSpPr>
          <p:cNvPr id="43" name="Up-Down Arrow 42"/>
          <p:cNvSpPr/>
          <p:nvPr/>
        </p:nvSpPr>
        <p:spPr>
          <a:xfrm rot="16200000">
            <a:off x="2752169" y="1422593"/>
            <a:ext cx="144016" cy="432048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4" name="Picture 6" descr="https://encrypted-tbn0.gstatic.com/images?q=tbn:ANd9GcQd7FF9PkFwwOlOf9pktwk7VwtlCNRIsJd7l4Y63pBXF7MZZxh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1445" y="1516773"/>
            <a:ext cx="216024" cy="216024"/>
          </a:xfrm>
          <a:prstGeom prst="rect">
            <a:avLst/>
          </a:prstGeom>
          <a:noFill/>
        </p:spPr>
      </p:pic>
      <p:sp>
        <p:nvSpPr>
          <p:cNvPr id="45" name="Rounded Rectangle 44"/>
          <p:cNvSpPr/>
          <p:nvPr/>
        </p:nvSpPr>
        <p:spPr>
          <a:xfrm>
            <a:off x="1816574" y="1156733"/>
            <a:ext cx="648072" cy="70197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" descr="https://encrypted-tbn2.gstatic.com/images?q=tbn:ANd9GcTyz3UQgPgP47l_JO7LeP9U673Bvs1RkloHKXnymmtiUx4QT0Yj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15320" y="2204864"/>
            <a:ext cx="486941" cy="486941"/>
          </a:xfrm>
          <a:prstGeom prst="rect">
            <a:avLst/>
          </a:prstGeom>
          <a:noFill/>
        </p:spPr>
      </p:pic>
      <p:pic>
        <p:nvPicPr>
          <p:cNvPr id="47" name="Picture 6" descr="https://encrypted-tbn0.gstatic.com/images?q=tbn:ANd9GcQd7FF9PkFwwOlOf9pktwk7VwtlCNRIsJd7l4Y63pBXF7MZZxh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8183" y="2492896"/>
            <a:ext cx="216024" cy="216024"/>
          </a:xfrm>
          <a:prstGeom prst="rect">
            <a:avLst/>
          </a:prstGeom>
          <a:noFill/>
        </p:spPr>
      </p:pic>
      <p:sp>
        <p:nvSpPr>
          <p:cNvPr id="48" name="Rounded Rectangle 47"/>
          <p:cNvSpPr/>
          <p:nvPr/>
        </p:nvSpPr>
        <p:spPr>
          <a:xfrm>
            <a:off x="1843312" y="2132856"/>
            <a:ext cx="648072" cy="701979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0" name="Picture 2" descr="https://encrypted-tbn3.gstatic.com/images?q=tbn:ANd9GcQ22vcotoS_63eZy6-312UmiqWXkK8UuIRbutfQIPyDHXR-Q3QV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834" y="1259986"/>
            <a:ext cx="645040" cy="645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4" descr="https://encrypted-tbn0.gstatic.com/images?q=tbn:ANd9GcTUANfSwfH4D6RjOMUZ9W_pcmIlhoC-mVR7ULrjvMakW4qWk7Z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992" y="2182937"/>
            <a:ext cx="523566" cy="739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ounded Rectangle 29"/>
          <p:cNvSpPr/>
          <p:nvPr/>
        </p:nvSpPr>
        <p:spPr>
          <a:xfrm>
            <a:off x="3192185" y="1461061"/>
            <a:ext cx="2423931" cy="63477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TextBox 52"/>
          <p:cNvSpPr txBox="1"/>
          <p:nvPr/>
        </p:nvSpPr>
        <p:spPr>
          <a:xfrm>
            <a:off x="2580625" y="2448334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bg1">
                    <a:lumMod val="50000"/>
                  </a:schemeClr>
                </a:solidFill>
              </a:rPr>
              <a:t>+/-</a:t>
            </a:r>
            <a:endParaRPr lang="en-GB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740946" y="1565301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1)</a:t>
            </a:r>
            <a:endParaRPr lang="en-GB" dirty="0"/>
          </a:p>
        </p:txBody>
      </p:sp>
      <p:sp>
        <p:nvSpPr>
          <p:cNvPr id="55" name="TextBox 54"/>
          <p:cNvSpPr txBox="1"/>
          <p:nvPr/>
        </p:nvSpPr>
        <p:spPr>
          <a:xfrm>
            <a:off x="5740946" y="2448334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2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40" name="Up-Down Arrow 39"/>
          <p:cNvSpPr/>
          <p:nvPr/>
        </p:nvSpPr>
        <p:spPr>
          <a:xfrm rot="16200000">
            <a:off x="2771800" y="2132856"/>
            <a:ext cx="144016" cy="432048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645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New CA Portal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840" y="1340768"/>
            <a:ext cx="8229600" cy="4525963"/>
          </a:xfrm>
        </p:spPr>
        <p:txBody>
          <a:bodyPr/>
          <a:lstStyle/>
          <a:p>
            <a:r>
              <a:rPr lang="en-GB" dirty="0" smtClean="0"/>
              <a:t>Java/JSP, Spring MVC, Spring Security </a:t>
            </a:r>
          </a:p>
          <a:p>
            <a:r>
              <a:rPr lang="en-GB" dirty="0" smtClean="0"/>
              <a:t>Bootstrap CSS/JavaScript lib (from Twitter)</a:t>
            </a:r>
            <a:endParaRPr lang="en-GB" dirty="0"/>
          </a:p>
          <a:p>
            <a:r>
              <a:rPr lang="en-GB" dirty="0"/>
              <a:t>Spring </a:t>
            </a:r>
            <a:r>
              <a:rPr lang="en-GB" dirty="0" smtClean="0"/>
              <a:t>Security: “a </a:t>
            </a:r>
            <a:r>
              <a:rPr lang="en-GB" dirty="0"/>
              <a:t>powerful and highly customizable authentication and access-control framework. I</a:t>
            </a:r>
            <a:r>
              <a:rPr lang="en-GB" dirty="0" smtClean="0"/>
              <a:t>s a de-facto </a:t>
            </a:r>
            <a:r>
              <a:rPr lang="en-GB" dirty="0"/>
              <a:t>standard for securing </a:t>
            </a:r>
            <a:r>
              <a:rPr lang="en-GB" dirty="0" smtClean="0"/>
              <a:t>Java (Web) apps.</a:t>
            </a:r>
          </a:p>
          <a:p>
            <a:pPr lvl="1"/>
            <a:r>
              <a:rPr lang="en-GB" dirty="0" smtClean="0"/>
              <a:t>I agree, its good, and so is Spring MVC</a:t>
            </a:r>
            <a:endParaRPr lang="en-GB" dirty="0"/>
          </a:p>
        </p:txBody>
      </p:sp>
      <p:pic>
        <p:nvPicPr>
          <p:cNvPr id="1026" name="Picture 2" descr="Front 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746" y="4221088"/>
            <a:ext cx="1971750" cy="2450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ww.springsource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0305" y="6021289"/>
            <a:ext cx="3005951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02303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01" t="31009" r="22494" b="46182"/>
          <a:stretch/>
        </p:blipFill>
        <p:spPr bwMode="auto">
          <a:xfrm>
            <a:off x="107504" y="1124744"/>
            <a:ext cx="8407107" cy="3086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635896" y="228464"/>
            <a:ext cx="54238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Spring </a:t>
            </a:r>
            <a:r>
              <a:rPr lang="en-GB" sz="2400" dirty="0" smtClean="0"/>
              <a:t>Sec </a:t>
            </a:r>
            <a:r>
              <a:rPr lang="en-GB" sz="2400" dirty="0" smtClean="0"/>
              <a:t>intercepts </a:t>
            </a:r>
            <a:r>
              <a:rPr lang="en-GB" sz="2400" dirty="0" smtClean="0"/>
              <a:t>URL requests </a:t>
            </a:r>
            <a:r>
              <a:rPr lang="en-GB" sz="2400" dirty="0" smtClean="0"/>
              <a:t>and applies different authentication </a:t>
            </a:r>
            <a:r>
              <a:rPr lang="en-GB" sz="2400" dirty="0" smtClean="0"/>
              <a:t>filters</a:t>
            </a:r>
            <a:endParaRPr lang="en-GB" sz="24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07504" y="231031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SpringSecurityConfig.xml</a:t>
            </a:r>
            <a:endParaRPr lang="en-GB" sz="2400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6698562" y="963161"/>
            <a:ext cx="753758" cy="7376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977695" y="3443516"/>
            <a:ext cx="41308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No cert required for:  </a:t>
            </a:r>
          </a:p>
          <a:p>
            <a:pPr marL="285750" indent="-285750">
              <a:buFontTx/>
              <a:buChar char="-"/>
            </a:pPr>
            <a:r>
              <a:rPr lang="en-GB" sz="2000" dirty="0" smtClean="0"/>
              <a:t>REST URLs (use own message level authentication - PPPK)</a:t>
            </a:r>
          </a:p>
          <a:p>
            <a:pPr marL="285750" indent="-285750">
              <a:buFontTx/>
              <a:buChar char="-"/>
            </a:pPr>
            <a:r>
              <a:rPr lang="en-GB" sz="2000" dirty="0" smtClean="0"/>
              <a:t>Public pages</a:t>
            </a:r>
            <a:endParaRPr lang="en-GB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9" t="39295" r="45366" b="45780"/>
          <a:stretch/>
        </p:blipFill>
        <p:spPr bwMode="auto">
          <a:xfrm>
            <a:off x="170425" y="5085184"/>
            <a:ext cx="8803151" cy="155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70424" y="4536122"/>
            <a:ext cx="49776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Inject ordered </a:t>
            </a:r>
            <a:r>
              <a:rPr lang="en-GB" sz="2400" dirty="0" err="1"/>
              <a:t>A</a:t>
            </a:r>
            <a:r>
              <a:rPr lang="en-GB" sz="2400" dirty="0" err="1" smtClean="0"/>
              <a:t>uth</a:t>
            </a:r>
            <a:r>
              <a:rPr lang="en-GB" sz="2400" dirty="0" smtClean="0"/>
              <a:t> provider chain</a:t>
            </a:r>
            <a:endParaRPr lang="en-GB" sz="2400" dirty="0"/>
          </a:p>
        </p:txBody>
      </p:sp>
      <p:sp>
        <p:nvSpPr>
          <p:cNvPr id="12" name="Oval 11"/>
          <p:cNvSpPr/>
          <p:nvPr/>
        </p:nvSpPr>
        <p:spPr>
          <a:xfrm>
            <a:off x="5796136" y="6035174"/>
            <a:ext cx="3347864" cy="5438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7751633" y="5718791"/>
            <a:ext cx="1206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PTO</a:t>
            </a:r>
            <a:endParaRPr lang="en-GB" dirty="0"/>
          </a:p>
        </p:txBody>
      </p:sp>
      <p:sp>
        <p:nvSpPr>
          <p:cNvPr id="15" name="5-Point Star 14"/>
          <p:cNvSpPr/>
          <p:nvPr/>
        </p:nvSpPr>
        <p:spPr>
          <a:xfrm>
            <a:off x="8514611" y="5718791"/>
            <a:ext cx="305861" cy="316383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37898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937</TotalTime>
  <Words>727</Words>
  <Application>Microsoft Office PowerPoint</Application>
  <PresentationFormat>On-screen Show (4:3)</PresentationFormat>
  <Paragraphs>132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A New UK CA Portal</vt:lpstr>
      <vt:lpstr>UK CA 2 Min Overview</vt:lpstr>
      <vt:lpstr>Components</vt:lpstr>
      <vt:lpstr>PowerPoint Presentation</vt:lpstr>
      <vt:lpstr>UK OpenCA</vt:lpstr>
      <vt:lpstr>PowerPoint Presentation</vt:lpstr>
      <vt:lpstr>PowerPoint Presentation</vt:lpstr>
      <vt:lpstr>New CA Portal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TODO</vt:lpstr>
    </vt:vector>
  </TitlesOfParts>
  <Company>Daresbury Laboratory (STFC)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Refactoring the UK CA</dc:title>
  <dc:creator>David Meredith</dc:creator>
  <cp:lastModifiedBy>David Meredith</cp:lastModifiedBy>
  <cp:revision>25</cp:revision>
  <dcterms:created xsi:type="dcterms:W3CDTF">2013-03-06T09:54:40Z</dcterms:created>
  <dcterms:modified xsi:type="dcterms:W3CDTF">2013-04-12T11:37:28Z</dcterms:modified>
</cp:coreProperties>
</file>