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308" r:id="rId3"/>
    <p:sldId id="295" r:id="rId4"/>
    <p:sldId id="318" r:id="rId5"/>
    <p:sldId id="296" r:id="rId6"/>
    <p:sldId id="298" r:id="rId7"/>
    <p:sldId id="312" r:id="rId8"/>
    <p:sldId id="313" r:id="rId9"/>
    <p:sldId id="320" r:id="rId10"/>
    <p:sldId id="322" r:id="rId11"/>
    <p:sldId id="321" r:id="rId12"/>
    <p:sldId id="323" r:id="rId13"/>
    <p:sldId id="324" r:id="rId14"/>
    <p:sldId id="325" r:id="rId15"/>
    <p:sldId id="314" r:id="rId16"/>
    <p:sldId id="326" r:id="rId17"/>
    <p:sldId id="329" r:id="rId18"/>
    <p:sldId id="328" r:id="rId19"/>
    <p:sldId id="327" r:id="rId20"/>
    <p:sldId id="293" r:id="rId21"/>
    <p:sldId id="330" r:id="rId22"/>
  </p:sldIdLst>
  <p:sldSz cx="6243638" cy="4679950"/>
  <p:notesSz cx="6858000" cy="9144000"/>
  <p:defaultTextStyle>
    <a:defPPr>
      <a:defRPr lang="de-DE"/>
    </a:defPPr>
    <a:lvl1pPr marL="0" algn="l" defTabSz="4530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6519" algn="l" defTabSz="4530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3040" algn="l" defTabSz="4530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79560" algn="l" defTabSz="4530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06079" algn="l" defTabSz="4530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32600" algn="l" defTabSz="4530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59119" algn="l" defTabSz="4530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585639" algn="l" defTabSz="4530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12159" algn="l" defTabSz="4530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74">
          <p15:clr>
            <a:srgbClr val="A4A3A4"/>
          </p15:clr>
        </p15:guide>
        <p15:guide id="2" pos="19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87770" autoAdjust="0"/>
  </p:normalViewPr>
  <p:slideViewPr>
    <p:cSldViewPr>
      <p:cViewPr varScale="1">
        <p:scale>
          <a:sx n="152" d="100"/>
          <a:sy n="152" d="100"/>
        </p:scale>
        <p:origin x="-848" y="-112"/>
      </p:cViewPr>
      <p:guideLst>
        <p:guide orient="horz" pos="1474"/>
        <p:guide pos="19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2568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97278-9916-4BC9-9653-6DEB43F1F98A}" type="datetimeFigureOut">
              <a:rPr lang="de-DE" smtClean="0"/>
              <a:pPr/>
              <a:t>4/10/13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C578D-F708-4C58-839D-BA399D14961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59162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F4596-6CCC-254B-AADA-7E1CB1B3CEB6}" type="datetimeFigureOut">
              <a:rPr lang="en-US" smtClean="0"/>
              <a:t>4/10/13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DBB9E-6689-B541-984D-AA12D2D28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986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slide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DBB9E-6689-B541-984D-AA12D2D289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34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Organised in a hierarchical</a:t>
            </a:r>
            <a:r>
              <a:rPr lang="de-DE" baseline="0" smtClean="0"/>
              <a:t>, several  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DBB9E-6689-B541-984D-AA12D2D289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15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D:\Aufträge-JSC\Projekt-EMI\EMI-PPT-Template\2. Runde\gitte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71823"/>
            <a:ext cx="6243638" cy="3719665"/>
          </a:xfrm>
          <a:prstGeom prst="rect">
            <a:avLst/>
          </a:prstGeom>
          <a:noFill/>
        </p:spPr>
      </p:pic>
      <p:sp>
        <p:nvSpPr>
          <p:cNvPr id="2" name="Rechteck 1"/>
          <p:cNvSpPr/>
          <p:nvPr userDrawn="1"/>
        </p:nvSpPr>
        <p:spPr>
          <a:xfrm>
            <a:off x="2185715" y="4140175"/>
            <a:ext cx="3831498" cy="21544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EMI is partially funded by the European</a:t>
            </a:r>
            <a:r>
              <a:rPr lang="en-US" sz="800" baseline="0" dirty="0" smtClean="0">
                <a:solidFill>
                  <a:schemeClr val="bg1">
                    <a:lumMod val="50000"/>
                  </a:schemeClr>
                </a:solidFill>
              </a:rPr>
              <a:t> Commission under Grant Agreement RI-261611</a:t>
            </a:r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97200" y="107727"/>
            <a:ext cx="4320479" cy="399600"/>
          </a:xfrm>
          <a:prstGeom prst="rect">
            <a:avLst/>
          </a:prstGeom>
        </p:spPr>
        <p:txBody>
          <a:bodyPr vert="horz" wrap="none" tIns="0" rIns="0" bIns="46800" anchor="ctr" anchorCtr="0">
            <a:noAutofit/>
          </a:bodyPr>
          <a:lstStyle>
            <a:lvl1pPr algn="l">
              <a:defRPr sz="3200" b="1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title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7483" y="611783"/>
            <a:ext cx="3528268" cy="43204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i="0" baseline="0">
                <a:solidFill>
                  <a:schemeClr val="tx2">
                    <a:lumMod val="75000"/>
                  </a:schemeClr>
                </a:solidFill>
              </a:defRPr>
            </a:lvl1pPr>
            <a:lvl2pPr marL="226520" indent="0">
              <a:buNone/>
              <a:defRPr/>
            </a:lvl2pPr>
            <a:lvl3pPr marL="453039" indent="0">
              <a:buNone/>
              <a:defRPr/>
            </a:lvl3pPr>
            <a:lvl4pPr marL="679560" indent="0">
              <a:buNone/>
              <a:defRPr/>
            </a:lvl4pPr>
            <a:lvl5pPr marL="906079" indent="0">
              <a:buNone/>
              <a:defRPr/>
            </a:lvl5pPr>
          </a:lstStyle>
          <a:p>
            <a:pPr lvl="0"/>
            <a:r>
              <a:rPr lang="en-US" dirty="0" smtClean="0"/>
              <a:t>Author, Institute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97483" y="1187847"/>
            <a:ext cx="2736304" cy="43204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i="1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Location, Date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41499" y="4356199"/>
            <a:ext cx="5688632" cy="28803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n.lamla\Desktop\balke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" y="35719"/>
            <a:ext cx="5162400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41500" y="620120"/>
            <a:ext cx="5688632" cy="3636270"/>
          </a:xfrm>
          <a:prstGeom prst="rect">
            <a:avLst/>
          </a:prstGeom>
        </p:spPr>
        <p:txBody>
          <a:bodyPr lIns="45303" tIns="22652" rIns="45303" bIns="22652"/>
          <a:lstStyle>
            <a:lvl1pPr>
              <a:defRPr sz="240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2pPr>
            <a:lvl3pPr>
              <a:defRPr sz="1800" i="1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1500" i="1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</a:t>
            </a:r>
          </a:p>
          <a:p>
            <a:pPr lvl="1"/>
            <a:r>
              <a:rPr lang="de-DE" dirty="0" smtClean="0"/>
              <a:t> Zweite Ebene</a:t>
            </a:r>
          </a:p>
          <a:p>
            <a:pPr lvl="2"/>
            <a:r>
              <a:rPr lang="de-DE" dirty="0" smtClean="0"/>
              <a:t> 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Rechteck 9"/>
          <p:cNvSpPr/>
          <p:nvPr userDrawn="1"/>
        </p:nvSpPr>
        <p:spPr>
          <a:xfrm rot="16200000">
            <a:off x="5642220" y="4068047"/>
            <a:ext cx="936104" cy="21626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lvl="4" algn="ctr"/>
            <a:r>
              <a:rPr lang="en-US" sz="700" b="1" dirty="0" smtClean="0">
                <a:solidFill>
                  <a:schemeClr val="bg1">
                    <a:lumMod val="50000"/>
                  </a:schemeClr>
                </a:solidFill>
              </a:rPr>
              <a:t>EMI INFSO-RI-261611</a:t>
            </a:r>
            <a:endParaRPr lang="en-GB" sz="7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2008" y="35719"/>
            <a:ext cx="5138043" cy="432049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41499" y="4356198"/>
            <a:ext cx="1456849" cy="230589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smtClean="0"/>
              <a:t>11/04/2013</a:t>
            </a:r>
            <a:endParaRPr lang="de-DE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080770" y="4356198"/>
            <a:ext cx="1977153" cy="230589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 smtClean="0"/>
              <a:t>EMI CF 2013, Manchester</a:t>
            </a:r>
            <a:endParaRPr lang="de-DE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4474609" y="4356198"/>
            <a:ext cx="1456849" cy="230589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F5B577DC-976E-2D49-A96F-338E7AE475A2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Aufträge-JSC\Projekt-EMI\EMI-PPT-Template\2. Runde\EMI_Logo_newest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2059" y="107727"/>
            <a:ext cx="916457" cy="398292"/>
          </a:xfrm>
          <a:prstGeom prst="rect">
            <a:avLst/>
          </a:prstGeom>
          <a:noFill/>
        </p:spPr>
      </p:pic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40834" y="4337624"/>
            <a:ext cx="1456849" cy="249164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11/04/2013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33244" y="4337624"/>
            <a:ext cx="1977153" cy="249164"/>
          </a:xfrm>
          <a:prstGeom prst="rect">
            <a:avLst/>
          </a:prstGeom>
        </p:spPr>
        <p:txBody>
          <a:bodyPr/>
          <a:lstStyle>
            <a:lvl1pPr algn="ctr">
              <a:defRPr sz="6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EMI CF 2013, Manchester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474609" y="4337624"/>
            <a:ext cx="1456849" cy="249164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A60838D-EE03-4405-A687-6A316259901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304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9890" indent="-169890" algn="l" defTabSz="45304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8095" indent="-141575" algn="l" defTabSz="45304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66299" indent="-113260" algn="l" defTabSz="45304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92820" indent="-113260" algn="l" defTabSz="45304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19339" indent="-113260" algn="l" defTabSz="45304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45859" indent="-113260" algn="l" defTabSz="45304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72379" indent="-113260" algn="l" defTabSz="45304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698899" indent="-113260" algn="l" defTabSz="45304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25418" indent="-113260" algn="l" defTabSz="45304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304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6519" algn="l" defTabSz="45304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3040" algn="l" defTabSz="45304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79560" algn="l" defTabSz="45304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06079" algn="l" defTabSz="45304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32600" algn="l" defTabSz="45304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59119" algn="l" defTabSz="45304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85639" algn="l" defTabSz="45304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12159" algn="l" defTabSz="45304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simov.grid.niif.hu:9127/services?pageSize=10" TargetMode="External"/><Relationship Id="rId4" Type="http://schemas.openxmlformats.org/officeDocument/2006/relationships/hyperlink" Target="http://asimov.grid.niif.hu:9127/services?pageSize=10&amp;ref=%23%23%23%23%23%23" TargetMode="External"/><Relationship Id="rId5" Type="http://schemas.openxmlformats.org/officeDocument/2006/relationships/hyperlink" Target="http://asimov.grid.niif.hu:9127/services?limit=10&amp;skip=10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simov.grid.niif.hu:9127/services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ki.cern.ch/twiki/bin/view/EMI/EMIRegistry" TargetMode="External"/><Relationship Id="rId3" Type="http://schemas.openxmlformats.org/officeDocument/2006/relationships/hyperlink" Target="https://github.com/eu-emi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00" y="860255"/>
            <a:ext cx="4320479" cy="399600"/>
          </a:xfrm>
        </p:spPr>
        <p:txBody>
          <a:bodyPr>
            <a:normAutofit fontScale="90000"/>
          </a:bodyPr>
          <a:lstStyle/>
          <a:p>
            <a:r>
              <a:rPr lang="en-US" b="0" dirty="0" smtClean="0"/>
              <a:t>EMI Registry (EMIR)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7483" y="1403871"/>
            <a:ext cx="3528268" cy="432048"/>
          </a:xfrm>
        </p:spPr>
        <p:txBody>
          <a:bodyPr/>
          <a:lstStyle/>
          <a:p>
            <a:r>
              <a:rPr lang="en-US" dirty="0" smtClean="0"/>
              <a:t>Shiraz Memon, Ivan </a:t>
            </a:r>
            <a:r>
              <a:rPr lang="en-US" dirty="0" err="1" smtClean="0"/>
              <a:t>Marton</a:t>
            </a:r>
            <a:r>
              <a:rPr lang="en-US" dirty="0" smtClean="0"/>
              <a:t>, Gabor Szigeti, Laurence Field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97483" y="2267967"/>
            <a:ext cx="2736304" cy="432048"/>
          </a:xfrm>
        </p:spPr>
        <p:txBody>
          <a:bodyPr/>
          <a:lstStyle/>
          <a:p>
            <a:r>
              <a:rPr lang="en-US" dirty="0" smtClean="0"/>
              <a:t>EGI Community Forum</a:t>
            </a:r>
          </a:p>
          <a:p>
            <a:r>
              <a:rPr lang="en-US" smtClean="0"/>
              <a:t>Manchester, 11.04.2013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930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9531" y="2016919"/>
            <a:ext cx="5138043" cy="43204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Configuring a DSR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11/04/2013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EMI CF 2013, Manchester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4313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url</a:t>
            </a:r>
            <a:r>
              <a:rPr lang="en-US" dirty="0"/>
              <a:t>, </a:t>
            </a:r>
            <a:r>
              <a:rPr lang="en-US" dirty="0" err="1" smtClean="0"/>
              <a:t>anonymousPort</a:t>
            </a:r>
            <a:r>
              <a:rPr lang="en-US" dirty="0"/>
              <a:t> </a:t>
            </a:r>
            <a:r>
              <a:rPr lang="en-US" dirty="0" smtClean="0"/>
              <a:t>and security attributes</a:t>
            </a:r>
          </a:p>
          <a:p>
            <a:pPr marL="0" indent="0">
              <a:buNone/>
            </a:pPr>
            <a:r>
              <a:rPr lang="en-US" sz="1600" dirty="0" err="1"/>
              <a:t>emir.security.truststore.type</a:t>
            </a:r>
            <a:r>
              <a:rPr lang="en-US" sz="1600" dirty="0"/>
              <a:t>=directory</a:t>
            </a:r>
          </a:p>
          <a:p>
            <a:pPr marL="0" indent="0">
              <a:buNone/>
            </a:pPr>
            <a:r>
              <a:rPr lang="en-US" sz="1600" dirty="0"/>
              <a:t>emir.security.truststore.directoryLocations.1=/</a:t>
            </a:r>
            <a:r>
              <a:rPr lang="en-US" sz="1600" dirty="0" err="1"/>
              <a:t>etc</a:t>
            </a:r>
            <a:r>
              <a:rPr lang="en-US" sz="1600" dirty="0"/>
              <a:t>/grid-security/certificates/*.</a:t>
            </a:r>
            <a:r>
              <a:rPr lang="en-US" sz="1600" dirty="0" err="1"/>
              <a:t>pem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emir.security.truststore.directoryEncoding</a:t>
            </a:r>
            <a:r>
              <a:rPr lang="en-US" sz="1600" dirty="0"/>
              <a:t>=PEM</a:t>
            </a:r>
          </a:p>
          <a:p>
            <a:pPr marL="0" indent="0">
              <a:buNone/>
            </a:pPr>
            <a:r>
              <a:rPr lang="en-US" sz="1600" dirty="0" err="1"/>
              <a:t>emir.security.truststore.directoryConnectionTimeout</a:t>
            </a:r>
            <a:r>
              <a:rPr lang="en-US" sz="1600" dirty="0"/>
              <a:t>=100</a:t>
            </a:r>
          </a:p>
          <a:p>
            <a:pPr marL="0" indent="0">
              <a:buNone/>
            </a:pPr>
            <a:r>
              <a:rPr lang="en-US" sz="1600" dirty="0" err="1"/>
              <a:t>emir.security.truststore.directoryDiskCachePath</a:t>
            </a:r>
            <a:r>
              <a:rPr lang="en-US" sz="1600" dirty="0"/>
              <a:t>=/</a:t>
            </a:r>
            <a:r>
              <a:rPr lang="en-US" sz="1600" dirty="0" err="1"/>
              <a:t>tmp</a:t>
            </a:r>
            <a:endParaRPr lang="en-US" sz="1600" dirty="0"/>
          </a:p>
          <a:p>
            <a:r>
              <a:rPr lang="en-US" dirty="0" smtClean="0"/>
              <a:t>Credentials</a:t>
            </a:r>
          </a:p>
          <a:p>
            <a:pPr marL="0" indent="0">
              <a:buNone/>
            </a:pPr>
            <a:r>
              <a:rPr lang="en-US" sz="1600" dirty="0" err="1"/>
              <a:t>emir.security.credential.format</a:t>
            </a:r>
            <a:r>
              <a:rPr lang="en-US" sz="1600" dirty="0"/>
              <a:t>=</a:t>
            </a:r>
            <a:r>
              <a:rPr lang="en-US" sz="1600" dirty="0" err="1"/>
              <a:t>pem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emir.security.credential.path</a:t>
            </a:r>
            <a:r>
              <a:rPr lang="en-US" sz="1600" dirty="0"/>
              <a:t>=/</a:t>
            </a:r>
            <a:r>
              <a:rPr lang="en-US" sz="1600" dirty="0" err="1"/>
              <a:t>etc</a:t>
            </a:r>
            <a:r>
              <a:rPr lang="en-US" sz="1600" dirty="0"/>
              <a:t>/grid-security/</a:t>
            </a:r>
            <a:r>
              <a:rPr lang="en-US" sz="1600" dirty="0" err="1"/>
              <a:t>hostcert.pem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emir.security.credential.keyPath</a:t>
            </a:r>
            <a:r>
              <a:rPr lang="en-US" sz="1600" dirty="0"/>
              <a:t>=/</a:t>
            </a:r>
            <a:r>
              <a:rPr lang="en-US" sz="1600" dirty="0" err="1"/>
              <a:t>etc</a:t>
            </a:r>
            <a:r>
              <a:rPr lang="en-US" sz="1600" dirty="0"/>
              <a:t>/grid-security/</a:t>
            </a:r>
            <a:r>
              <a:rPr lang="en-US" sz="1600" dirty="0" err="1"/>
              <a:t>hostkey.pem</a:t>
            </a:r>
            <a:endParaRPr lang="en-US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a DSR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11/04/2013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EMI CF 2013, Manchester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3048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&lt;?xml version="1.0" encoding="UTF-8"?&gt;</a:t>
            </a:r>
          </a:p>
          <a:p>
            <a:pPr marL="0" indent="0">
              <a:buNone/>
            </a:pPr>
            <a:r>
              <a:rPr lang="en-US" sz="1600" dirty="0"/>
              <a:t>&lt;</a:t>
            </a:r>
            <a:r>
              <a:rPr lang="en-US" sz="1600" dirty="0" err="1"/>
              <a:t>fileAttributeSource</a:t>
            </a:r>
            <a:r>
              <a:rPr lang="en-US" sz="1600" dirty="0"/>
              <a:t>&gt;</a:t>
            </a:r>
          </a:p>
          <a:p>
            <a:pPr marL="0" indent="0">
              <a:buNone/>
            </a:pPr>
            <a:r>
              <a:rPr lang="en-US" sz="1600" dirty="0"/>
              <a:t>   </a:t>
            </a:r>
            <a:r>
              <a:rPr lang="en-US" sz="1600" dirty="0">
                <a:solidFill>
                  <a:srgbClr val="FF0000"/>
                </a:solidFill>
              </a:rPr>
              <a:t>&lt;entry key="CN=.*[, OU=NIIF, OU=GRID, O=NIIF CA, C=HU]"&gt;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      &lt;attribute name="role"&gt;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         &lt;value&gt;</a:t>
            </a:r>
            <a:r>
              <a:rPr lang="en-US" sz="1600" dirty="0" err="1">
                <a:solidFill>
                  <a:srgbClr val="FF0000"/>
                </a:solidFill>
              </a:rPr>
              <a:t>serviceowner</a:t>
            </a:r>
            <a:r>
              <a:rPr lang="en-US" sz="1600" dirty="0">
                <a:solidFill>
                  <a:srgbClr val="FF0000"/>
                </a:solidFill>
              </a:rPr>
              <a:t>&lt;/value&gt;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      &lt;/attribute&gt;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      &lt;attribute name="empty"/&gt;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   &lt;/entry&gt;</a:t>
            </a:r>
          </a:p>
          <a:p>
            <a:pPr marL="0" indent="0">
              <a:buNone/>
            </a:pPr>
            <a:r>
              <a:rPr lang="en-US" sz="1600" dirty="0"/>
              <a:t>   &lt;entry key=".*"&gt;</a:t>
            </a:r>
          </a:p>
          <a:p>
            <a:pPr marL="0" indent="0">
              <a:buNone/>
            </a:pPr>
            <a:r>
              <a:rPr lang="en-US" sz="1600" dirty="0"/>
              <a:t>      &lt;attribute name="role"&gt;&lt;value&gt;banned&lt;/value&gt;&lt;/attribute&gt;</a:t>
            </a:r>
          </a:p>
          <a:p>
            <a:pPr marL="0" indent="0">
              <a:buNone/>
            </a:pPr>
            <a:r>
              <a:rPr lang="en-US" sz="1600" dirty="0"/>
              <a:t>   &lt;/entry&gt;</a:t>
            </a:r>
          </a:p>
          <a:p>
            <a:pPr marL="0" indent="0">
              <a:buNone/>
            </a:pPr>
            <a:r>
              <a:rPr lang="en-US" sz="1600" dirty="0"/>
              <a:t>&lt;/</a:t>
            </a:r>
            <a:r>
              <a:rPr lang="en-US" sz="1600" dirty="0" err="1"/>
              <a:t>fileAttributeSource</a:t>
            </a:r>
            <a:r>
              <a:rPr lang="en-US" sz="1600" dirty="0"/>
              <a:t>&gt;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Customize policies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11/04/2013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EMI CF 2013, Manchester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7825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9531" y="2016919"/>
            <a:ext cx="5138043" cy="43204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Configuring an EMIR-SERP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11/04/2013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EMI CF 2013, Manchester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0305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url</a:t>
            </a:r>
            <a:r>
              <a:rPr lang="en-US" dirty="0" smtClean="0"/>
              <a:t>, credentials (default) and one or more (from any type) information source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json_file_location</a:t>
            </a:r>
            <a:r>
              <a:rPr lang="en-US" dirty="0" smtClean="0"/>
              <a:t>: single JSON file to be published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json_dir_location</a:t>
            </a:r>
            <a:r>
              <a:rPr lang="en-US" dirty="0" smtClean="0"/>
              <a:t>: set of JSON files that can be extended during the operation lifetime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resource_bdii_url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new!</a:t>
            </a:r>
            <a:r>
              <a:rPr lang="en-US" dirty="0" smtClean="0"/>
              <a:t>): service endpoint information source Resource BDII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an EMIR-SERP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11/04/2013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EMI CF 2013, Manchester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6880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GLUE 2.0 Attributes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11/04/2013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EMI CF 2013, Manchester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15</a:t>
            </a:fld>
            <a:endParaRPr lang="de-DE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97483" y="611781"/>
          <a:ext cx="2297237" cy="4007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7237"/>
              </a:tblGrid>
              <a:tr h="36429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Mandatory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4294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</a:rPr>
                        <a:t>Service</a:t>
                      </a:r>
                      <a:r>
                        <a:rPr lang="en-US" sz="1100" b="0" baseline="0" dirty="0" err="1" smtClean="0">
                          <a:solidFill>
                            <a:schemeClr val="tx1"/>
                          </a:solidFill>
                        </a:rPr>
                        <a:t>_</a:t>
                      </a: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4294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>
                          <a:solidFill>
                            <a:schemeClr val="tx1"/>
                          </a:solidFill>
                        </a:rPr>
                        <a:t>Service_Name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4294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>
                          <a:solidFill>
                            <a:schemeClr val="tx1"/>
                          </a:solidFill>
                        </a:rPr>
                        <a:t>Service_Type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4294"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err="1" smtClean="0">
                          <a:solidFill>
                            <a:schemeClr val="tx1"/>
                          </a:solidFill>
                        </a:rPr>
                        <a:t>Service_Endpoint_ID</a:t>
                      </a:r>
                      <a:endParaRPr lang="en-US" sz="105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4294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>
                          <a:solidFill>
                            <a:schemeClr val="tx1"/>
                          </a:solidFill>
                        </a:rPr>
                        <a:t>Service_Endpoint_URL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4294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>
                          <a:solidFill>
                            <a:schemeClr val="tx1"/>
                          </a:solidFill>
                        </a:rPr>
                        <a:t>Service_Endpoint_Capability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4294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>
                          <a:solidFill>
                            <a:schemeClr val="tx1"/>
                          </a:solidFill>
                        </a:rPr>
                        <a:t>Service_Endpoint_Technology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4294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>
                          <a:solidFill>
                            <a:schemeClr val="tx1"/>
                          </a:solidFill>
                        </a:rPr>
                        <a:t>Service_Endpoint_InterfaceName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4294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>
                          <a:solidFill>
                            <a:schemeClr val="tx1"/>
                          </a:solidFill>
                        </a:rPr>
                        <a:t>Service_Endpoint_InterfaceVersion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4294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>
                          <a:solidFill>
                            <a:schemeClr val="tx1"/>
                          </a:solidFill>
                        </a:rPr>
                        <a:t>Service_ExpireOn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2545755" y="611782"/>
          <a:ext cx="3600400" cy="3600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2016224"/>
              </a:tblGrid>
              <a:tr h="34411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Optional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411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EMI_Version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latin typeface="+mn-lt"/>
                        </a:rPr>
                        <a:t>Service_Location_Longitude</a:t>
                      </a:r>
                      <a:endParaRPr lang="en-US" sz="7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411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Service_QualityLevel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Service_Endpoint_HealthState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411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Service_Complexity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Service_Endpoint_ServingState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411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Service_CreationTime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Service_Endpoint_DowntimeStart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411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Service_Location_Address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Service_Endpoint_DowntimeEnd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411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Service_Location_Place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Service_Endpoint_WSDL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411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latin typeface="+mn-lt"/>
                        </a:rPr>
                        <a:t>Service_Location_Country</a:t>
                      </a:r>
                      <a:endParaRPr 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Service_Endpoint_AccessPolicyRule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411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latin typeface="+mn-lt"/>
                        </a:rPr>
                        <a:t>Service_Location_PostCode</a:t>
                      </a:r>
                      <a:endParaRPr 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Service_Endpoint_Semantics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3389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latin typeface="+mn-lt"/>
                        </a:rPr>
                        <a:t>Service_Location_Latitude</a:t>
                      </a:r>
                      <a:endParaRPr 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Service_Endpoint_SupportedProfile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526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9531" y="1043831"/>
            <a:ext cx="5138043" cy="43204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Query the EMIR Service Index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11/04/2013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EMI CF 2013, Manchester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2" name="Picture 1" descr="KbeTq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635" y="1691903"/>
            <a:ext cx="3237561" cy="241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48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page </a:t>
            </a:r>
            <a:r>
              <a:rPr lang="en-US" dirty="0"/>
              <a:t>of </a:t>
            </a:r>
            <a:r>
              <a:rPr lang="en-US" dirty="0" smtClean="0"/>
              <a:t>results (limit is 100 by default):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>
                <a:hlinkClick r:id="rId2"/>
              </a:rPr>
              <a:t>http://asimov.grid.niif.hu:9127/</a:t>
            </a:r>
            <a:r>
              <a:rPr lang="en-US" sz="2000" dirty="0" smtClean="0">
                <a:hlinkClick r:id="rId2"/>
              </a:rPr>
              <a:t>services</a:t>
            </a:r>
            <a:endParaRPr lang="en-US" sz="2000" dirty="0" smtClean="0"/>
          </a:p>
          <a:p>
            <a:r>
              <a:rPr lang="en-US" dirty="0" smtClean="0"/>
              <a:t>First </a:t>
            </a:r>
            <a:r>
              <a:rPr lang="en-US" dirty="0"/>
              <a:t>10 results:</a:t>
            </a:r>
            <a:br>
              <a:rPr lang="en-US" dirty="0"/>
            </a:br>
            <a:r>
              <a:rPr lang="en-US" sz="2000" dirty="0">
                <a:hlinkClick r:id="rId3"/>
              </a:rPr>
              <a:t>http://asimov.grid.niif.hu:9127/services?pageSize=</a:t>
            </a:r>
            <a:r>
              <a:rPr lang="en-US" sz="2000" dirty="0" smtClean="0">
                <a:hlinkClick r:id="rId3"/>
              </a:rPr>
              <a:t>10</a:t>
            </a:r>
            <a:endParaRPr lang="en-US" sz="2000" dirty="0" smtClean="0"/>
          </a:p>
          <a:p>
            <a:r>
              <a:rPr lang="en-US" dirty="0" smtClean="0"/>
              <a:t>Next 10 results using reference:</a:t>
            </a:r>
            <a:br>
              <a:rPr lang="en-US" dirty="0" smtClean="0"/>
            </a:br>
            <a:r>
              <a:rPr lang="en-US" sz="2000" dirty="0">
                <a:hlinkClick r:id="rId4"/>
              </a:rPr>
              <a:t>http://asimov.grid.niif.hu:9127/services?pageSize=10&amp;ref</a:t>
            </a:r>
            <a:r>
              <a:rPr lang="en-US" sz="2000" dirty="0" smtClean="0">
                <a:hlinkClick r:id="rId4"/>
              </a:rPr>
              <a:t>=######</a:t>
            </a:r>
            <a:r>
              <a:rPr lang="en-US" sz="2000" dirty="0"/>
              <a:t> or</a:t>
            </a:r>
            <a:br>
              <a:rPr lang="en-US" sz="2000" dirty="0"/>
            </a:br>
            <a:r>
              <a:rPr lang="en-US" sz="2000" dirty="0">
                <a:hlinkClick r:id="rId5"/>
              </a:rPr>
              <a:t>http://asimov.grid.niif.hu:9127/services?limit=10&amp;skip=</a:t>
            </a:r>
            <a:r>
              <a:rPr lang="en-US" sz="2000" dirty="0" smtClean="0">
                <a:hlinkClick r:id="rId5"/>
              </a:rPr>
              <a:t>10</a:t>
            </a: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the EMIR Service Index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11/04/2013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EMI CF 2013, Manchester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5118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9531" y="2016919"/>
            <a:ext cx="5138043" cy="43204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Configuring a GSR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11/04/2013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EMI CF 2013, Manchester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5217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Enable GSR functions</a:t>
            </a:r>
          </a:p>
          <a:p>
            <a:pPr lvl="1"/>
            <a:r>
              <a:rPr lang="en-US" dirty="0" err="1"/>
              <a:t>emir.global.enable</a:t>
            </a:r>
            <a:r>
              <a:rPr lang="en-US" dirty="0"/>
              <a:t>=</a:t>
            </a:r>
            <a:r>
              <a:rPr lang="en-US" dirty="0" smtClean="0"/>
              <a:t>true</a:t>
            </a:r>
          </a:p>
          <a:p>
            <a:r>
              <a:rPr lang="en-US" dirty="0" smtClean="0"/>
              <a:t>Define a </a:t>
            </a:r>
            <a:r>
              <a:rPr lang="en-US" i="1" dirty="0" smtClean="0"/>
              <a:t>well-known</a:t>
            </a:r>
            <a:r>
              <a:rPr lang="en-US" dirty="0" smtClean="0"/>
              <a:t> global list of entry GSRs</a:t>
            </a:r>
          </a:p>
          <a:p>
            <a:pPr lvl="1"/>
            <a:r>
              <a:rPr lang="en-US" dirty="0" err="1"/>
              <a:t>emir.global.providerList</a:t>
            </a:r>
            <a:r>
              <a:rPr lang="en-US" dirty="0"/>
              <a:t>=http://</a:t>
            </a:r>
            <a:r>
              <a:rPr lang="en-US" dirty="0" err="1"/>
              <a:t>szigeti.ki.iif.hu</a:t>
            </a:r>
            <a:r>
              <a:rPr lang="en-US" dirty="0"/>
              <a:t>/</a:t>
            </a:r>
            <a:r>
              <a:rPr lang="en-US" dirty="0" err="1" smtClean="0"/>
              <a:t>EMIR_EGI_CF.list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a GSR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11/04/2013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EMI CF 2013, Manchester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4537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Architecture</a:t>
            </a:r>
          </a:p>
          <a:p>
            <a:r>
              <a:rPr lang="en-US" dirty="0" smtClean="0"/>
              <a:t>Security</a:t>
            </a:r>
          </a:p>
          <a:p>
            <a:r>
              <a:rPr lang="en-US" dirty="0" smtClean="0"/>
              <a:t>Information Model</a:t>
            </a:r>
          </a:p>
          <a:p>
            <a:r>
              <a:rPr lang="en-US" dirty="0" smtClean="0"/>
              <a:t>Demonstration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11/04/2013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EMI CF 2013, Manchester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3869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1300" y="620713"/>
            <a:ext cx="5689600" cy="36353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://twiki.cern.ch/twiki/bin/view/EMI/</a:t>
            </a:r>
            <a:r>
              <a:rPr lang="en-US" dirty="0" smtClean="0">
                <a:hlinkClick r:id="rId2"/>
              </a:rPr>
              <a:t>EMIRegistry</a:t>
            </a:r>
            <a:endParaRPr lang="en-US" dirty="0" smtClean="0"/>
          </a:p>
          <a:p>
            <a:pPr>
              <a:defRPr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://github.com/eu-</a:t>
            </a:r>
            <a:r>
              <a:rPr lang="en-US" dirty="0" smtClean="0">
                <a:hlinkClick r:id="rId3"/>
              </a:rPr>
              <a:t>emi</a:t>
            </a:r>
            <a:endParaRPr lang="en-US" dirty="0" smtClean="0"/>
          </a:p>
        </p:txBody>
      </p:sp>
      <p:sp>
        <p:nvSpPr>
          <p:cNvPr id="24578" name="Title 2"/>
          <p:cNvSpPr>
            <a:spLocks noGrp="1"/>
          </p:cNvSpPr>
          <p:nvPr>
            <p:ph type="title"/>
          </p:nvPr>
        </p:nvSpPr>
        <p:spPr bwMode="auto">
          <a:xfrm>
            <a:off x="71438" y="36513"/>
            <a:ext cx="5138737" cy="43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Links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de-DE" sz="1000" smtClean="0">
                <a:solidFill>
                  <a:srgbClr val="FFFFFF"/>
                </a:solidFill>
              </a:rPr>
              <a:t>11/04/2013</a:t>
            </a:r>
            <a:endParaRPr lang="de-DE" sz="1000">
              <a:solidFill>
                <a:srgbClr val="FFFFFF"/>
              </a:solidFill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243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000" smtClean="0">
                <a:solidFill>
                  <a:schemeClr val="bg1"/>
                </a:solidFill>
              </a:rPr>
              <a:t>EMI CF 2013, Manchester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7945948-6CCD-4F50-A9CD-926B8D86FA7C}" type="slidenum">
              <a:rPr lang="de-DE" sz="1000">
                <a:solidFill>
                  <a:srgbClr val="FFFFFF"/>
                </a:solidFill>
              </a:rPr>
              <a:pPr eaLnBrk="1" hangingPunct="1"/>
              <a:t>20</a:t>
            </a:fld>
            <a:endParaRPr lang="de-DE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743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9531" y="683791"/>
            <a:ext cx="5138043" cy="43204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Questions or problems?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11/04/2013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EMI CF 2013, Manchester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>
            <a:off x="1825675" y="3564111"/>
            <a:ext cx="2542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9890" indent="-169890">
              <a:defRPr/>
            </a:pPr>
            <a:r>
              <a:rPr lang="en-US" sz="1800" dirty="0"/>
              <a:t>Contact us! </a:t>
            </a:r>
            <a:r>
              <a:rPr lang="en-US" sz="1800" dirty="0" err="1"/>
              <a:t>emir@niif.hu</a:t>
            </a:r>
            <a:endParaRPr lang="en-US" sz="1800" dirty="0"/>
          </a:p>
        </p:txBody>
      </p:sp>
      <p:pic>
        <p:nvPicPr>
          <p:cNvPr id="7" name="Picture 6" descr="ldAL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51" y="1259855"/>
            <a:ext cx="2984004" cy="223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61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1499" y="467767"/>
            <a:ext cx="6002139" cy="3636270"/>
          </a:xfrm>
        </p:spPr>
        <p:txBody>
          <a:bodyPr/>
          <a:lstStyle/>
          <a:p>
            <a:r>
              <a:rPr lang="en-US" sz="1400" dirty="0" smtClean="0"/>
              <a:t>Aims to unify all the EMI services’ endpoints</a:t>
            </a:r>
          </a:p>
          <a:p>
            <a:r>
              <a:rPr lang="en-US" sz="1400" dirty="0"/>
              <a:t>Designed from scratch to support federations</a:t>
            </a:r>
          </a:p>
          <a:p>
            <a:r>
              <a:rPr lang="en-US" sz="1400" dirty="0" smtClean="0"/>
              <a:t>Self contained/decentralized registry</a:t>
            </a:r>
          </a:p>
          <a:p>
            <a:r>
              <a:rPr lang="en-US" sz="1400" dirty="0" smtClean="0"/>
              <a:t>REST-</a:t>
            </a:r>
            <a:r>
              <a:rPr lang="en-US" sz="1400" dirty="0" err="1" smtClean="0"/>
              <a:t>ful</a:t>
            </a:r>
            <a:r>
              <a:rPr lang="en-US" sz="1400" dirty="0" smtClean="0"/>
              <a:t> API (for the management of endpoint information)</a:t>
            </a:r>
          </a:p>
          <a:p>
            <a:r>
              <a:rPr lang="en-US" sz="1400" dirty="0" smtClean="0"/>
              <a:t>Hierarchical Network</a:t>
            </a:r>
          </a:p>
          <a:p>
            <a:pPr lvl="1"/>
            <a:r>
              <a:rPr lang="en-US" sz="1200" dirty="0" smtClean="0"/>
              <a:t>Organize </a:t>
            </a:r>
            <a:r>
              <a:rPr lang="en-US" sz="1200" dirty="0" smtClean="0"/>
              <a:t>EMIR nodes in a rooted tree</a:t>
            </a:r>
          </a:p>
          <a:p>
            <a:pPr lvl="2"/>
            <a:r>
              <a:rPr lang="en-US" sz="1000" dirty="0" smtClean="0"/>
              <a:t>Domain Service Registry (DSR): the nodes in the hierarchical network</a:t>
            </a:r>
          </a:p>
          <a:p>
            <a:pPr lvl="2"/>
            <a:r>
              <a:rPr lang="en-US" sz="1000" dirty="0" smtClean="0"/>
              <a:t>Global Service Registry (GSR): the root of the hierarchy</a:t>
            </a:r>
          </a:p>
          <a:p>
            <a:r>
              <a:rPr lang="en-US" sz="1600" dirty="0" smtClean="0"/>
              <a:t>Consistency</a:t>
            </a:r>
          </a:p>
          <a:p>
            <a:pPr lvl="1"/>
            <a:r>
              <a:rPr lang="en-US" sz="1200" dirty="0" smtClean="0"/>
              <a:t>Event based </a:t>
            </a:r>
            <a:r>
              <a:rPr lang="en-US" sz="1200" dirty="0" smtClean="0"/>
              <a:t>synchronization: </a:t>
            </a:r>
            <a:r>
              <a:rPr lang="en-US" sz="1200" dirty="0" smtClean="0"/>
              <a:t>propagating (asynchronous) events from leaf to the root node </a:t>
            </a:r>
            <a:r>
              <a:rPr lang="en-US" sz="1200" dirty="0" smtClean="0"/>
              <a:t>(</a:t>
            </a:r>
            <a:r>
              <a:rPr lang="en-US" sz="1200" b="1" dirty="0" smtClean="0"/>
              <a:t>GSR</a:t>
            </a:r>
            <a:r>
              <a:rPr lang="en-US" sz="1200" dirty="0" smtClean="0"/>
              <a:t>)</a:t>
            </a:r>
          </a:p>
          <a:p>
            <a:pPr lvl="1"/>
            <a:r>
              <a:rPr lang="en-US" sz="1200" dirty="0" smtClean="0"/>
              <a:t>Handles failures occurred within the hierarchy</a:t>
            </a:r>
          </a:p>
          <a:p>
            <a:r>
              <a:rPr lang="en-US" sz="1400" dirty="0" smtClean="0"/>
              <a:t>P2P Network</a:t>
            </a:r>
          </a:p>
          <a:p>
            <a:pPr lvl="1"/>
            <a:r>
              <a:rPr lang="en-US" sz="1200" dirty="0"/>
              <a:t>Variation of </a:t>
            </a:r>
            <a:r>
              <a:rPr lang="en-US" sz="1200" dirty="0" smtClean="0"/>
              <a:t>a Pastry Distributed Hash Table</a:t>
            </a:r>
          </a:p>
          <a:p>
            <a:pPr lvl="1"/>
            <a:r>
              <a:rPr lang="en-US" sz="1200" dirty="0" smtClean="0"/>
              <a:t>Always form at the root (GSR) level</a:t>
            </a:r>
          </a:p>
          <a:p>
            <a:pPr lvl="1"/>
            <a:r>
              <a:rPr lang="en-US" sz="1200" dirty="0" smtClean="0"/>
              <a:t>Bootstraps </a:t>
            </a:r>
            <a:r>
              <a:rPr lang="en-US" sz="1200" dirty="0"/>
              <a:t>from </a:t>
            </a:r>
            <a:r>
              <a:rPr lang="en-US" sz="1200" dirty="0" smtClean="0"/>
              <a:t>a globally published </a:t>
            </a:r>
            <a:r>
              <a:rPr lang="en-US" sz="1200" i="1" dirty="0" smtClean="0"/>
              <a:t>List</a:t>
            </a:r>
            <a:r>
              <a:rPr lang="en-US" sz="1200" dirty="0" smtClean="0"/>
              <a:t> containing addresses of all the root (GSR) nodes</a:t>
            </a:r>
            <a:endParaRPr lang="en-US" sz="1200" dirty="0"/>
          </a:p>
          <a:p>
            <a:pPr lvl="1"/>
            <a:r>
              <a:rPr lang="en-US" sz="1200" dirty="0" smtClean="0"/>
              <a:t>Eventual consistent replication </a:t>
            </a:r>
            <a:r>
              <a:rPr lang="en-US" sz="1200" dirty="0"/>
              <a:t>of </a:t>
            </a:r>
            <a:r>
              <a:rPr lang="en-US" sz="1200" dirty="0" smtClean="0"/>
              <a:t>GSRs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11/04/2013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EMI CF 2013, Manchester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6919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1500" y="620120"/>
            <a:ext cx="2736303" cy="3636270"/>
          </a:xfrm>
        </p:spPr>
        <p:txBody>
          <a:bodyPr/>
          <a:lstStyle/>
          <a:p>
            <a:r>
              <a:rPr lang="de-DE" sz="1800" dirty="0" smtClean="0"/>
              <a:t>Organised in a Hierarchy (A Rooted Tree)</a:t>
            </a:r>
          </a:p>
          <a:p>
            <a:r>
              <a:rPr lang="de-DE" sz="1800" dirty="0" smtClean="0"/>
              <a:t>Three Main Components: </a:t>
            </a:r>
          </a:p>
          <a:p>
            <a:pPr lvl="1"/>
            <a:r>
              <a:rPr lang="de-DE" sz="1600" dirty="0" smtClean="0"/>
              <a:t>Global Service Registry (GSR)</a:t>
            </a:r>
          </a:p>
          <a:p>
            <a:pPr lvl="1"/>
            <a:r>
              <a:rPr lang="de-DE" sz="1600" dirty="0" smtClean="0"/>
              <a:t>EMIR Service Endpoint Registration Publisher (SERP)</a:t>
            </a:r>
          </a:p>
          <a:p>
            <a:pPr lvl="1"/>
            <a:r>
              <a:rPr lang="de-DE" sz="1600" dirty="0"/>
              <a:t>Domain Service Registry (DSR</a:t>
            </a:r>
            <a:r>
              <a:rPr lang="de-DE" sz="1600" dirty="0" smtClean="0"/>
              <a:t>)</a:t>
            </a:r>
          </a:p>
          <a:p>
            <a:r>
              <a:rPr lang="de-DE" sz="1800" dirty="0" smtClean="0"/>
              <a:t>Several Hierarchies for different federations</a:t>
            </a:r>
          </a:p>
          <a:p>
            <a:endParaRPr lang="de-DE" sz="1800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Architecture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11/04/2013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EMI CF 2013, Manchester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310" r="-52310"/>
          <a:stretch>
            <a:fillRect/>
          </a:stretch>
        </p:blipFill>
        <p:spPr bwMode="auto">
          <a:xfrm>
            <a:off x="1698348" y="539775"/>
            <a:ext cx="525658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-52310" r="-5231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22704" y="4168591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SERP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7440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1500" y="620120"/>
            <a:ext cx="5688632" cy="3808087"/>
          </a:xfrm>
        </p:spPr>
        <p:txBody>
          <a:bodyPr/>
          <a:lstStyle/>
          <a:p>
            <a:r>
              <a:rPr lang="en-US" sz="1600" dirty="0" err="1" smtClean="0"/>
              <a:t>Decentralised</a:t>
            </a:r>
            <a:r>
              <a:rPr lang="en-US" sz="1600" dirty="0" smtClean="0"/>
              <a:t> Security at every EMIR node</a:t>
            </a:r>
          </a:p>
          <a:p>
            <a:r>
              <a:rPr lang="en-US" sz="1600" dirty="0" smtClean="0"/>
              <a:t>Authentication</a:t>
            </a:r>
          </a:p>
          <a:p>
            <a:pPr lvl="1"/>
            <a:r>
              <a:rPr lang="en-US" sz="1400" dirty="0" smtClean="0"/>
              <a:t>Leverages from the EMI’s (Common Authentication) </a:t>
            </a:r>
            <a:r>
              <a:rPr lang="en-US" sz="1400" dirty="0" err="1" smtClean="0"/>
              <a:t>CaNL</a:t>
            </a:r>
            <a:r>
              <a:rPr lang="en-US" sz="1400" dirty="0" smtClean="0"/>
              <a:t> Library</a:t>
            </a:r>
          </a:p>
          <a:p>
            <a:pPr lvl="1"/>
            <a:r>
              <a:rPr lang="en-US" sz="1400" dirty="0" smtClean="0"/>
              <a:t>SSL/TLS</a:t>
            </a:r>
          </a:p>
          <a:p>
            <a:pPr lvl="1"/>
            <a:r>
              <a:rPr lang="en-US" sz="1400" dirty="0" smtClean="0"/>
              <a:t>Credential types: EEC, Proxy </a:t>
            </a:r>
          </a:p>
          <a:p>
            <a:pPr lvl="2"/>
            <a:r>
              <a:rPr lang="en-US" sz="1200" dirty="0"/>
              <a:t>a</a:t>
            </a:r>
            <a:r>
              <a:rPr lang="en-US" sz="1200" dirty="0" smtClean="0"/>
              <a:t>nd several credential formats </a:t>
            </a:r>
            <a:r>
              <a:rPr lang="en-US" sz="1200" dirty="0" err="1" smtClean="0"/>
              <a:t>formats</a:t>
            </a:r>
            <a:r>
              <a:rPr lang="en-US" sz="1200" dirty="0" smtClean="0"/>
              <a:t>: DER</a:t>
            </a:r>
            <a:r>
              <a:rPr lang="en-US" sz="1200" dirty="0"/>
              <a:t>, PEM, P12, </a:t>
            </a:r>
            <a:r>
              <a:rPr lang="en-US" sz="1200" dirty="0" smtClean="0"/>
              <a:t>JKS</a:t>
            </a:r>
          </a:p>
          <a:p>
            <a:pPr lvl="1"/>
            <a:r>
              <a:rPr lang="en-US" sz="1400" dirty="0" smtClean="0"/>
              <a:t>Types of Trust Anchors: </a:t>
            </a:r>
            <a:r>
              <a:rPr lang="en-US" sz="1400" dirty="0" err="1" smtClean="0"/>
              <a:t>OpenSSL</a:t>
            </a:r>
            <a:r>
              <a:rPr lang="en-US" sz="1400" dirty="0" smtClean="0"/>
              <a:t>, CA directories (IGTF), JKS</a:t>
            </a:r>
          </a:p>
          <a:p>
            <a:r>
              <a:rPr lang="en-US" sz="1600" dirty="0" smtClean="0"/>
              <a:t>Access Control</a:t>
            </a:r>
          </a:p>
          <a:p>
            <a:pPr lvl="1"/>
            <a:r>
              <a:rPr lang="en-US" sz="1400" dirty="0" smtClean="0"/>
              <a:t>Coarse Grained</a:t>
            </a:r>
          </a:p>
          <a:p>
            <a:pPr lvl="2"/>
            <a:r>
              <a:rPr lang="en-US" sz="1200" dirty="0" smtClean="0"/>
              <a:t>Single Access Control List (ACL) file containing subject’s DN and associated pre-defined roles (very similar to </a:t>
            </a:r>
            <a:r>
              <a:rPr lang="en-US" sz="1200" dirty="0" err="1" smtClean="0"/>
              <a:t>GridMap</a:t>
            </a:r>
            <a:r>
              <a:rPr lang="en-US" sz="1200" dirty="0" smtClean="0"/>
              <a:t> file)</a:t>
            </a:r>
          </a:p>
          <a:p>
            <a:pPr lvl="2"/>
            <a:r>
              <a:rPr lang="en-US" sz="1200" dirty="0" smtClean="0"/>
              <a:t>Highly Simplified with restrictions</a:t>
            </a:r>
          </a:p>
          <a:p>
            <a:pPr lvl="1"/>
            <a:r>
              <a:rPr lang="en-US" sz="1400" dirty="0" smtClean="0"/>
              <a:t>Fine Grained (Expert level)</a:t>
            </a:r>
          </a:p>
          <a:p>
            <a:pPr lvl="2"/>
            <a:r>
              <a:rPr lang="en-US" sz="1200" dirty="0" smtClean="0"/>
              <a:t>User attributes file: Mapping of User DN’s with multi-valued attributes</a:t>
            </a:r>
          </a:p>
          <a:p>
            <a:pPr lvl="2"/>
            <a:r>
              <a:rPr lang="en-US" sz="1200" dirty="0" smtClean="0"/>
              <a:t>A directory of XACML policies</a:t>
            </a:r>
          </a:p>
          <a:p>
            <a:pPr lvl="2"/>
            <a:r>
              <a:rPr lang="en-US" sz="1200" dirty="0" err="1" smtClean="0"/>
              <a:t>Customisable</a:t>
            </a:r>
            <a:r>
              <a:rPr lang="en-US" sz="1200" dirty="0" smtClean="0"/>
              <a:t> but complex</a:t>
            </a:r>
            <a:endParaRPr lang="en-US" sz="1400" dirty="0" smtClean="0"/>
          </a:p>
          <a:p>
            <a:pPr lvl="1"/>
            <a:endParaRPr lang="en-US" sz="1400" dirty="0" smtClean="0"/>
          </a:p>
          <a:p>
            <a:pPr lvl="2"/>
            <a:endParaRPr lang="en-US" sz="1200" dirty="0" smtClean="0"/>
          </a:p>
          <a:p>
            <a:pPr lvl="2"/>
            <a:endParaRPr lang="en-US" sz="1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EMIR: Security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11/04/2013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EMI CF 2013, Manchester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871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1500" y="620120"/>
            <a:ext cx="5688632" cy="3160015"/>
          </a:xfrm>
        </p:spPr>
        <p:txBody>
          <a:bodyPr/>
          <a:lstStyle/>
          <a:p>
            <a:r>
              <a:rPr lang="en-US" dirty="0" smtClean="0"/>
              <a:t>EMIR Service Endpoint Publisher (EMIR-SERP)</a:t>
            </a:r>
          </a:p>
          <a:p>
            <a:pPr lvl="1"/>
            <a:r>
              <a:rPr lang="en-US" dirty="0" smtClean="0"/>
              <a:t>Implemented as a OS’s background process</a:t>
            </a:r>
          </a:p>
          <a:p>
            <a:pPr lvl="1"/>
            <a:r>
              <a:rPr lang="en-US" dirty="0" smtClean="0"/>
              <a:t>Registers with an </a:t>
            </a:r>
            <a:r>
              <a:rPr lang="en-US" smtClean="0"/>
              <a:t>EMIR Server</a:t>
            </a:r>
            <a:endParaRPr lang="en-US" dirty="0" smtClean="0"/>
          </a:p>
          <a:p>
            <a:pPr lvl="1"/>
            <a:r>
              <a:rPr lang="en-US" dirty="0" smtClean="0"/>
              <a:t>Updates Periodically</a:t>
            </a:r>
          </a:p>
          <a:p>
            <a:pPr lvl="1"/>
            <a:r>
              <a:rPr lang="en-US" dirty="0" smtClean="0"/>
              <a:t>Supports X.509 certificates</a:t>
            </a:r>
          </a:p>
          <a:p>
            <a:pPr lvl="1"/>
            <a:r>
              <a:rPr lang="en-US" dirty="0" smtClean="0"/>
              <a:t>Fetch and Translates endpoint information from BDII into EMIR data format (JSON)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Client: EMIR SERP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11/04/2013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EMI CF 2013, Manchester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6406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9531" y="2016919"/>
            <a:ext cx="5138043" cy="43204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Information Model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11/04/2013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EMI CF 2013, Manchester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017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OGF’s GLUE 2.0 Vocabulary to represent Services and Service Endpoints</a:t>
            </a:r>
          </a:p>
          <a:p>
            <a:r>
              <a:rPr lang="en-US" dirty="0" smtClean="0"/>
              <a:t>JSON and XML for registrations</a:t>
            </a:r>
          </a:p>
          <a:p>
            <a:r>
              <a:rPr lang="en-US" smtClean="0"/>
              <a:t>Schema-less</a:t>
            </a:r>
            <a:r>
              <a:rPr lang="en-US" dirty="0" smtClean="0"/>
              <a:t>: support for any number of custom attributes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Model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11/04/2013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EMI CF 2013, Manchester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7913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9531" y="971823"/>
            <a:ext cx="5138043" cy="43204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Demonstration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11/04/2013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EMI CF 2013, Manchester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77DC-976E-2D49-A96F-338E7AE475A2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2" name="Picture 1" descr="tumblr_inline_mjkkcoJW6d1qz4rg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71" y="1619895"/>
            <a:ext cx="4561979" cy="251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10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1005</Words>
  <Application>Microsoft Macintosh PowerPoint</Application>
  <PresentationFormat>Custom</PresentationFormat>
  <Paragraphs>212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Larissa-Design</vt:lpstr>
      <vt:lpstr>EMI Registry (EMIR)  </vt:lpstr>
      <vt:lpstr>Outline</vt:lpstr>
      <vt:lpstr>Introduction</vt:lpstr>
      <vt:lpstr>Architecture</vt:lpstr>
      <vt:lpstr>EMIR: Security</vt:lpstr>
      <vt:lpstr>Client: EMIR SERP</vt:lpstr>
      <vt:lpstr>Information Model</vt:lpstr>
      <vt:lpstr>Information Model </vt:lpstr>
      <vt:lpstr>Demonstration</vt:lpstr>
      <vt:lpstr>Configuring a DSR</vt:lpstr>
      <vt:lpstr>Configuring a DSR</vt:lpstr>
      <vt:lpstr>Customize policies</vt:lpstr>
      <vt:lpstr>Configuring an EMIR-SERP</vt:lpstr>
      <vt:lpstr>Configuring an EMIR-SERP</vt:lpstr>
      <vt:lpstr>List of GLUE 2.0 Attributes</vt:lpstr>
      <vt:lpstr>Query the EMIR Service Index</vt:lpstr>
      <vt:lpstr>Query the EMIR Service Index</vt:lpstr>
      <vt:lpstr>Configuring a GSR</vt:lpstr>
      <vt:lpstr>Configuring a GSR</vt:lpstr>
      <vt:lpstr>Links</vt:lpstr>
      <vt:lpstr>Questions or problems?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n.lamla</dc:creator>
  <cp:lastModifiedBy>Ivan Marton</cp:lastModifiedBy>
  <cp:revision>1280</cp:revision>
  <dcterms:created xsi:type="dcterms:W3CDTF">2011-10-04T06:09:25Z</dcterms:created>
  <dcterms:modified xsi:type="dcterms:W3CDTF">2013-04-11T09:12:58Z</dcterms:modified>
</cp:coreProperties>
</file>