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19"/>
  </p:notesMasterIdLst>
  <p:sldIdLst>
    <p:sldId id="375" r:id="rId5"/>
    <p:sldId id="334" r:id="rId6"/>
    <p:sldId id="361" r:id="rId7"/>
    <p:sldId id="479" r:id="rId8"/>
    <p:sldId id="368" r:id="rId9"/>
    <p:sldId id="437" r:id="rId10"/>
    <p:sldId id="474" r:id="rId11"/>
    <p:sldId id="442" r:id="rId12"/>
    <p:sldId id="419" r:id="rId13"/>
    <p:sldId id="478" r:id="rId14"/>
    <p:sldId id="435" r:id="rId15"/>
    <p:sldId id="481" r:id="rId16"/>
    <p:sldId id="436" r:id="rId17"/>
    <p:sldId id="4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88143" autoAdjust="0"/>
  </p:normalViewPr>
  <p:slideViewPr>
    <p:cSldViewPr showGuides="1">
      <p:cViewPr varScale="1">
        <p:scale>
          <a:sx n="117" d="100"/>
          <a:sy n="117" d="100"/>
        </p:scale>
        <p:origin x="-22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F77A4-95C4-49A7-B18D-D234C078783D}" type="datetimeFigureOut">
              <a:rPr lang="en-US" smtClean="0"/>
              <a:pPr/>
              <a:t>10/04/2013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40DFA-B482-4AD0-A536-856EB395CEAD}" type="slidenum">
              <a:rPr lang="en-US" smtClean="0"/>
              <a:pPr/>
              <a:t>‹#›</a:t>
            </a:fld>
            <a:endParaRPr lang="en-US"/>
          </a:p>
        </p:txBody>
      </p:sp>
    </p:spTree>
    <p:extLst>
      <p:ext uri="{BB962C8B-B14F-4D97-AF65-F5344CB8AC3E}">
        <p14:creationId xmlns:p14="http://schemas.microsoft.com/office/powerpoint/2010/main" val="2836308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courtesy of projects from the ENGAGE </a:t>
            </a:r>
            <a:r>
              <a:rPr lang="en-US" dirty="0" err="1" smtClean="0"/>
              <a:t>programme</a:t>
            </a:r>
            <a:r>
              <a:rPr lang="en-US" dirty="0" smtClean="0"/>
              <a:t> http://</a:t>
            </a:r>
            <a:r>
              <a:rPr lang="en-US" dirty="0" err="1" smtClean="0"/>
              <a:t>www.engage.ac.uk</a:t>
            </a:r>
            <a:r>
              <a:rPr lang="en-US" smtClean="0"/>
              <a:t>/</a:t>
            </a:r>
            <a:endParaRPr lang="en-US"/>
          </a:p>
        </p:txBody>
      </p:sp>
      <p:sp>
        <p:nvSpPr>
          <p:cNvPr id="4" name="Slide Number Placeholder 3"/>
          <p:cNvSpPr>
            <a:spLocks noGrp="1"/>
          </p:cNvSpPr>
          <p:nvPr>
            <p:ph type="sldNum" sz="quarter" idx="10"/>
          </p:nvPr>
        </p:nvSpPr>
        <p:spPr/>
        <p:txBody>
          <a:bodyPr/>
          <a:lstStyle/>
          <a:p>
            <a:fld id="{D7F40DFA-B482-4AD0-A536-856EB395CEAD}" type="slidenum">
              <a:rPr lang="en-US" smtClean="0"/>
              <a:pPr/>
              <a:t>2</a:t>
            </a:fld>
            <a:endParaRPr lang="en-US"/>
          </a:p>
        </p:txBody>
      </p:sp>
    </p:spTree>
    <p:extLst>
      <p:ext uri="{BB962C8B-B14F-4D97-AF65-F5344CB8AC3E}">
        <p14:creationId xmlns:p14="http://schemas.microsoft.com/office/powerpoint/2010/main" val="808414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7B781D3-0070-DE48-B3BE-8F9CA839E76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Statistics</a:t>
            </a:r>
            <a:r>
              <a:rPr lang="en-US" baseline="0" dirty="0" smtClean="0"/>
              <a:t> from Greg Wilson</a:t>
            </a:r>
          </a:p>
          <a:p>
            <a:endParaRPr lang="en-US" baseline="0" dirty="0" smtClean="0"/>
          </a:p>
          <a:p>
            <a:r>
              <a:rPr lang="en-GB" dirty="0" smtClean="0"/>
              <a:t>Are academics software developers?</a:t>
            </a:r>
          </a:p>
          <a:p>
            <a:r>
              <a:rPr lang="en-GB" dirty="0" smtClean="0"/>
              <a:t>Can research consortia manage production?</a:t>
            </a:r>
          </a:p>
          <a:p>
            <a:r>
              <a:rPr lang="en-GB" dirty="0" smtClean="0"/>
              <a:t>Are timing constraints different?</a:t>
            </a:r>
          </a:p>
          <a:p>
            <a:r>
              <a:rPr lang="en-GB" dirty="0" smtClean="0"/>
              <a:t>What is the role of the PI in software development management?</a:t>
            </a:r>
          </a:p>
          <a:p>
            <a:r>
              <a:rPr lang="en-GB" dirty="0" smtClean="0"/>
              <a:t>Are the skills for software and research the same?</a:t>
            </a:r>
            <a:endParaRPr lang="en-US" dirty="0" smtClean="0"/>
          </a:p>
          <a:p>
            <a:endParaRPr lang="en-US" dirty="0" smtClean="0"/>
          </a:p>
          <a:p>
            <a:r>
              <a:rPr lang="en-US" dirty="0" smtClean="0"/>
              <a:t>- more and more researchers use computer software and hardware in</a:t>
            </a:r>
          </a:p>
          <a:p>
            <a:r>
              <a:rPr lang="en-US" dirty="0" smtClean="0"/>
              <a:t>their day to day research, not just those researchers who could be</a:t>
            </a:r>
          </a:p>
          <a:p>
            <a:r>
              <a:rPr lang="en-US" dirty="0" smtClean="0"/>
              <a:t>classed as being computational scientists, yet they find it</a:t>
            </a:r>
          </a:p>
          <a:p>
            <a:r>
              <a:rPr lang="en-US" dirty="0" smtClean="0"/>
              <a:t>increasingly difficult to exploit due to a lack of coordination</a:t>
            </a:r>
          </a:p>
          <a:p>
            <a:r>
              <a:rPr lang="en-US" dirty="0" smtClean="0"/>
              <a:t>([Gob10], also observed in [Han09])</a:t>
            </a:r>
          </a:p>
          <a:p>
            <a:endParaRPr lang="en-US" dirty="0" smtClean="0"/>
          </a:p>
          <a:p>
            <a:r>
              <a:rPr lang="en-US" dirty="0" smtClean="0"/>
              <a:t>- there is a wide variance in the levels of experience in scientific</a:t>
            </a:r>
          </a:p>
          <a:p>
            <a:r>
              <a:rPr lang="en-US" dirty="0" smtClean="0"/>
              <a:t>computing and software development, and hence their use of computing,</a:t>
            </a:r>
          </a:p>
          <a:p>
            <a:r>
              <a:rPr lang="en-US" dirty="0" smtClean="0"/>
              <a:t>which is present across all domains and levels of seniority ([Har09],</a:t>
            </a:r>
          </a:p>
          <a:p>
            <a:r>
              <a:rPr lang="en-US" dirty="0" smtClean="0"/>
              <a:t>also ongoing as our result with the DIRAC consortium)</a:t>
            </a:r>
          </a:p>
          <a:p>
            <a:endParaRPr lang="en-US" dirty="0" smtClean="0"/>
          </a:p>
          <a:p>
            <a:r>
              <a:rPr lang="en-US" dirty="0" smtClean="0"/>
              <a:t>- software is often treated as if it was disposable, rather than the</a:t>
            </a:r>
          </a:p>
          <a:p>
            <a:r>
              <a:rPr lang="en-US" dirty="0" smtClean="0"/>
              <a:t>subject of a £9m per year investment by EPSRC [SaaI12]</a:t>
            </a:r>
            <a:endParaRPr lang="en-US" dirty="0"/>
          </a:p>
        </p:txBody>
      </p:sp>
      <p:sp>
        <p:nvSpPr>
          <p:cNvPr id="4" name="Slide Number Placeholder 3"/>
          <p:cNvSpPr>
            <a:spLocks noGrp="1"/>
          </p:cNvSpPr>
          <p:nvPr>
            <p:ph type="sldNum" sz="quarter" idx="10"/>
          </p:nvPr>
        </p:nvSpPr>
        <p:spPr/>
        <p:txBody>
          <a:bodyPr/>
          <a:lstStyle/>
          <a:p>
            <a:fld id="{F2DCED15-BE9B-644C-838C-AE155C5E921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4</a:t>
            </a:fld>
            <a:endParaRPr lang="en-US"/>
          </a:p>
        </p:txBody>
      </p:sp>
    </p:spTree>
    <p:extLst>
      <p:ext uri="{BB962C8B-B14F-4D97-AF65-F5344CB8AC3E}">
        <p14:creationId xmlns:p14="http://schemas.microsoft.com/office/powerpoint/2010/main" val="294994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5</a:t>
            </a:fld>
            <a:endParaRPr lang="en-US"/>
          </a:p>
        </p:txBody>
      </p:sp>
    </p:spTree>
    <p:extLst>
      <p:ext uri="{BB962C8B-B14F-4D97-AF65-F5344CB8AC3E}">
        <p14:creationId xmlns:p14="http://schemas.microsoft.com/office/powerpoint/2010/main" val="294994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c.f</a:t>
            </a:r>
            <a:r>
              <a:rPr lang="en-US" baseline="0" dirty="0" smtClean="0"/>
              <a:t> work of James </a:t>
            </a:r>
            <a:r>
              <a:rPr lang="en-US" baseline="0" dirty="0" err="1" smtClean="0"/>
              <a:t>Howison</a:t>
            </a:r>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6</a:t>
            </a:fld>
            <a:endParaRPr lang="en-US"/>
          </a:p>
        </p:txBody>
      </p:sp>
    </p:spTree>
    <p:extLst>
      <p:ext uri="{BB962C8B-B14F-4D97-AF65-F5344CB8AC3E}">
        <p14:creationId xmlns:p14="http://schemas.microsoft.com/office/powerpoint/2010/main" val="294994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err="1" smtClean="0"/>
              <a:t>metajournal</a:t>
            </a:r>
            <a:r>
              <a:rPr lang="en-US" dirty="0" smtClean="0"/>
              <a:t> which encourages the publication of information that encourages the reuse of software.</a:t>
            </a:r>
          </a:p>
          <a:p>
            <a:r>
              <a:rPr lang="en-US" dirty="0" smtClean="0"/>
              <a:t>A way of using the current tools and practices to make software better</a:t>
            </a:r>
            <a:r>
              <a:rPr lang="en-US" baseline="0" dirty="0" smtClean="0"/>
              <a:t> </a:t>
            </a:r>
            <a:r>
              <a:rPr lang="en-US" baseline="0" dirty="0" err="1" smtClean="0"/>
              <a:t>recognised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Star graphic modified under CC-BY from</a:t>
            </a:r>
            <a:r>
              <a:rPr lang="en-US" baseline="0" dirty="0" smtClean="0"/>
              <a:t> </a:t>
            </a:r>
            <a:r>
              <a:rPr lang="en-US" baseline="0" dirty="0" err="1" smtClean="0"/>
              <a:t>Ssolbergj</a:t>
            </a:r>
            <a:endParaRPr lang="en-US" dirty="0" smtClean="0"/>
          </a:p>
          <a:p>
            <a:pPr marL="0" indent="0">
              <a:buNone/>
            </a:pPr>
            <a:endParaRPr lang="en-US" dirty="0" smtClean="0"/>
          </a:p>
          <a:p>
            <a:pPr marL="0" indent="0">
              <a:buNone/>
            </a:pPr>
            <a:r>
              <a:rPr lang="en-US" dirty="0" smtClean="0"/>
              <a:t>C.f.</a:t>
            </a:r>
          </a:p>
          <a:p>
            <a:pPr lvl="1"/>
            <a:r>
              <a:rPr lang="en-US" dirty="0" smtClean="0"/>
              <a:t>5 Stars of Linked Data (Berners-Lee):</a:t>
            </a:r>
          </a:p>
          <a:p>
            <a:pPr lvl="2"/>
            <a:r>
              <a:rPr lang="en-US" dirty="0" smtClean="0"/>
              <a:t>Available </a:t>
            </a:r>
            <a:r>
              <a:rPr lang="en-US" dirty="0" err="1" smtClean="0"/>
              <a:t>w</a:t>
            </a:r>
            <a:r>
              <a:rPr lang="en-US" dirty="0" smtClean="0"/>
              <a:t>/ open license, machine-readable, non-proprietary format, open standards, linked to provide context </a:t>
            </a:r>
          </a:p>
          <a:p>
            <a:pPr lvl="1"/>
            <a:r>
              <a:rPr lang="en-US" dirty="0" smtClean="0"/>
              <a:t>5 Stars of Online Journals (</a:t>
            </a:r>
            <a:r>
              <a:rPr lang="en-US" dirty="0" err="1" smtClean="0"/>
              <a:t>Shotton</a:t>
            </a:r>
            <a:r>
              <a:rPr lang="en-US" dirty="0" smtClean="0"/>
              <a:t>):</a:t>
            </a:r>
          </a:p>
          <a:p>
            <a:pPr lvl="2"/>
            <a:r>
              <a:rPr lang="en-US" dirty="0" smtClean="0"/>
              <a:t>Peer Review, Open Access, Enriched Content, Available Datasets, Machine-readable metadata</a:t>
            </a:r>
          </a:p>
          <a:p>
            <a:pPr lvl="2"/>
            <a:endParaRPr lang="en-US" dirty="0" smtClean="0"/>
          </a:p>
          <a:p>
            <a:pPr lvl="2"/>
            <a:r>
              <a:rPr lang="en-US" dirty="0" smtClean="0"/>
              <a:t>What</a:t>
            </a:r>
            <a:r>
              <a:rPr lang="en-US" baseline="0" dirty="0" smtClean="0"/>
              <a:t> about community?</a:t>
            </a:r>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c.f</a:t>
            </a:r>
            <a:r>
              <a:rPr lang="en-US" baseline="0" dirty="0" smtClean="0"/>
              <a:t> work of James </a:t>
            </a:r>
            <a:r>
              <a:rPr lang="en-US" baseline="0" dirty="0" err="1" smtClean="0"/>
              <a:t>Howison</a:t>
            </a:r>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12</a:t>
            </a:fld>
            <a:endParaRPr lang="en-US"/>
          </a:p>
        </p:txBody>
      </p:sp>
    </p:spTree>
    <p:extLst>
      <p:ext uri="{BB962C8B-B14F-4D97-AF65-F5344CB8AC3E}">
        <p14:creationId xmlns:p14="http://schemas.microsoft.com/office/powerpoint/2010/main" val="294994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Become</a:t>
            </a:r>
            <a:r>
              <a:rPr lang="en-US" baseline="0" dirty="0" smtClean="0"/>
              <a:t> our next collaborator – email </a:t>
            </a:r>
            <a:r>
              <a:rPr lang="en-US" baseline="0" dirty="0" err="1" smtClean="0"/>
              <a:t>info@software.ac.uk</a:t>
            </a:r>
            <a:endParaRPr lang="en-US" dirty="0"/>
          </a:p>
        </p:txBody>
      </p:sp>
      <p:sp>
        <p:nvSpPr>
          <p:cNvPr id="4" name="Slide Number Placeholder 3"/>
          <p:cNvSpPr>
            <a:spLocks noGrp="1"/>
          </p:cNvSpPr>
          <p:nvPr>
            <p:ph type="sldNum" sz="quarter" idx="10"/>
          </p:nvPr>
        </p:nvSpPr>
        <p:spPr/>
        <p:txBody>
          <a:bodyPr/>
          <a:lstStyle/>
          <a:p>
            <a:fld id="{F2DCED15-BE9B-644C-838C-AE155C5E9212}"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31763"/>
            <a:ext cx="6886575" cy="11430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E0C9E47C-0217-49B3-970F-DB4ECF0A17E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Quotation">
    <p:spTree>
      <p:nvGrpSpPr>
        <p:cNvPr id="1" name=""/>
        <p:cNvGrpSpPr/>
        <p:nvPr/>
      </p:nvGrpSpPr>
      <p:grpSpPr>
        <a:xfrm>
          <a:off x="0" y="0"/>
          <a:ext cx="0" cy="0"/>
          <a:chOff x="0" y="0"/>
          <a:chExt cx="0" cy="0"/>
        </a:xfrm>
      </p:grpSpPr>
      <p:sp>
        <p:nvSpPr>
          <p:cNvPr id="5" name="Rectangle 4"/>
          <p:cNvSpPr/>
          <p:nvPr userDrawn="1"/>
        </p:nvSpPr>
        <p:spPr>
          <a:xfrm>
            <a:off x="0" y="1274763"/>
            <a:ext cx="9144000" cy="55832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4325" y="295716"/>
            <a:ext cx="6886575" cy="5879528"/>
          </a:xfrm>
        </p:spPr>
        <p:txBody>
          <a:bodyPr>
            <a:noAutofit/>
          </a:bodyPr>
          <a:lstStyle>
            <a:lvl1pPr algn="l">
              <a:defRPr sz="7200">
                <a:solidFill>
                  <a:schemeClr val="bg1"/>
                </a:solidFill>
                <a:effectLst>
                  <a:outerShdw blurRad="50800" dist="38100" dir="2700000" algn="tl" rotWithShape="0">
                    <a:srgbClr val="000000">
                      <a:alpha val="43000"/>
                    </a:srgbClr>
                  </a:outerShdw>
                </a:effectLst>
              </a:defRPr>
            </a:lvl1pPr>
          </a:lstStyle>
          <a:p>
            <a:r>
              <a:rPr lang="en-US"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E0C9E47C-0217-49B3-970F-DB4ECF0A17E8}" type="slidenum">
              <a:rPr lang="en-GB" smtClean="0"/>
              <a:pPr/>
              <a:t>‹#›</a:t>
            </a:fld>
            <a:endParaRPr lang="en-GB"/>
          </a:p>
        </p:txBody>
      </p:sp>
    </p:spTree>
    <p:extLst>
      <p:ext uri="{BB962C8B-B14F-4D97-AF65-F5344CB8AC3E}">
        <p14:creationId xmlns:p14="http://schemas.microsoft.com/office/powerpoint/2010/main" val="72925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E0C9E47C-0217-49B3-970F-DB4ECF0A17E8}" type="slidenum">
              <a:rPr lang="en-GB" smtClean="0"/>
              <a:pPr/>
              <a:t>‹#›</a:t>
            </a:fld>
            <a:endParaRPr lang="en-GB"/>
          </a:p>
        </p:txBody>
      </p:sp>
    </p:spTree>
    <p:extLst>
      <p:ext uri="{BB962C8B-B14F-4D97-AF65-F5344CB8AC3E}">
        <p14:creationId xmlns:p14="http://schemas.microsoft.com/office/powerpoint/2010/main" val="85012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13811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314325" y="131763"/>
            <a:ext cx="6886575"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33375" y="1600200"/>
            <a:ext cx="8353425"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553200" y="64542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9E47C-0217-49B3-970F-DB4ECF0A17E8}" type="slidenum">
              <a:rPr lang="en-GB" smtClean="0">
                <a:solidFill>
                  <a:prstClr val="black">
                    <a:tint val="75000"/>
                  </a:prstClr>
                </a:solidFill>
              </a:rPr>
              <a:pPr/>
              <a:t>‹#›</a:t>
            </a:fld>
            <a:endParaRPr lang="en-GB">
              <a:solidFill>
                <a:prstClr val="black">
                  <a:tint val="75000"/>
                </a:prstClr>
              </a:solidFill>
            </a:endParaRPr>
          </a:p>
        </p:txBody>
      </p:sp>
      <p:sp>
        <p:nvSpPr>
          <p:cNvPr id="8" name="TextBox 7"/>
          <p:cNvSpPr txBox="1"/>
          <p:nvPr userDrawn="1"/>
        </p:nvSpPr>
        <p:spPr>
          <a:xfrm>
            <a:off x="0" y="6454264"/>
            <a:ext cx="9144000" cy="338554"/>
          </a:xfrm>
          <a:prstGeom prst="rect">
            <a:avLst/>
          </a:prstGeom>
          <a:noFill/>
        </p:spPr>
        <p:txBody>
          <a:bodyPr wrap="square" rtlCol="0">
            <a:spAutoFit/>
          </a:bodyPr>
          <a:lstStyle/>
          <a:p>
            <a:pPr algn="ctr"/>
            <a:r>
              <a:rPr lang="en-GB" sz="1600" dirty="0">
                <a:solidFill>
                  <a:srgbClr val="FF0000"/>
                </a:solidFill>
              </a:rPr>
              <a:t>Software Sustainability Institute</a:t>
            </a:r>
          </a:p>
        </p:txBody>
      </p:sp>
      <p:pic>
        <p:nvPicPr>
          <p:cNvPr id="9" name="Picture 8" descr="WhiteLogo.png"/>
          <p:cNvPicPr>
            <a:picLocks noChangeAspect="1"/>
          </p:cNvPicPr>
          <p:nvPr userDrawn="1"/>
        </p:nvPicPr>
        <p:blipFill>
          <a:blip r:embed="rId5" cstate="print"/>
          <a:stretch>
            <a:fillRect/>
          </a:stretch>
        </p:blipFill>
        <p:spPr>
          <a:xfrm>
            <a:off x="7549111" y="144884"/>
            <a:ext cx="1251859" cy="920937"/>
          </a:xfrm>
          <a:prstGeom prst="rect">
            <a:avLst/>
          </a:prstGeom>
        </p:spPr>
      </p:pic>
      <p:sp>
        <p:nvSpPr>
          <p:cNvPr id="10" name="TextBox 9"/>
          <p:cNvSpPr txBox="1"/>
          <p:nvPr userDrawn="1"/>
        </p:nvSpPr>
        <p:spPr>
          <a:xfrm>
            <a:off x="7381875" y="1066503"/>
            <a:ext cx="1679575" cy="200055"/>
          </a:xfrm>
          <a:prstGeom prst="rect">
            <a:avLst/>
          </a:prstGeom>
          <a:noFill/>
        </p:spPr>
        <p:txBody>
          <a:bodyPr wrap="square" lIns="0" tIns="0" rIns="0" bIns="0" rtlCol="0">
            <a:spAutoFit/>
          </a:bodyPr>
          <a:lstStyle/>
          <a:p>
            <a:r>
              <a:rPr lang="en-GB" sz="1300" b="1" dirty="0" err="1">
                <a:solidFill>
                  <a:prstClr val="white"/>
                </a:solidFill>
                <a:latin typeface="Consolas" pitchFamily="49" charset="0"/>
                <a:cs typeface="Consolas" pitchFamily="49" charset="0"/>
              </a:rPr>
              <a:t>www.software.ac.uk</a:t>
            </a:r>
            <a:endParaRPr lang="en-GB" sz="1300" b="1" dirty="0">
              <a:solidFill>
                <a:prstClr val="white"/>
              </a:solidFill>
              <a:latin typeface="Consolas" pitchFamily="49" charset="0"/>
              <a:cs typeface="Consolas" pitchFamily="49" charset="0"/>
            </a:endParaRPr>
          </a:p>
        </p:txBody>
      </p:sp>
    </p:spTree>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g"/><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oftware.ac.uk/blog/2011-05-02-publish-or-be-damned-alternative-impact-manifesto-research-software" TargetMode="External"/><Relationship Id="rId4" Type="http://schemas.openxmlformats.org/officeDocument/2006/relationships/hyperlink" Target="http://openresearchsoftware.metajnl.com/"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9" Type="http://schemas.openxmlformats.org/officeDocument/2006/relationships/image" Target="../media/image29.png"/><Relationship Id="rId20" Type="http://schemas.openxmlformats.org/officeDocument/2006/relationships/image" Target="../media/image37.png"/><Relationship Id="rId21" Type="http://schemas.openxmlformats.org/officeDocument/2006/relationships/image" Target="../media/image38.png"/><Relationship Id="rId22" Type="http://schemas.openxmlformats.org/officeDocument/2006/relationships/image" Target="../media/image3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33.png"/><Relationship Id="rId17" Type="http://schemas.openxmlformats.org/officeDocument/2006/relationships/image" Target="../media/image34.png"/><Relationship Id="rId18" Type="http://schemas.openxmlformats.org/officeDocument/2006/relationships/image" Target="../media/image35.png"/><Relationship Id="rId19"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software.ac.uk/fellowship-programme" TargetMode="External"/><Relationship Id="rId4" Type="http://schemas.openxmlformats.org/officeDocument/2006/relationships/hyperlink" Target="http://www.software.ac.uk/open-call" TargetMode="External"/><Relationship Id="rId5" Type="http://schemas.openxmlformats.org/officeDocument/2006/relationships/hyperlink" Target="http://www.software.ac.uk/software-evaluation-guide" TargetMode="External"/><Relationship Id="rId6" Type="http://schemas.openxmlformats.org/officeDocument/2006/relationships/hyperlink" Target="http://www.software.ac.uk/software-carpentry" TargetMode="External"/><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www.software.ac.uk/blog/2011-05-02-publish-or-be-damned-alternative-impact-manifesto-research-software" TargetMode="External"/><Relationship Id="rId4" Type="http://schemas.openxmlformats.org/officeDocument/2006/relationships/hyperlink" Target="http://www.plosone.org/article/info:doi/10.1371/journal.pone.0000308"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325" y="295716"/>
            <a:ext cx="7915275" cy="6181284"/>
          </a:xfrm>
        </p:spPr>
        <p:txBody>
          <a:bodyPr/>
          <a:lstStyle/>
          <a:p>
            <a:r>
              <a:rPr lang="en-US" sz="4800" dirty="0" smtClean="0"/>
              <a:t/>
            </a:r>
            <a:br>
              <a:rPr lang="en-US" sz="4800" dirty="0" smtClean="0"/>
            </a:br>
            <a:r>
              <a:rPr lang="en-US" sz="6600" dirty="0" smtClean="0">
                <a:effectLst/>
              </a:rPr>
              <a:t>Building sustainable software for science </a:t>
            </a:r>
            <a:br>
              <a:rPr lang="en-US" sz="6600" dirty="0" smtClean="0">
                <a:effectLst/>
              </a:rPr>
            </a:br>
            <a:r>
              <a:rPr lang="en-US" sz="6600" dirty="0" smtClean="0">
                <a:effectLst/>
              </a:rPr>
              <a:t>…</a:t>
            </a:r>
            <a:r>
              <a:rPr lang="en-US" sz="4800" dirty="0" smtClean="0">
                <a:effectLst/>
              </a:rPr>
              <a:t>why good code is only the beginning</a:t>
            </a:r>
            <a:r>
              <a:rPr lang="en-US" sz="5400" dirty="0" smtClean="0"/>
              <a:t>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400" dirty="0" smtClean="0">
                <a:effectLst/>
              </a:rPr>
              <a:t>10 April 2013, EGI Community Forum, Manchester</a:t>
            </a:r>
            <a:br>
              <a:rPr lang="en-US" sz="2400" dirty="0" smtClean="0">
                <a:effectLst/>
              </a:rPr>
            </a:br>
            <a:r>
              <a:rPr lang="en-US" sz="2400" dirty="0" smtClean="0">
                <a:effectLst/>
              </a:rPr>
              <a:t>Mario </a:t>
            </a:r>
            <a:r>
              <a:rPr lang="en-US" sz="2400" dirty="0" err="1" smtClean="0">
                <a:effectLst/>
              </a:rPr>
              <a:t>Antonioletti</a:t>
            </a:r>
            <a:r>
              <a:rPr lang="en-US" sz="2400" dirty="0" smtClean="0">
                <a:effectLst/>
              </a:rPr>
              <a:t>, Neil </a:t>
            </a:r>
            <a:r>
              <a:rPr lang="en-US" sz="2400" dirty="0" err="1" smtClean="0">
                <a:effectLst/>
              </a:rPr>
              <a:t>Chue</a:t>
            </a:r>
            <a:r>
              <a:rPr lang="en-US" sz="2400" dirty="0" smtClean="0">
                <a:effectLst/>
              </a:rPr>
              <a:t> Hong, Steve Crouch, </a:t>
            </a:r>
            <a:br>
              <a:rPr lang="en-US" sz="2400" dirty="0" smtClean="0">
                <a:effectLst/>
              </a:rPr>
            </a:br>
            <a:r>
              <a:rPr lang="en-US" sz="2400" b="1" dirty="0" smtClean="0">
                <a:effectLst/>
              </a:rPr>
              <a:t>Simon Hettrick</a:t>
            </a:r>
            <a:r>
              <a:rPr lang="en-US" sz="2400" dirty="0" smtClean="0">
                <a:effectLst/>
              </a:rPr>
              <a:t>, Mike Jackson, Tim Parkinson, </a:t>
            </a:r>
            <a:r>
              <a:rPr lang="en-US" sz="2400" dirty="0" err="1" smtClean="0">
                <a:effectLst/>
              </a:rPr>
              <a:t>Shoaib</a:t>
            </a:r>
            <a:r>
              <a:rPr lang="en-US" sz="2400" dirty="0" smtClean="0">
                <a:effectLst/>
              </a:rPr>
              <a:t> Sufi</a:t>
            </a:r>
            <a:br>
              <a:rPr lang="en-US" sz="2400" dirty="0" smtClean="0">
                <a:effectLst/>
              </a:rPr>
            </a:br>
            <a:endParaRPr lang="en-US" sz="2400" dirty="0">
              <a:effectLst/>
            </a:endParaRPr>
          </a:p>
        </p:txBody>
      </p:sp>
      <p:sp>
        <p:nvSpPr>
          <p:cNvPr id="4" name="TextBox 3"/>
          <p:cNvSpPr txBox="1"/>
          <p:nvPr/>
        </p:nvSpPr>
        <p:spPr>
          <a:xfrm>
            <a:off x="6726292" y="6457890"/>
            <a:ext cx="1274708" cy="400110"/>
          </a:xfrm>
          <a:prstGeom prst="rect">
            <a:avLst/>
          </a:prstGeom>
          <a:noFill/>
        </p:spPr>
        <p:txBody>
          <a:bodyPr wrap="none" rtlCol="0">
            <a:spAutoFit/>
          </a:bodyPr>
          <a:lstStyle/>
          <a:p>
            <a:r>
              <a:rPr lang="en-US" sz="1000" dirty="0" smtClean="0"/>
              <a:t>Where indicated</a:t>
            </a:r>
            <a:br>
              <a:rPr lang="en-US" sz="1000" dirty="0" smtClean="0"/>
            </a:br>
            <a:r>
              <a:rPr lang="en-US" sz="1000" dirty="0" smtClean="0"/>
              <a:t>slides licensed under</a:t>
            </a:r>
            <a:endParaRPr lang="en-US" sz="1000" dirty="0"/>
          </a:p>
        </p:txBody>
      </p:sp>
      <p:pic>
        <p:nvPicPr>
          <p:cNvPr id="5" name="Picture 4"/>
          <p:cNvPicPr>
            <a:picLocks noChangeAspect="1"/>
          </p:cNvPicPr>
          <p:nvPr/>
        </p:nvPicPr>
        <p:blipFill>
          <a:blip r:embed="rId2"/>
          <a:stretch>
            <a:fillRect/>
          </a:stretch>
        </p:blipFill>
        <p:spPr>
          <a:xfrm>
            <a:off x="8026400" y="6464300"/>
            <a:ext cx="1117600" cy="393700"/>
          </a:xfrm>
          <a:prstGeom prst="rect">
            <a:avLst/>
          </a:prstGeom>
        </p:spPr>
      </p:pic>
    </p:spTree>
    <p:extLst>
      <p:ext uri="{BB962C8B-B14F-4D97-AF65-F5344CB8AC3E}">
        <p14:creationId xmlns:p14="http://schemas.microsoft.com/office/powerpoint/2010/main" val="39888980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Developing skills</a:t>
            </a:r>
            <a:endParaRPr lang="en-US" dirty="0"/>
          </a:p>
        </p:txBody>
      </p:sp>
      <p:sp>
        <p:nvSpPr>
          <p:cNvPr id="4" name="Content Placeholder 3"/>
          <p:cNvSpPr>
            <a:spLocks noGrp="1"/>
          </p:cNvSpPr>
          <p:nvPr>
            <p:ph idx="1"/>
          </p:nvPr>
        </p:nvSpPr>
        <p:spPr>
          <a:xfrm>
            <a:off x="333375" y="1600200"/>
            <a:ext cx="4598665" cy="3773015"/>
          </a:xfrm>
        </p:spPr>
        <p:txBody>
          <a:bodyPr>
            <a:normAutofit/>
          </a:bodyPr>
          <a:lstStyle/>
          <a:p>
            <a:r>
              <a:rPr lang="en-US" sz="2700" dirty="0" smtClean="0"/>
              <a:t>Software carpentry teaches basic software development skills</a:t>
            </a:r>
            <a:endParaRPr lang="en-US" sz="2700" dirty="0"/>
          </a:p>
          <a:p>
            <a:pPr lvl="1"/>
            <a:r>
              <a:rPr lang="en-US" sz="2300" i="1" dirty="0" smtClean="0"/>
              <a:t>“get </a:t>
            </a:r>
            <a:r>
              <a:rPr lang="en-US" sz="2300" i="1" dirty="0"/>
              <a:t>more done in less time, and with less </a:t>
            </a:r>
            <a:r>
              <a:rPr lang="en-US" sz="2300" i="1" dirty="0" smtClean="0"/>
              <a:t>pain, and with greater confidence in results</a:t>
            </a:r>
          </a:p>
          <a:p>
            <a:endParaRPr lang="en-US" dirty="0" smtClean="0"/>
          </a:p>
        </p:txBody>
      </p:sp>
      <p:sp>
        <p:nvSpPr>
          <p:cNvPr id="6" name="Content Placeholder 3"/>
          <p:cNvSpPr txBox="1">
            <a:spLocks/>
          </p:cNvSpPr>
          <p:nvPr/>
        </p:nvSpPr>
        <p:spPr>
          <a:xfrm>
            <a:off x="323528" y="4653136"/>
            <a:ext cx="8568952" cy="37730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smtClean="0"/>
              <a:t>Training is provided through </a:t>
            </a:r>
            <a:r>
              <a:rPr lang="en-US" sz="2700" dirty="0" err="1" smtClean="0"/>
              <a:t>bootcamps</a:t>
            </a:r>
            <a:endParaRPr lang="en-US" sz="2700" dirty="0" smtClean="0"/>
          </a:p>
          <a:p>
            <a:pPr lvl="1"/>
            <a:r>
              <a:rPr lang="en-US" sz="2400" dirty="0"/>
              <a:t>highly-interactive workshops, interleaving short tutorials with hands-on practical </a:t>
            </a:r>
            <a:r>
              <a:rPr lang="en-US" sz="2400" dirty="0" smtClean="0"/>
              <a:t>exercise</a:t>
            </a:r>
          </a:p>
          <a:p>
            <a:pPr lvl="1"/>
            <a:endParaRPr lang="en-US" sz="2400" dirty="0" smtClean="0"/>
          </a:p>
          <a:p>
            <a:pPr lvl="1"/>
            <a:endParaRPr lang="en-US" sz="2400" dirty="0" smtClean="0"/>
          </a:p>
        </p:txBody>
      </p:sp>
      <p:grpSp>
        <p:nvGrpSpPr>
          <p:cNvPr id="11" name="Group 10"/>
          <p:cNvGrpSpPr/>
          <p:nvPr/>
        </p:nvGrpSpPr>
        <p:grpSpPr>
          <a:xfrm>
            <a:off x="5076056" y="1484784"/>
            <a:ext cx="3960440" cy="3167579"/>
            <a:chOff x="5076056" y="1484784"/>
            <a:chExt cx="3960440" cy="3167579"/>
          </a:xfrm>
        </p:grpSpPr>
        <p:pic>
          <p:nvPicPr>
            <p:cNvPr id="7" name="Picture 6" descr="CarpentryToo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484784"/>
              <a:ext cx="3960440" cy="3167579"/>
            </a:xfrm>
            <a:prstGeom prst="rect">
              <a:avLst/>
            </a:prstGeom>
          </p:spPr>
        </p:pic>
        <p:grpSp>
          <p:nvGrpSpPr>
            <p:cNvPr id="10" name="Group 9"/>
            <p:cNvGrpSpPr/>
            <p:nvPr/>
          </p:nvGrpSpPr>
          <p:grpSpPr>
            <a:xfrm>
              <a:off x="5724128" y="3861048"/>
              <a:ext cx="3240360" cy="720080"/>
              <a:chOff x="5148064" y="3789040"/>
              <a:chExt cx="3240360" cy="720080"/>
            </a:xfrm>
          </p:grpSpPr>
          <p:sp>
            <p:nvSpPr>
              <p:cNvPr id="9" name="Rectangle 8"/>
              <p:cNvSpPr/>
              <p:nvPr/>
            </p:nvSpPr>
            <p:spPr>
              <a:xfrm>
                <a:off x="5148064" y="3789040"/>
                <a:ext cx="3240360" cy="72008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oftware-carpentry-ban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486" y="3861048"/>
                <a:ext cx="2895922" cy="589345"/>
              </a:xfrm>
              <a:prstGeom prst="rect">
                <a:avLst/>
              </a:prstGeom>
            </p:spPr>
          </p:pic>
        </p:grpSp>
      </p:grpSp>
    </p:spTree>
    <p:extLst>
      <p:ext uri="{BB962C8B-B14F-4D97-AF65-F5344CB8AC3E}">
        <p14:creationId xmlns:p14="http://schemas.microsoft.com/office/powerpoint/2010/main" val="14389923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325" y="692696"/>
            <a:ext cx="8650163" cy="1080120"/>
          </a:xfrm>
        </p:spPr>
        <p:txBody>
          <a:bodyPr/>
          <a:lstStyle/>
          <a:p>
            <a:pPr>
              <a:spcAft>
                <a:spcPts val="1200"/>
              </a:spcAft>
            </a:pPr>
            <a:r>
              <a:rPr lang="en-US" dirty="0" smtClean="0">
                <a:effectLst/>
              </a:rPr>
              <a:t>In conclusion…</a:t>
            </a:r>
            <a:r>
              <a:rPr lang="en-US" sz="1000" dirty="0" smtClean="0">
                <a:effectLst/>
              </a:rPr>
              <a:t/>
            </a:r>
            <a:br>
              <a:rPr lang="en-US" sz="1000" dirty="0" smtClean="0">
                <a:effectLst/>
              </a:rPr>
            </a:br>
            <a:r>
              <a:rPr lang="en-US" sz="1000" dirty="0" smtClean="0">
                <a:effectLst/>
              </a:rPr>
              <a:t/>
            </a:r>
            <a:br>
              <a:rPr lang="en-US" sz="1000" dirty="0" smtClean="0">
                <a:effectLst/>
              </a:rPr>
            </a:br>
            <a:endParaRPr lang="en-US" sz="3600" dirty="0">
              <a:effectLst/>
            </a:endParaRPr>
          </a:p>
        </p:txBody>
      </p:sp>
      <p:sp>
        <p:nvSpPr>
          <p:cNvPr id="2" name="TextBox 1"/>
          <p:cNvSpPr txBox="1"/>
          <p:nvPr/>
        </p:nvSpPr>
        <p:spPr>
          <a:xfrm>
            <a:off x="10652209" y="2622327"/>
            <a:ext cx="184666" cy="369332"/>
          </a:xfrm>
          <a:prstGeom prst="rect">
            <a:avLst/>
          </a:prstGeom>
          <a:noFill/>
        </p:spPr>
        <p:txBody>
          <a:bodyPr wrap="none" rtlCol="0">
            <a:spAutoFit/>
          </a:bodyPr>
          <a:lstStyle/>
          <a:p>
            <a:endParaRPr lang="en-US" dirty="0"/>
          </a:p>
        </p:txBody>
      </p:sp>
      <p:sp>
        <p:nvSpPr>
          <p:cNvPr id="3" name="TextBox 2"/>
          <p:cNvSpPr txBox="1"/>
          <p:nvPr/>
        </p:nvSpPr>
        <p:spPr>
          <a:xfrm>
            <a:off x="395536" y="1834946"/>
            <a:ext cx="8352928" cy="4832093"/>
          </a:xfrm>
          <a:prstGeom prst="rect">
            <a:avLst/>
          </a:prstGeom>
          <a:noFill/>
        </p:spPr>
        <p:txBody>
          <a:bodyPr wrap="square" rtlCol="0">
            <a:spAutoFit/>
          </a:bodyPr>
          <a:lstStyle/>
          <a:p>
            <a:pPr marL="342900" indent="-342900">
              <a:buFont typeface="+mj-lt"/>
              <a:buAutoNum type="arabicPeriod"/>
            </a:pPr>
            <a:r>
              <a:rPr lang="en-US" sz="2800" dirty="0">
                <a:solidFill>
                  <a:schemeClr val="bg1"/>
                </a:solidFill>
              </a:rPr>
              <a:t>Researchers are developing more software than ever, and trying to do it </a:t>
            </a:r>
            <a:r>
              <a:rPr lang="en-US" sz="2800" dirty="0" smtClean="0">
                <a:solidFill>
                  <a:schemeClr val="bg1"/>
                </a:solidFill>
              </a:rPr>
              <a:t>better</a:t>
            </a:r>
          </a:p>
          <a:p>
            <a:pPr marL="342900" indent="-342900">
              <a:buFont typeface="+mj-lt"/>
              <a:buAutoNum type="arabicPeriod"/>
            </a:pPr>
            <a:endParaRPr lang="en-US" sz="2800" dirty="0">
              <a:solidFill>
                <a:schemeClr val="bg1"/>
              </a:solidFill>
            </a:endParaRPr>
          </a:p>
          <a:p>
            <a:pPr marL="342900" indent="-342900">
              <a:buFont typeface="+mj-lt"/>
              <a:buAutoNum type="arabicPeriod"/>
            </a:pPr>
            <a:r>
              <a:rPr lang="en-US" sz="2800" dirty="0" smtClean="0">
                <a:solidFill>
                  <a:schemeClr val="bg1"/>
                </a:solidFill>
              </a:rPr>
              <a:t>We </a:t>
            </a:r>
            <a:r>
              <a:rPr lang="en-US" sz="2800" dirty="0">
                <a:solidFill>
                  <a:schemeClr val="bg1"/>
                </a:solidFill>
              </a:rPr>
              <a:t>are not adequately providing the training, recognition and reward, and career </a:t>
            </a:r>
            <a:r>
              <a:rPr lang="en-US" sz="2800" dirty="0" smtClean="0">
                <a:solidFill>
                  <a:schemeClr val="bg1"/>
                </a:solidFill>
              </a:rPr>
              <a:t>paths needed to improve the sustainability and quality of </a:t>
            </a:r>
            <a:r>
              <a:rPr lang="en-US" sz="2800" dirty="0">
                <a:solidFill>
                  <a:schemeClr val="bg1"/>
                </a:solidFill>
              </a:rPr>
              <a:t>research </a:t>
            </a:r>
            <a:r>
              <a:rPr lang="en-US" sz="2800" dirty="0" smtClean="0">
                <a:solidFill>
                  <a:schemeClr val="bg1"/>
                </a:solidFill>
              </a:rPr>
              <a:t>software</a:t>
            </a:r>
          </a:p>
          <a:p>
            <a:pPr marL="342900" indent="-342900">
              <a:buFont typeface="+mj-lt"/>
              <a:buAutoNum type="arabicPeriod"/>
            </a:pPr>
            <a:endParaRPr lang="en-US" sz="2800" dirty="0" smtClean="0">
              <a:solidFill>
                <a:schemeClr val="bg1"/>
              </a:solidFill>
            </a:endParaRPr>
          </a:p>
          <a:p>
            <a:pPr marL="342900" indent="-342900">
              <a:buFont typeface="+mj-lt"/>
              <a:buAutoNum type="arabicPeriod"/>
            </a:pPr>
            <a:r>
              <a:rPr lang="en-US" sz="2800" dirty="0" smtClean="0">
                <a:solidFill>
                  <a:schemeClr val="bg1"/>
                </a:solidFill>
              </a:rPr>
              <a:t>This </a:t>
            </a:r>
            <a:r>
              <a:rPr lang="en-US" sz="2800" dirty="0">
                <a:solidFill>
                  <a:schemeClr val="bg1"/>
                </a:solidFill>
              </a:rPr>
              <a:t>is more than just the availability of technically good code – we need good </a:t>
            </a:r>
            <a:r>
              <a:rPr lang="en-US" sz="2800" dirty="0" smtClean="0">
                <a:solidFill>
                  <a:schemeClr val="bg1"/>
                </a:solidFill>
              </a:rPr>
              <a:t>people and the right environment for them to work in</a:t>
            </a:r>
            <a:endParaRPr lang="en-US" sz="2800" dirty="0">
              <a:solidFill>
                <a:schemeClr val="bg1"/>
              </a:solidFill>
            </a:endParaRPr>
          </a:p>
        </p:txBody>
      </p:sp>
    </p:spTree>
    <p:extLst>
      <p:ext uri="{BB962C8B-B14F-4D97-AF65-F5344CB8AC3E}">
        <p14:creationId xmlns:p14="http://schemas.microsoft.com/office/powerpoint/2010/main" val="19700052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325" y="131763"/>
            <a:ext cx="7381875" cy="1143000"/>
          </a:xfrm>
        </p:spPr>
        <p:txBody>
          <a:bodyPr>
            <a:normAutofit/>
          </a:bodyPr>
          <a:lstStyle/>
          <a:p>
            <a:r>
              <a:rPr lang="en-US" dirty="0" smtClean="0"/>
              <a:t>Blogs and articles</a:t>
            </a:r>
            <a:endParaRPr lang="en-US" dirty="0"/>
          </a:p>
        </p:txBody>
      </p:sp>
      <p:sp>
        <p:nvSpPr>
          <p:cNvPr id="2" name="Content Placeholder 1"/>
          <p:cNvSpPr>
            <a:spLocks noGrp="1"/>
          </p:cNvSpPr>
          <p:nvPr>
            <p:ph idx="1"/>
          </p:nvPr>
        </p:nvSpPr>
        <p:spPr/>
        <p:txBody>
          <a:bodyPr>
            <a:normAutofit fontScale="62500" lnSpcReduction="20000"/>
          </a:bodyPr>
          <a:lstStyle/>
          <a:p>
            <a:r>
              <a:rPr lang="en-US" dirty="0" smtClean="0"/>
              <a:t>Why scientific computing does not compute</a:t>
            </a:r>
          </a:p>
          <a:p>
            <a:pPr lvl="1"/>
            <a:r>
              <a:rPr lang="en-US" dirty="0"/>
              <a:t>http://</a:t>
            </a:r>
            <a:r>
              <a:rPr lang="en-US" dirty="0" err="1"/>
              <a:t>www.nature.com</a:t>
            </a:r>
            <a:r>
              <a:rPr lang="en-US" dirty="0"/>
              <a:t>/news/2010/101013/full/467775a.html</a:t>
            </a:r>
            <a:endParaRPr lang="en-US" dirty="0" smtClean="0"/>
          </a:p>
          <a:p>
            <a:endParaRPr lang="en-US" dirty="0" smtClean="0"/>
          </a:p>
          <a:p>
            <a:r>
              <a:rPr lang="en-US" dirty="0"/>
              <a:t>Sharing Detailed Research Data Is Associated with Increased Citation Rate</a:t>
            </a:r>
          </a:p>
          <a:p>
            <a:pPr lvl="1"/>
            <a:r>
              <a:rPr lang="en-US" dirty="0"/>
              <a:t>http://</a:t>
            </a:r>
            <a:r>
              <a:rPr lang="en-US" dirty="0" err="1"/>
              <a:t>www.plosone.org</a:t>
            </a:r>
            <a:r>
              <a:rPr lang="en-US" dirty="0"/>
              <a:t>/article/info:doi%2F10.1371%2Fjournal.pone.0000308</a:t>
            </a:r>
          </a:p>
          <a:p>
            <a:endParaRPr lang="en-US" dirty="0"/>
          </a:p>
          <a:p>
            <a:r>
              <a:rPr lang="en-US" dirty="0" smtClean="0"/>
              <a:t>A </a:t>
            </a:r>
            <a:r>
              <a:rPr lang="en-US" dirty="0"/>
              <a:t>Research Software Impact Manifesto</a:t>
            </a:r>
          </a:p>
          <a:p>
            <a:pPr lvl="1"/>
            <a:r>
              <a:rPr lang="en-US" dirty="0">
                <a:hlinkClick r:id="rId3"/>
              </a:rPr>
              <a:t>http://www.software.ac.uk/blog/2011-05-02-publish-or-be-damned-alternative-impact-manifesto-research-</a:t>
            </a:r>
            <a:r>
              <a:rPr lang="en-US" dirty="0" smtClean="0">
                <a:hlinkClick r:id="rId3"/>
              </a:rPr>
              <a:t>software</a:t>
            </a:r>
            <a:endParaRPr lang="en-US" dirty="0" smtClean="0"/>
          </a:p>
          <a:p>
            <a:endParaRPr lang="en-US" dirty="0" smtClean="0"/>
          </a:p>
          <a:p>
            <a:r>
              <a:rPr lang="en-US" dirty="0" smtClean="0"/>
              <a:t>Journal of Open Research Software</a:t>
            </a:r>
          </a:p>
          <a:p>
            <a:pPr lvl="1"/>
            <a:r>
              <a:rPr lang="en-US" dirty="0">
                <a:hlinkClick r:id="rId4"/>
              </a:rPr>
              <a:t>http://openresearchsoftware.metajnl.com</a:t>
            </a:r>
            <a:r>
              <a:rPr lang="en-US" dirty="0" smtClean="0">
                <a:hlinkClick r:id="rId4"/>
              </a:rPr>
              <a:t>/</a:t>
            </a:r>
            <a:endParaRPr lang="en-US" dirty="0" smtClean="0"/>
          </a:p>
          <a:p>
            <a:endParaRPr lang="en-US" dirty="0"/>
          </a:p>
          <a:p>
            <a:r>
              <a:rPr lang="en-US" dirty="0" smtClean="0"/>
              <a:t>Five stars of research software</a:t>
            </a:r>
          </a:p>
          <a:p>
            <a:pPr lvl="1"/>
            <a:r>
              <a:rPr lang="en-US" dirty="0"/>
              <a:t>http://</a:t>
            </a:r>
            <a:r>
              <a:rPr lang="en-US" dirty="0" err="1"/>
              <a:t>www.software.ac.uk</a:t>
            </a:r>
            <a:r>
              <a:rPr lang="en-US" dirty="0"/>
              <a:t>/blog/2013-04-09-five-stars-research-software</a:t>
            </a:r>
            <a:endParaRPr lang="en-US" dirty="0" smtClean="0"/>
          </a:p>
        </p:txBody>
      </p:sp>
    </p:spTree>
    <p:extLst>
      <p:ext uri="{BB962C8B-B14F-4D97-AF65-F5344CB8AC3E}">
        <p14:creationId xmlns:p14="http://schemas.microsoft.com/office/powerpoint/2010/main" val="14493831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165686" y="6543235"/>
            <a:ext cx="3417907" cy="2768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3505200" y="3276600"/>
            <a:ext cx="2664118" cy="1105860"/>
          </a:xfrm>
          <a:prstGeom prst="rect">
            <a:avLst/>
          </a:prstGeom>
        </p:spPr>
      </p:pic>
      <p:pic>
        <p:nvPicPr>
          <p:cNvPr id="10" name="Picture 9"/>
          <p:cNvPicPr>
            <a:picLocks noChangeAspect="1"/>
          </p:cNvPicPr>
          <p:nvPr/>
        </p:nvPicPr>
        <p:blipFill>
          <a:blip r:embed="rId4"/>
          <a:stretch>
            <a:fillRect/>
          </a:stretch>
        </p:blipFill>
        <p:spPr>
          <a:xfrm>
            <a:off x="4648200" y="3048000"/>
            <a:ext cx="2154321" cy="757603"/>
          </a:xfrm>
          <a:prstGeom prst="rect">
            <a:avLst/>
          </a:prstGeom>
        </p:spPr>
      </p:pic>
      <p:sp>
        <p:nvSpPr>
          <p:cNvPr id="2" name="Title 1"/>
          <p:cNvSpPr>
            <a:spLocks noGrp="1"/>
          </p:cNvSpPr>
          <p:nvPr>
            <p:ph type="title"/>
          </p:nvPr>
        </p:nvSpPr>
        <p:spPr/>
        <p:txBody>
          <a:bodyPr>
            <a:noAutofit/>
          </a:bodyPr>
          <a:lstStyle/>
          <a:p>
            <a:r>
              <a:rPr lang="en-US" sz="3200" dirty="0" smtClean="0"/>
              <a:t>A national facility for cultivating </a:t>
            </a:r>
            <a:br>
              <a:rPr lang="en-US" sz="3200" dirty="0" smtClean="0"/>
            </a:br>
            <a:r>
              <a:rPr lang="en-US" sz="3200" dirty="0" smtClean="0"/>
              <a:t>world-class research through software</a:t>
            </a:r>
            <a:endParaRPr lang="en-US" sz="3200" dirty="0"/>
          </a:p>
        </p:txBody>
      </p:sp>
      <p:sp>
        <p:nvSpPr>
          <p:cNvPr id="3" name="Content Placeholder 2"/>
          <p:cNvSpPr>
            <a:spLocks noGrp="1"/>
          </p:cNvSpPr>
          <p:nvPr>
            <p:ph idx="1"/>
          </p:nvPr>
        </p:nvSpPr>
        <p:spPr>
          <a:xfrm>
            <a:off x="251520" y="4493916"/>
            <a:ext cx="8568952" cy="2391468"/>
          </a:xfrm>
        </p:spPr>
        <p:txBody>
          <a:bodyPr/>
          <a:lstStyle/>
          <a:p>
            <a:pPr>
              <a:buNone/>
            </a:pPr>
            <a:r>
              <a:rPr lang="en-US" sz="4000" i="1" dirty="0" smtClean="0"/>
              <a:t>Become our next collaborators!</a:t>
            </a:r>
            <a:endParaRPr lang="en-US" sz="1800" i="1" dirty="0" smtClean="0"/>
          </a:p>
          <a:p>
            <a:pPr>
              <a:buNone/>
            </a:pPr>
            <a:endParaRPr lang="en-US" sz="900" dirty="0" smtClean="0"/>
          </a:p>
          <a:p>
            <a:pPr>
              <a:buNone/>
            </a:pPr>
            <a:r>
              <a:rPr lang="en-US" sz="1800" dirty="0" smtClean="0"/>
              <a:t>Website:		 </a:t>
            </a:r>
            <a:r>
              <a:rPr lang="en-US" sz="1800" dirty="0" err="1" smtClean="0"/>
              <a:t>www.software.ac.uk</a:t>
            </a:r>
            <a:endParaRPr lang="en-US" sz="1800" dirty="0" smtClean="0"/>
          </a:p>
          <a:p>
            <a:pPr>
              <a:buNone/>
            </a:pPr>
            <a:r>
              <a:rPr lang="en-US" sz="1800" dirty="0" smtClean="0"/>
              <a:t>Email: 		</a:t>
            </a:r>
            <a:r>
              <a:rPr lang="en-US" sz="1800" dirty="0" err="1" smtClean="0"/>
              <a:t>info@software.ac.uk</a:t>
            </a:r>
            <a:endParaRPr lang="en-US" sz="1800" dirty="0" smtClean="0"/>
          </a:p>
          <a:p>
            <a:pPr>
              <a:buNone/>
            </a:pPr>
            <a:r>
              <a:rPr lang="en-US" sz="1800" dirty="0" smtClean="0"/>
              <a:t>Twitter: 		</a:t>
            </a:r>
            <a:r>
              <a:rPr lang="en-US" sz="1800" dirty="0" err="1" smtClean="0"/>
              <a:t>twitter.com</a:t>
            </a:r>
            <a:r>
              <a:rPr lang="en-US" sz="1800" dirty="0" smtClean="0"/>
              <a:t>/</a:t>
            </a:r>
            <a:r>
              <a:rPr lang="en-US" sz="1800" dirty="0" err="1" smtClean="0"/>
              <a:t>SoftwareSaved</a:t>
            </a:r>
            <a:endParaRPr lang="en-US" sz="1800" dirty="0" smtClean="0"/>
          </a:p>
        </p:txBody>
      </p:sp>
      <p:pic>
        <p:nvPicPr>
          <p:cNvPr id="6" name="Picture 5"/>
          <p:cNvPicPr>
            <a:picLocks noChangeAspect="1"/>
          </p:cNvPicPr>
          <p:nvPr/>
        </p:nvPicPr>
        <p:blipFill>
          <a:blip r:embed="rId5"/>
          <a:stretch>
            <a:fillRect/>
          </a:stretch>
        </p:blipFill>
        <p:spPr>
          <a:xfrm>
            <a:off x="4114800" y="2438400"/>
            <a:ext cx="1310437" cy="597559"/>
          </a:xfrm>
          <a:prstGeom prst="rect">
            <a:avLst/>
          </a:prstGeom>
        </p:spPr>
      </p:pic>
      <p:pic>
        <p:nvPicPr>
          <p:cNvPr id="7" name="Picture 6"/>
          <p:cNvPicPr>
            <a:picLocks noChangeAspect="1"/>
          </p:cNvPicPr>
          <p:nvPr/>
        </p:nvPicPr>
        <p:blipFill>
          <a:blip r:embed="rId6"/>
          <a:stretch>
            <a:fillRect/>
          </a:stretch>
        </p:blipFill>
        <p:spPr>
          <a:xfrm>
            <a:off x="3048000" y="2514600"/>
            <a:ext cx="854522" cy="510163"/>
          </a:xfrm>
          <a:prstGeom prst="rect">
            <a:avLst/>
          </a:prstGeom>
        </p:spPr>
      </p:pic>
      <p:pic>
        <p:nvPicPr>
          <p:cNvPr id="8" name="Picture 7"/>
          <p:cNvPicPr>
            <a:picLocks noChangeAspect="1"/>
          </p:cNvPicPr>
          <p:nvPr/>
        </p:nvPicPr>
        <p:blipFill>
          <a:blip r:embed="rId7"/>
          <a:stretch>
            <a:fillRect/>
          </a:stretch>
        </p:blipFill>
        <p:spPr>
          <a:xfrm>
            <a:off x="2183138" y="2438400"/>
            <a:ext cx="636262" cy="632563"/>
          </a:xfrm>
          <a:prstGeom prst="rect">
            <a:avLst/>
          </a:prstGeom>
        </p:spPr>
      </p:pic>
      <p:pic>
        <p:nvPicPr>
          <p:cNvPr id="9" name="Picture 8"/>
          <p:cNvPicPr>
            <a:picLocks noChangeAspect="1"/>
          </p:cNvPicPr>
          <p:nvPr/>
        </p:nvPicPr>
        <p:blipFill>
          <a:blip r:embed="rId8"/>
          <a:stretch>
            <a:fillRect/>
          </a:stretch>
        </p:blipFill>
        <p:spPr>
          <a:xfrm>
            <a:off x="304800" y="2514600"/>
            <a:ext cx="1504905" cy="505648"/>
          </a:xfrm>
          <a:prstGeom prst="rect">
            <a:avLst/>
          </a:prstGeom>
        </p:spPr>
      </p:pic>
      <p:pic>
        <p:nvPicPr>
          <p:cNvPr id="11" name="Picture 10"/>
          <p:cNvPicPr>
            <a:picLocks noChangeAspect="1"/>
          </p:cNvPicPr>
          <p:nvPr/>
        </p:nvPicPr>
        <p:blipFill>
          <a:blip r:embed="rId9"/>
          <a:stretch>
            <a:fillRect/>
          </a:stretch>
        </p:blipFill>
        <p:spPr>
          <a:xfrm>
            <a:off x="5791200" y="1524000"/>
            <a:ext cx="990600" cy="763419"/>
          </a:xfrm>
          <a:prstGeom prst="rect">
            <a:avLst/>
          </a:prstGeom>
        </p:spPr>
      </p:pic>
      <p:pic>
        <p:nvPicPr>
          <p:cNvPr id="13" name="Picture 12"/>
          <p:cNvPicPr>
            <a:picLocks noChangeAspect="1"/>
          </p:cNvPicPr>
          <p:nvPr/>
        </p:nvPicPr>
        <p:blipFill>
          <a:blip r:embed="rId10"/>
          <a:stretch>
            <a:fillRect/>
          </a:stretch>
        </p:blipFill>
        <p:spPr>
          <a:xfrm>
            <a:off x="7740352" y="5733256"/>
            <a:ext cx="1228191" cy="1052736"/>
          </a:xfrm>
          <a:prstGeom prst="rect">
            <a:avLst/>
          </a:prstGeom>
        </p:spPr>
      </p:pic>
      <p:pic>
        <p:nvPicPr>
          <p:cNvPr id="15" name="Picture 14"/>
          <p:cNvPicPr>
            <a:picLocks noChangeAspect="1"/>
          </p:cNvPicPr>
          <p:nvPr/>
        </p:nvPicPr>
        <p:blipFill>
          <a:blip r:embed="rId11"/>
          <a:stretch>
            <a:fillRect/>
          </a:stretch>
        </p:blipFill>
        <p:spPr>
          <a:xfrm>
            <a:off x="5257800" y="5410200"/>
            <a:ext cx="1384873" cy="811140"/>
          </a:xfrm>
          <a:prstGeom prst="rect">
            <a:avLst/>
          </a:prstGeom>
        </p:spPr>
      </p:pic>
      <p:pic>
        <p:nvPicPr>
          <p:cNvPr id="17" name="Picture 7" descr="JISCcolour23.gif"/>
          <p:cNvPicPr>
            <a:picLocks noChangeAspect="1"/>
          </p:cNvPicPr>
          <p:nvPr/>
        </p:nvPicPr>
        <p:blipFill>
          <a:blip r:embed="rId12">
            <a:clrChange>
              <a:clrFrom>
                <a:srgbClr val="FFFFFF"/>
              </a:clrFrom>
              <a:clrTo>
                <a:srgbClr val="FFFFFF">
                  <a:alpha val="0"/>
                </a:srgbClr>
              </a:clrTo>
            </a:clrChange>
          </a:blip>
          <a:srcRect/>
          <a:stretch>
            <a:fillRect/>
          </a:stretch>
        </p:blipFill>
        <p:spPr bwMode="auto">
          <a:xfrm>
            <a:off x="6477001" y="6172200"/>
            <a:ext cx="847858" cy="443566"/>
          </a:xfrm>
          <a:prstGeom prst="rect">
            <a:avLst/>
          </a:prstGeom>
          <a:noFill/>
          <a:ln w="9525">
            <a:noFill/>
            <a:miter lim="800000"/>
            <a:headEnd/>
            <a:tailEnd/>
          </a:ln>
        </p:spPr>
      </p:pic>
      <p:pic>
        <p:nvPicPr>
          <p:cNvPr id="18" name="Picture 17" descr="logomanchester"/>
          <p:cNvPicPr>
            <a:picLocks noChangeAspect="1" noChangeArrowheads="1"/>
          </p:cNvPicPr>
          <p:nvPr/>
        </p:nvPicPr>
        <p:blipFill>
          <a:blip r:embed="rId13"/>
          <a:srcRect/>
          <a:stretch>
            <a:fillRect/>
          </a:stretch>
        </p:blipFill>
        <p:spPr bwMode="auto">
          <a:xfrm>
            <a:off x="7179310" y="2464426"/>
            <a:ext cx="1659890" cy="566945"/>
          </a:xfrm>
          <a:prstGeom prst="rect">
            <a:avLst/>
          </a:prstGeom>
          <a:noFill/>
          <a:ln w="9525">
            <a:noFill/>
            <a:miter lim="800000"/>
            <a:headEnd/>
            <a:tailEnd/>
          </a:ln>
        </p:spPr>
      </p:pic>
      <p:pic>
        <p:nvPicPr>
          <p:cNvPr id="19" name="Picture 18" descr="EUcrest-official-noborder"/>
          <p:cNvPicPr>
            <a:picLocks noChangeAspect="1" noChangeArrowheads="1"/>
          </p:cNvPicPr>
          <p:nvPr/>
        </p:nvPicPr>
        <p:blipFill>
          <a:blip r:embed="rId14"/>
          <a:srcRect/>
          <a:stretch>
            <a:fillRect/>
          </a:stretch>
        </p:blipFill>
        <p:spPr bwMode="auto">
          <a:xfrm>
            <a:off x="7924800" y="1447800"/>
            <a:ext cx="960348" cy="938765"/>
          </a:xfrm>
          <a:prstGeom prst="rect">
            <a:avLst/>
          </a:prstGeom>
          <a:noFill/>
          <a:ln w="9525">
            <a:noFill/>
            <a:miter lim="800000"/>
            <a:headEnd/>
            <a:tailEnd/>
          </a:ln>
        </p:spPr>
      </p:pic>
      <p:pic>
        <p:nvPicPr>
          <p:cNvPr id="20" name="Picture 9"/>
          <p:cNvPicPr>
            <a:picLocks noChangeAspect="1" noChangeArrowheads="1"/>
          </p:cNvPicPr>
          <p:nvPr/>
        </p:nvPicPr>
        <p:blipFill>
          <a:blip r:embed="rId15"/>
          <a:srcRect b="41962"/>
          <a:stretch>
            <a:fillRect/>
          </a:stretch>
        </p:blipFill>
        <p:spPr bwMode="auto">
          <a:xfrm>
            <a:off x="7086600" y="3886200"/>
            <a:ext cx="1817870" cy="419508"/>
          </a:xfrm>
          <a:prstGeom prst="rect">
            <a:avLst/>
          </a:prstGeom>
          <a:noFill/>
          <a:ln w="9525">
            <a:noFill/>
            <a:miter lim="800000"/>
            <a:headEnd/>
            <a:tailEnd/>
          </a:ln>
        </p:spPr>
      </p:pic>
      <p:sp>
        <p:nvSpPr>
          <p:cNvPr id="14" name="Rectangle 13"/>
          <p:cNvSpPr/>
          <p:nvPr/>
        </p:nvSpPr>
        <p:spPr>
          <a:xfrm>
            <a:off x="179512" y="1556792"/>
            <a:ext cx="5233449" cy="646331"/>
          </a:xfrm>
          <a:prstGeom prst="rect">
            <a:avLst/>
          </a:prstGeom>
        </p:spPr>
        <p:txBody>
          <a:bodyPr wrap="none">
            <a:spAutoFit/>
          </a:bodyPr>
          <a:lstStyle/>
          <a:p>
            <a:r>
              <a:rPr lang="en-US" sz="3600" dirty="0" smtClean="0"/>
              <a:t>Some of our collaborations</a:t>
            </a:r>
            <a:endParaRPr lang="en-US" sz="3200" dirty="0"/>
          </a:p>
        </p:txBody>
      </p:sp>
      <p:pic>
        <p:nvPicPr>
          <p:cNvPr id="22" name="Picture 21"/>
          <p:cNvPicPr>
            <a:picLocks noChangeAspect="1"/>
          </p:cNvPicPr>
          <p:nvPr/>
        </p:nvPicPr>
        <p:blipFill>
          <a:blip r:embed="rId16"/>
          <a:stretch>
            <a:fillRect/>
          </a:stretch>
        </p:blipFill>
        <p:spPr>
          <a:xfrm>
            <a:off x="5943600" y="3657600"/>
            <a:ext cx="889000" cy="889000"/>
          </a:xfrm>
          <a:prstGeom prst="rect">
            <a:avLst/>
          </a:prstGeom>
        </p:spPr>
      </p:pic>
      <p:pic>
        <p:nvPicPr>
          <p:cNvPr id="23" name="Picture 22"/>
          <p:cNvPicPr>
            <a:picLocks noChangeAspect="1"/>
          </p:cNvPicPr>
          <p:nvPr/>
        </p:nvPicPr>
        <p:blipFill>
          <a:blip r:embed="rId17"/>
          <a:stretch>
            <a:fillRect/>
          </a:stretch>
        </p:blipFill>
        <p:spPr>
          <a:xfrm>
            <a:off x="7162799" y="3200400"/>
            <a:ext cx="1716453" cy="533400"/>
          </a:xfrm>
          <a:prstGeom prst="rect">
            <a:avLst/>
          </a:prstGeom>
        </p:spPr>
      </p:pic>
      <p:pic>
        <p:nvPicPr>
          <p:cNvPr id="24" name="Picture 23"/>
          <p:cNvPicPr>
            <a:picLocks noChangeAspect="1"/>
          </p:cNvPicPr>
          <p:nvPr/>
        </p:nvPicPr>
        <p:blipFill>
          <a:blip r:embed="rId18"/>
          <a:stretch>
            <a:fillRect/>
          </a:stretch>
        </p:blipFill>
        <p:spPr>
          <a:xfrm>
            <a:off x="5562600" y="2438400"/>
            <a:ext cx="1485900" cy="666403"/>
          </a:xfrm>
          <a:prstGeom prst="rect">
            <a:avLst/>
          </a:prstGeom>
        </p:spPr>
      </p:pic>
      <p:pic>
        <p:nvPicPr>
          <p:cNvPr id="25" name="Picture 24"/>
          <p:cNvPicPr>
            <a:picLocks noChangeAspect="1"/>
          </p:cNvPicPr>
          <p:nvPr/>
        </p:nvPicPr>
        <p:blipFill>
          <a:blip r:embed="rId19"/>
          <a:stretch>
            <a:fillRect/>
          </a:stretch>
        </p:blipFill>
        <p:spPr>
          <a:xfrm>
            <a:off x="2133599" y="3886200"/>
            <a:ext cx="1709057" cy="498475"/>
          </a:xfrm>
          <a:prstGeom prst="rect">
            <a:avLst/>
          </a:prstGeom>
        </p:spPr>
      </p:pic>
      <p:pic>
        <p:nvPicPr>
          <p:cNvPr id="26" name="Picture 25"/>
          <p:cNvPicPr>
            <a:picLocks noChangeAspect="1"/>
          </p:cNvPicPr>
          <p:nvPr/>
        </p:nvPicPr>
        <p:blipFill>
          <a:blip r:embed="rId20"/>
          <a:stretch>
            <a:fillRect/>
          </a:stretch>
        </p:blipFill>
        <p:spPr>
          <a:xfrm>
            <a:off x="304800" y="3894399"/>
            <a:ext cx="1676400" cy="484378"/>
          </a:xfrm>
          <a:prstGeom prst="rect">
            <a:avLst/>
          </a:prstGeom>
        </p:spPr>
      </p:pic>
      <p:pic>
        <p:nvPicPr>
          <p:cNvPr id="27" name="Picture 26"/>
          <p:cNvPicPr>
            <a:picLocks noChangeAspect="1"/>
          </p:cNvPicPr>
          <p:nvPr/>
        </p:nvPicPr>
        <p:blipFill>
          <a:blip r:embed="rId21"/>
          <a:stretch>
            <a:fillRect/>
          </a:stretch>
        </p:blipFill>
        <p:spPr>
          <a:xfrm>
            <a:off x="3124200" y="3276601"/>
            <a:ext cx="1600200" cy="419100"/>
          </a:xfrm>
          <a:prstGeom prst="rect">
            <a:avLst/>
          </a:prstGeom>
        </p:spPr>
      </p:pic>
      <p:pic>
        <p:nvPicPr>
          <p:cNvPr id="28" name="Picture 27"/>
          <p:cNvPicPr>
            <a:picLocks noChangeAspect="1"/>
          </p:cNvPicPr>
          <p:nvPr/>
        </p:nvPicPr>
        <p:blipFill>
          <a:blip r:embed="rId22"/>
          <a:stretch>
            <a:fillRect/>
          </a:stretch>
        </p:blipFill>
        <p:spPr>
          <a:xfrm>
            <a:off x="304800" y="3200400"/>
            <a:ext cx="2438400" cy="49623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 </a:t>
            </a:r>
            <a:r>
              <a:rPr lang="en-US" dirty="0" err="1" smtClean="0"/>
              <a:t>Ligand</a:t>
            </a:r>
            <a:r>
              <a:rPr lang="en-US" dirty="0" smtClean="0"/>
              <a:t> Binding</a:t>
            </a:r>
            <a:endParaRPr lang="en-US" dirty="0"/>
          </a:p>
        </p:txBody>
      </p:sp>
      <p:sp>
        <p:nvSpPr>
          <p:cNvPr id="3" name="Content Placeholder 2"/>
          <p:cNvSpPr>
            <a:spLocks noGrp="1"/>
          </p:cNvSpPr>
          <p:nvPr>
            <p:ph idx="1"/>
          </p:nvPr>
        </p:nvSpPr>
        <p:spPr>
          <a:xfrm>
            <a:off x="333375" y="1600200"/>
            <a:ext cx="6448425" cy="5257800"/>
          </a:xfrm>
        </p:spPr>
        <p:txBody>
          <a:bodyPr>
            <a:normAutofit fontScale="77500" lnSpcReduction="20000"/>
          </a:bodyPr>
          <a:lstStyle/>
          <a:p>
            <a:r>
              <a:rPr lang="en-US" dirty="0" smtClean="0"/>
              <a:t>Centre for Computational Chemistry, Bristol</a:t>
            </a:r>
          </a:p>
          <a:p>
            <a:pPr lvl="1"/>
            <a:r>
              <a:rPr lang="en-US" dirty="0" smtClean="0"/>
              <a:t>New methods for rapid MC sampling of </a:t>
            </a:r>
            <a:r>
              <a:rPr lang="en-US" dirty="0" err="1" smtClean="0"/>
              <a:t>biomolecular</a:t>
            </a:r>
            <a:r>
              <a:rPr lang="en-US" dirty="0" smtClean="0"/>
              <a:t> systems </a:t>
            </a:r>
            <a:r>
              <a:rPr lang="en-US" dirty="0" err="1" smtClean="0"/>
              <a:t>modelled</a:t>
            </a:r>
            <a:r>
              <a:rPr lang="en-US" dirty="0" smtClean="0"/>
              <a:t> using QM/MM</a:t>
            </a:r>
          </a:p>
          <a:p>
            <a:pPr lvl="1"/>
            <a:r>
              <a:rPr lang="en-US" dirty="0" smtClean="0"/>
              <a:t>Developed two codes </a:t>
            </a:r>
            <a:r>
              <a:rPr lang="en-US" dirty="0" err="1" smtClean="0"/>
              <a:t>ProtoMS</a:t>
            </a:r>
            <a:r>
              <a:rPr lang="en-US" dirty="0" smtClean="0"/>
              <a:t> (F77) + Sire (C++)</a:t>
            </a:r>
          </a:p>
          <a:p>
            <a:pPr lvl="1"/>
            <a:r>
              <a:rPr lang="en-US" dirty="0" smtClean="0"/>
              <a:t>Water-Swap Reaction Coordinate method to calculate absolute protein-</a:t>
            </a:r>
            <a:r>
              <a:rPr lang="en-US" dirty="0" err="1" smtClean="0"/>
              <a:t>ligand</a:t>
            </a:r>
            <a:r>
              <a:rPr lang="en-US" dirty="0" smtClean="0"/>
              <a:t> binding free energies</a:t>
            </a:r>
          </a:p>
          <a:p>
            <a:r>
              <a:rPr lang="en-US" dirty="0" smtClean="0"/>
              <a:t>SSI’s work is helping to scale development</a:t>
            </a:r>
          </a:p>
          <a:p>
            <a:pPr lvl="1"/>
            <a:r>
              <a:rPr lang="en-GB" dirty="0" err="1" smtClean="0"/>
              <a:t>ProtoMS</a:t>
            </a:r>
            <a:r>
              <a:rPr lang="en-GB" dirty="0" smtClean="0"/>
              <a:t> and Sire both single developer codes</a:t>
            </a:r>
          </a:p>
          <a:p>
            <a:pPr lvl="1"/>
            <a:r>
              <a:rPr lang="en-GB" dirty="0" smtClean="0"/>
              <a:t>ASPIRE/ACQUIRE framework has multiple </a:t>
            </a:r>
            <a:r>
              <a:rPr lang="en-GB" dirty="0" err="1" smtClean="0"/>
              <a:t>devs</a:t>
            </a:r>
            <a:endParaRPr lang="en-GB" dirty="0" smtClean="0"/>
          </a:p>
          <a:p>
            <a:pPr lvl="2"/>
            <a:r>
              <a:rPr lang="en-US" dirty="0" smtClean="0"/>
              <a:t>Split architecture between ASPIRE (adaptive </a:t>
            </a:r>
            <a:r>
              <a:rPr lang="en-US" dirty="0" err="1" smtClean="0"/>
              <a:t>multiresolution</a:t>
            </a:r>
            <a:r>
              <a:rPr lang="en-US" dirty="0" smtClean="0"/>
              <a:t> hybrid MD simulation) and ACQUIRE (</a:t>
            </a:r>
            <a:r>
              <a:rPr lang="en-US" dirty="0" err="1" smtClean="0"/>
              <a:t>WorkPacket</a:t>
            </a:r>
            <a:r>
              <a:rPr lang="en-US" dirty="0" smtClean="0"/>
              <a:t> scheduling system with </a:t>
            </a:r>
            <a:r>
              <a:rPr lang="en-US" dirty="0" err="1" smtClean="0"/>
              <a:t>optimisation</a:t>
            </a:r>
            <a:r>
              <a:rPr lang="en-US" dirty="0" smtClean="0"/>
              <a:t> for time to result </a:t>
            </a:r>
            <a:r>
              <a:rPr lang="en-US" dirty="0" err="1" smtClean="0"/>
              <a:t>vs</a:t>
            </a:r>
            <a:r>
              <a:rPr lang="en-US" dirty="0" smtClean="0"/>
              <a:t> “green-</a:t>
            </a:r>
            <a:r>
              <a:rPr lang="en-US" dirty="0" err="1" smtClean="0"/>
              <a:t>ness</a:t>
            </a:r>
            <a:r>
              <a:rPr lang="en-US" dirty="0" smtClean="0"/>
              <a:t>”</a:t>
            </a:r>
          </a:p>
          <a:p>
            <a:endParaRPr lang="en-US" sz="2000" dirty="0" smtClean="0"/>
          </a:p>
          <a:p>
            <a:r>
              <a:rPr lang="en-US" sz="2000" dirty="0" smtClean="0"/>
              <a:t>http://</a:t>
            </a:r>
            <a:r>
              <a:rPr lang="en-US" sz="2000" dirty="0" err="1" smtClean="0"/>
              <a:t>www.siremol.org/adaptive_dynamics</a:t>
            </a:r>
            <a:endParaRPr lang="en-US" sz="2000" dirty="0" smtClean="0"/>
          </a:p>
          <a:p>
            <a:pPr>
              <a:buNone/>
            </a:pPr>
            <a:endParaRPr lang="en-US" dirty="0"/>
          </a:p>
        </p:txBody>
      </p:sp>
      <p:pic>
        <p:nvPicPr>
          <p:cNvPr id="8" name="Picture 4"/>
          <p:cNvPicPr>
            <a:picLocks noChangeAspect="1" noChangeArrowheads="1"/>
          </p:cNvPicPr>
          <p:nvPr/>
        </p:nvPicPr>
        <p:blipFill>
          <a:blip r:embed="rId3"/>
          <a:srcRect/>
          <a:stretch>
            <a:fillRect/>
          </a:stretch>
        </p:blipFill>
        <p:spPr bwMode="auto">
          <a:xfrm>
            <a:off x="6705600" y="1600200"/>
            <a:ext cx="2438400" cy="4216400"/>
          </a:xfrm>
          <a:prstGeom prst="rect">
            <a:avLst/>
          </a:prstGeom>
          <a:noFill/>
        </p:spPr>
      </p:pic>
    </p:spTree>
    <p:extLst>
      <p:ext uri="{BB962C8B-B14F-4D97-AF65-F5344CB8AC3E}">
        <p14:creationId xmlns:p14="http://schemas.microsoft.com/office/powerpoint/2010/main" val="3716976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1800" y="6336704"/>
            <a:ext cx="3600400" cy="4766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t>Software is pervasive </a:t>
            </a:r>
            <a:br>
              <a:rPr lang="en-US" dirty="0" smtClean="0"/>
            </a:br>
            <a:r>
              <a:rPr lang="en-US" dirty="0" smtClean="0"/>
              <a:t>in research</a:t>
            </a:r>
            <a:endParaRPr lang="en-US" dirty="0"/>
          </a:p>
        </p:txBody>
      </p:sp>
      <p:sp>
        <p:nvSpPr>
          <p:cNvPr id="2" name="Content Placeholder 1"/>
          <p:cNvSpPr>
            <a:spLocks noGrp="1"/>
          </p:cNvSpPr>
          <p:nvPr>
            <p:ph idx="1"/>
          </p:nvPr>
        </p:nvSpPr>
        <p:spPr/>
        <p:txBody>
          <a:bodyPr/>
          <a:lstStyle/>
          <a:p>
            <a:endParaRPr lang="en-US"/>
          </a:p>
        </p:txBody>
      </p:sp>
      <p:pic>
        <p:nvPicPr>
          <p:cNvPr id="6" name="Picture 6" descr="GENIE_SST.png"/>
          <p:cNvPicPr>
            <a:picLocks noChangeAspect="1"/>
          </p:cNvPicPr>
          <p:nvPr/>
        </p:nvPicPr>
        <p:blipFill rotWithShape="1">
          <a:blip r:embed="rId3">
            <a:extLst>
              <a:ext uri="{28A0092B-C50C-407E-A947-70E740481C1C}">
                <a14:useLocalDpi xmlns:a14="http://schemas.microsoft.com/office/drawing/2010/main" val="0"/>
              </a:ext>
            </a:extLst>
          </a:blip>
          <a:srcRect l="9226" r="23982"/>
          <a:stretch/>
        </p:blipFill>
        <p:spPr bwMode="auto">
          <a:xfrm>
            <a:off x="-36512" y="3875261"/>
            <a:ext cx="3888431" cy="279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omp screen_Page_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9172" y="1558656"/>
            <a:ext cx="1498931" cy="151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648325" y="1500188"/>
            <a:ext cx="3352800" cy="2286000"/>
          </a:xfrm>
          <a:prstGeom prst="rect">
            <a:avLst/>
          </a:prstGeom>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l="39641" t="15779" r="17548" b="18259"/>
          <a:stretch>
            <a:fillRect/>
          </a:stretch>
        </p:blipFill>
        <p:spPr bwMode="auto">
          <a:xfrm>
            <a:off x="3851920" y="4797152"/>
            <a:ext cx="1766321"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3212976"/>
            <a:ext cx="153457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l="6342" t="25928" r="39746" b="20796"/>
          <a:stretch>
            <a:fillRect/>
          </a:stretch>
        </p:blipFill>
        <p:spPr bwMode="auto">
          <a:xfrm>
            <a:off x="116" y="1484783"/>
            <a:ext cx="3779796" cy="233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supertram-changes-updated"/>
          <p:cNvPicPr>
            <a:picLocks noChangeAspect="1" noChangeArrowheads="1"/>
          </p:cNvPicPr>
          <p:nvPr/>
        </p:nvPicPr>
        <p:blipFill>
          <a:blip r:embed="rId9" cstate="print"/>
          <a:srcRect/>
          <a:stretch>
            <a:fillRect/>
          </a:stretch>
        </p:blipFill>
        <p:spPr bwMode="auto">
          <a:xfrm>
            <a:off x="5724128" y="3933056"/>
            <a:ext cx="3214687" cy="28209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Just the Nature of the problem?</a:t>
            </a:r>
            <a:endParaRPr lang="en-US" dirty="0"/>
          </a:p>
        </p:txBody>
      </p:sp>
      <p:sp>
        <p:nvSpPr>
          <p:cNvPr id="5" name="Content Placeholder 4"/>
          <p:cNvSpPr>
            <a:spLocks noGrp="1"/>
          </p:cNvSpPr>
          <p:nvPr>
            <p:ph idx="1"/>
          </p:nvPr>
        </p:nvSpPr>
        <p:spPr/>
        <p:txBody>
          <a:bodyPr anchor="b"/>
          <a:lstStyle/>
          <a:p>
            <a:pPr algn="r">
              <a:buNone/>
            </a:pPr>
            <a:r>
              <a:rPr lang="en-US" dirty="0" smtClean="0"/>
              <a:t>Maintenance is not fun</a:t>
            </a:r>
          </a:p>
          <a:p>
            <a:pPr algn="r">
              <a:buNone/>
            </a:pPr>
            <a:r>
              <a:rPr lang="en-US" dirty="0" smtClean="0"/>
              <a:t>Hacking new stuff is fun</a:t>
            </a:r>
            <a:endParaRPr lang="en-US" dirty="0"/>
          </a:p>
        </p:txBody>
      </p:sp>
      <p:pic>
        <p:nvPicPr>
          <p:cNvPr id="6" name="Picture 5"/>
          <p:cNvPicPr>
            <a:picLocks noChangeAspect="1"/>
          </p:cNvPicPr>
          <p:nvPr/>
        </p:nvPicPr>
        <p:blipFill>
          <a:blip r:embed="rId3"/>
          <a:srcRect b="35049"/>
          <a:stretch>
            <a:fillRect/>
          </a:stretch>
        </p:blipFill>
        <p:spPr>
          <a:xfrm>
            <a:off x="314325" y="1917927"/>
            <a:ext cx="3931043" cy="4471006"/>
          </a:xfrm>
          <a:prstGeom prst="rect">
            <a:avLst/>
          </a:prstGeom>
        </p:spPr>
      </p:pic>
      <p:pic>
        <p:nvPicPr>
          <p:cNvPr id="7" name="Picture 6"/>
          <p:cNvPicPr>
            <a:picLocks noChangeAspect="1"/>
          </p:cNvPicPr>
          <p:nvPr/>
        </p:nvPicPr>
        <p:blipFill>
          <a:blip r:embed="rId3"/>
          <a:srcRect t="62737"/>
          <a:stretch>
            <a:fillRect/>
          </a:stretch>
        </p:blipFill>
        <p:spPr>
          <a:xfrm>
            <a:off x="4518779" y="1917927"/>
            <a:ext cx="3931043" cy="2565087"/>
          </a:xfrm>
          <a:prstGeom prst="rect">
            <a:avLst/>
          </a:prstGeom>
        </p:spPr>
      </p:pic>
      <p:grpSp>
        <p:nvGrpSpPr>
          <p:cNvPr id="10" name="Group 9"/>
          <p:cNvGrpSpPr/>
          <p:nvPr/>
        </p:nvGrpSpPr>
        <p:grpSpPr>
          <a:xfrm>
            <a:off x="304800" y="1600200"/>
            <a:ext cx="8372476" cy="4889344"/>
            <a:chOff x="304800" y="1600200"/>
            <a:chExt cx="8372476" cy="4889344"/>
          </a:xfrm>
        </p:grpSpPr>
        <p:grpSp>
          <p:nvGrpSpPr>
            <p:cNvPr id="14" name="Group 13"/>
            <p:cNvGrpSpPr/>
            <p:nvPr/>
          </p:nvGrpSpPr>
          <p:grpSpPr>
            <a:xfrm>
              <a:off x="304800" y="1600200"/>
              <a:ext cx="8372476" cy="4889344"/>
              <a:chOff x="314324" y="1548595"/>
              <a:chExt cx="8372476" cy="4889344"/>
            </a:xfrm>
          </p:grpSpPr>
          <p:grpSp>
            <p:nvGrpSpPr>
              <p:cNvPr id="12" name="Group 11"/>
              <p:cNvGrpSpPr/>
              <p:nvPr/>
            </p:nvGrpSpPr>
            <p:grpSpPr>
              <a:xfrm>
                <a:off x="314324" y="1548595"/>
                <a:ext cx="8372476" cy="4889344"/>
                <a:chOff x="314324" y="1548595"/>
                <a:chExt cx="6111969" cy="4889344"/>
              </a:xfrm>
            </p:grpSpPr>
            <p:pic>
              <p:nvPicPr>
                <p:cNvPr id="9" name="Picture 8"/>
                <p:cNvPicPr>
                  <a:picLocks noChangeAspect="1"/>
                </p:cNvPicPr>
                <p:nvPr/>
              </p:nvPicPr>
              <p:blipFill>
                <a:blip r:embed="rId4"/>
                <a:srcRect b="42199"/>
                <a:stretch>
                  <a:fillRect/>
                </a:stretch>
              </p:blipFill>
              <p:spPr>
                <a:xfrm>
                  <a:off x="314324" y="1548595"/>
                  <a:ext cx="6111969" cy="4889344"/>
                </a:xfrm>
                <a:prstGeom prst="rect">
                  <a:avLst/>
                </a:prstGeom>
              </p:spPr>
            </p:pic>
            <p:sp>
              <p:nvSpPr>
                <p:cNvPr id="11" name="TextBox 10"/>
                <p:cNvSpPr txBox="1"/>
                <p:nvPr/>
              </p:nvSpPr>
              <p:spPr>
                <a:xfrm>
                  <a:off x="423289" y="5684870"/>
                  <a:ext cx="6003004" cy="523220"/>
                </a:xfrm>
                <a:prstGeom prst="rect">
                  <a:avLst/>
                </a:prstGeom>
                <a:noFill/>
              </p:spPr>
              <p:txBody>
                <a:bodyPr wrap="square" rtlCol="0">
                  <a:spAutoFit/>
                </a:bodyPr>
                <a:lstStyle/>
                <a:p>
                  <a:r>
                    <a:rPr lang="en-US" sz="1400" dirty="0" smtClean="0">
                      <a:solidFill>
                        <a:srgbClr val="FF0000"/>
                      </a:solidFill>
                    </a:rPr>
                    <a:t>Published online 13 October 2010 | Nature 467, 775-777 (2010) </a:t>
                  </a:r>
                </a:p>
                <a:p>
                  <a:r>
                    <a:rPr lang="en-US" sz="1400" dirty="0" smtClean="0">
                      <a:solidFill>
                        <a:srgbClr val="FF0000"/>
                      </a:solidFill>
                    </a:rPr>
                    <a:t>doi:10.1038/467775a</a:t>
                  </a:r>
                  <a:endParaRPr lang="en-US" sz="1400" dirty="0">
                    <a:solidFill>
                      <a:srgbClr val="FF0000"/>
                    </a:solidFill>
                  </a:endParaRPr>
                </a:p>
              </p:txBody>
            </p:sp>
          </p:grpSp>
          <p:pic>
            <p:nvPicPr>
              <p:cNvPr id="13" name="Picture 12"/>
              <p:cNvPicPr>
                <a:picLocks noChangeAspect="1"/>
              </p:cNvPicPr>
              <p:nvPr/>
            </p:nvPicPr>
            <p:blipFill>
              <a:blip r:embed="rId5"/>
              <a:stretch>
                <a:fillRect/>
              </a:stretch>
            </p:blipFill>
            <p:spPr>
              <a:xfrm>
                <a:off x="4538012" y="1917926"/>
                <a:ext cx="3904657" cy="1122589"/>
              </a:xfrm>
              <a:prstGeom prst="rect">
                <a:avLst/>
              </a:prstGeom>
            </p:spPr>
          </p:pic>
        </p:grpSp>
        <p:sp>
          <p:nvSpPr>
            <p:cNvPr id="2" name="Rectangle 1"/>
            <p:cNvSpPr/>
            <p:nvPr/>
          </p:nvSpPr>
          <p:spPr>
            <a:xfrm>
              <a:off x="827584" y="4509120"/>
              <a:ext cx="6408712" cy="86409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71600" y="4695527"/>
              <a:ext cx="5904656" cy="461665"/>
            </a:xfrm>
            <a:prstGeom prst="rect">
              <a:avLst/>
            </a:prstGeom>
            <a:noFill/>
          </p:spPr>
          <p:txBody>
            <a:bodyPr wrap="square" rtlCol="0">
              <a:spAutoFit/>
            </a:bodyPr>
            <a:lstStyle/>
            <a:p>
              <a:r>
                <a:rPr lang="en-US" sz="2400" dirty="0" smtClean="0">
                  <a:solidFill>
                    <a:srgbClr val="CCFFCC"/>
                  </a:solidFill>
                </a:rPr>
                <a:t>…why Scientific Computing does not compute</a:t>
              </a:r>
              <a:endParaRPr lang="en-US" sz="2400" dirty="0">
                <a:solidFill>
                  <a:srgbClr val="CCFFCC"/>
                </a:solidFill>
              </a:endParaRPr>
            </a:p>
          </p:txBody>
        </p:sp>
      </p:grpSp>
    </p:spTree>
    <p:extLst>
      <p:ext uri="{BB962C8B-B14F-4D97-AF65-F5344CB8AC3E}">
        <p14:creationId xmlns:p14="http://schemas.microsoft.com/office/powerpoint/2010/main" val="40431277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Organisation</a:t>
            </a:r>
            <a:endParaRPr lang="en-US" dirty="0"/>
          </a:p>
        </p:txBody>
      </p:sp>
      <p:sp>
        <p:nvSpPr>
          <p:cNvPr id="2" name="Content Placeholder 1"/>
          <p:cNvSpPr>
            <a:spLocks noGrp="1"/>
          </p:cNvSpPr>
          <p:nvPr>
            <p:ph idx="1"/>
          </p:nvPr>
        </p:nvSpPr>
        <p:spPr>
          <a:xfrm>
            <a:off x="333375" y="1600200"/>
            <a:ext cx="8353425" cy="5029200"/>
          </a:xfrm>
        </p:spPr>
        <p:txBody>
          <a:bodyPr>
            <a:normAutofit fontScale="70000" lnSpcReduction="20000"/>
          </a:bodyPr>
          <a:lstStyle/>
          <a:p>
            <a:r>
              <a:rPr lang="en-US" dirty="0" smtClean="0"/>
              <a:t>Community Engagement (Lead: </a:t>
            </a:r>
            <a:r>
              <a:rPr lang="en-US" dirty="0" err="1" smtClean="0"/>
              <a:t>Shoaib</a:t>
            </a:r>
            <a:r>
              <a:rPr lang="en-US" dirty="0" smtClean="0"/>
              <a:t> Sufi)</a:t>
            </a:r>
          </a:p>
          <a:p>
            <a:pPr lvl="1"/>
            <a:r>
              <a:rPr lang="en-US" dirty="0" smtClean="0">
                <a:hlinkClick r:id="rId3"/>
              </a:rPr>
              <a:t>Fellowship Programme</a:t>
            </a:r>
            <a:endParaRPr lang="en-US" dirty="0" smtClean="0"/>
          </a:p>
          <a:p>
            <a:pPr lvl="1"/>
            <a:r>
              <a:rPr lang="en-US" dirty="0" smtClean="0"/>
              <a:t>Events and </a:t>
            </a:r>
            <a:r>
              <a:rPr lang="en-US" dirty="0" err="1" smtClean="0"/>
              <a:t>Roadshows</a:t>
            </a:r>
            <a:endParaRPr lang="en-US" dirty="0" smtClean="0"/>
          </a:p>
          <a:p>
            <a:r>
              <a:rPr lang="en-US" dirty="0" smtClean="0"/>
              <a:t>Consultancy (Lead: Steve Crouch)</a:t>
            </a:r>
          </a:p>
          <a:p>
            <a:pPr lvl="1"/>
            <a:r>
              <a:rPr lang="en-US" dirty="0" smtClean="0">
                <a:hlinkClick r:id="rId4"/>
              </a:rPr>
              <a:t>Open Call for Projects</a:t>
            </a:r>
            <a:r>
              <a:rPr lang="en-US" dirty="0" smtClean="0"/>
              <a:t> / Funded Collaborations</a:t>
            </a:r>
          </a:p>
          <a:p>
            <a:pPr lvl="1"/>
            <a:r>
              <a:rPr lang="en-US" dirty="0" smtClean="0">
                <a:hlinkClick r:id="rId5"/>
              </a:rPr>
              <a:t>Software Evaluation</a:t>
            </a:r>
            <a:endParaRPr lang="en-US" dirty="0" smtClean="0"/>
          </a:p>
          <a:p>
            <a:r>
              <a:rPr lang="en-US" dirty="0" smtClean="0"/>
              <a:t>Policy and Communications (Lead: Simon Hettrick)</a:t>
            </a:r>
          </a:p>
          <a:p>
            <a:pPr lvl="1"/>
            <a:r>
              <a:rPr lang="en-US" dirty="0" smtClean="0"/>
              <a:t>Recognition of software in research</a:t>
            </a:r>
            <a:endParaRPr lang="en-US" dirty="0" smtClean="0"/>
          </a:p>
          <a:p>
            <a:pPr lvl="1"/>
            <a:r>
              <a:rPr lang="en-US" dirty="0" smtClean="0"/>
              <a:t>Software career paths</a:t>
            </a:r>
            <a:endParaRPr lang="en-US" dirty="0" smtClean="0"/>
          </a:p>
          <a:p>
            <a:r>
              <a:rPr lang="en-US" dirty="0" smtClean="0"/>
              <a:t>Training (Lead: Mike Jackson)</a:t>
            </a:r>
          </a:p>
          <a:p>
            <a:pPr lvl="1"/>
            <a:r>
              <a:rPr lang="en-US" dirty="0" smtClean="0">
                <a:hlinkClick r:id="rId6"/>
              </a:rPr>
              <a:t>Software Carpentry</a:t>
            </a:r>
            <a:r>
              <a:rPr lang="en-US" dirty="0" smtClean="0"/>
              <a:t> (500+ students/year)</a:t>
            </a:r>
          </a:p>
          <a:p>
            <a:pPr lvl="1"/>
            <a:r>
              <a:rPr lang="en-US" dirty="0" smtClean="0"/>
              <a:t>Software Surgeries </a:t>
            </a:r>
            <a:endParaRPr lang="en-US" dirty="0" smtClean="0"/>
          </a:p>
          <a:p>
            <a:pPr lvl="1"/>
            <a:r>
              <a:rPr lang="en-US" dirty="0" smtClean="0"/>
              <a:t>Guides and top tips</a:t>
            </a:r>
            <a:endParaRPr lang="en-US" dirty="0" smtClean="0"/>
          </a:p>
          <a:p>
            <a:endParaRPr lang="en-GB" sz="2323" dirty="0" smtClean="0"/>
          </a:p>
          <a:p>
            <a:r>
              <a:rPr lang="en-GB" sz="2323" dirty="0" smtClean="0"/>
              <a:t>Collaboration between universities of Edinburgh, Manchester, Oxford and Southampton.</a:t>
            </a:r>
          </a:p>
          <a:p>
            <a:endParaRPr lang="en-US" dirty="0" smtClean="0"/>
          </a:p>
        </p:txBody>
      </p:sp>
      <p:pic>
        <p:nvPicPr>
          <p:cNvPr id="5" name="Picture 4" descr="logomanchester"/>
          <p:cNvPicPr>
            <a:picLocks noChangeAspect="1" noChangeArrowheads="1"/>
          </p:cNvPicPr>
          <p:nvPr/>
        </p:nvPicPr>
        <p:blipFill>
          <a:blip r:embed="rId7"/>
          <a:srcRect/>
          <a:stretch>
            <a:fillRect/>
          </a:stretch>
        </p:blipFill>
        <p:spPr bwMode="auto">
          <a:xfrm>
            <a:off x="7818348" y="3521828"/>
            <a:ext cx="1066800" cy="364372"/>
          </a:xfrm>
          <a:prstGeom prst="rect">
            <a:avLst/>
          </a:prstGeom>
          <a:noFill/>
          <a:ln w="9525">
            <a:noFill/>
            <a:miter lim="800000"/>
            <a:headEnd/>
            <a:tailEnd/>
          </a:ln>
        </p:spPr>
      </p:pic>
      <p:pic>
        <p:nvPicPr>
          <p:cNvPr id="6" name="Picture 5" descr="EUcrest-official-noborder"/>
          <p:cNvPicPr>
            <a:picLocks noChangeAspect="1" noChangeArrowheads="1"/>
          </p:cNvPicPr>
          <p:nvPr/>
        </p:nvPicPr>
        <p:blipFill>
          <a:blip r:embed="rId8"/>
          <a:srcRect/>
          <a:stretch>
            <a:fillRect/>
          </a:stretch>
        </p:blipFill>
        <p:spPr bwMode="auto">
          <a:xfrm>
            <a:off x="7848600" y="2344616"/>
            <a:ext cx="1036548" cy="1013253"/>
          </a:xfrm>
          <a:prstGeom prst="rect">
            <a:avLst/>
          </a:prstGeom>
          <a:noFill/>
          <a:ln w="9525">
            <a:noFill/>
            <a:miter lim="800000"/>
            <a:headEnd/>
            <a:tailEnd/>
          </a:ln>
        </p:spPr>
      </p:pic>
      <p:pic>
        <p:nvPicPr>
          <p:cNvPr id="7" name="Picture 9"/>
          <p:cNvPicPr>
            <a:picLocks noChangeAspect="1" noChangeArrowheads="1"/>
          </p:cNvPicPr>
          <p:nvPr/>
        </p:nvPicPr>
        <p:blipFill>
          <a:blip r:embed="rId9"/>
          <a:srcRect b="41962"/>
          <a:stretch>
            <a:fillRect/>
          </a:stretch>
        </p:blipFill>
        <p:spPr bwMode="auto">
          <a:xfrm>
            <a:off x="7848600" y="5316416"/>
            <a:ext cx="1066799" cy="246184"/>
          </a:xfrm>
          <a:prstGeom prst="rect">
            <a:avLst/>
          </a:prstGeom>
          <a:noFill/>
          <a:ln w="9525">
            <a:noFill/>
            <a:miter lim="800000"/>
            <a:headEnd/>
            <a:tailEnd/>
          </a:ln>
        </p:spPr>
      </p:pic>
      <p:pic>
        <p:nvPicPr>
          <p:cNvPr id="8" name="Picture 7"/>
          <p:cNvPicPr>
            <a:picLocks noChangeAspect="1"/>
          </p:cNvPicPr>
          <p:nvPr/>
        </p:nvPicPr>
        <p:blipFill>
          <a:blip r:embed="rId10"/>
          <a:srcRect l="12245"/>
          <a:stretch>
            <a:fillRect/>
          </a:stretch>
        </p:blipFill>
        <p:spPr>
          <a:xfrm>
            <a:off x="7857494" y="4097216"/>
            <a:ext cx="1002254" cy="990600"/>
          </a:xfrm>
          <a:prstGeom prst="rect">
            <a:avLst/>
          </a:prstGeom>
        </p:spPr>
      </p:pic>
      <p:pic>
        <p:nvPicPr>
          <p:cNvPr id="10" name="Picture 9"/>
          <p:cNvPicPr>
            <a:picLocks noChangeAspect="1"/>
          </p:cNvPicPr>
          <p:nvPr/>
        </p:nvPicPr>
        <p:blipFill>
          <a:blip r:embed="rId11"/>
          <a:stretch>
            <a:fillRect/>
          </a:stretch>
        </p:blipFill>
        <p:spPr>
          <a:xfrm>
            <a:off x="8026400" y="6464300"/>
            <a:ext cx="1117600" cy="393700"/>
          </a:xfrm>
          <a:prstGeom prst="rect">
            <a:avLst/>
          </a:prstGeom>
        </p:spPr>
      </p:pic>
      <p:pic>
        <p:nvPicPr>
          <p:cNvPr id="9" name="Picture 8"/>
          <p:cNvPicPr>
            <a:picLocks noChangeAspect="1"/>
          </p:cNvPicPr>
          <p:nvPr/>
        </p:nvPicPr>
        <p:blipFill>
          <a:blip r:embed="rId12"/>
          <a:stretch>
            <a:fillRect/>
          </a:stretch>
        </p:blipFill>
        <p:spPr>
          <a:xfrm>
            <a:off x="7772400" y="1524000"/>
            <a:ext cx="1143000" cy="669471"/>
          </a:xfrm>
          <a:prstGeom prst="rect">
            <a:avLst/>
          </a:prstGeom>
        </p:spPr>
      </p:pic>
    </p:spTree>
    <p:extLst>
      <p:ext uri="{BB962C8B-B14F-4D97-AF65-F5344CB8AC3E}">
        <p14:creationId xmlns:p14="http://schemas.microsoft.com/office/powerpoint/2010/main" val="15139731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than code…</a:t>
            </a:r>
            <a:endParaRPr lang="en-US" dirty="0"/>
          </a:p>
        </p:txBody>
      </p:sp>
      <p:sp>
        <p:nvSpPr>
          <p:cNvPr id="2" name="Content Placeholder 1"/>
          <p:cNvSpPr>
            <a:spLocks noGrp="1"/>
          </p:cNvSpPr>
          <p:nvPr>
            <p:ph idx="1"/>
          </p:nvPr>
        </p:nvSpPr>
        <p:spPr/>
        <p:txBody>
          <a:bodyPr>
            <a:normAutofit/>
          </a:bodyPr>
          <a:lstStyle/>
          <a:p>
            <a:r>
              <a:rPr lang="en-GB" dirty="0" smtClean="0"/>
              <a:t>Broadly</a:t>
            </a:r>
            <a:r>
              <a:rPr lang="en-GB" dirty="0" smtClean="0"/>
              <a:t>, our current work focuses on three </a:t>
            </a:r>
            <a:r>
              <a:rPr lang="en-GB" dirty="0" smtClean="0"/>
              <a:t>key themes:</a:t>
            </a:r>
          </a:p>
          <a:p>
            <a:pPr marL="971550" lvl="1" indent="-514350">
              <a:buFont typeface="+mj-lt"/>
              <a:buAutoNum type="arabicPeriod"/>
            </a:pPr>
            <a:r>
              <a:rPr lang="en-GB" dirty="0" smtClean="0"/>
              <a:t>Recognition for software </a:t>
            </a:r>
            <a:r>
              <a:rPr lang="en-GB" dirty="0" smtClean="0"/>
              <a:t>in research</a:t>
            </a:r>
          </a:p>
          <a:p>
            <a:pPr marL="971550" lvl="1" indent="-514350">
              <a:buFont typeface="+mj-lt"/>
              <a:buAutoNum type="arabicPeriod"/>
            </a:pPr>
            <a:r>
              <a:rPr lang="en-GB" dirty="0" smtClean="0"/>
              <a:t>Recognition of software career paths</a:t>
            </a:r>
          </a:p>
          <a:p>
            <a:pPr marL="971550" lvl="1" indent="-514350">
              <a:buFont typeface="+mj-lt"/>
              <a:buAutoNum type="arabicPeriod"/>
            </a:pPr>
            <a:r>
              <a:rPr lang="en-GB" dirty="0" smtClean="0"/>
              <a:t>Developing the </a:t>
            </a:r>
            <a:r>
              <a:rPr lang="en-GB" dirty="0" smtClean="0"/>
              <a:t>software skills base</a:t>
            </a:r>
            <a:endParaRPr lang="en-GB" dirty="0" smtClean="0"/>
          </a:p>
        </p:txBody>
      </p:sp>
    </p:spTree>
    <p:extLst>
      <p:ext uri="{BB962C8B-B14F-4D97-AF65-F5344CB8AC3E}">
        <p14:creationId xmlns:p14="http://schemas.microsoft.com/office/powerpoint/2010/main" val="166677850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325" y="131763"/>
            <a:ext cx="7381875" cy="1143000"/>
          </a:xfrm>
        </p:spPr>
        <p:txBody>
          <a:bodyPr>
            <a:normAutofit/>
          </a:bodyPr>
          <a:lstStyle/>
          <a:p>
            <a:r>
              <a:rPr lang="en-US" dirty="0" smtClean="0"/>
              <a:t>No recognition without </a:t>
            </a:r>
            <a:r>
              <a:rPr lang="en-US" dirty="0" smtClean="0"/>
              <a:t>reward</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How do we reward people for important software contributions</a:t>
            </a:r>
            <a:r>
              <a:rPr lang="en-US" dirty="0" smtClean="0"/>
              <a:t>?</a:t>
            </a:r>
            <a:endParaRPr lang="en-US" dirty="0"/>
          </a:p>
          <a:p>
            <a:pPr lvl="1"/>
            <a:r>
              <a:rPr lang="en-US" dirty="0" smtClean="0"/>
              <a:t>Traditionally: publish a research paper that happens to mention </a:t>
            </a:r>
            <a:r>
              <a:rPr lang="en-US" dirty="0" smtClean="0"/>
              <a:t>software</a:t>
            </a:r>
            <a:endParaRPr lang="en-US" dirty="0" smtClean="0"/>
          </a:p>
          <a:p>
            <a:r>
              <a:rPr lang="en-US" dirty="0" smtClean="0"/>
              <a:t>A </a:t>
            </a:r>
            <a:r>
              <a:rPr lang="en-US" dirty="0"/>
              <a:t>Research Software Impact Manifesto</a:t>
            </a:r>
          </a:p>
          <a:p>
            <a:pPr lvl="1"/>
            <a:r>
              <a:rPr lang="en-US" dirty="0">
                <a:hlinkClick r:id="rId3"/>
              </a:rPr>
              <a:t>http://www.software.ac.uk/blog/2011-05-02-publish-or-be-damned-alternative-impact-manifesto-research-</a:t>
            </a:r>
            <a:r>
              <a:rPr lang="en-US" dirty="0" smtClean="0">
                <a:hlinkClick r:id="rId3"/>
              </a:rPr>
              <a:t>software</a:t>
            </a:r>
            <a:endParaRPr lang="en-US" dirty="0" smtClean="0"/>
          </a:p>
          <a:p>
            <a:pPr lvl="1"/>
            <a:r>
              <a:rPr lang="en-US" dirty="0" smtClean="0"/>
              <a:t>NB Authorship is </a:t>
            </a:r>
            <a:r>
              <a:rPr lang="en-US" i="1" dirty="0" smtClean="0"/>
              <a:t>hard</a:t>
            </a:r>
          </a:p>
          <a:p>
            <a:r>
              <a:rPr lang="en-US" dirty="0" smtClean="0"/>
              <a:t>It works for data!</a:t>
            </a:r>
          </a:p>
          <a:p>
            <a:pPr lvl="1"/>
            <a:r>
              <a:rPr lang="en-US" dirty="0" smtClean="0"/>
              <a:t>C.f. Heather </a:t>
            </a:r>
            <a:r>
              <a:rPr lang="en-US" dirty="0" err="1" smtClean="0"/>
              <a:t>Piowowar’s</a:t>
            </a:r>
            <a:r>
              <a:rPr lang="en-US" dirty="0" smtClean="0"/>
              <a:t> work 		</a:t>
            </a:r>
          </a:p>
          <a:p>
            <a:pPr lvl="1"/>
            <a:r>
              <a:rPr lang="en-US" dirty="0" smtClean="0">
                <a:hlinkClick r:id="rId4"/>
              </a:rPr>
              <a:t>http://www.plosone.org/article/info:doi%2F10.1371%2Fjournal.pone.0000308</a:t>
            </a:r>
            <a:endParaRPr lang="en-US" dirty="0" smtClean="0"/>
          </a:p>
        </p:txBody>
      </p:sp>
    </p:spTree>
    <p:extLst>
      <p:ext uri="{BB962C8B-B14F-4D97-AF65-F5344CB8AC3E}">
        <p14:creationId xmlns:p14="http://schemas.microsoft.com/office/powerpoint/2010/main" val="16667785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Journal of Open </a:t>
            </a:r>
            <a:br>
              <a:rPr lang="en-US" dirty="0" smtClean="0"/>
            </a:br>
            <a:r>
              <a:rPr lang="en-US" dirty="0" smtClean="0"/>
              <a:t>Research Software</a:t>
            </a:r>
            <a:endParaRPr lang="en-US" dirty="0"/>
          </a:p>
        </p:txBody>
      </p:sp>
      <p:pic>
        <p:nvPicPr>
          <p:cNvPr id="3" name="Picture 2"/>
          <p:cNvPicPr>
            <a:picLocks noChangeAspect="1"/>
          </p:cNvPicPr>
          <p:nvPr/>
        </p:nvPicPr>
        <p:blipFill>
          <a:blip r:embed="rId3"/>
          <a:stretch>
            <a:fillRect/>
          </a:stretch>
        </p:blipFill>
        <p:spPr>
          <a:xfrm>
            <a:off x="660400" y="1524000"/>
            <a:ext cx="7797800" cy="4914900"/>
          </a:xfrm>
          <a:prstGeom prst="rect">
            <a:avLst/>
          </a:prstGeom>
        </p:spPr>
      </p:pic>
      <p:sp>
        <p:nvSpPr>
          <p:cNvPr id="4" name="TextBox 3"/>
          <p:cNvSpPr txBox="1"/>
          <p:nvPr/>
        </p:nvSpPr>
        <p:spPr>
          <a:xfrm>
            <a:off x="4114800" y="1535668"/>
            <a:ext cx="4143194" cy="369332"/>
          </a:xfrm>
          <a:prstGeom prst="rect">
            <a:avLst/>
          </a:prstGeom>
          <a:noFill/>
        </p:spPr>
        <p:txBody>
          <a:bodyPr wrap="none" rtlCol="0">
            <a:spAutoFit/>
          </a:bodyPr>
          <a:lstStyle/>
          <a:p>
            <a:r>
              <a:rPr lang="en-US" dirty="0" smtClean="0"/>
              <a:t>http://</a:t>
            </a:r>
            <a:r>
              <a:rPr lang="en-US" dirty="0" err="1" smtClean="0"/>
              <a:t>openresearchsoftware.metajnl.com</a:t>
            </a:r>
            <a:endParaRPr lang="en-US" dirty="0"/>
          </a:p>
        </p:txBody>
      </p:sp>
    </p:spTree>
    <p:extLst>
      <p:ext uri="{BB962C8B-B14F-4D97-AF65-F5344CB8AC3E}">
        <p14:creationId xmlns:p14="http://schemas.microsoft.com/office/powerpoint/2010/main" val="12711752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 Stars of Research Software</a:t>
            </a:r>
            <a:endParaRPr lang="en-US" dirty="0"/>
          </a:p>
        </p:txBody>
      </p:sp>
      <p:sp>
        <p:nvSpPr>
          <p:cNvPr id="4" name="Content Placeholder 3"/>
          <p:cNvSpPr>
            <a:spLocks noGrp="1"/>
          </p:cNvSpPr>
          <p:nvPr>
            <p:ph idx="1"/>
          </p:nvPr>
        </p:nvSpPr>
        <p:spPr>
          <a:xfrm>
            <a:off x="333376" y="1600201"/>
            <a:ext cx="7761152" cy="4205064"/>
          </a:xfrm>
        </p:spPr>
        <p:txBody>
          <a:bodyPr>
            <a:normAutofit fontScale="85000" lnSpcReduction="20000"/>
          </a:bodyPr>
          <a:lstStyle/>
          <a:p>
            <a:r>
              <a:rPr lang="en-US" dirty="0" smtClean="0"/>
              <a:t>Community</a:t>
            </a:r>
          </a:p>
          <a:p>
            <a:pPr lvl="1"/>
            <a:r>
              <a:rPr lang="en-US" dirty="0" smtClean="0"/>
              <a:t>There is a community infrastructure</a:t>
            </a:r>
          </a:p>
          <a:p>
            <a:r>
              <a:rPr lang="en-US" dirty="0" smtClean="0"/>
              <a:t>Open</a:t>
            </a:r>
          </a:p>
          <a:p>
            <a:pPr lvl="1"/>
            <a:r>
              <a:rPr lang="en-US" dirty="0" smtClean="0"/>
              <a:t>Software has permissive license</a:t>
            </a:r>
          </a:p>
          <a:p>
            <a:r>
              <a:rPr lang="en-US" dirty="0" smtClean="0"/>
              <a:t>Defined</a:t>
            </a:r>
          </a:p>
          <a:p>
            <a:pPr lvl="1"/>
            <a:r>
              <a:rPr lang="en-US" dirty="0" smtClean="0"/>
              <a:t>Accurate metadata for the software</a:t>
            </a:r>
          </a:p>
          <a:p>
            <a:r>
              <a:rPr lang="en-US" dirty="0" smtClean="0"/>
              <a:t>Extensible</a:t>
            </a:r>
          </a:p>
          <a:p>
            <a:pPr lvl="1"/>
            <a:r>
              <a:rPr lang="en-US" dirty="0" smtClean="0"/>
              <a:t>Usable, modifiable for </a:t>
            </a:r>
            <a:r>
              <a:rPr lang="en-US" dirty="0" smtClean="0"/>
              <a:t>a new purpose</a:t>
            </a:r>
            <a:endParaRPr lang="en-US" dirty="0" smtClean="0"/>
          </a:p>
          <a:p>
            <a:r>
              <a:rPr lang="en-US" dirty="0" err="1" smtClean="0"/>
              <a:t>Runnable</a:t>
            </a:r>
            <a:r>
              <a:rPr lang="en-US" dirty="0" smtClean="0"/>
              <a:t> </a:t>
            </a:r>
          </a:p>
          <a:p>
            <a:pPr lvl="1"/>
            <a:r>
              <a:rPr lang="en-US" dirty="0" smtClean="0"/>
              <a:t>Able to </a:t>
            </a:r>
            <a:r>
              <a:rPr lang="en-US" dirty="0" smtClean="0"/>
              <a:t>access and run software</a:t>
            </a:r>
          </a:p>
          <a:p>
            <a:endParaRPr lang="en-US" dirty="0"/>
          </a:p>
        </p:txBody>
      </p:sp>
      <p:grpSp>
        <p:nvGrpSpPr>
          <p:cNvPr id="2" name="Group 17"/>
          <p:cNvGrpSpPr/>
          <p:nvPr/>
        </p:nvGrpSpPr>
        <p:grpSpPr>
          <a:xfrm>
            <a:off x="5791200" y="1524000"/>
            <a:ext cx="3238500" cy="3048000"/>
            <a:chOff x="5334000" y="1752600"/>
            <a:chExt cx="3238500" cy="3048000"/>
          </a:xfrm>
        </p:grpSpPr>
        <p:pic>
          <p:nvPicPr>
            <p:cNvPr id="5" name="Picture 4"/>
            <p:cNvPicPr>
              <a:picLocks noChangeAspect="1"/>
            </p:cNvPicPr>
            <p:nvPr/>
          </p:nvPicPr>
          <p:blipFill>
            <a:blip r:embed="rId3"/>
            <a:stretch>
              <a:fillRect/>
            </a:stretch>
          </p:blipFill>
          <p:spPr>
            <a:xfrm>
              <a:off x="6324600" y="1752600"/>
              <a:ext cx="1257300" cy="1203798"/>
            </a:xfrm>
            <a:prstGeom prst="rect">
              <a:avLst/>
            </a:prstGeom>
          </p:spPr>
        </p:pic>
        <p:pic>
          <p:nvPicPr>
            <p:cNvPr id="6" name="Picture 5"/>
            <p:cNvPicPr>
              <a:picLocks noChangeAspect="1"/>
            </p:cNvPicPr>
            <p:nvPr/>
          </p:nvPicPr>
          <p:blipFill>
            <a:blip r:embed="rId3"/>
            <a:stretch>
              <a:fillRect/>
            </a:stretch>
          </p:blipFill>
          <p:spPr>
            <a:xfrm>
              <a:off x="7315200" y="2453802"/>
              <a:ext cx="1257300" cy="1203798"/>
            </a:xfrm>
            <a:prstGeom prst="rect">
              <a:avLst/>
            </a:prstGeom>
          </p:spPr>
        </p:pic>
        <p:pic>
          <p:nvPicPr>
            <p:cNvPr id="7" name="Picture 6"/>
            <p:cNvPicPr>
              <a:picLocks noChangeAspect="1"/>
            </p:cNvPicPr>
            <p:nvPr/>
          </p:nvPicPr>
          <p:blipFill>
            <a:blip r:embed="rId3"/>
            <a:stretch>
              <a:fillRect/>
            </a:stretch>
          </p:blipFill>
          <p:spPr>
            <a:xfrm>
              <a:off x="5334000" y="2438400"/>
              <a:ext cx="1257300" cy="1203798"/>
            </a:xfrm>
            <a:prstGeom prst="rect">
              <a:avLst/>
            </a:prstGeom>
          </p:spPr>
        </p:pic>
        <p:pic>
          <p:nvPicPr>
            <p:cNvPr id="8" name="Picture 7"/>
            <p:cNvPicPr>
              <a:picLocks noChangeAspect="1"/>
            </p:cNvPicPr>
            <p:nvPr/>
          </p:nvPicPr>
          <p:blipFill>
            <a:blip r:embed="rId3"/>
            <a:stretch>
              <a:fillRect/>
            </a:stretch>
          </p:blipFill>
          <p:spPr>
            <a:xfrm>
              <a:off x="6934200" y="3596802"/>
              <a:ext cx="1257300" cy="1203798"/>
            </a:xfrm>
            <a:prstGeom prst="rect">
              <a:avLst/>
            </a:prstGeom>
          </p:spPr>
        </p:pic>
        <p:pic>
          <p:nvPicPr>
            <p:cNvPr id="9" name="Picture 8"/>
            <p:cNvPicPr>
              <a:picLocks noChangeAspect="1"/>
            </p:cNvPicPr>
            <p:nvPr/>
          </p:nvPicPr>
          <p:blipFill>
            <a:blip r:embed="rId3"/>
            <a:stretch>
              <a:fillRect/>
            </a:stretch>
          </p:blipFill>
          <p:spPr>
            <a:xfrm>
              <a:off x="5715000" y="3596802"/>
              <a:ext cx="1257300" cy="1203798"/>
            </a:xfrm>
            <a:prstGeom prst="rect">
              <a:avLst/>
            </a:prstGeom>
          </p:spPr>
        </p:pic>
        <p:sp>
          <p:nvSpPr>
            <p:cNvPr id="11" name="TextBox 10"/>
            <p:cNvSpPr txBox="1"/>
            <p:nvPr/>
          </p:nvSpPr>
          <p:spPr>
            <a:xfrm>
              <a:off x="6781800" y="2209800"/>
              <a:ext cx="406932" cy="461665"/>
            </a:xfrm>
            <a:prstGeom prst="rect">
              <a:avLst/>
            </a:prstGeom>
            <a:noFill/>
          </p:spPr>
          <p:txBody>
            <a:bodyPr wrap="none" rtlCol="0">
              <a:spAutoFit/>
            </a:bodyPr>
            <a:lstStyle/>
            <a:p>
              <a:pPr algn="ctr"/>
              <a:r>
                <a:rPr lang="en-US" sz="2400" b="1" dirty="0" smtClean="0">
                  <a:latin typeface="Helvetica"/>
                  <a:cs typeface="Helvetica"/>
                </a:rPr>
                <a:t>C</a:t>
              </a:r>
              <a:endParaRPr lang="en-US" sz="2400" b="1" dirty="0">
                <a:latin typeface="Helvetica"/>
                <a:cs typeface="Helvetica"/>
              </a:endParaRPr>
            </a:p>
          </p:txBody>
        </p:sp>
        <p:sp>
          <p:nvSpPr>
            <p:cNvPr id="12" name="TextBox 11"/>
            <p:cNvSpPr txBox="1"/>
            <p:nvPr/>
          </p:nvSpPr>
          <p:spPr>
            <a:xfrm>
              <a:off x="7763834" y="2895600"/>
              <a:ext cx="424064" cy="461665"/>
            </a:xfrm>
            <a:prstGeom prst="rect">
              <a:avLst/>
            </a:prstGeom>
            <a:noFill/>
          </p:spPr>
          <p:txBody>
            <a:bodyPr wrap="none" rtlCol="0">
              <a:spAutoFit/>
            </a:bodyPr>
            <a:lstStyle/>
            <a:p>
              <a:pPr algn="ctr"/>
              <a:r>
                <a:rPr lang="en-US" sz="2400" b="1" dirty="0" smtClean="0">
                  <a:latin typeface="Helvetica"/>
                  <a:cs typeface="Helvetica"/>
                </a:rPr>
                <a:t>O</a:t>
              </a:r>
              <a:endParaRPr lang="en-US" sz="2400" b="1" dirty="0">
                <a:latin typeface="Helvetica"/>
                <a:cs typeface="Helvetica"/>
              </a:endParaRPr>
            </a:p>
          </p:txBody>
        </p:sp>
        <p:sp>
          <p:nvSpPr>
            <p:cNvPr id="13" name="TextBox 12"/>
            <p:cNvSpPr txBox="1"/>
            <p:nvPr/>
          </p:nvSpPr>
          <p:spPr>
            <a:xfrm>
              <a:off x="7391400" y="4038600"/>
              <a:ext cx="406932" cy="461665"/>
            </a:xfrm>
            <a:prstGeom prst="rect">
              <a:avLst/>
            </a:prstGeom>
            <a:noFill/>
          </p:spPr>
          <p:txBody>
            <a:bodyPr wrap="none" rtlCol="0">
              <a:spAutoFit/>
            </a:bodyPr>
            <a:lstStyle/>
            <a:p>
              <a:pPr algn="ctr"/>
              <a:r>
                <a:rPr lang="en-US" sz="2400" b="1" dirty="0" smtClean="0">
                  <a:latin typeface="Helvetica"/>
                  <a:cs typeface="Helvetica"/>
                </a:rPr>
                <a:t>D</a:t>
              </a:r>
              <a:endParaRPr lang="en-US" sz="2400" b="1" dirty="0">
                <a:latin typeface="Helvetica"/>
                <a:cs typeface="Helvetica"/>
              </a:endParaRPr>
            </a:p>
          </p:txBody>
        </p:sp>
        <p:sp>
          <p:nvSpPr>
            <p:cNvPr id="14" name="TextBox 13"/>
            <p:cNvSpPr txBox="1"/>
            <p:nvPr/>
          </p:nvSpPr>
          <p:spPr>
            <a:xfrm>
              <a:off x="6180690" y="4038600"/>
              <a:ext cx="389951" cy="461665"/>
            </a:xfrm>
            <a:prstGeom prst="rect">
              <a:avLst/>
            </a:prstGeom>
            <a:noFill/>
          </p:spPr>
          <p:txBody>
            <a:bodyPr wrap="none" rtlCol="0">
              <a:spAutoFit/>
            </a:bodyPr>
            <a:lstStyle/>
            <a:p>
              <a:pPr algn="ctr"/>
              <a:r>
                <a:rPr lang="en-US" sz="2400" b="1" dirty="0" smtClean="0">
                  <a:latin typeface="Helvetica"/>
                  <a:cs typeface="Helvetica"/>
                </a:rPr>
                <a:t>E</a:t>
              </a:r>
              <a:endParaRPr lang="en-US" sz="2400" b="1" dirty="0">
                <a:latin typeface="Helvetica"/>
                <a:cs typeface="Helvetica"/>
              </a:endParaRPr>
            </a:p>
          </p:txBody>
        </p:sp>
        <p:sp>
          <p:nvSpPr>
            <p:cNvPr id="15" name="TextBox 14"/>
            <p:cNvSpPr txBox="1"/>
            <p:nvPr/>
          </p:nvSpPr>
          <p:spPr>
            <a:xfrm>
              <a:off x="5791200" y="2895600"/>
              <a:ext cx="406932" cy="461665"/>
            </a:xfrm>
            <a:prstGeom prst="rect">
              <a:avLst/>
            </a:prstGeom>
            <a:noFill/>
          </p:spPr>
          <p:txBody>
            <a:bodyPr wrap="none" rtlCol="0">
              <a:spAutoFit/>
            </a:bodyPr>
            <a:lstStyle/>
            <a:p>
              <a:pPr algn="ctr"/>
              <a:r>
                <a:rPr lang="en-US" sz="2400" b="1" dirty="0" smtClean="0">
                  <a:latin typeface="Helvetica"/>
                  <a:cs typeface="Helvetica"/>
                </a:rPr>
                <a:t>R</a:t>
              </a:r>
              <a:endParaRPr lang="en-US" sz="2400" b="1" dirty="0">
                <a:latin typeface="Helvetica"/>
                <a:cs typeface="Helvetica"/>
              </a:endParaRPr>
            </a:p>
          </p:txBody>
        </p:sp>
      </p:grpSp>
      <p:sp>
        <p:nvSpPr>
          <p:cNvPr id="16" name="Rectangle 15"/>
          <p:cNvSpPr/>
          <p:nvPr/>
        </p:nvSpPr>
        <p:spPr>
          <a:xfrm>
            <a:off x="6012159" y="4797152"/>
            <a:ext cx="3143133" cy="1477328"/>
          </a:xfrm>
          <a:prstGeom prst="rect">
            <a:avLst/>
          </a:prstGeom>
        </p:spPr>
        <p:txBody>
          <a:bodyPr wrap="square">
            <a:spAutoFit/>
          </a:bodyPr>
          <a:lstStyle/>
          <a:p>
            <a:pPr lvl="1" defTabSz="914400"/>
            <a:r>
              <a:rPr lang="en-US" i="1" dirty="0">
                <a:solidFill>
                  <a:prstClr val="black"/>
                </a:solidFill>
              </a:rPr>
              <a:t>c.f.</a:t>
            </a:r>
          </a:p>
          <a:p>
            <a:pPr lvl="1" defTabSz="914400"/>
            <a:r>
              <a:rPr lang="en-US" i="1" dirty="0">
                <a:solidFill>
                  <a:prstClr val="black"/>
                </a:solidFill>
              </a:rPr>
              <a:t>5 Stars of Linked Data </a:t>
            </a:r>
            <a:br>
              <a:rPr lang="en-US" i="1" dirty="0">
                <a:solidFill>
                  <a:prstClr val="black"/>
                </a:solidFill>
              </a:rPr>
            </a:br>
            <a:r>
              <a:rPr lang="en-US" i="1" dirty="0">
                <a:solidFill>
                  <a:prstClr val="black"/>
                </a:solidFill>
              </a:rPr>
              <a:t>(Berners-Lee)</a:t>
            </a:r>
          </a:p>
          <a:p>
            <a:pPr lvl="1" defTabSz="914400"/>
            <a:r>
              <a:rPr lang="en-US" i="1" dirty="0">
                <a:solidFill>
                  <a:prstClr val="black"/>
                </a:solidFill>
              </a:rPr>
              <a:t>5 Stars of Online Journals </a:t>
            </a:r>
            <a:br>
              <a:rPr lang="en-US" i="1" dirty="0">
                <a:solidFill>
                  <a:prstClr val="black"/>
                </a:solidFill>
              </a:rPr>
            </a:br>
            <a:r>
              <a:rPr lang="en-US" i="1" dirty="0">
                <a:solidFill>
                  <a:prstClr val="black"/>
                </a:solidFill>
              </a:rPr>
              <a:t>(</a:t>
            </a:r>
            <a:r>
              <a:rPr lang="en-US" i="1" dirty="0" err="1">
                <a:solidFill>
                  <a:prstClr val="black"/>
                </a:solidFill>
              </a:rPr>
              <a:t>Shotton</a:t>
            </a:r>
            <a:r>
              <a:rPr lang="en-US" i="1" dirty="0">
                <a:solidFill>
                  <a:prstClr val="black"/>
                </a:solidFill>
              </a:rPr>
              <a:t>)</a:t>
            </a:r>
          </a:p>
        </p:txBody>
      </p:sp>
      <p:pic>
        <p:nvPicPr>
          <p:cNvPr id="17" name="Picture 16"/>
          <p:cNvPicPr>
            <a:picLocks noChangeAspect="1"/>
          </p:cNvPicPr>
          <p:nvPr/>
        </p:nvPicPr>
        <p:blipFill>
          <a:blip r:embed="rId4"/>
          <a:stretch>
            <a:fillRect/>
          </a:stretch>
        </p:blipFill>
        <p:spPr>
          <a:xfrm>
            <a:off x="8026400" y="6464300"/>
            <a:ext cx="1117600" cy="393700"/>
          </a:xfrm>
          <a:prstGeom prst="rect">
            <a:avLst/>
          </a:prstGeom>
        </p:spPr>
      </p:pic>
      <p:sp>
        <p:nvSpPr>
          <p:cNvPr id="19" name="TextBox 18"/>
          <p:cNvSpPr txBox="1"/>
          <p:nvPr/>
        </p:nvSpPr>
        <p:spPr>
          <a:xfrm>
            <a:off x="0" y="6304002"/>
            <a:ext cx="2279620" cy="553998"/>
          </a:xfrm>
          <a:prstGeom prst="rect">
            <a:avLst/>
          </a:prstGeom>
          <a:noFill/>
        </p:spPr>
        <p:txBody>
          <a:bodyPr wrap="square" rtlCol="0">
            <a:spAutoFit/>
          </a:bodyPr>
          <a:lstStyle/>
          <a:p>
            <a:r>
              <a:rPr lang="en-US" sz="1000" dirty="0" smtClean="0"/>
              <a:t>“Golden Star”</a:t>
            </a:r>
          </a:p>
          <a:p>
            <a:r>
              <a:rPr lang="en-US" sz="1000" dirty="0" smtClean="0"/>
              <a:t>Originally by </a:t>
            </a:r>
            <a:r>
              <a:rPr lang="en-US" sz="1000" dirty="0" err="1" smtClean="0"/>
              <a:t>Ssolbergj</a:t>
            </a:r>
            <a:endParaRPr lang="en-US" sz="1000" dirty="0" smtClean="0"/>
          </a:p>
          <a:p>
            <a:r>
              <a:rPr lang="en-US" sz="1000" dirty="0" smtClean="0"/>
              <a:t>CC-BY</a:t>
            </a:r>
            <a:endParaRPr lang="en-US" sz="1000" dirty="0"/>
          </a:p>
        </p:txBody>
      </p:sp>
      <p:sp>
        <p:nvSpPr>
          <p:cNvPr id="10" name="TextBox 9"/>
          <p:cNvSpPr txBox="1"/>
          <p:nvPr/>
        </p:nvSpPr>
        <p:spPr>
          <a:xfrm>
            <a:off x="323528" y="5589240"/>
            <a:ext cx="5400600" cy="461665"/>
          </a:xfrm>
          <a:prstGeom prst="rect">
            <a:avLst/>
          </a:prstGeom>
          <a:noFill/>
        </p:spPr>
        <p:txBody>
          <a:bodyPr wrap="square" rtlCol="0">
            <a:spAutoFit/>
          </a:bodyPr>
          <a:lstStyle/>
          <a:p>
            <a:pPr marL="285750" indent="-285750">
              <a:buFont typeface="Arial"/>
              <a:buChar char="•"/>
            </a:pPr>
            <a:r>
              <a:rPr lang="en-US" sz="2400" dirty="0" smtClean="0"/>
              <a:t>More info: </a:t>
            </a:r>
            <a:r>
              <a:rPr lang="en-US" sz="2400" dirty="0" err="1" smtClean="0"/>
              <a:t>www.software.ac.uk</a:t>
            </a:r>
            <a:r>
              <a:rPr lang="en-US" sz="2400" dirty="0" smtClean="0"/>
              <a:t>/blog</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131763"/>
            <a:ext cx="5841851" cy="1143000"/>
          </a:xfrm>
        </p:spPr>
        <p:txBody>
          <a:bodyPr>
            <a:normAutofit fontScale="90000"/>
          </a:bodyPr>
          <a:lstStyle/>
          <a:p>
            <a:r>
              <a:rPr lang="en-US" dirty="0" smtClean="0"/>
              <a:t>Recognition of software career path</a:t>
            </a:r>
            <a:endParaRPr lang="en-US" dirty="0"/>
          </a:p>
        </p:txBody>
      </p:sp>
      <p:sp>
        <p:nvSpPr>
          <p:cNvPr id="4" name="Content Placeholder 3"/>
          <p:cNvSpPr>
            <a:spLocks noGrp="1"/>
          </p:cNvSpPr>
          <p:nvPr>
            <p:ph idx="1"/>
          </p:nvPr>
        </p:nvSpPr>
        <p:spPr>
          <a:xfrm>
            <a:off x="333375" y="1600201"/>
            <a:ext cx="4382641" cy="3052936"/>
          </a:xfrm>
        </p:spPr>
        <p:txBody>
          <a:bodyPr>
            <a:normAutofit fontScale="92500"/>
          </a:bodyPr>
          <a:lstStyle/>
          <a:p>
            <a:r>
              <a:rPr lang="en-US" sz="2800" dirty="0" smtClean="0"/>
              <a:t>There is no defined career for people in academia who care about software engineering</a:t>
            </a:r>
          </a:p>
          <a:p>
            <a:pPr lvl="1"/>
            <a:r>
              <a:rPr lang="en-US" sz="2400" i="1" dirty="0" smtClean="0"/>
              <a:t>Research </a:t>
            </a:r>
            <a:r>
              <a:rPr lang="en-US" sz="2400" i="1" dirty="0" smtClean="0"/>
              <a:t>software </a:t>
            </a:r>
            <a:r>
              <a:rPr lang="en-US" sz="2400" i="1" dirty="0" smtClean="0"/>
              <a:t>engineers</a:t>
            </a:r>
            <a:endParaRPr lang="en-US" sz="2400" i="1" dirty="0" smtClean="0"/>
          </a:p>
          <a:p>
            <a:r>
              <a:rPr lang="en-US" sz="2800" dirty="0" smtClean="0"/>
              <a:t>Their work is </a:t>
            </a:r>
            <a:r>
              <a:rPr lang="en-US" sz="2800" dirty="0" smtClean="0"/>
              <a:t>highly valued but </a:t>
            </a:r>
            <a:r>
              <a:rPr lang="en-US" sz="2800" dirty="0" err="1" smtClean="0"/>
              <a:t>unrecognised</a:t>
            </a:r>
            <a:endParaRPr lang="en-US" sz="2800" dirty="0" smtClean="0"/>
          </a:p>
        </p:txBody>
      </p:sp>
      <p:pic>
        <p:nvPicPr>
          <p:cNvPr id="5" name="Picture 4" descr="RSEIS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484784"/>
            <a:ext cx="4226538" cy="3169904"/>
          </a:xfrm>
          <a:prstGeom prst="rect">
            <a:avLst/>
          </a:prstGeom>
        </p:spPr>
      </p:pic>
      <p:sp>
        <p:nvSpPr>
          <p:cNvPr id="6" name="Content Placeholder 3"/>
          <p:cNvSpPr txBox="1">
            <a:spLocks/>
          </p:cNvSpPr>
          <p:nvPr/>
        </p:nvSpPr>
        <p:spPr>
          <a:xfrm>
            <a:off x="323528" y="4653136"/>
            <a:ext cx="8568952" cy="37730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smtClean="0"/>
              <a:t>We are working to gain recognition for research software </a:t>
            </a:r>
            <a:r>
              <a:rPr lang="en-US" sz="2700" dirty="0" smtClean="0"/>
              <a:t>en</a:t>
            </a:r>
            <a:r>
              <a:rPr lang="en-US" sz="2700" dirty="0" smtClean="0"/>
              <a:t>gineers</a:t>
            </a:r>
            <a:endParaRPr lang="en-US" sz="2700" dirty="0" smtClean="0"/>
          </a:p>
          <a:p>
            <a:pPr lvl="1"/>
            <a:r>
              <a:rPr lang="en-US" sz="2400" dirty="0" smtClean="0"/>
              <a:t>Starting by finding out how many there are, who they are, and what they need</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7856CD46387443811428F16B5378D3" ma:contentTypeVersion="0" ma:contentTypeDescription="Create a new document." ma:contentTypeScope="" ma:versionID="17a1fa9394e9df3ffe0f82bd7dbd484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45AD3D-1F83-4DB7-B79D-F198C716472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75C2EB04-ED8C-41B0-8704-971823A5A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9F67720-B1E7-4666-BB67-DC10D4B761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10338269</Template>
  <TotalTime>47279</TotalTime>
  <Words>1047</Words>
  <Application>Microsoft Macintosh PowerPoint</Application>
  <PresentationFormat>On-screen Show (4:3)</PresentationFormat>
  <Paragraphs>160</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 Building sustainable software for science  …why good code is only the beginning    10 April 2013, EGI Community Forum, Manchester Mario Antonioletti, Neil Chue Hong, Steve Crouch,  Simon Hettrick, Mike Jackson, Tim Parkinson, Shoaib Sufi </vt:lpstr>
      <vt:lpstr>Software is pervasive  in research</vt:lpstr>
      <vt:lpstr>Just the Nature of the problem?</vt:lpstr>
      <vt:lpstr>Organisation</vt:lpstr>
      <vt:lpstr>More than code…</vt:lpstr>
      <vt:lpstr>No recognition without reward</vt:lpstr>
      <vt:lpstr>Journal of Open  Research Software</vt:lpstr>
      <vt:lpstr>5 Stars of Research Software</vt:lpstr>
      <vt:lpstr>Recognition of software career path</vt:lpstr>
      <vt:lpstr>Developing skills</vt:lpstr>
      <vt:lpstr>In conclusion…  </vt:lpstr>
      <vt:lpstr>Blogs and articles</vt:lpstr>
      <vt:lpstr>A national facility for cultivating  world-class research through software</vt:lpstr>
      <vt:lpstr>Case Study: Ligand Binding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dc:creator>
  <cp:lastModifiedBy>Simon Hettrick</cp:lastModifiedBy>
  <cp:revision>238</cp:revision>
  <dcterms:created xsi:type="dcterms:W3CDTF">2013-04-05T15:02:03Z</dcterms:created>
  <dcterms:modified xsi:type="dcterms:W3CDTF">2013-04-10T13:31:53Z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0x0101004F7856CD46387443811428F16B5378D3</vt:lpwstr>
  </property>
  <property fmtid="{D5CDD505-2E9C-101B-9397-08002B2CF9AE}" pid="3" name="_TemplateID">
    <vt:lpwstr>TC103382691033</vt:lpwstr>
  </property>
</Properties>
</file>