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90" r:id="rId3"/>
    <p:sldId id="294" r:id="rId4"/>
    <p:sldId id="292" r:id="rId5"/>
    <p:sldId id="289" r:id="rId6"/>
    <p:sldId id="293" r:id="rId7"/>
    <p:sldId id="295" r:id="rId8"/>
    <p:sldId id="297" r:id="rId9"/>
    <p:sldId id="296" r:id="rId10"/>
    <p:sldId id="299" r:id="rId11"/>
    <p:sldId id="285" r:id="rId12"/>
    <p:sldId id="288" r:id="rId13"/>
    <p:sldId id="283" r:id="rId14"/>
    <p:sldId id="280" r:id="rId15"/>
    <p:sldId id="287" r:id="rId16"/>
    <p:sldId id="281" r:id="rId17"/>
    <p:sldId id="298"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os Kanellopoulo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CF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9" d="100"/>
          <a:sy n="119" d="100"/>
        </p:scale>
        <p:origin x="-14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3-12T20:37:38.932" idx="1">
    <p:pos x="2773" y="2327"/>
    <p:text>Is this the correct site?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48A1B-729E-C34F-ADC3-E4AA8E314B94}" type="datetimeFigureOut">
              <a:rPr lang="en-US" smtClean="0"/>
              <a:pPr/>
              <a:t>9/4/13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CA287-30E6-8D4E-8288-E45E2C8640C4}" type="slidenum">
              <a:rPr lang="en-US" smtClean="0"/>
              <a:pPr/>
              <a:t>‹#›</a:t>
            </a:fld>
            <a:endParaRPr lang="en-US"/>
          </a:p>
        </p:txBody>
      </p:sp>
    </p:spTree>
    <p:extLst>
      <p:ext uri="{BB962C8B-B14F-4D97-AF65-F5344CB8AC3E}">
        <p14:creationId xmlns:p14="http://schemas.microsoft.com/office/powerpoint/2010/main" val="20293253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CA287-30E6-8D4E-8288-E45E2C8640C4}" type="slidenum">
              <a:rPr lang="en-US" smtClean="0"/>
              <a:pPr/>
              <a:t>12</a:t>
            </a:fld>
            <a:endParaRPr lang="en-US"/>
          </a:p>
        </p:txBody>
      </p:sp>
    </p:spTree>
    <p:extLst>
      <p:ext uri="{BB962C8B-B14F-4D97-AF65-F5344CB8AC3E}">
        <p14:creationId xmlns:p14="http://schemas.microsoft.com/office/powerpoint/2010/main" val="152824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2" name="Image 1" descr="Screen Shot 2013-02-04 at 15.05.0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19145"/>
            <a:ext cx="9144000" cy="1510255"/>
          </a:xfrm>
          <a:prstGeom prst="rect">
            <a:avLst/>
          </a:prstGeom>
        </p:spPr>
      </p:pic>
      <p:sp>
        <p:nvSpPr>
          <p:cNvPr id="8" name="Titolo 7"/>
          <p:cNvSpPr>
            <a:spLocks noGrp="1"/>
          </p:cNvSpPr>
          <p:nvPr>
            <p:ph type="ctrTitle" hasCustomPrompt="1"/>
          </p:nvPr>
        </p:nvSpPr>
        <p:spPr>
          <a:xfrm>
            <a:off x="1219200" y="2878088"/>
            <a:ext cx="6858000" cy="990600"/>
          </a:xfrm>
        </p:spPr>
        <p:txBody>
          <a:bodyPr anchor="t" anchorCtr="0"/>
          <a:lstStyle>
            <a:lvl1pPr algn="r">
              <a:defRPr sz="3200">
                <a:solidFill>
                  <a:schemeClr val="tx1"/>
                </a:solidFill>
              </a:defRPr>
            </a:lvl1pPr>
          </a:lstStyle>
          <a:p>
            <a:r>
              <a:rPr kumimoji="0" lang="it-IT" dirty="0" smtClean="0"/>
              <a:t>Fare clic per modificare lo stile del titolo</a:t>
            </a:r>
            <a:endParaRPr kumimoji="0" lang="en-US" dirty="0"/>
          </a:p>
        </p:txBody>
      </p:sp>
      <p:sp>
        <p:nvSpPr>
          <p:cNvPr id="9" name="Sottotitolo 8"/>
          <p:cNvSpPr>
            <a:spLocks noGrp="1"/>
          </p:cNvSpPr>
          <p:nvPr>
            <p:ph type="subTitle" idx="1"/>
          </p:nvPr>
        </p:nvSpPr>
        <p:spPr>
          <a:xfrm>
            <a:off x="1219200" y="4116338"/>
            <a:ext cx="6858000" cy="533400"/>
          </a:xfrm>
          <a:prstGeom prst="rect">
            <a:avLst/>
          </a:prstGeom>
        </p:spPr>
        <p:txBody>
          <a:bodyPr/>
          <a:lstStyle>
            <a:lvl1pPr marL="0" indent="0" algn="r">
              <a:buNone/>
              <a:defRPr sz="2000">
                <a:solidFill>
                  <a:schemeClr val="tx1">
                    <a:lumMod val="65000"/>
                    <a:lumOff val="35000"/>
                  </a:schemeClr>
                </a:solidFill>
                <a:latin typeface="+mn-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ttangolo 20"/>
          <p:cNvSpPr/>
          <p:nvPr/>
        </p:nvSpPr>
        <p:spPr>
          <a:xfrm>
            <a:off x="904875" y="2639963"/>
            <a:ext cx="7315200" cy="1280160"/>
          </a:xfrm>
          <a:prstGeom prst="rect">
            <a:avLst/>
          </a:prstGeom>
          <a:noFill/>
          <a:ln w="6350" cap="rnd" cmpd="sng" algn="ctr">
            <a:solidFill>
              <a:srgbClr val="8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4040138"/>
            <a:ext cx="7315200" cy="685800"/>
          </a:xfrm>
          <a:prstGeom prst="rect">
            <a:avLst/>
          </a:prstGeom>
          <a:noFill/>
          <a:ln w="6350" cap="rnd" cmpd="sng" algn="ctr">
            <a:solidFill>
              <a:srgbClr val="8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899592" y="2636912"/>
            <a:ext cx="228600" cy="1280160"/>
          </a:xfrm>
          <a:prstGeom prst="rect">
            <a:avLst/>
          </a:prstGeom>
          <a:solidFill>
            <a:srgbClr val="74000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4040138"/>
            <a:ext cx="228600" cy="685800"/>
          </a:xfrm>
          <a:prstGeom prst="rect">
            <a:avLst/>
          </a:prstGeom>
          <a:solidFill>
            <a:srgbClr val="74000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asellaDiTesto 11"/>
          <p:cNvSpPr txBox="1"/>
          <p:nvPr/>
        </p:nvSpPr>
        <p:spPr>
          <a:xfrm>
            <a:off x="1475656" y="1772816"/>
            <a:ext cx="6479558" cy="646331"/>
          </a:xfrm>
          <a:prstGeom prst="rect">
            <a:avLst/>
          </a:prstGeom>
          <a:noFill/>
        </p:spPr>
        <p:txBody>
          <a:bodyPr wrap="none" rtlCol="0">
            <a:spAutoFit/>
          </a:bodyPr>
          <a:lstStyle/>
          <a:p>
            <a:pPr algn="ctr"/>
            <a:r>
              <a:rPr lang="it-IT" b="1" i="1" dirty="0" err="1" smtClean="0">
                <a:solidFill>
                  <a:srgbClr val="740000"/>
                </a:solidFill>
              </a:rPr>
              <a:t>Co-ordination</a:t>
            </a:r>
            <a:r>
              <a:rPr lang="it-IT" b="1" i="1" dirty="0" smtClean="0">
                <a:solidFill>
                  <a:srgbClr val="740000"/>
                </a:solidFill>
              </a:rPr>
              <a:t> &amp; </a:t>
            </a:r>
            <a:r>
              <a:rPr lang="it-IT" b="1" i="1" dirty="0" err="1" smtClean="0">
                <a:solidFill>
                  <a:srgbClr val="740000"/>
                </a:solidFill>
              </a:rPr>
              <a:t>Harmonisation</a:t>
            </a:r>
            <a:r>
              <a:rPr lang="it-IT" b="1" i="1" dirty="0" smtClean="0">
                <a:solidFill>
                  <a:srgbClr val="740000"/>
                </a:solidFill>
              </a:rPr>
              <a:t> </a:t>
            </a:r>
            <a:r>
              <a:rPr lang="it-IT" b="1" i="1" dirty="0" err="1" smtClean="0">
                <a:solidFill>
                  <a:srgbClr val="740000"/>
                </a:solidFill>
              </a:rPr>
              <a:t>of</a:t>
            </a:r>
            <a:r>
              <a:rPr lang="it-IT" b="1" i="1" dirty="0" smtClean="0">
                <a:solidFill>
                  <a:srgbClr val="740000"/>
                </a:solidFill>
              </a:rPr>
              <a:t> </a:t>
            </a:r>
            <a:r>
              <a:rPr lang="it-IT" b="1" i="1" dirty="0" err="1" smtClean="0">
                <a:solidFill>
                  <a:srgbClr val="740000"/>
                </a:solidFill>
              </a:rPr>
              <a:t>Advanced</a:t>
            </a:r>
            <a:r>
              <a:rPr lang="it-IT" b="1" i="1" dirty="0" smtClean="0">
                <a:solidFill>
                  <a:srgbClr val="740000"/>
                </a:solidFill>
              </a:rPr>
              <a:t> </a:t>
            </a:r>
            <a:r>
              <a:rPr lang="it-IT" b="1" i="1" dirty="0" err="1" smtClean="0">
                <a:solidFill>
                  <a:srgbClr val="740000"/>
                </a:solidFill>
              </a:rPr>
              <a:t>e-Infrastructures</a:t>
            </a:r>
            <a:endParaRPr lang="it-IT" b="1" i="1" dirty="0" smtClean="0">
              <a:solidFill>
                <a:srgbClr val="740000"/>
              </a:solidFill>
            </a:endParaRPr>
          </a:p>
          <a:p>
            <a:pPr algn="ctr"/>
            <a:r>
              <a:rPr lang="it-IT" b="1" i="1" dirty="0" err="1" smtClean="0">
                <a:solidFill>
                  <a:srgbClr val="740000"/>
                </a:solidFill>
              </a:rPr>
              <a:t>for</a:t>
            </a:r>
            <a:r>
              <a:rPr lang="it-IT" b="1" i="1" dirty="0" smtClean="0">
                <a:solidFill>
                  <a:srgbClr val="740000"/>
                </a:solidFill>
              </a:rPr>
              <a:t> </a:t>
            </a:r>
            <a:r>
              <a:rPr lang="it-IT" b="1" i="1" dirty="0" err="1" smtClean="0">
                <a:solidFill>
                  <a:srgbClr val="740000"/>
                </a:solidFill>
              </a:rPr>
              <a:t>Research</a:t>
            </a:r>
            <a:r>
              <a:rPr lang="it-IT" b="1" i="1" dirty="0" smtClean="0">
                <a:solidFill>
                  <a:srgbClr val="740000"/>
                </a:solidFill>
              </a:rPr>
              <a:t> and </a:t>
            </a:r>
            <a:r>
              <a:rPr lang="it-IT" b="1" i="1" dirty="0" err="1" smtClean="0">
                <a:solidFill>
                  <a:srgbClr val="740000"/>
                </a:solidFill>
              </a:rPr>
              <a:t>Education</a:t>
            </a:r>
            <a:r>
              <a:rPr lang="it-IT" b="1" i="1" dirty="0" smtClean="0">
                <a:solidFill>
                  <a:srgbClr val="740000"/>
                </a:solidFill>
              </a:rPr>
              <a:t> Data </a:t>
            </a:r>
            <a:r>
              <a:rPr lang="it-IT" b="1" i="1" dirty="0" err="1" smtClean="0">
                <a:solidFill>
                  <a:srgbClr val="740000"/>
                </a:solidFill>
              </a:rPr>
              <a:t>Sharing</a:t>
            </a:r>
            <a:endParaRPr lang="it-IT" b="1" i="1" dirty="0" smtClean="0">
              <a:solidFill>
                <a:srgbClr val="740000"/>
              </a:solidFill>
            </a:endParaRPr>
          </a:p>
        </p:txBody>
      </p:sp>
      <p:sp>
        <p:nvSpPr>
          <p:cNvPr id="17" name="CasellaDiTesto 16"/>
          <p:cNvSpPr txBox="1"/>
          <p:nvPr/>
        </p:nvSpPr>
        <p:spPr>
          <a:xfrm>
            <a:off x="1546538" y="5373216"/>
            <a:ext cx="5140382" cy="369332"/>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err="1" smtClean="0">
                <a:solidFill>
                  <a:srgbClr val="740000"/>
                </a:solidFill>
              </a:rPr>
              <a:t>Research</a:t>
            </a:r>
            <a:r>
              <a:rPr lang="it-IT" b="1" dirty="0" smtClean="0">
                <a:solidFill>
                  <a:srgbClr val="740000"/>
                </a:solidFill>
              </a:rPr>
              <a:t> </a:t>
            </a:r>
            <a:r>
              <a:rPr lang="it-IT" b="1" dirty="0" err="1" smtClean="0">
                <a:solidFill>
                  <a:srgbClr val="740000"/>
                </a:solidFill>
              </a:rPr>
              <a:t>Infrastructures</a:t>
            </a:r>
            <a:r>
              <a:rPr lang="it-IT" b="1" dirty="0" smtClean="0">
                <a:solidFill>
                  <a:srgbClr val="740000"/>
                </a:solidFill>
              </a:rPr>
              <a:t> – </a:t>
            </a:r>
            <a:r>
              <a:rPr lang="it-IT" b="1" dirty="0" err="1" smtClean="0">
                <a:solidFill>
                  <a:srgbClr val="740000"/>
                </a:solidFill>
              </a:rPr>
              <a:t>Proposal</a:t>
            </a:r>
            <a:r>
              <a:rPr lang="it-IT" b="1" dirty="0" smtClean="0">
                <a:solidFill>
                  <a:srgbClr val="740000"/>
                </a:solidFill>
              </a:rPr>
              <a:t> n.  306819</a:t>
            </a:r>
          </a:p>
        </p:txBody>
      </p:sp>
      <p:pic>
        <p:nvPicPr>
          <p:cNvPr id="3" name="Image 2" descr="Capture d’écran 2013-02-04 à 15.0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4163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2185392" y="-27384"/>
            <a:ext cx="6563072" cy="990600"/>
          </a:xfrm>
        </p:spPr>
        <p:txBody>
          <a:bodyPr/>
          <a:lstStyle/>
          <a:p>
            <a:r>
              <a:rPr kumimoji="0" lang="en-US" smtClean="0"/>
              <a:t>Click to edit Master title style</a:t>
            </a:r>
            <a:endParaRPr kumimoji="0" lang="en-US" dirty="0"/>
          </a:p>
        </p:txBody>
      </p:sp>
      <p:sp>
        <p:nvSpPr>
          <p:cNvPr id="4" name="Segnaposto data 3"/>
          <p:cNvSpPr>
            <a:spLocks noGrp="1"/>
          </p:cNvSpPr>
          <p:nvPr>
            <p:ph type="dt" sz="half" idx="10"/>
          </p:nvPr>
        </p:nvSpPr>
        <p:spPr/>
        <p:txBody>
          <a:bodyPr/>
          <a:lstStyle/>
          <a:p>
            <a:pPr>
              <a:defRPr/>
            </a:pPr>
            <a:fld id="{A3032AC7-36F1-49A7-9C13-034F8EBD8BC3}" type="datetimeFigureOut">
              <a:rPr lang="el-GR" smtClean="0"/>
              <a:pPr>
                <a:defRPr/>
              </a:pPr>
              <a:t>9/4/13</a:t>
            </a:fld>
            <a:endParaRPr lang="el-GR"/>
          </a:p>
        </p:txBody>
      </p:sp>
      <p:sp>
        <p:nvSpPr>
          <p:cNvPr id="5" name="Segnaposto piè di pagina 4"/>
          <p:cNvSpPr>
            <a:spLocks noGrp="1"/>
          </p:cNvSpPr>
          <p:nvPr>
            <p:ph type="ftr" sz="quarter" idx="11"/>
          </p:nvPr>
        </p:nvSpPr>
        <p:spPr/>
        <p:txBody>
          <a:bodyPr/>
          <a:lstStyle/>
          <a:p>
            <a:pPr>
              <a:defRPr/>
            </a:pPr>
            <a:endParaRPr lang="el-GR"/>
          </a:p>
        </p:txBody>
      </p:sp>
      <p:sp>
        <p:nvSpPr>
          <p:cNvPr id="6" name="Segnaposto numero diapositiva 5"/>
          <p:cNvSpPr>
            <a:spLocks noGrp="1"/>
          </p:cNvSpPr>
          <p:nvPr>
            <p:ph type="sldNum" sz="quarter" idx="12"/>
          </p:nvPr>
        </p:nvSpPr>
        <p:spPr/>
        <p:txBody>
          <a:bodyPr/>
          <a:lstStyle/>
          <a:p>
            <a:pPr>
              <a:defRPr/>
            </a:pPr>
            <a:fld id="{0D5DD78F-BE9D-49BB-904E-A57DBA33C6A9}"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753344" y="-27384"/>
            <a:ext cx="6995120" cy="914400"/>
          </a:xfrm>
        </p:spPr>
        <p:txBody>
          <a:bodyPr/>
          <a:lstStyle/>
          <a:p>
            <a:r>
              <a:rPr kumimoji="0" lang="en-US" smtClean="0"/>
              <a:t>Click to edit Master title style</a:t>
            </a:r>
            <a:endParaRPr kumimoji="0" lang="en-US" dirty="0"/>
          </a:p>
        </p:txBody>
      </p:sp>
      <p:sp>
        <p:nvSpPr>
          <p:cNvPr id="5" name="Segnaposto data 4"/>
          <p:cNvSpPr>
            <a:spLocks noGrp="1"/>
          </p:cNvSpPr>
          <p:nvPr>
            <p:ph type="dt" sz="half" idx="10"/>
          </p:nvPr>
        </p:nvSpPr>
        <p:spPr/>
        <p:txBody>
          <a:bodyPr/>
          <a:lstStyle/>
          <a:p>
            <a:pPr>
              <a:defRPr/>
            </a:pPr>
            <a:fld id="{A3032AC7-36F1-49A7-9C13-034F8EBD8BC3}" type="datetimeFigureOut">
              <a:rPr lang="el-GR" smtClean="0"/>
              <a:pPr>
                <a:defRPr/>
              </a:pPr>
              <a:t>9/4/13</a:t>
            </a:fld>
            <a:endParaRPr lang="el-GR"/>
          </a:p>
        </p:txBody>
      </p:sp>
      <p:sp>
        <p:nvSpPr>
          <p:cNvPr id="6" name="Segnaposto piè di pagina 5"/>
          <p:cNvSpPr>
            <a:spLocks noGrp="1"/>
          </p:cNvSpPr>
          <p:nvPr>
            <p:ph type="ftr" sz="quarter" idx="11"/>
          </p:nvPr>
        </p:nvSpPr>
        <p:spPr/>
        <p:txBody>
          <a:bodyPr/>
          <a:lstStyle/>
          <a:p>
            <a:pPr>
              <a:defRPr/>
            </a:pPr>
            <a:endParaRPr lang="el-GR"/>
          </a:p>
        </p:txBody>
      </p:sp>
      <p:sp>
        <p:nvSpPr>
          <p:cNvPr id="7" name="Segnaposto numero diapositiva 6"/>
          <p:cNvSpPr>
            <a:spLocks noGrp="1"/>
          </p:cNvSpPr>
          <p:nvPr>
            <p:ph type="sldNum" sz="quarter" idx="12"/>
          </p:nvPr>
        </p:nvSpPr>
        <p:spPr/>
        <p:txBody>
          <a:bodyPr/>
          <a:lstStyle/>
          <a:p>
            <a:pPr>
              <a:defRPr/>
            </a:pPr>
            <a:fld id="{0D5DD78F-BE9D-49BB-904E-A57DBA33C6A9}"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753344" y="-27384"/>
            <a:ext cx="6995120" cy="914400"/>
          </a:xfrm>
        </p:spPr>
        <p:txBody>
          <a:bodyPr anchor="ctr"/>
          <a:lstStyle>
            <a:lvl1pPr>
              <a:defRPr/>
            </a:lvl1pPr>
          </a:lstStyle>
          <a:p>
            <a:r>
              <a:rPr kumimoji="0" lang="en-US" smtClean="0"/>
              <a:t>Click to edit Master title style</a:t>
            </a:r>
            <a:endParaRPr kumimoji="0" lang="en-US" dirty="0"/>
          </a:p>
        </p:txBody>
      </p:sp>
      <p:sp>
        <p:nvSpPr>
          <p:cNvPr id="3" name="Segnaposto testo 2"/>
          <p:cNvSpPr>
            <a:spLocks noGrp="1"/>
          </p:cNvSpPr>
          <p:nvPr>
            <p:ph type="body" idx="1"/>
          </p:nvPr>
        </p:nvSpPr>
        <p:spPr>
          <a:xfrm>
            <a:off x="457200" y="1285875"/>
            <a:ext cx="4040188" cy="685800"/>
          </a:xfrm>
          <a:prstGeom prst="rect">
            <a:avLst/>
          </a:prstGeom>
          <a:noFill/>
          <a:ln>
            <a:noFill/>
          </a:ln>
        </p:spPr>
        <p:txBody>
          <a:bodyPr lIns="91440" anchor="b" anchorCtr="0">
            <a:noAutofit/>
          </a:bodyPr>
          <a:lstStyle>
            <a:lvl1pPr marL="0" indent="0">
              <a:buNone/>
              <a:defRPr sz="2400" b="1">
                <a:solidFill>
                  <a:srgbClr val="740000"/>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Segnaposto testo 3"/>
          <p:cNvSpPr>
            <a:spLocks noGrp="1"/>
          </p:cNvSpPr>
          <p:nvPr>
            <p:ph type="body" sz="half" idx="3"/>
          </p:nvPr>
        </p:nvSpPr>
        <p:spPr>
          <a:xfrm>
            <a:off x="4648200" y="1295400"/>
            <a:ext cx="4041775" cy="685800"/>
          </a:xfrm>
          <a:prstGeom prst="rect">
            <a:avLst/>
          </a:prstGeom>
          <a:noFill/>
          <a:ln>
            <a:noFill/>
          </a:ln>
        </p:spPr>
        <p:txBody>
          <a:bodyPr lIns="91440" anchor="b" anchorCtr="0"/>
          <a:lstStyle>
            <a:lvl1pPr marL="0" indent="0">
              <a:buNone/>
              <a:defRPr sz="2400" b="1">
                <a:solidFill>
                  <a:srgbClr val="740000"/>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Segnaposto data 6"/>
          <p:cNvSpPr>
            <a:spLocks noGrp="1"/>
          </p:cNvSpPr>
          <p:nvPr>
            <p:ph type="dt" sz="half" idx="10"/>
          </p:nvPr>
        </p:nvSpPr>
        <p:spPr/>
        <p:txBody>
          <a:bodyPr/>
          <a:lstStyle/>
          <a:p>
            <a:pPr>
              <a:defRPr/>
            </a:pPr>
            <a:fld id="{A3032AC7-36F1-49A7-9C13-034F8EBD8BC3}" type="datetimeFigureOut">
              <a:rPr lang="el-GR" smtClean="0"/>
              <a:pPr>
                <a:defRPr/>
              </a:pPr>
              <a:t>9/4/13</a:t>
            </a:fld>
            <a:endParaRPr lang="el-GR"/>
          </a:p>
        </p:txBody>
      </p:sp>
      <p:sp>
        <p:nvSpPr>
          <p:cNvPr id="8" name="Segnaposto piè di pagina 7"/>
          <p:cNvSpPr>
            <a:spLocks noGrp="1"/>
          </p:cNvSpPr>
          <p:nvPr>
            <p:ph type="ftr" sz="quarter" idx="11"/>
          </p:nvPr>
        </p:nvSpPr>
        <p:spPr/>
        <p:txBody>
          <a:bodyPr/>
          <a:lstStyle/>
          <a:p>
            <a:pPr>
              <a:defRPr/>
            </a:pPr>
            <a:endParaRPr lang="el-GR"/>
          </a:p>
        </p:txBody>
      </p:sp>
      <p:sp>
        <p:nvSpPr>
          <p:cNvPr id="9" name="Segnaposto numero diapositiva 8"/>
          <p:cNvSpPr>
            <a:spLocks noGrp="1"/>
          </p:cNvSpPr>
          <p:nvPr>
            <p:ph type="sldNum" sz="quarter" idx="12"/>
          </p:nvPr>
        </p:nvSpPr>
        <p:spPr/>
        <p:txBody>
          <a:bodyPr/>
          <a:lstStyle/>
          <a:p>
            <a:pPr>
              <a:defRPr/>
            </a:pPr>
            <a:fld id="{0D5DD78F-BE9D-49BB-904E-A57DBA33C6A9}" type="slidenum">
              <a:rPr lang="el-GR" smtClean="0"/>
              <a:pPr>
                <a:defRPr/>
              </a:pPr>
              <a:t>‹#›</a:t>
            </a:fld>
            <a:endParaRPr lang="el-GR"/>
          </a:p>
        </p:txBody>
      </p:sp>
      <p:sp>
        <p:nvSpPr>
          <p:cNvPr id="11" name="Segnaposto contenuto 10"/>
          <p:cNvSpPr>
            <a:spLocks noGrp="1"/>
          </p:cNvSpPr>
          <p:nvPr>
            <p:ph sz="quarter" idx="2"/>
          </p:nvPr>
        </p:nvSpPr>
        <p:spPr>
          <a:xfrm>
            <a:off x="457200" y="2133600"/>
            <a:ext cx="4038600" cy="4038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Segnaposto contenuto 12"/>
          <p:cNvSpPr>
            <a:spLocks noGrp="1"/>
          </p:cNvSpPr>
          <p:nvPr>
            <p:ph sz="quarter" idx="4"/>
          </p:nvPr>
        </p:nvSpPr>
        <p:spPr>
          <a:xfrm>
            <a:off x="4648200" y="2133600"/>
            <a:ext cx="4038600" cy="4038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825352" y="-27384"/>
            <a:ext cx="6923112" cy="914400"/>
          </a:xfrm>
        </p:spPr>
        <p:txBody>
          <a:bodyPr/>
          <a:lstStyle/>
          <a:p>
            <a:r>
              <a:rPr kumimoji="0" lang="en-US" smtClean="0"/>
              <a:t>Click to edit Master title style</a:t>
            </a:r>
            <a:endParaRPr kumimoji="0" lang="en-US"/>
          </a:p>
        </p:txBody>
      </p:sp>
      <p:sp>
        <p:nvSpPr>
          <p:cNvPr id="3" name="Segnaposto data 2"/>
          <p:cNvSpPr>
            <a:spLocks noGrp="1"/>
          </p:cNvSpPr>
          <p:nvPr>
            <p:ph type="dt" sz="half" idx="10"/>
          </p:nvPr>
        </p:nvSpPr>
        <p:spPr/>
        <p:txBody>
          <a:bodyPr/>
          <a:lstStyle/>
          <a:p>
            <a:pPr>
              <a:defRPr/>
            </a:pPr>
            <a:fld id="{A3032AC7-36F1-49A7-9C13-034F8EBD8BC3}" type="datetimeFigureOut">
              <a:rPr lang="el-GR" smtClean="0"/>
              <a:pPr>
                <a:defRPr/>
              </a:pPr>
              <a:t>9/4/13</a:t>
            </a:fld>
            <a:endParaRPr lang="el-GR"/>
          </a:p>
        </p:txBody>
      </p:sp>
      <p:sp>
        <p:nvSpPr>
          <p:cNvPr id="4" name="Segnaposto piè di pagina 3"/>
          <p:cNvSpPr>
            <a:spLocks noGrp="1"/>
          </p:cNvSpPr>
          <p:nvPr>
            <p:ph type="ftr" sz="quarter" idx="11"/>
          </p:nvPr>
        </p:nvSpPr>
        <p:spPr/>
        <p:txBody>
          <a:bodyPr/>
          <a:lstStyle/>
          <a:p>
            <a:pPr>
              <a:defRPr/>
            </a:pPr>
            <a:endParaRPr lang="el-GR"/>
          </a:p>
        </p:txBody>
      </p:sp>
      <p:sp>
        <p:nvSpPr>
          <p:cNvPr id="5" name="Segnaposto numero diapositiva 4"/>
          <p:cNvSpPr>
            <a:spLocks noGrp="1"/>
          </p:cNvSpPr>
          <p:nvPr>
            <p:ph type="sldNum" sz="quarter" idx="12"/>
          </p:nvPr>
        </p:nvSpPr>
        <p:spPr/>
        <p:txBody>
          <a:bodyPr/>
          <a:lstStyle/>
          <a:p>
            <a:pPr>
              <a:defRPr/>
            </a:pPr>
            <a:fld id="{0D5DD78F-BE9D-49BB-904E-A57DBA33C6A9}"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en-US" smtClean="0"/>
              <a:t>Click to edit Master title style</a:t>
            </a:r>
            <a:endParaRPr kumimoji="0" lang="en-US"/>
          </a:p>
        </p:txBody>
      </p:sp>
      <p:sp>
        <p:nvSpPr>
          <p:cNvPr id="3" name="Segnaposto testo verticale 2"/>
          <p:cNvSpPr>
            <a:spLocks noGrp="1"/>
          </p:cNvSpPr>
          <p:nvPr>
            <p:ph type="body" orient="vert" idx="1"/>
          </p:nvPr>
        </p:nvSpPr>
        <p:spPr>
          <a:xfrm>
            <a:off x="457200" y="1340768"/>
            <a:ext cx="8229600" cy="4910328"/>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Segnaposto data 3"/>
          <p:cNvSpPr>
            <a:spLocks noGrp="1"/>
          </p:cNvSpPr>
          <p:nvPr>
            <p:ph type="dt" sz="half" idx="10"/>
          </p:nvPr>
        </p:nvSpPr>
        <p:spPr/>
        <p:txBody>
          <a:bodyPr/>
          <a:lstStyle/>
          <a:p>
            <a:pPr>
              <a:defRPr/>
            </a:pPr>
            <a:fld id="{A3032AC7-36F1-49A7-9C13-034F8EBD8BC3}" type="datetimeFigureOut">
              <a:rPr lang="el-GR" smtClean="0"/>
              <a:pPr>
                <a:defRPr/>
              </a:pPr>
              <a:t>9/4/13</a:t>
            </a:fld>
            <a:endParaRPr lang="el-GR"/>
          </a:p>
        </p:txBody>
      </p:sp>
      <p:sp>
        <p:nvSpPr>
          <p:cNvPr id="5" name="Segnaposto piè di pagina 4"/>
          <p:cNvSpPr>
            <a:spLocks noGrp="1"/>
          </p:cNvSpPr>
          <p:nvPr>
            <p:ph type="ftr" sz="quarter" idx="11"/>
          </p:nvPr>
        </p:nvSpPr>
        <p:spPr/>
        <p:txBody>
          <a:bodyPr/>
          <a:lstStyle/>
          <a:p>
            <a:pPr>
              <a:defRPr/>
            </a:pPr>
            <a:endParaRPr lang="el-GR"/>
          </a:p>
        </p:txBody>
      </p:sp>
      <p:sp>
        <p:nvSpPr>
          <p:cNvPr id="6" name="Segnaposto numero diapositiva 5"/>
          <p:cNvSpPr>
            <a:spLocks noGrp="1"/>
          </p:cNvSpPr>
          <p:nvPr>
            <p:ph type="sldNum" sz="quarter" idx="12"/>
          </p:nvPr>
        </p:nvSpPr>
        <p:spPr/>
        <p:txBody>
          <a:bodyPr/>
          <a:lstStyle/>
          <a:p>
            <a:pPr>
              <a:defRPr/>
            </a:pPr>
            <a:fld id="{0D5DD78F-BE9D-49BB-904E-A57DBA33C6A9}"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2123728" y="152400"/>
            <a:ext cx="6563072" cy="990600"/>
          </a:xfrm>
        </p:spPr>
        <p:txBody>
          <a:bodyPr/>
          <a:lstStyle/>
          <a:p>
            <a:r>
              <a:rPr lang="en-US" smtClean="0"/>
              <a:t>Click to edit Master title style</a:t>
            </a:r>
            <a:endParaRPr lang="en-US" dirty="0"/>
          </a:p>
        </p:txBody>
      </p:sp>
      <p:sp>
        <p:nvSpPr>
          <p:cNvPr id="8" name="Segnaposto contenuto 7"/>
          <p:cNvSpPr>
            <a:spLocks noGrp="1"/>
          </p:cNvSpPr>
          <p:nvPr>
            <p:ph sz="quarter" idx="1"/>
          </p:nvPr>
        </p:nvSpPr>
        <p:spPr>
          <a:xfrm>
            <a:off x="457200" y="1299552"/>
            <a:ext cx="8229600" cy="49377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egnaposto data 3"/>
          <p:cNvSpPr>
            <a:spLocks noGrp="1"/>
          </p:cNvSpPr>
          <p:nvPr>
            <p:ph type="dt" sz="half" idx="10"/>
          </p:nvPr>
        </p:nvSpPr>
        <p:spPr/>
        <p:txBody>
          <a:bodyPr/>
          <a:lstStyle>
            <a:lvl1pPr>
              <a:defRPr/>
            </a:lvl1pPr>
          </a:lstStyle>
          <a:p>
            <a:pPr>
              <a:defRPr/>
            </a:pPr>
            <a:fld id="{A3032AC7-36F1-49A7-9C13-034F8EBD8BC3}" type="datetimeFigureOut">
              <a:rPr lang="el-GR" smtClean="0"/>
              <a:pPr>
                <a:defRPr/>
              </a:pPr>
              <a:t>9/4/13</a:t>
            </a:fld>
            <a:endParaRPr lang="el-GR"/>
          </a:p>
        </p:txBody>
      </p:sp>
      <p:sp>
        <p:nvSpPr>
          <p:cNvPr id="5" name="Segnaposto piè di pagina 4"/>
          <p:cNvSpPr>
            <a:spLocks noGrp="1"/>
          </p:cNvSpPr>
          <p:nvPr>
            <p:ph type="ftr" sz="quarter" idx="11"/>
          </p:nvPr>
        </p:nvSpPr>
        <p:spPr/>
        <p:txBody>
          <a:bodyPr/>
          <a:lstStyle>
            <a:lvl1pPr>
              <a:defRPr/>
            </a:lvl1pPr>
          </a:lstStyle>
          <a:p>
            <a:pPr>
              <a:defRPr/>
            </a:pPr>
            <a:endParaRPr lang="el-GR"/>
          </a:p>
        </p:txBody>
      </p:sp>
      <p:sp>
        <p:nvSpPr>
          <p:cNvPr id="6" name="Segnaposto numero diapositiva 5"/>
          <p:cNvSpPr>
            <a:spLocks noGrp="1"/>
          </p:cNvSpPr>
          <p:nvPr>
            <p:ph type="sldNum" sz="quarter" idx="12"/>
          </p:nvPr>
        </p:nvSpPr>
        <p:spPr/>
        <p:txBody>
          <a:bodyPr/>
          <a:lstStyle>
            <a:lvl1pPr>
              <a:defRPr/>
            </a:lvl1pPr>
          </a:lstStyle>
          <a:p>
            <a:pPr>
              <a:defRPr/>
            </a:pPr>
            <a:fld id="{0D5DD78F-BE9D-49BB-904E-A57DBA33C6A9}" type="slidenum">
              <a:rPr lang="el-GR" smtClean="0"/>
              <a:pPr>
                <a:defRPr/>
              </a:pPr>
              <a:t>‹#›</a:t>
            </a:fld>
            <a:endParaRPr lang="el-GR"/>
          </a:p>
        </p:txBody>
      </p:sp>
    </p:spTree>
    <p:extLst>
      <p:ext uri="{BB962C8B-B14F-4D97-AF65-F5344CB8AC3E}">
        <p14:creationId xmlns:p14="http://schemas.microsoft.com/office/powerpoint/2010/main" val="337421602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2.pn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2185392" y="-27384"/>
            <a:ext cx="6563072" cy="990600"/>
          </a:xfrm>
          <a:prstGeom prst="rect">
            <a:avLst/>
          </a:prstGeom>
        </p:spPr>
        <p:txBody>
          <a:bodyPr vert="horz" anchor="b" anchorCtr="0">
            <a:normAutofit/>
          </a:bodyPr>
          <a:lstStyle/>
          <a:p>
            <a:r>
              <a:rPr kumimoji="0" lang="it-IT" dirty="0" smtClean="0"/>
              <a:t>Fare clic per modificare lo stile del titolo</a:t>
            </a:r>
            <a:endParaRPr kumimoji="0" lang="en-US" dirty="0"/>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A3032AC7-36F1-49A7-9C13-034F8EBD8BC3}" type="datetimeFigureOut">
              <a:rPr lang="el-GR" smtClean="0"/>
              <a:pPr>
                <a:defRPr/>
              </a:pPr>
              <a:t>9/4/13</a:t>
            </a:fld>
            <a:endParaRPr lang="el-GR"/>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l-GR"/>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0D5DD78F-BE9D-49BB-904E-A57DBA33C6A9}" type="slidenum">
              <a:rPr lang="el-GR" smtClean="0"/>
              <a:pPr>
                <a:defRPr/>
              </a:pPr>
              <a:t>‹#›</a:t>
            </a:fld>
            <a:endParaRPr lang="el-GR"/>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pic>
        <p:nvPicPr>
          <p:cNvPr id="19" name="Image 18" descr="logo-chain-reds.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 y="0"/>
            <a:ext cx="1547663" cy="1091033"/>
          </a:xfrm>
          <a:prstGeom prst="rect">
            <a:avLst/>
          </a:prstGeom>
        </p:spPr>
      </p:pic>
      <p:pic>
        <p:nvPicPr>
          <p:cNvPr id="2" name="Image 1" descr="Screen Shot 2013-02-04 at 16.00.22.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8384" y="6433909"/>
            <a:ext cx="353176" cy="23545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latinLnBrk="0" hangingPunct="1">
        <a:spcBef>
          <a:spcPct val="0"/>
        </a:spcBef>
        <a:buNone/>
        <a:defRPr kumimoji="0" sz="3200" kern="1200">
          <a:solidFill>
            <a:schemeClr val="tx1">
              <a:lumMod val="65000"/>
              <a:lumOff val="35000"/>
            </a:schemeClr>
          </a:solidFill>
          <a:latin typeface="+mn-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upport.africa-grid.org" TargetMode="External"/><Relationship Id="rId3" Type="http://schemas.openxmlformats.org/officeDocument/2006/relationships/hyperlink" Target="http://www.africagrid.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3" Type="http://schemas.openxmlformats.org/officeDocument/2006/relationships/hyperlink" Target="http://www.roc-la.org" TargetMode="External"/><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hyperlink" Target="https://ggus.e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oo.gl/D0KUe" TargetMode="External"/><Relationship Id="rId4" Type="http://schemas.openxmlformats.org/officeDocument/2006/relationships/hyperlink" Target="http://www.china-roc.cn" TargetMode="External"/><Relationship Id="rId1" Type="http://schemas.openxmlformats.org/officeDocument/2006/relationships/slideLayout" Target="../slideLayouts/slideLayout2.xml"/><Relationship Id="rId2" Type="http://schemas.openxmlformats.org/officeDocument/2006/relationships/hyperlink" Target="https://support.china-roc.c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ngrid.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ridsupport.garudaindia.in/" TargetMode="External"/><Relationship Id="rId3" Type="http://schemas.openxmlformats.org/officeDocument/2006/relationships/hyperlink" Target="http://www.garudaindia.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iki.egi.eu/wiki/Operations_Procedures" TargetMode="External"/><Relationship Id="rId4" Type="http://schemas.openxmlformats.org/officeDocument/2006/relationships/hyperlink" Target="http://indico3.twgrid.org/indico/contributionDisplay.py?sessionId=75&amp;contribId=270&amp;confId=370" TargetMode="External"/><Relationship Id="rId1" Type="http://schemas.openxmlformats.org/officeDocument/2006/relationships/slideLayout" Target="../slideLayouts/slideLayout7.xml"/><Relationship Id="rId2" Type="http://schemas.openxmlformats.org/officeDocument/2006/relationships/hyperlink" Target="https://www.egi.eu/community/resource-providers/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en-US" dirty="0" err="1" smtClean="0">
                <a:ea typeface="ＭＳ Ｐゴシック" pitchFamily="34" charset="-128"/>
              </a:rPr>
              <a:t>CookBook</a:t>
            </a:r>
            <a:r>
              <a:rPr lang="en-US" dirty="0" smtClean="0">
                <a:ea typeface="ＭＳ Ｐゴシック" pitchFamily="34" charset="-128"/>
              </a:rPr>
              <a:t>: Guidelines on how to kick-start and ROC/NGI</a:t>
            </a:r>
            <a:endParaRPr lang="el-GR" dirty="0" smtClean="0">
              <a:ea typeface="ＭＳ Ｐゴシック" pitchFamily="34" charset="-128"/>
            </a:endParaRPr>
          </a:p>
        </p:txBody>
      </p:sp>
      <p:sp>
        <p:nvSpPr>
          <p:cNvPr id="2051" name="Subtitle 2"/>
          <p:cNvSpPr>
            <a:spLocks noGrp="1"/>
          </p:cNvSpPr>
          <p:nvPr>
            <p:ph type="subTitle" idx="1"/>
          </p:nvPr>
        </p:nvSpPr>
        <p:spPr/>
        <p:txBody>
          <a:bodyPr/>
          <a:lstStyle/>
          <a:p>
            <a:pPr eaLnBrk="1" hangingPunct="1"/>
            <a:r>
              <a:rPr lang="en-US" dirty="0" smtClean="0">
                <a:solidFill>
                  <a:schemeClr val="tx1"/>
                </a:solidFill>
                <a:ea typeface="ＭＳ Ｐゴシック" pitchFamily="34" charset="-128"/>
              </a:rPr>
              <a:t>Kostas Koumantaros, GRNET</a:t>
            </a:r>
            <a:endParaRPr lang="el-GR" dirty="0" smtClean="0">
              <a:solidFill>
                <a:schemeClr val="tx1"/>
              </a:solidFill>
              <a:ea typeface="ＭＳ Ｐゴシック"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Lifecycle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Candidate</a:t>
            </a:r>
          </a:p>
          <a:p>
            <a:pPr lvl="1"/>
            <a:r>
              <a:rPr lang="en-US" dirty="0" smtClean="0"/>
              <a:t>1</a:t>
            </a:r>
            <a:r>
              <a:rPr lang="en-US" baseline="30000" dirty="0" smtClean="0"/>
              <a:t>st</a:t>
            </a:r>
            <a:r>
              <a:rPr lang="en-US" dirty="0" smtClean="0"/>
              <a:t> step when a site is being set-up</a:t>
            </a:r>
          </a:p>
          <a:p>
            <a:r>
              <a:rPr lang="en-US" dirty="0" smtClean="0"/>
              <a:t>Uncertified</a:t>
            </a:r>
          </a:p>
          <a:p>
            <a:pPr lvl="1"/>
            <a:r>
              <a:rPr lang="en-US" dirty="0" smtClean="0"/>
              <a:t>When ready the site is switched to uncertified and starts to be monitored if stable enough it is declared as certified</a:t>
            </a:r>
          </a:p>
          <a:p>
            <a:r>
              <a:rPr lang="en-US" dirty="0" smtClean="0"/>
              <a:t>Certified</a:t>
            </a:r>
          </a:p>
          <a:p>
            <a:pPr lvl="1"/>
            <a:r>
              <a:rPr lang="en-US" dirty="0" smtClean="0"/>
              <a:t>This status signifies that a site is part of the production infrastructure</a:t>
            </a:r>
          </a:p>
          <a:p>
            <a:r>
              <a:rPr lang="en-US" dirty="0" smtClean="0"/>
              <a:t>Suspended</a:t>
            </a:r>
          </a:p>
          <a:p>
            <a:r>
              <a:rPr lang="en-US" dirty="0" smtClean="0"/>
              <a:t>Scheduled Downtime</a:t>
            </a:r>
          </a:p>
          <a:p>
            <a:pPr lvl="1"/>
            <a:r>
              <a:rPr lang="en-US" dirty="0" smtClean="0"/>
              <a:t>Site is still being monitored but no alarms are raised if something fails. </a:t>
            </a:r>
            <a:r>
              <a:rPr lang="en-US" dirty="0"/>
              <a:t> </a:t>
            </a:r>
            <a:r>
              <a:rPr lang="en-US" dirty="0" smtClean="0"/>
              <a:t>This is used for updates/upgrades and other technical actions that affect a sites availability.</a:t>
            </a:r>
            <a:endParaRPr lang="en-US" dirty="0"/>
          </a:p>
          <a:p>
            <a:r>
              <a:rPr lang="en-US" dirty="0" smtClean="0"/>
              <a:t>Visible to EGI (On/OFF) Switch</a:t>
            </a:r>
          </a:p>
          <a:p>
            <a:pPr lvl="1"/>
            <a:r>
              <a:rPr lang="en-US" dirty="0" smtClean="0"/>
              <a:t>ON to be part of the EGI infrastructure</a:t>
            </a:r>
          </a:p>
          <a:p>
            <a:pPr lvl="1"/>
            <a:r>
              <a:rPr lang="en-US" dirty="0" smtClean="0"/>
              <a:t>OFF to be part of a regional infrastructure only.</a:t>
            </a:r>
          </a:p>
        </p:txBody>
      </p:sp>
    </p:spTree>
    <p:extLst>
      <p:ext uri="{BB962C8B-B14F-4D97-AF65-F5344CB8AC3E}">
        <p14:creationId xmlns:p14="http://schemas.microsoft.com/office/powerpoint/2010/main" val="165483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ROC </a:t>
            </a:r>
            <a:r>
              <a:rPr lang="en-US" dirty="0" err="1"/>
              <a:t>Africa&amp;</a:t>
            </a:r>
            <a:r>
              <a:rPr lang="en-US" dirty="0" err="1" smtClean="0"/>
              <a:t>Arabia</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848482102"/>
              </p:ext>
            </p:extLst>
          </p:nvPr>
        </p:nvGraphicFramePr>
        <p:xfrm>
          <a:off x="107504" y="1196752"/>
          <a:ext cx="8856984" cy="5462139"/>
        </p:xfrm>
        <a:graphic>
          <a:graphicData uri="http://schemas.openxmlformats.org/drawingml/2006/table">
            <a:tbl>
              <a:tblPr firstRow="1" bandRow="1">
                <a:tableStyleId>{5C22544A-7EE6-4342-B048-85BDC9FD1C3A}</a:tableStyleId>
              </a:tblPr>
              <a:tblGrid>
                <a:gridCol w="1368152"/>
                <a:gridCol w="360040"/>
                <a:gridCol w="7128792"/>
              </a:tblGrid>
              <a:tr h="436527">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0" indent="0">
                        <a:buFont typeface="+mj-lt"/>
                        <a:buNone/>
                      </a:pPr>
                      <a:r>
                        <a:rPr lang="en-US" dirty="0" smtClean="0"/>
                        <a:t>Bruce</a:t>
                      </a:r>
                      <a:r>
                        <a:rPr lang="en-US" baseline="0" dirty="0" smtClean="0"/>
                        <a:t> Becker</a:t>
                      </a:r>
                      <a:endParaRPr lang="en-US" dirty="0" smtClean="0"/>
                    </a:p>
                  </a:txBody>
                  <a:tcPr/>
                </a:tc>
              </a:tr>
              <a:tr h="490619">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baseline="0" dirty="0" smtClean="0"/>
                        <a:t>7 Sites (to be updated with all regional sites). The ROC is operational. Not registered in GOCDB. </a:t>
                      </a:r>
                      <a:endParaRPr lang="en-US" i="1" dirty="0"/>
                    </a:p>
                  </a:txBody>
                  <a:tcPr/>
                </a:tc>
              </a:tr>
              <a:tr h="543676">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sz="1800" u="sng" kern="1200" dirty="0" smtClean="0">
                          <a:solidFill>
                            <a:schemeClr val="dk1"/>
                          </a:solidFill>
                          <a:latin typeface="+mn-lt"/>
                          <a:ea typeface="+mn-ea"/>
                          <a:cs typeface="+mn-cs"/>
                          <a:hlinkClick r:id="rId2"/>
                        </a:rPr>
                        <a:t>https://support.africa-</a:t>
                      </a:r>
                      <a:r>
                        <a:rPr lang="en-US" sz="1800" u="sng" kern="1200" dirty="0" smtClean="0">
                          <a:solidFill>
                            <a:schemeClr val="dk1"/>
                          </a:solidFill>
                          <a:latin typeface="+mn-lt"/>
                          <a:ea typeface="+mn-ea"/>
                          <a:cs typeface="+mn-cs"/>
                          <a:hlinkClick r:id="rId2"/>
                        </a:rPr>
                        <a:t>grid.org</a:t>
                      </a:r>
                      <a:r>
                        <a:rPr lang="en-US" sz="1800" u="sng" kern="1200" baseline="0" dirty="0" smtClean="0">
                          <a:solidFill>
                            <a:schemeClr val="dk1"/>
                          </a:solidFill>
                          <a:latin typeface="+mn-lt"/>
                          <a:ea typeface="+mn-ea"/>
                          <a:cs typeface="+mn-cs"/>
                        </a:rPr>
                        <a:t> </a:t>
                      </a:r>
                      <a:r>
                        <a:rPr lang="en-US" sz="1800" i="1" u="none" kern="1200" dirty="0" smtClean="0">
                          <a:solidFill>
                            <a:schemeClr val="dk1"/>
                          </a:solidFill>
                          <a:latin typeface="+mn-lt"/>
                          <a:ea typeface="+mn-ea"/>
                          <a:cs typeface="+mn-cs"/>
                        </a:rPr>
                        <a:t>This</a:t>
                      </a:r>
                      <a:r>
                        <a:rPr lang="en-US" sz="1800" i="1" u="none" kern="1200" baseline="0" dirty="0" smtClean="0">
                          <a:solidFill>
                            <a:schemeClr val="dk1"/>
                          </a:solidFill>
                          <a:latin typeface="+mn-lt"/>
                          <a:ea typeface="+mn-ea"/>
                          <a:cs typeface="+mn-cs"/>
                        </a:rPr>
                        <a:t> </a:t>
                      </a:r>
                      <a:r>
                        <a:rPr lang="en-US" sz="1800" i="1" u="none" kern="1200" baseline="0" dirty="0" smtClean="0">
                          <a:solidFill>
                            <a:schemeClr val="dk1"/>
                          </a:solidFill>
                          <a:latin typeface="+mn-lt"/>
                          <a:ea typeface="+mn-ea"/>
                          <a:cs typeface="+mn-cs"/>
                        </a:rPr>
                        <a:t>is an XGUS instance</a:t>
                      </a:r>
                      <a:endParaRPr lang="en-US" i="1" u="none" dirty="0" smtClean="0"/>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baseline="0" dirty="0" smtClean="0"/>
                        <a:t>Accounting records are not published. </a:t>
                      </a:r>
                    </a:p>
                  </a:txBody>
                  <a:tcPr/>
                </a:tc>
              </a:tr>
              <a:tr h="482072">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dirty="0" smtClean="0"/>
                        <a:t>Monitoring</a:t>
                      </a:r>
                      <a:r>
                        <a:rPr lang="en-US" i="1" baseline="0" dirty="0" smtClean="0"/>
                        <a:t> information is  not published. The ROC runs SAM-NAGIOS but there is no data in </a:t>
                      </a:r>
                      <a:r>
                        <a:rPr lang="en-US" i="1" baseline="0" dirty="0" err="1" smtClean="0"/>
                        <a:t>it.</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nchor="ctr"/>
                </a:tc>
                <a:tc>
                  <a:txBody>
                    <a:bodyPr/>
                    <a:lstStyle/>
                    <a:p>
                      <a:r>
                        <a:rPr lang="en-US" dirty="0" smtClean="0">
                          <a:hlinkClick r:id="rId3"/>
                        </a:rPr>
                        <a:t>http://</a:t>
                      </a:r>
                      <a:r>
                        <a:rPr lang="en-US" dirty="0" err="1" smtClean="0">
                          <a:hlinkClick r:id="rId3"/>
                        </a:rPr>
                        <a:t>www.africagrid.org</a:t>
                      </a:r>
                      <a:endParaRPr lang="en-US"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sz="1400" baseline="0" dirty="0" smtClean="0"/>
                        <a:t>AP-AAROC-1: Sign </a:t>
                      </a:r>
                      <a:r>
                        <a:rPr lang="en-US" sz="1400" baseline="0" dirty="0" err="1" smtClean="0"/>
                        <a:t>MoU</a:t>
                      </a:r>
                      <a:r>
                        <a:rPr lang="en-US" sz="1400" baseline="0" dirty="0" smtClean="0"/>
                        <a:t> with </a:t>
                      </a:r>
                      <a:r>
                        <a:rPr lang="en-US" sz="1400" baseline="0" dirty="0" err="1" smtClean="0"/>
                        <a:t>EGI.eu</a:t>
                      </a:r>
                      <a:r>
                        <a:rPr lang="en-US" sz="1400" baseline="0" dirty="0" smtClean="0"/>
                        <a:t> as an Integrated Resource Infrastructure Provider</a:t>
                      </a:r>
                    </a:p>
                    <a:p>
                      <a:pPr marL="0" indent="0">
                        <a:buFont typeface="+mj-lt"/>
                        <a:buNone/>
                      </a:pPr>
                      <a:r>
                        <a:rPr lang="en-US" sz="1400" baseline="0" dirty="0" smtClean="0"/>
                        <a:t>AP-AAROC-2: Provide IGTF Accredited Certificate Services that will cover the whole AA ROC</a:t>
                      </a:r>
                    </a:p>
                    <a:p>
                      <a:pPr marL="0" indent="0">
                        <a:buFont typeface="+mj-lt"/>
                        <a:buNone/>
                      </a:pPr>
                      <a:r>
                        <a:rPr lang="en-US" sz="1400" baseline="0" dirty="0" smtClean="0"/>
                        <a:t>AP-AAROC-3: Create a new Operations Center in the </a:t>
                      </a:r>
                      <a:r>
                        <a:rPr lang="en-US" sz="1400" baseline="0" dirty="0" err="1" smtClean="0"/>
                        <a:t>EGi.eu</a:t>
                      </a:r>
                      <a:r>
                        <a:rPr lang="en-US" sz="1400" baseline="0" dirty="0" smtClean="0"/>
                        <a:t> GOCDB and register Resource Centers</a:t>
                      </a:r>
                    </a:p>
                    <a:p>
                      <a:pPr marL="0" indent="0">
                        <a:buFont typeface="+mj-lt"/>
                        <a:buNone/>
                      </a:pPr>
                      <a:r>
                        <a:rPr lang="en-US" sz="1400" baseline="0" dirty="0" smtClean="0"/>
                        <a:t>AP-AAROC-4: Setup and Operate a Grid Monitoring Service</a:t>
                      </a:r>
                    </a:p>
                    <a:p>
                      <a:pPr marL="0" indent="0">
                        <a:buFont typeface="+mj-lt"/>
                        <a:buNone/>
                      </a:pPr>
                      <a:r>
                        <a:rPr lang="en-US" sz="1400" baseline="0" dirty="0" smtClean="0"/>
                        <a:t>AP-AAROC-5: Publish accounting records to the </a:t>
                      </a:r>
                      <a:r>
                        <a:rPr lang="en-US" sz="1400" baseline="0" dirty="0" err="1" smtClean="0"/>
                        <a:t>EGI.eu</a:t>
                      </a:r>
                      <a:r>
                        <a:rPr lang="en-US" sz="1400" baseline="0" dirty="0" smtClean="0"/>
                        <a:t> Accounting System from all certified Resource Centers</a:t>
                      </a:r>
                    </a:p>
                    <a:p>
                      <a:pPr marL="0" indent="0">
                        <a:buFont typeface="+mj-lt"/>
                        <a:buNone/>
                      </a:pPr>
                      <a:r>
                        <a:rPr lang="en-US" sz="1400" baseline="0" dirty="0" smtClean="0"/>
                        <a:t>AP-AAROC-6: Adopt and employ Operational Policies and Procedures</a:t>
                      </a:r>
                    </a:p>
                    <a:p>
                      <a:pPr marL="0" indent="0">
                        <a:buFont typeface="+mj-lt"/>
                        <a:buNone/>
                      </a:pPr>
                      <a:r>
                        <a:rPr lang="en-US" sz="1400" baseline="0" dirty="0" smtClean="0"/>
                        <a:t>AP-AAROC-7: Set up dedicated Support Unit in GGUS</a:t>
                      </a:r>
                    </a:p>
                    <a:p>
                      <a:pPr marL="0" indent="0">
                        <a:buFont typeface="+mj-lt"/>
                        <a:buNone/>
                      </a:pPr>
                      <a:endParaRPr lang="en-US" baseline="0" dirty="0" smtClean="0"/>
                    </a:p>
                  </a:txBody>
                  <a:tcPr/>
                </a:tc>
              </a:tr>
            </a:tbl>
          </a:graphicData>
        </a:graphic>
      </p:graphicFrame>
    </p:spTree>
    <p:extLst>
      <p:ext uri="{BB962C8B-B14F-4D97-AF65-F5344CB8AC3E}">
        <p14:creationId xmlns:p14="http://schemas.microsoft.com/office/powerpoint/2010/main" val="1433813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SEAsia</a:t>
            </a:r>
            <a:r>
              <a:rPr lang="en-US" dirty="0" smtClean="0"/>
              <a:t> ROC</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276574584"/>
              </p:ext>
            </p:extLst>
          </p:nvPr>
        </p:nvGraphicFramePr>
        <p:xfrm>
          <a:off x="107504" y="1484313"/>
          <a:ext cx="8856984" cy="4239234"/>
        </p:xfrm>
        <a:graphic>
          <a:graphicData uri="http://schemas.openxmlformats.org/drawingml/2006/table">
            <a:tbl>
              <a:tblPr firstRow="1" bandRow="1">
                <a:tableStyleId>{5C22544A-7EE6-4342-B048-85BDC9FD1C3A}</a:tableStyleId>
              </a:tblPr>
              <a:tblGrid>
                <a:gridCol w="1368152"/>
                <a:gridCol w="360040"/>
                <a:gridCol w="7128792"/>
              </a:tblGrid>
              <a:tr h="436527">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0" indent="0">
                        <a:buFont typeface="+mj-lt"/>
                        <a:buNone/>
                      </a:pPr>
                      <a:r>
                        <a:rPr lang="en-US" dirty="0" smtClean="0"/>
                        <a:t>Eric</a:t>
                      </a:r>
                      <a:r>
                        <a:rPr lang="en-US" baseline="0" dirty="0" smtClean="0"/>
                        <a:t> Yen</a:t>
                      </a:r>
                      <a:endParaRPr lang="en-US" dirty="0" smtClean="0"/>
                    </a:p>
                  </a:txBody>
                  <a:tcPr/>
                </a:tc>
              </a:tr>
              <a:tr h="490619">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65 Sites. The ROC is operational</a:t>
                      </a:r>
                      <a:endParaRPr lang="en-US" i="1" dirty="0"/>
                    </a:p>
                  </a:txBody>
                  <a:tcPr/>
                </a:tc>
              </a:tr>
              <a:tr h="543676">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sz="1800" u="sng" kern="1200" dirty="0" smtClean="0">
                          <a:solidFill>
                            <a:schemeClr val="dk1"/>
                          </a:solidFill>
                          <a:latin typeface="+mn-lt"/>
                          <a:ea typeface="+mn-ea"/>
                          <a:cs typeface="+mn-cs"/>
                        </a:rPr>
                        <a:t>https://</a:t>
                      </a:r>
                      <a:r>
                        <a:rPr lang="en-US" sz="1800" u="sng" kern="1200" dirty="0" err="1" smtClean="0">
                          <a:solidFill>
                            <a:schemeClr val="dk1"/>
                          </a:solidFill>
                          <a:latin typeface="+mn-lt"/>
                          <a:ea typeface="+mn-ea"/>
                          <a:cs typeface="+mn-cs"/>
                        </a:rPr>
                        <a:t>ggus.eu</a:t>
                      </a:r>
                      <a:endParaRPr lang="en-US" sz="1800" u="sng" kern="1200" dirty="0" smtClean="0">
                        <a:solidFill>
                          <a:schemeClr val="dk1"/>
                        </a:solidFill>
                        <a:latin typeface="+mn-lt"/>
                        <a:ea typeface="+mn-ea"/>
                        <a:cs typeface="+mn-cs"/>
                      </a:endParaRPr>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Accounting records are published.</a:t>
                      </a:r>
                    </a:p>
                  </a:txBody>
                  <a:tcPr/>
                </a:tc>
              </a:tr>
              <a:tr h="482072">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dirty="0" smtClean="0"/>
                        <a:t>Monitoring</a:t>
                      </a:r>
                      <a:r>
                        <a:rPr lang="en-US" i="1" baseline="0" dirty="0" smtClean="0"/>
                        <a:t> information is published.</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nchor="ctr"/>
                </a:tc>
                <a:tc>
                  <a:txBody>
                    <a:bodyPr/>
                    <a:lstStyle/>
                    <a:p>
                      <a:r>
                        <a:rPr lang="en-US" dirty="0" smtClean="0"/>
                        <a:t>http://</a:t>
                      </a:r>
                      <a:r>
                        <a:rPr lang="en-US" dirty="0" err="1" smtClean="0"/>
                        <a:t>aproc.twgrid.org</a:t>
                      </a:r>
                      <a:endParaRPr lang="en-US"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baseline="0" dirty="0" smtClean="0"/>
                        <a:t>None defined.</a:t>
                      </a:r>
                      <a:endParaRPr lang="en-US" baseline="0" dirty="0" smtClean="0"/>
                    </a:p>
                  </a:txBody>
                  <a:tcPr/>
                </a:tc>
              </a:tr>
            </a:tbl>
          </a:graphicData>
        </a:graphic>
      </p:graphicFrame>
    </p:spTree>
    <p:extLst>
      <p:ext uri="{BB962C8B-B14F-4D97-AF65-F5344CB8AC3E}">
        <p14:creationId xmlns:p14="http://schemas.microsoft.com/office/powerpoint/2010/main" val="7797269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ROC</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4211308591"/>
              </p:ext>
            </p:extLst>
          </p:nvPr>
        </p:nvGraphicFramePr>
        <p:xfrm>
          <a:off x="0" y="1268413"/>
          <a:ext cx="8856984" cy="4490819"/>
        </p:xfrm>
        <a:graphic>
          <a:graphicData uri="http://schemas.openxmlformats.org/drawingml/2006/table">
            <a:tbl>
              <a:tblPr firstRow="1" bandRow="1">
                <a:tableStyleId>{5C22544A-7EE6-4342-B048-85BDC9FD1C3A}</a:tableStyleId>
              </a:tblPr>
              <a:tblGrid>
                <a:gridCol w="1368152"/>
                <a:gridCol w="360040"/>
                <a:gridCol w="7128792"/>
              </a:tblGrid>
              <a:tr h="360387">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0" indent="0">
                        <a:buFont typeface="+mj-lt"/>
                        <a:buNone/>
                      </a:pPr>
                      <a:r>
                        <a:rPr lang="en-US" dirty="0" smtClean="0"/>
                        <a:t>Andres</a:t>
                      </a:r>
                      <a:r>
                        <a:rPr lang="en-US" baseline="0" dirty="0" smtClean="0"/>
                        <a:t> </a:t>
                      </a:r>
                      <a:r>
                        <a:rPr lang="en-US" baseline="0" dirty="0" smtClean="0"/>
                        <a:t>Holguin &amp; </a:t>
                      </a:r>
                      <a:r>
                        <a:rPr lang="en-US" dirty="0" smtClean="0"/>
                        <a:t>Renato</a:t>
                      </a:r>
                      <a:r>
                        <a:rPr lang="en-US" baseline="0" dirty="0" smtClean="0"/>
                        <a:t> Santana &amp; Luciano </a:t>
                      </a:r>
                      <a:r>
                        <a:rPr lang="en-US" baseline="0" dirty="0" smtClean="0"/>
                        <a:t>Diaz</a:t>
                      </a:r>
                      <a:endParaRPr lang="en-US" dirty="0"/>
                    </a:p>
                  </a:txBody>
                  <a:tcPr/>
                </a:tc>
              </a:tr>
              <a:tr h="490619">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4 Sites. The ROC is </a:t>
                      </a:r>
                      <a:r>
                        <a:rPr lang="en-US" i="1" baseline="0" dirty="0" smtClean="0"/>
                        <a:t>operational (a lot more currently uncertified)</a:t>
                      </a:r>
                      <a:endParaRPr lang="en-US" i="1" dirty="0"/>
                    </a:p>
                  </a:txBody>
                  <a:tcPr/>
                </a:tc>
              </a:tr>
              <a:tr h="543676">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dirty="0" smtClean="0">
                          <a:hlinkClick r:id="rId2"/>
                        </a:rPr>
                        <a:t>https://ggus.eu</a:t>
                      </a:r>
                      <a:endParaRPr lang="en-US" dirty="0" smtClean="0"/>
                    </a:p>
                    <a:p>
                      <a:endParaRPr lang="en-US" dirty="0" smtClean="0"/>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Accounting records are published</a:t>
                      </a:r>
                    </a:p>
                  </a:txBody>
                  <a:tcPr/>
                </a:tc>
              </a:tr>
              <a:tr h="482072">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dirty="0" smtClean="0"/>
                        <a:t>Monitoring</a:t>
                      </a:r>
                      <a:r>
                        <a:rPr lang="en-US" i="1" baseline="0" dirty="0" smtClean="0"/>
                        <a:t> information is published</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nchor="ctr"/>
                </a:tc>
                <a:tc>
                  <a:txBody>
                    <a:bodyPr/>
                    <a:lstStyle/>
                    <a:p>
                      <a:r>
                        <a:rPr lang="en-US" dirty="0" smtClean="0">
                          <a:hlinkClick r:id="rId3"/>
                        </a:rPr>
                        <a:t>http://www.roc-la.org</a:t>
                      </a:r>
                      <a:r>
                        <a:rPr lang="en-US" baseline="0" dirty="0" smtClean="0"/>
                        <a:t> (?)</a:t>
                      </a:r>
                      <a:endParaRPr lang="en-US" dirty="0" smtClean="0"/>
                    </a:p>
                    <a:p>
                      <a:r>
                        <a:rPr lang="en-US" i="1" dirty="0" smtClean="0"/>
                        <a:t>Site appears</a:t>
                      </a:r>
                      <a:r>
                        <a:rPr lang="en-US" i="1" baseline="0" dirty="0" smtClean="0"/>
                        <a:t> to be down</a:t>
                      </a:r>
                      <a:endParaRPr lang="en-US" i="1"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sz="1800" i="1" baseline="0" dirty="0" smtClean="0"/>
                        <a:t>AP-LAROC-1: </a:t>
                      </a:r>
                      <a:r>
                        <a:rPr lang="en-US" i="1" dirty="0" smtClean="0"/>
                        <a:t>Bring </a:t>
                      </a:r>
                      <a:r>
                        <a:rPr lang="en-US" i="1" dirty="0" smtClean="0"/>
                        <a:t>up</a:t>
                      </a:r>
                      <a:r>
                        <a:rPr lang="en-US" i="1" baseline="0" dirty="0" smtClean="0"/>
                        <a:t> / create the roc-</a:t>
                      </a:r>
                      <a:r>
                        <a:rPr lang="en-US" i="1" baseline="0" dirty="0" err="1" smtClean="0"/>
                        <a:t>la.org</a:t>
                      </a:r>
                      <a:r>
                        <a:rPr lang="en-US" i="1" baseline="0" dirty="0" smtClean="0"/>
                        <a:t> web </a:t>
                      </a:r>
                      <a:r>
                        <a:rPr lang="en-US" i="1" baseline="0" dirty="0" smtClean="0"/>
                        <a:t>site</a:t>
                      </a:r>
                    </a:p>
                    <a:p>
                      <a:pPr marL="0" indent="0">
                        <a:buFont typeface="+mj-lt"/>
                        <a:buNone/>
                      </a:pPr>
                      <a:r>
                        <a:rPr lang="en-US" sz="1800" i="1" baseline="0" dirty="0" smtClean="0"/>
                        <a:t>AP-LAROC-2: </a:t>
                      </a:r>
                      <a:r>
                        <a:rPr lang="en-US" i="1" baseline="0" dirty="0" smtClean="0"/>
                        <a:t>Write </a:t>
                      </a:r>
                      <a:r>
                        <a:rPr lang="en-US" i="1" baseline="0" dirty="0" smtClean="0"/>
                        <a:t>and publish an </a:t>
                      </a:r>
                      <a:r>
                        <a:rPr lang="en-US" i="1" baseline="0" dirty="0" smtClean="0"/>
                        <a:t>AUP</a:t>
                      </a:r>
                    </a:p>
                    <a:p>
                      <a:pPr marL="0" indent="0">
                        <a:buFont typeface="+mj-lt"/>
                        <a:buNone/>
                      </a:pPr>
                      <a:r>
                        <a:rPr lang="en-US" sz="1800" i="1" baseline="0" dirty="0" smtClean="0"/>
                        <a:t>AP-LAROC-3: Certify the rest of their sites.</a:t>
                      </a:r>
                      <a:endParaRPr lang="en-US" i="1" baseline="0" dirty="0" smtClean="0"/>
                    </a:p>
                  </a:txBody>
                  <a:tcPr/>
                </a:tc>
              </a:tr>
            </a:tbl>
          </a:graphicData>
        </a:graphic>
      </p:graphicFrame>
    </p:spTree>
    <p:extLst>
      <p:ext uri="{BB962C8B-B14F-4D97-AF65-F5344CB8AC3E}">
        <p14:creationId xmlns:p14="http://schemas.microsoft.com/office/powerpoint/2010/main" val="39715197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China </a:t>
            </a:r>
            <a:r>
              <a:rPr lang="en-US" dirty="0" smtClean="0"/>
              <a:t>ROC</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246657143"/>
              </p:ext>
            </p:extLst>
          </p:nvPr>
        </p:nvGraphicFramePr>
        <p:xfrm>
          <a:off x="107504" y="1165128"/>
          <a:ext cx="8856984" cy="5495849"/>
        </p:xfrm>
        <a:graphic>
          <a:graphicData uri="http://schemas.openxmlformats.org/drawingml/2006/table">
            <a:tbl>
              <a:tblPr firstRow="1" bandRow="1">
                <a:tableStyleId>{5C22544A-7EE6-4342-B048-85BDC9FD1C3A}</a:tableStyleId>
              </a:tblPr>
              <a:tblGrid>
                <a:gridCol w="1368152"/>
                <a:gridCol w="360040"/>
                <a:gridCol w="7128792"/>
              </a:tblGrid>
              <a:tr h="410401">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0" indent="0">
                        <a:buFont typeface="+mj-lt"/>
                        <a:buNone/>
                      </a:pPr>
                      <a:r>
                        <a:rPr lang="en-US" dirty="0" smtClean="0"/>
                        <a:t>Shi, </a:t>
                      </a:r>
                      <a:r>
                        <a:rPr lang="en-US" dirty="0" err="1" smtClean="0"/>
                        <a:t>Jingyan</a:t>
                      </a:r>
                      <a:r>
                        <a:rPr lang="en-US" baseline="0" dirty="0" smtClean="0"/>
                        <a:t> &amp; </a:t>
                      </a:r>
                      <a:r>
                        <a:rPr lang="en-US" dirty="0" smtClean="0"/>
                        <a:t>Yan</a:t>
                      </a:r>
                      <a:r>
                        <a:rPr lang="en-US" dirty="0" smtClean="0"/>
                        <a:t>, </a:t>
                      </a:r>
                      <a:r>
                        <a:rPr lang="en-US" dirty="0" err="1" smtClean="0"/>
                        <a:t>Xiaofei</a:t>
                      </a:r>
                      <a:endParaRPr lang="en-US" dirty="0"/>
                    </a:p>
                  </a:txBody>
                  <a:tcPr/>
                </a:tc>
              </a:tr>
              <a:tr h="432048">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dirty="0" smtClean="0"/>
                        <a:t>1</a:t>
                      </a:r>
                      <a:r>
                        <a:rPr lang="en-US" i="1" baseline="0" dirty="0" smtClean="0"/>
                        <a:t> Site. The ROC is not operational and the 1 site belongs to ROC Canada</a:t>
                      </a:r>
                      <a:endParaRPr lang="en-US" i="1" dirty="0"/>
                    </a:p>
                  </a:txBody>
                  <a:tcPr/>
                </a:tc>
              </a:tr>
              <a:tr h="1152128">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dirty="0" smtClean="0">
                          <a:hlinkClick r:id="rId2"/>
                        </a:rPr>
                        <a:t>https://support.china-roc.cn</a:t>
                      </a:r>
                      <a:endParaRPr lang="en-US" dirty="0" smtClean="0"/>
                    </a:p>
                    <a:p>
                      <a:r>
                        <a:rPr lang="en-US" i="1" dirty="0" smtClean="0"/>
                        <a:t>The </a:t>
                      </a:r>
                      <a:r>
                        <a:rPr lang="en-US" i="1" dirty="0" err="1" smtClean="0"/>
                        <a:t>helpdesk</a:t>
                      </a:r>
                      <a:r>
                        <a:rPr lang="en-US" i="1" dirty="0" smtClean="0"/>
                        <a:t> is</a:t>
                      </a:r>
                      <a:r>
                        <a:rPr lang="en-US" i="1" baseline="0" dirty="0" smtClean="0"/>
                        <a:t> an </a:t>
                      </a:r>
                      <a:r>
                        <a:rPr lang="en-US" i="1" baseline="0" dirty="0" err="1" smtClean="0"/>
                        <a:t>XGUS</a:t>
                      </a:r>
                      <a:r>
                        <a:rPr lang="en-US" i="1" baseline="0" dirty="0" smtClean="0"/>
                        <a:t> instance. A person has the task to monitor the </a:t>
                      </a:r>
                      <a:r>
                        <a:rPr lang="en-US" i="1" baseline="0" dirty="0" err="1" smtClean="0"/>
                        <a:t>helpdesk</a:t>
                      </a:r>
                      <a:r>
                        <a:rPr lang="en-US" i="1" baseline="0" dirty="0" smtClean="0"/>
                        <a:t> for incoming tickets and provide responses. The help desk is not used with the ROC</a:t>
                      </a:r>
                      <a:endParaRPr lang="en-US" i="1" dirty="0"/>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dirty="0" smtClean="0">
                          <a:hlinkClick r:id="rId3"/>
                        </a:rPr>
                        <a:t>http://goo.gl/D0KUe</a:t>
                      </a:r>
                      <a:r>
                        <a:rPr lang="en-US" i="1" baseline="0" dirty="0" smtClean="0"/>
                        <a:t> </a:t>
                      </a:r>
                    </a:p>
                  </a:txBody>
                  <a:tcPr/>
                </a:tc>
              </a:tr>
              <a:tr h="737996">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E4CF22"/>
                          </a:solidFill>
                          <a:latin typeface="Zapf Dingbats"/>
                          <a:ea typeface="Zapf Dingbats"/>
                          <a:cs typeface="Zapf Dingbats"/>
                        </a:rPr>
                        <a:t>✔</a:t>
                      </a:r>
                      <a:endParaRPr lang="en-US" i="1" baseline="0" dirty="0" smtClean="0">
                        <a:solidFill>
                          <a:srgbClr val="E4CF22"/>
                        </a:solidFill>
                      </a:endParaRPr>
                    </a:p>
                  </a:txBody>
                  <a:tcPr/>
                </a:tc>
                <a:tc>
                  <a:txBody>
                    <a:bodyPr/>
                    <a:lstStyle/>
                    <a:p>
                      <a:r>
                        <a:rPr lang="en-US" i="1" dirty="0" smtClean="0"/>
                        <a:t>Nagios</a:t>
                      </a:r>
                      <a:r>
                        <a:rPr lang="en-US" i="1" baseline="0" dirty="0" smtClean="0"/>
                        <a:t> &amp; Ganglia are used internally. </a:t>
                      </a:r>
                      <a:r>
                        <a:rPr lang="en-US" i="1" baseline="0" dirty="0" err="1" smtClean="0"/>
                        <a:t>Beijing</a:t>
                      </a:r>
                      <a:r>
                        <a:rPr lang="en-US" i="1" baseline="0" dirty="0" smtClean="0"/>
                        <a:t>-LCG2 is being monitored by ROC_Canada which published the results</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nchor="ctr"/>
                </a:tc>
                <a:tc>
                  <a:txBody>
                    <a:bodyPr/>
                    <a:lstStyle/>
                    <a:p>
                      <a:r>
                        <a:rPr lang="en-US" dirty="0" smtClean="0">
                          <a:hlinkClick r:id="rId4"/>
                        </a:rPr>
                        <a:t>http://www.china-roc.cn</a:t>
                      </a:r>
                      <a:endParaRPr lang="en-US" dirty="0" smtClean="0"/>
                    </a:p>
                    <a:p>
                      <a:r>
                        <a:rPr lang="en-US" i="1" dirty="0" smtClean="0"/>
                        <a:t>The site publishes</a:t>
                      </a:r>
                      <a:r>
                        <a:rPr lang="en-US" i="1" baseline="0" dirty="0" smtClean="0"/>
                        <a:t> information about ROC Africa</a:t>
                      </a:r>
                      <a:endParaRPr lang="en-US" i="1"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sz="1400" i="1" baseline="0" dirty="0" smtClean="0"/>
                        <a:t>AP-CHINAROC-1: Sign </a:t>
                      </a:r>
                      <a:r>
                        <a:rPr lang="en-US" sz="1400" i="1" baseline="0" dirty="0" err="1" smtClean="0"/>
                        <a:t>MoU</a:t>
                      </a:r>
                      <a:r>
                        <a:rPr lang="en-US" sz="1400" i="1" baseline="0" dirty="0" smtClean="0"/>
                        <a:t> with </a:t>
                      </a:r>
                      <a:r>
                        <a:rPr lang="en-US" sz="1400" i="1" baseline="0" dirty="0" err="1" smtClean="0"/>
                        <a:t>EGI.eu</a:t>
                      </a:r>
                      <a:r>
                        <a:rPr lang="en-US" sz="1400" i="1" baseline="0" dirty="0" smtClean="0"/>
                        <a:t> as an Integrated Resource Infrastructure Provider</a:t>
                      </a:r>
                    </a:p>
                    <a:p>
                      <a:pPr marL="0" indent="0">
                        <a:buFont typeface="+mj-lt"/>
                        <a:buNone/>
                      </a:pPr>
                      <a:r>
                        <a:rPr lang="en-US" sz="1400" i="1" baseline="0" dirty="0" smtClean="0"/>
                        <a:t>AP-CHINAROC-2: Update the information on the CHINA ROC website</a:t>
                      </a:r>
                    </a:p>
                    <a:p>
                      <a:pPr marL="0" indent="0">
                        <a:buFont typeface="+mj-lt"/>
                        <a:buNone/>
                      </a:pPr>
                      <a:r>
                        <a:rPr lang="en-US" sz="1400" i="1" baseline="0" dirty="0" smtClean="0"/>
                        <a:t>AP-CHINAROC-3: Setup and Operate a Grid Monitoring Service</a:t>
                      </a:r>
                    </a:p>
                    <a:p>
                      <a:pPr marL="0" indent="0">
                        <a:buFont typeface="+mj-lt"/>
                        <a:buNone/>
                      </a:pPr>
                      <a:r>
                        <a:rPr lang="en-US" sz="1400" i="1" baseline="0" dirty="0" smtClean="0"/>
                        <a:t>AP-CHINAROC-4: Create a new Operations Center in the </a:t>
                      </a:r>
                      <a:r>
                        <a:rPr lang="en-US" sz="1400" i="1" baseline="0" dirty="0" err="1" smtClean="0"/>
                        <a:t>EGi.eu</a:t>
                      </a:r>
                      <a:r>
                        <a:rPr lang="en-US" sz="1400" i="1" baseline="0" dirty="0" smtClean="0"/>
                        <a:t> GOCDB and transfer Resource Centers from ROC Canada to the newly established Operations Center</a:t>
                      </a:r>
                    </a:p>
                    <a:p>
                      <a:pPr marL="0" indent="0">
                        <a:buFont typeface="+mj-lt"/>
                        <a:buNone/>
                      </a:pPr>
                      <a:r>
                        <a:rPr lang="en-US" sz="1400" i="1" baseline="0" dirty="0" smtClean="0"/>
                        <a:t>AP-CHINAROC-5: Adopt and employ Operational Policies and Procedures</a:t>
                      </a:r>
                    </a:p>
                    <a:p>
                      <a:pPr marL="0" indent="0">
                        <a:buFont typeface="+mj-lt"/>
                        <a:buNone/>
                      </a:pPr>
                      <a:r>
                        <a:rPr lang="en-US" sz="1400" i="1" baseline="0" dirty="0" smtClean="0"/>
                        <a:t>AP-CHINAROC-6: Set up dedicated Support Unit in GGUS</a:t>
                      </a:r>
                    </a:p>
                  </a:txBody>
                  <a:tcPr/>
                </a:tc>
              </a:tr>
            </a:tbl>
          </a:graphicData>
        </a:graphic>
      </p:graphicFrame>
    </p:spTree>
    <p:extLst>
      <p:ext uri="{BB962C8B-B14F-4D97-AF65-F5344CB8AC3E}">
        <p14:creationId xmlns:p14="http://schemas.microsoft.com/office/powerpoint/2010/main" val="24910571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CNGRID</a:t>
            </a:r>
          </a:p>
        </p:txBody>
      </p:sp>
      <p:graphicFrame>
        <p:nvGraphicFramePr>
          <p:cNvPr id="5" name="Content Placeholder 3"/>
          <p:cNvGraphicFramePr>
            <a:graphicFrameLocks noGrp="1"/>
          </p:cNvGraphicFramePr>
          <p:nvPr>
            <p:ph sz="quarter" idx="4294967295"/>
            <p:extLst>
              <p:ext uri="{D42A27DB-BD31-4B8C-83A1-F6EECF244321}">
                <p14:modId xmlns:p14="http://schemas.microsoft.com/office/powerpoint/2010/main" val="4058163633"/>
              </p:ext>
            </p:extLst>
          </p:nvPr>
        </p:nvGraphicFramePr>
        <p:xfrm>
          <a:off x="0" y="1208088"/>
          <a:ext cx="8856984" cy="5533895"/>
        </p:xfrm>
        <a:graphic>
          <a:graphicData uri="http://schemas.openxmlformats.org/drawingml/2006/table">
            <a:tbl>
              <a:tblPr firstRow="1" bandRow="1">
                <a:tableStyleId>{5C22544A-7EE6-4342-B048-85BDC9FD1C3A}</a:tableStyleId>
              </a:tblPr>
              <a:tblGrid>
                <a:gridCol w="1368152"/>
                <a:gridCol w="360040"/>
                <a:gridCol w="7128792"/>
              </a:tblGrid>
              <a:tr h="436527">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342900" indent="-342900">
                        <a:buFont typeface="+mj-lt"/>
                        <a:buAutoNum type="arabicPeriod"/>
                      </a:pPr>
                      <a:r>
                        <a:rPr lang="en-US" dirty="0" smtClean="0"/>
                        <a:t>Prof. Chi </a:t>
                      </a:r>
                      <a:r>
                        <a:rPr lang="en-US" dirty="0" err="1" smtClean="0"/>
                        <a:t>Xuebin</a:t>
                      </a:r>
                      <a:endParaRPr lang="en-US" dirty="0" smtClean="0"/>
                    </a:p>
                  </a:txBody>
                  <a:tcPr/>
                </a:tc>
              </a:tr>
              <a:tr h="490619">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14 Sites running GOS. ROC is operational. Sites are registered internally within GOS</a:t>
                      </a:r>
                      <a:endParaRPr lang="en-US" i="1" dirty="0"/>
                    </a:p>
                  </a:txBody>
                  <a:tcPr/>
                </a:tc>
              </a:tr>
              <a:tr h="440040">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baseline="0" dirty="0" smtClean="0"/>
                        <a:t>No </a:t>
                      </a:r>
                      <a:r>
                        <a:rPr lang="en-US" i="1" baseline="0" dirty="0" err="1" smtClean="0"/>
                        <a:t>helpdesk</a:t>
                      </a:r>
                      <a:r>
                        <a:rPr lang="en-US" i="1" baseline="0" dirty="0" smtClean="0"/>
                        <a:t> Is operational </a:t>
                      </a:r>
                      <a:r>
                        <a:rPr lang="en-US" b="1" i="1" baseline="0" dirty="0" smtClean="0">
                          <a:solidFill>
                            <a:srgbClr val="FF6600"/>
                          </a:solidFill>
                        </a:rPr>
                        <a:t>(Needs clarification)</a:t>
                      </a:r>
                      <a:endParaRPr lang="en-US" b="1" i="1" dirty="0">
                        <a:solidFill>
                          <a:srgbClr val="FF6600"/>
                        </a:solidFill>
                      </a:endParaRPr>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0" baseline="0" dirty="0" smtClean="0"/>
                        <a:t>Does not publish accounting information. </a:t>
                      </a:r>
                      <a:r>
                        <a:rPr lang="en-US" i="0" baseline="0" dirty="0" err="1" smtClean="0"/>
                        <a:t>CNGridEye</a:t>
                      </a:r>
                      <a:r>
                        <a:rPr lang="en-US" i="0" baseline="0" dirty="0" smtClean="0"/>
                        <a:t> is used for accounting.  (</a:t>
                      </a:r>
                      <a:r>
                        <a:rPr lang="en-US" i="0" baseline="0" dirty="0" err="1" smtClean="0"/>
                        <a:t>https</a:t>
                      </a:r>
                      <a:r>
                        <a:rPr lang="en-US" i="0" baseline="0" dirty="0" smtClean="0"/>
                        <a:t>://</a:t>
                      </a:r>
                      <a:r>
                        <a:rPr lang="en-US" i="0" baseline="0" dirty="0" err="1" smtClean="0"/>
                        <a:t>monitor.cngrid.org</a:t>
                      </a:r>
                      <a:r>
                        <a:rPr lang="en-US" i="0" baseline="0" dirty="0" smtClean="0"/>
                        <a:t>)</a:t>
                      </a:r>
                      <a:endParaRPr lang="en-US" i="1" baseline="0" dirty="0" smtClean="0"/>
                    </a:p>
                  </a:txBody>
                  <a:tcPr/>
                </a:tc>
              </a:tr>
              <a:tr h="737996">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dirty="0" smtClean="0"/>
                        <a:t>Does not publish</a:t>
                      </a:r>
                      <a:r>
                        <a:rPr lang="en-US" i="1" baseline="0" dirty="0" smtClean="0"/>
                        <a:t> monitoring information. </a:t>
                      </a:r>
                      <a:r>
                        <a:rPr lang="en-US" i="1" baseline="0" dirty="0" err="1" smtClean="0"/>
                        <a:t>CNGridEye</a:t>
                      </a:r>
                      <a:r>
                        <a:rPr lang="en-US" i="1" baseline="0" dirty="0" smtClean="0"/>
                        <a:t> is use for monitoring (</a:t>
                      </a:r>
                      <a:r>
                        <a:rPr lang="en-US" i="1" baseline="0" dirty="0" err="1" smtClean="0"/>
                        <a:t>https</a:t>
                      </a:r>
                      <a:r>
                        <a:rPr lang="en-US" i="1" baseline="0" dirty="0" smtClean="0"/>
                        <a:t>://</a:t>
                      </a:r>
                      <a:r>
                        <a:rPr lang="en-US" i="1" baseline="0" dirty="0" err="1" smtClean="0"/>
                        <a:t>monitor.cngrid.org</a:t>
                      </a:r>
                      <a:r>
                        <a:rPr lang="en-US" i="1" baseline="0" dirty="0" smtClean="0"/>
                        <a:t>)</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nchor="ctr"/>
                </a:tc>
                <a:tc>
                  <a:txBody>
                    <a:bodyPr/>
                    <a:lstStyle/>
                    <a:p>
                      <a:r>
                        <a:rPr lang="en-US" dirty="0" smtClean="0">
                          <a:hlinkClick r:id="rId2"/>
                        </a:rPr>
                        <a:t>http://www.cngrid.org</a:t>
                      </a:r>
                      <a:r>
                        <a:rPr lang="en-US" baseline="0" dirty="0" smtClean="0"/>
                        <a:t> </a:t>
                      </a:r>
                      <a:endParaRPr lang="en-US"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sz="1400" dirty="0" smtClean="0"/>
                        <a:t>AP-CNGRID-1:	Investigate the compatibility with the EGI policies</a:t>
                      </a:r>
                    </a:p>
                    <a:p>
                      <a:pPr marL="0" indent="0">
                        <a:buFont typeface="+mj-lt"/>
                        <a:buNone/>
                      </a:pPr>
                      <a:r>
                        <a:rPr lang="en-US" sz="1400" dirty="0" smtClean="0"/>
                        <a:t>AP-CNGRID-2:	Register with </a:t>
                      </a:r>
                      <a:r>
                        <a:rPr lang="en-US" sz="1400" dirty="0" err="1" smtClean="0"/>
                        <a:t>EGI.eu</a:t>
                      </a:r>
                      <a:r>
                        <a:rPr lang="en-US" sz="1400" dirty="0" smtClean="0"/>
                        <a:t> as a Peer Resource Infrastructure Provider</a:t>
                      </a:r>
                    </a:p>
                    <a:p>
                      <a:pPr marL="0" indent="0">
                        <a:buFont typeface="+mj-lt"/>
                        <a:buNone/>
                      </a:pPr>
                      <a:r>
                        <a:rPr lang="en-US" sz="1400" dirty="0" smtClean="0"/>
                        <a:t>AP-CNGRID-3:	Setup a specific Support Unit in the CHINA ROC </a:t>
                      </a:r>
                      <a:r>
                        <a:rPr lang="en-US" sz="1400" dirty="0" err="1" smtClean="0"/>
                        <a:t>Heldpesk</a:t>
                      </a:r>
                      <a:endParaRPr lang="en-US" sz="1400" dirty="0" smtClean="0"/>
                    </a:p>
                    <a:p>
                      <a:pPr marL="0" indent="0">
                        <a:buFont typeface="+mj-lt"/>
                        <a:buNone/>
                      </a:pPr>
                      <a:r>
                        <a:rPr lang="en-US" sz="1400" dirty="0" smtClean="0"/>
                        <a:t>AP-CNGRID-4:	Set Up a dedicated Science Gateway through which European users can run jobs on the </a:t>
                      </a:r>
                      <a:r>
                        <a:rPr lang="en-US" sz="1400" dirty="0" err="1" smtClean="0"/>
                        <a:t>CNGrid</a:t>
                      </a:r>
                      <a:r>
                        <a:rPr lang="en-US" sz="1400" dirty="0" smtClean="0"/>
                        <a:t> infrastructure and </a:t>
                      </a:r>
                      <a:r>
                        <a:rPr lang="en-US" sz="1400" dirty="0" err="1" smtClean="0"/>
                        <a:t>CNGrid</a:t>
                      </a:r>
                      <a:r>
                        <a:rPr lang="en-US" sz="1400" dirty="0" smtClean="0"/>
                        <a:t> Users can run jobs on the EGI infrastructure</a:t>
                      </a:r>
                    </a:p>
                    <a:p>
                      <a:pPr marL="0" indent="0">
                        <a:buFont typeface="+mj-lt"/>
                        <a:buNone/>
                      </a:pPr>
                      <a:r>
                        <a:rPr lang="en-US" sz="1400" dirty="0" smtClean="0"/>
                        <a:t>AP-CNGRID-5	Investigate integration with the EGI Accounting System</a:t>
                      </a:r>
                    </a:p>
                    <a:p>
                      <a:pPr marL="0" indent="0">
                        <a:buFont typeface="+mj-lt"/>
                        <a:buNone/>
                      </a:pPr>
                      <a:r>
                        <a:rPr lang="en-US" sz="1400" dirty="0" smtClean="0"/>
                        <a:t>AP-CNGRID-6	Investigate the publishing of Service Information using Glue 1.3 or Glue 2.0</a:t>
                      </a:r>
                    </a:p>
                    <a:p>
                      <a:pPr marL="0" indent="0">
                        <a:buFont typeface="+mj-lt"/>
                        <a:buNone/>
                      </a:pPr>
                      <a:r>
                        <a:rPr lang="en-US" sz="1400" dirty="0" smtClean="0"/>
                        <a:t>AP-CNGRID-7	Investigate integration with the EGI Monitoring Framework</a:t>
                      </a:r>
                      <a:endParaRPr lang="en-US" sz="1400" dirty="0" smtClean="0"/>
                    </a:p>
                  </a:txBody>
                  <a:tcPr/>
                </a:tc>
              </a:tr>
            </a:tbl>
          </a:graphicData>
        </a:graphic>
      </p:graphicFrame>
    </p:spTree>
    <p:extLst>
      <p:ext uri="{BB962C8B-B14F-4D97-AF65-F5344CB8AC3E}">
        <p14:creationId xmlns:p14="http://schemas.microsoft.com/office/powerpoint/2010/main" val="9658339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Garuda </a:t>
            </a:r>
            <a:r>
              <a:rPr lang="en-US" dirty="0" smtClean="0"/>
              <a:t>ROC</a:t>
            </a:r>
            <a:endParaRPr lang="en-US" dirty="0"/>
          </a:p>
        </p:txBody>
      </p:sp>
      <p:graphicFrame>
        <p:nvGraphicFramePr>
          <p:cNvPr id="5" name="Content Placeholder 3"/>
          <p:cNvGraphicFramePr>
            <a:graphicFrameLocks noGrp="1"/>
          </p:cNvGraphicFramePr>
          <p:nvPr>
            <p:ph sz="quarter" idx="4294967295"/>
            <p:extLst>
              <p:ext uri="{D42A27DB-BD31-4B8C-83A1-F6EECF244321}">
                <p14:modId xmlns:p14="http://schemas.microsoft.com/office/powerpoint/2010/main" val="224555024"/>
              </p:ext>
            </p:extLst>
          </p:nvPr>
        </p:nvGraphicFramePr>
        <p:xfrm>
          <a:off x="107504" y="1268760"/>
          <a:ext cx="8856984" cy="5364899"/>
        </p:xfrm>
        <a:graphic>
          <a:graphicData uri="http://schemas.openxmlformats.org/drawingml/2006/table">
            <a:tbl>
              <a:tblPr firstRow="1" bandRow="1">
                <a:tableStyleId>{5C22544A-7EE6-4342-B048-85BDC9FD1C3A}</a:tableStyleId>
              </a:tblPr>
              <a:tblGrid>
                <a:gridCol w="1368152"/>
                <a:gridCol w="360040"/>
                <a:gridCol w="7128792"/>
              </a:tblGrid>
              <a:tr h="436527">
                <a:tc>
                  <a:txBody>
                    <a:bodyPr/>
                    <a:lstStyle/>
                    <a:p>
                      <a:r>
                        <a:rPr lang="en-US" dirty="0" smtClean="0"/>
                        <a:t>Contacts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pPr marL="342900" indent="-342900">
                        <a:buFont typeface="+mj-lt"/>
                        <a:buAutoNum type="arabicPeriod"/>
                      </a:pPr>
                      <a:r>
                        <a:rPr lang="en-US" dirty="0" err="1" smtClean="0"/>
                        <a:t>Ms.</a:t>
                      </a:r>
                      <a:r>
                        <a:rPr lang="en-US" dirty="0" smtClean="0"/>
                        <a:t> M. </a:t>
                      </a:r>
                      <a:r>
                        <a:rPr lang="en-US" dirty="0" err="1" smtClean="0"/>
                        <a:t>Divya</a:t>
                      </a:r>
                      <a:endParaRPr lang="en-US" dirty="0" smtClean="0"/>
                    </a:p>
                  </a:txBody>
                  <a:tcPr/>
                </a:tc>
              </a:tr>
              <a:tr h="490619">
                <a:tc>
                  <a:txBody>
                    <a:bodyPr/>
                    <a:lstStyle/>
                    <a:p>
                      <a:r>
                        <a:rPr lang="en-US" dirty="0" smtClean="0"/>
                        <a:t>Status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tc>
                <a:tc>
                  <a:txBody>
                    <a:bodyPr/>
                    <a:lstStyle/>
                    <a:p>
                      <a:r>
                        <a:rPr lang="en-US" i="1" baseline="0" dirty="0" smtClean="0"/>
                        <a:t>8 Sites running Globus Toolkit 4.0.7/4.0.8. ROC is operational. </a:t>
                      </a:r>
                      <a:endParaRPr lang="en-US" i="1" dirty="0"/>
                    </a:p>
                  </a:txBody>
                  <a:tcPr/>
                </a:tc>
              </a:tr>
              <a:tr h="805525">
                <a:tc>
                  <a:txBody>
                    <a:bodyPr/>
                    <a:lstStyle/>
                    <a:p>
                      <a:r>
                        <a:rPr lang="en-US" dirty="0" err="1" smtClean="0"/>
                        <a:t>Helpdesk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dirty="0" smtClean="0">
                          <a:hlinkClick r:id="rId2"/>
                        </a:rPr>
                        <a:t>https://gridsupport.garudaindia.in/</a:t>
                      </a:r>
                      <a:endParaRPr lang="en-US" dirty="0" smtClean="0"/>
                    </a:p>
                    <a:p>
                      <a:r>
                        <a:rPr lang="en-US" i="1" dirty="0" smtClean="0"/>
                        <a:t>The </a:t>
                      </a:r>
                      <a:r>
                        <a:rPr lang="en-US" i="1" dirty="0" err="1" smtClean="0"/>
                        <a:t>helpdesk</a:t>
                      </a:r>
                      <a:r>
                        <a:rPr lang="en-US" i="1" dirty="0" smtClean="0"/>
                        <a:t> is</a:t>
                      </a:r>
                      <a:r>
                        <a:rPr lang="en-US" i="1" baseline="0" dirty="0" smtClean="0"/>
                        <a:t> an RT instance and it is not integrated with </a:t>
                      </a:r>
                      <a:r>
                        <a:rPr lang="en-US" i="1" baseline="0" dirty="0" err="1" smtClean="0"/>
                        <a:t>GGUS</a:t>
                      </a:r>
                      <a:endParaRPr lang="en-US" i="1" dirty="0"/>
                    </a:p>
                  </a:txBody>
                  <a:tcPr/>
                </a:tc>
              </a:tr>
              <a:tr h="501644">
                <a:tc>
                  <a:txBody>
                    <a:bodyPr/>
                    <a:lstStyle/>
                    <a:p>
                      <a:r>
                        <a:rPr lang="en-US" dirty="0" smtClean="0"/>
                        <a:t>Accounting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baseline="0" dirty="0" smtClean="0"/>
                        <a:t>Does not publish accounting information. Using and in-house developed tool.</a:t>
                      </a:r>
                    </a:p>
                  </a:txBody>
                  <a:tcPr/>
                </a:tc>
              </a:tr>
              <a:tr h="430452">
                <a:tc>
                  <a:txBody>
                    <a:bodyPr/>
                    <a:lstStyle/>
                    <a:p>
                      <a:r>
                        <a:rPr lang="en-US" dirty="0" smtClean="0"/>
                        <a:t>Monitoring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FF0000"/>
                          </a:solidFill>
                          <a:latin typeface="Zapf Dingbats"/>
                          <a:ea typeface="Zapf Dingbats"/>
                          <a:cs typeface="Zapf Dingbats"/>
                        </a:rPr>
                        <a:t>✖</a:t>
                      </a:r>
                      <a:endParaRPr lang="en-US" dirty="0" smtClean="0">
                        <a:solidFill>
                          <a:srgbClr val="FF0000"/>
                        </a:solidFill>
                      </a:endParaRPr>
                    </a:p>
                  </a:txBody>
                  <a:tcPr/>
                </a:tc>
                <a:tc>
                  <a:txBody>
                    <a:bodyPr/>
                    <a:lstStyle/>
                    <a:p>
                      <a:r>
                        <a:rPr lang="en-US" i="1" dirty="0" smtClean="0"/>
                        <a:t>Does not publish</a:t>
                      </a:r>
                      <a:r>
                        <a:rPr lang="en-US" i="1" baseline="0" dirty="0" smtClean="0"/>
                        <a:t> monitoring information. </a:t>
                      </a:r>
                      <a:r>
                        <a:rPr lang="en-US" i="1" dirty="0" smtClean="0"/>
                        <a:t>Nagios</a:t>
                      </a:r>
                      <a:r>
                        <a:rPr lang="en-US" i="1" baseline="0" dirty="0" smtClean="0"/>
                        <a:t> is used internally for monitoring. </a:t>
                      </a:r>
                      <a:endParaRPr lang="en-US" i="1" dirty="0"/>
                    </a:p>
                  </a:txBody>
                  <a:tcPr/>
                </a:tc>
              </a:tr>
              <a:tr h="414132">
                <a:tc>
                  <a:txBody>
                    <a:bodyPr/>
                    <a:lstStyle/>
                    <a:p>
                      <a:r>
                        <a:rPr lang="en-US" dirty="0" err="1" smtClean="0"/>
                        <a:t>Website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008000"/>
                          </a:solidFill>
                          <a:latin typeface="Zapf Dingbats"/>
                          <a:ea typeface="Zapf Dingbats"/>
                          <a:cs typeface="Zapf Dingbats"/>
                        </a:rPr>
                        <a:t>✔</a:t>
                      </a:r>
                      <a:endParaRPr lang="en-US" i="1" baseline="0" dirty="0" smtClean="0">
                        <a:solidFill>
                          <a:srgbClr val="008000"/>
                        </a:solidFill>
                      </a:endParaRPr>
                    </a:p>
                  </a:txBody>
                  <a:tcPr anchor="ctr"/>
                </a:tc>
                <a:tc>
                  <a:txBody>
                    <a:bodyPr/>
                    <a:lstStyle/>
                    <a:p>
                      <a:r>
                        <a:rPr lang="en-US" dirty="0" smtClean="0">
                          <a:hlinkClick r:id="rId3"/>
                        </a:rPr>
                        <a:t>http://www.garudaindia.in</a:t>
                      </a:r>
                      <a:endParaRPr lang="en-US" dirty="0" smtClean="0"/>
                    </a:p>
                  </a:txBody>
                  <a:tcPr/>
                </a:tc>
              </a:tr>
              <a:tr h="1370564">
                <a:tc>
                  <a:txBody>
                    <a:bodyPr/>
                    <a:lstStyle/>
                    <a:p>
                      <a:r>
                        <a:rPr lang="en-US" dirty="0" smtClean="0"/>
                        <a:t>Action</a:t>
                      </a:r>
                      <a:r>
                        <a:rPr lang="en-US" baseline="0" dirty="0" smtClean="0"/>
                        <a:t> Points</a:t>
                      </a:r>
                      <a:endParaRPr lang="en-US" dirty="0"/>
                    </a:p>
                  </a:txBody>
                  <a:tcPr/>
                </a:tc>
                <a:tc>
                  <a:txBody>
                    <a:bodyPr/>
                    <a:lstStyle/>
                    <a:p>
                      <a:pPr marL="342900" indent="-342900">
                        <a:buFont typeface="+mj-lt"/>
                        <a:buAutoNum type="arabicPeriod"/>
                      </a:pPr>
                      <a:endParaRPr lang="en-US" dirty="0"/>
                    </a:p>
                  </a:txBody>
                  <a:tcPr/>
                </a:tc>
                <a:tc>
                  <a:txBody>
                    <a:bodyPr/>
                    <a:lstStyle/>
                    <a:p>
                      <a:pPr marL="0" indent="0">
                        <a:buFont typeface="+mj-lt"/>
                        <a:buNone/>
                      </a:pPr>
                      <a:r>
                        <a:rPr lang="en-US" sz="1400" i="1" baseline="0" dirty="0" smtClean="0"/>
                        <a:t>AP-GARUDA-1: Investigate the compatibility with the EGI policies</a:t>
                      </a:r>
                    </a:p>
                    <a:p>
                      <a:pPr marL="0" indent="0">
                        <a:buFont typeface="+mj-lt"/>
                        <a:buNone/>
                      </a:pPr>
                      <a:r>
                        <a:rPr lang="en-US" sz="1400" i="1" baseline="0" dirty="0" smtClean="0"/>
                        <a:t>AP-GARUDA-2: Register with </a:t>
                      </a:r>
                      <a:r>
                        <a:rPr lang="en-US" sz="1400" i="1" baseline="0" dirty="0" err="1" smtClean="0"/>
                        <a:t>EGI.eu</a:t>
                      </a:r>
                      <a:r>
                        <a:rPr lang="en-US" sz="1400" i="1" baseline="0" dirty="0" smtClean="0"/>
                        <a:t> as a Peer Resource Infrastructure Provider</a:t>
                      </a:r>
                    </a:p>
                    <a:p>
                      <a:pPr marL="0" indent="0">
                        <a:buFont typeface="+mj-lt"/>
                        <a:buNone/>
                      </a:pPr>
                      <a:r>
                        <a:rPr lang="en-US" sz="1400" i="1" baseline="0" dirty="0" smtClean="0"/>
                        <a:t>AP-GARUDA-3: Create dedicated Support Unit in GGUS and Integrate GARUDA Request Tracker with GGUS</a:t>
                      </a:r>
                    </a:p>
                    <a:p>
                      <a:pPr marL="0" indent="0">
                        <a:buFont typeface="+mj-lt"/>
                        <a:buNone/>
                      </a:pPr>
                      <a:r>
                        <a:rPr lang="en-US" sz="1400" i="1" baseline="0" dirty="0" smtClean="0"/>
                        <a:t>AP-GARUDA-4: Set Up a dedicated Science Gateway through which European users can run jobs on the GARUDA infrastructure and GARUDA Users can run jobs on the EGI infrastructure</a:t>
                      </a:r>
                    </a:p>
                    <a:p>
                      <a:pPr marL="0" indent="0">
                        <a:buFont typeface="+mj-lt"/>
                        <a:buNone/>
                      </a:pPr>
                      <a:r>
                        <a:rPr lang="en-US" sz="1400" i="1" baseline="0" dirty="0" smtClean="0"/>
                        <a:t>AP-GARUDA-5 Investigate integration with the EGI Accounting System</a:t>
                      </a:r>
                    </a:p>
                    <a:p>
                      <a:pPr marL="0" indent="0">
                        <a:buFont typeface="+mj-lt"/>
                        <a:buNone/>
                      </a:pPr>
                      <a:r>
                        <a:rPr lang="en-US" sz="1400" i="1" baseline="0" dirty="0" smtClean="0"/>
                        <a:t>AP-GARUDA-6 Investigate the publishing of Service Information using Glue 1.3 or Glue 2.0</a:t>
                      </a:r>
                    </a:p>
                    <a:p>
                      <a:pPr marL="0" indent="0">
                        <a:buFont typeface="+mj-lt"/>
                        <a:buNone/>
                      </a:pPr>
                      <a:r>
                        <a:rPr lang="en-US" sz="1400" i="1" baseline="0" dirty="0" smtClean="0"/>
                        <a:t>AP-GARUDA-7 Investigate integration with the EGI Monitoring Framework</a:t>
                      </a:r>
                    </a:p>
                    <a:p>
                      <a:pPr marL="0" indent="0">
                        <a:buFont typeface="+mj-lt"/>
                        <a:buNone/>
                      </a:pPr>
                      <a:endParaRPr lang="en-US" i="1" baseline="0" dirty="0" smtClean="0"/>
                    </a:p>
                  </a:txBody>
                  <a:tcPr/>
                </a:tc>
              </a:tr>
            </a:tbl>
          </a:graphicData>
        </a:graphic>
      </p:graphicFrame>
      <p:sp>
        <p:nvSpPr>
          <p:cNvPr id="2" name="TextBox 1"/>
          <p:cNvSpPr txBox="1"/>
          <p:nvPr/>
        </p:nvSpPr>
        <p:spPr>
          <a:xfrm>
            <a:off x="1855970" y="66165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690531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pPr marL="274320" lvl="1">
              <a:spcBef>
                <a:spcPts val="600"/>
              </a:spcBef>
              <a:buClr>
                <a:schemeClr val="accent1"/>
              </a:buClr>
            </a:pPr>
            <a:r>
              <a:rPr lang="en-US" dirty="0" smtClean="0"/>
              <a:t>EGI Resource Providers: </a:t>
            </a:r>
            <a:r>
              <a:rPr lang="en-US" dirty="0">
                <a:hlinkClick r:id="rId2"/>
              </a:rPr>
              <a:t>https://www.egi.eu/community/resource-providers/</a:t>
            </a:r>
            <a:r>
              <a:rPr lang="en-US" dirty="0" smtClean="0">
                <a:hlinkClick r:id="rId2"/>
              </a:rPr>
              <a:t>index.html</a:t>
            </a:r>
            <a:endParaRPr lang="en-US" dirty="0" smtClean="0"/>
          </a:p>
          <a:p>
            <a:pPr marL="274320" lvl="1">
              <a:spcBef>
                <a:spcPts val="600"/>
              </a:spcBef>
              <a:buClr>
                <a:schemeClr val="accent1"/>
              </a:buClr>
            </a:pPr>
            <a:r>
              <a:rPr lang="en-US" dirty="0"/>
              <a:t>EGI Procedures: </a:t>
            </a:r>
            <a:r>
              <a:rPr lang="en-US" dirty="0">
                <a:hlinkClick r:id="rId3"/>
              </a:rPr>
              <a:t>https://wiki.egi.eu/wiki/</a:t>
            </a:r>
            <a:r>
              <a:rPr lang="en-US" dirty="0" smtClean="0">
                <a:hlinkClick r:id="rId3"/>
              </a:rPr>
              <a:t>Operations_Procedures</a:t>
            </a:r>
            <a:endParaRPr lang="en-US" dirty="0" smtClean="0"/>
          </a:p>
          <a:p>
            <a:pPr marL="274320" lvl="1">
              <a:spcBef>
                <a:spcPts val="600"/>
              </a:spcBef>
              <a:buClr>
                <a:schemeClr val="accent1"/>
              </a:buClr>
            </a:pPr>
            <a:r>
              <a:rPr lang="en-US" dirty="0" smtClean="0"/>
              <a:t>ISGC Presentation on EGI Procedures and </a:t>
            </a:r>
            <a:r>
              <a:rPr lang="en-US" dirty="0"/>
              <a:t>Best Practices: </a:t>
            </a:r>
            <a:r>
              <a:rPr lang="en-US" dirty="0">
                <a:hlinkClick r:id="rId4"/>
              </a:rPr>
              <a:t>http://indico3.twgrid.org/indico/contributionDisplay.py?sessionId=75&amp;contribId=270&amp;confId=</a:t>
            </a:r>
            <a:r>
              <a:rPr lang="en-US" dirty="0" smtClean="0">
                <a:hlinkClick r:id="rId4"/>
              </a:rPr>
              <a:t>370</a:t>
            </a:r>
            <a:r>
              <a:rPr lang="en-US" dirty="0" smtClean="0"/>
              <a:t> </a:t>
            </a:r>
          </a:p>
          <a:p>
            <a:r>
              <a:rPr lang="en-US" sz="2300" dirty="0">
                <a:solidFill>
                  <a:schemeClr val="tx2"/>
                </a:solidFill>
              </a:rPr>
              <a:t>Chain-Reds website: http://</a:t>
            </a:r>
            <a:r>
              <a:rPr lang="en-US" sz="2300" dirty="0" err="1">
                <a:solidFill>
                  <a:schemeClr val="tx2"/>
                </a:solidFill>
              </a:rPr>
              <a:t>www.chain-project.eu</a:t>
            </a:r>
            <a:endParaRPr lang="en-US" sz="2300" dirty="0">
              <a:solidFill>
                <a:schemeClr val="tx2"/>
              </a:solidFill>
            </a:endParaRPr>
          </a:p>
          <a:p>
            <a:r>
              <a:rPr lang="en-US" sz="2300" dirty="0">
                <a:solidFill>
                  <a:schemeClr val="tx2"/>
                </a:solidFill>
              </a:rPr>
              <a:t>The cookbook attached to the agenda https://</a:t>
            </a:r>
            <a:r>
              <a:rPr lang="en-US" sz="2300" dirty="0" err="1">
                <a:solidFill>
                  <a:schemeClr val="tx2"/>
                </a:solidFill>
              </a:rPr>
              <a:t>indico.egi.eu</a:t>
            </a:r>
            <a:r>
              <a:rPr lang="en-US" sz="2300" dirty="0">
                <a:solidFill>
                  <a:schemeClr val="tx2"/>
                </a:solidFill>
              </a:rPr>
              <a:t>/</a:t>
            </a:r>
            <a:r>
              <a:rPr lang="en-US" sz="2300" dirty="0" err="1">
                <a:solidFill>
                  <a:schemeClr val="tx2"/>
                </a:solidFill>
              </a:rPr>
              <a:t>indico</a:t>
            </a:r>
            <a:r>
              <a:rPr lang="en-US" sz="2300" dirty="0">
                <a:solidFill>
                  <a:schemeClr val="tx2"/>
                </a:solidFill>
              </a:rPr>
              <a:t>/</a:t>
            </a:r>
            <a:r>
              <a:rPr lang="en-US" sz="2300" dirty="0" err="1">
                <a:solidFill>
                  <a:schemeClr val="tx2"/>
                </a:solidFill>
              </a:rPr>
              <a:t>getFile.py</a:t>
            </a:r>
            <a:r>
              <a:rPr lang="en-US" sz="2300" dirty="0">
                <a:solidFill>
                  <a:schemeClr val="tx2"/>
                </a:solidFill>
              </a:rPr>
              <a:t>/</a:t>
            </a:r>
            <a:r>
              <a:rPr lang="en-US" sz="2300" dirty="0" err="1">
                <a:solidFill>
                  <a:schemeClr val="tx2"/>
                </a:solidFill>
              </a:rPr>
              <a:t>access?contribId</a:t>
            </a:r>
            <a:r>
              <a:rPr lang="en-US" sz="2300" dirty="0">
                <a:solidFill>
                  <a:schemeClr val="tx2"/>
                </a:solidFill>
              </a:rPr>
              <a:t>=89&amp;sessionId=20&amp;resId=0&amp;materialId=</a:t>
            </a:r>
            <a:r>
              <a:rPr lang="en-US" sz="2300" dirty="0" err="1">
                <a:solidFill>
                  <a:schemeClr val="tx2"/>
                </a:solidFill>
              </a:rPr>
              <a:t>paper&amp;confId</a:t>
            </a:r>
            <a:r>
              <a:rPr lang="en-US" sz="2300" dirty="0">
                <a:solidFill>
                  <a:schemeClr val="tx2"/>
                </a:solidFill>
              </a:rPr>
              <a:t>=1222</a:t>
            </a:r>
          </a:p>
        </p:txBody>
      </p:sp>
    </p:spTree>
    <p:extLst>
      <p:ext uri="{BB962C8B-B14F-4D97-AF65-F5344CB8AC3E}">
        <p14:creationId xmlns:p14="http://schemas.microsoft.com/office/powerpoint/2010/main" val="121068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Chain-Reds Project.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sz="7600" dirty="0"/>
              <a:t>Objectives </a:t>
            </a:r>
          </a:p>
          <a:p>
            <a:pPr>
              <a:defRPr/>
            </a:pPr>
            <a:r>
              <a:rPr lang="en-US" dirty="0"/>
              <a:t>Support the stability of existing and emerging Regional Operation </a:t>
            </a:r>
            <a:r>
              <a:rPr lang="en-US" dirty="0" err="1"/>
              <a:t>Centres</a:t>
            </a:r>
            <a:r>
              <a:rPr lang="en-US" dirty="0"/>
              <a:t> (ROCs) so as to ensure interoperability of DCIs, with focus on </a:t>
            </a:r>
            <a:r>
              <a:rPr lang="en-US" u="sng" dirty="0"/>
              <a:t>Grids</a:t>
            </a:r>
            <a:r>
              <a:rPr lang="en-US" dirty="0"/>
              <a:t>.</a:t>
            </a:r>
          </a:p>
          <a:p>
            <a:pPr>
              <a:defRPr/>
            </a:pPr>
            <a:r>
              <a:rPr lang="en-US" dirty="0"/>
              <a:t>Maintain a set of guidelines for standard grid interfacing, </a:t>
            </a:r>
            <a:r>
              <a:rPr lang="en-US" dirty="0" err="1"/>
              <a:t>customised</a:t>
            </a:r>
            <a:r>
              <a:rPr lang="en-US" dirty="0"/>
              <a:t> for the type of region.</a:t>
            </a:r>
          </a:p>
          <a:p>
            <a:pPr>
              <a:defRPr/>
            </a:pPr>
            <a:r>
              <a:rPr lang="en-US" dirty="0"/>
              <a:t>Investigate the emerging </a:t>
            </a:r>
            <a:r>
              <a:rPr lang="en-US" u="sng" dirty="0"/>
              <a:t>cloud </a:t>
            </a:r>
            <a:r>
              <a:rPr lang="en-US" dirty="0"/>
              <a:t>solutions and propose the relevant interoperation approaches.</a:t>
            </a:r>
          </a:p>
          <a:p>
            <a:pPr>
              <a:defRPr/>
            </a:pPr>
            <a:r>
              <a:rPr lang="en-US" dirty="0" err="1"/>
              <a:t>Analyse</a:t>
            </a:r>
            <a:r>
              <a:rPr lang="en-US" dirty="0"/>
              <a:t> the existing </a:t>
            </a:r>
            <a:r>
              <a:rPr lang="en-US" u="sng" dirty="0"/>
              <a:t>HPC </a:t>
            </a:r>
            <a:r>
              <a:rPr lang="en-US" dirty="0"/>
              <a:t>interoperation approaches and propose potential solutions.</a:t>
            </a:r>
            <a:endParaRPr lang="el-GR" dirty="0"/>
          </a:p>
        </p:txBody>
      </p:sp>
    </p:spTree>
    <p:extLst>
      <p:ext uri="{BB962C8B-B14F-4D97-AF65-F5344CB8AC3E}">
        <p14:creationId xmlns:p14="http://schemas.microsoft.com/office/powerpoint/2010/main" val="95014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Operations Centre</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a:t>
            </a:r>
            <a:r>
              <a:rPr lang="en-GB" b="1" dirty="0" smtClean="0"/>
              <a:t>Operations Centre (OC)</a:t>
            </a:r>
            <a:r>
              <a:rPr lang="en-GB" dirty="0" smtClean="0"/>
              <a:t>: </a:t>
            </a:r>
            <a:r>
              <a:rPr lang="en-GB" i="1" dirty="0" smtClean="0"/>
              <a:t>A centre offering operations services on behalf of the Resource Infrastructure Provider.”</a:t>
            </a:r>
          </a:p>
          <a:p>
            <a:r>
              <a:rPr lang="en-GB" i="1" dirty="0" smtClean="0"/>
              <a:t>“</a:t>
            </a:r>
            <a:r>
              <a:rPr lang="en-GB" b="1" i="1" dirty="0" smtClean="0"/>
              <a:t>Resource Infrastructure Provider (RP)</a:t>
            </a:r>
            <a:r>
              <a:rPr lang="en-GB" i="1" dirty="0" smtClean="0"/>
              <a:t>: </a:t>
            </a:r>
            <a:r>
              <a:rPr lang="en-US" i="1" dirty="0"/>
              <a:t>The legal </a:t>
            </a:r>
            <a:r>
              <a:rPr lang="en-US" i="1" dirty="0" err="1"/>
              <a:t>organisation</a:t>
            </a:r>
            <a:r>
              <a:rPr lang="en-US" i="1" dirty="0"/>
              <a:t> responsible for any matter that concerns the respective Resource Infrastructure. It provides, manages and operates (directly or indirectly) all the operational services required to an agreed level of quality as required by the Resource </a:t>
            </a:r>
            <a:r>
              <a:rPr lang="en-US" i="1" dirty="0" err="1"/>
              <a:t>Centres</a:t>
            </a:r>
            <a:r>
              <a:rPr lang="en-US" i="1" dirty="0"/>
              <a:t> and their user community. It holds the responsibility of integrating these operational services into EGI in order to enable uniform resource access and sharing for the benefit of their Users. The Resource infrastructure Provider liaises locally with the Resource Centre Operations Managers, and represents the Resource </a:t>
            </a:r>
            <a:r>
              <a:rPr lang="en-US" i="1" dirty="0" err="1"/>
              <a:t>Centres</a:t>
            </a:r>
            <a:r>
              <a:rPr lang="en-US" i="1" dirty="0"/>
              <a:t> at an international level. Examples of a Resource infrastructure Provider are the European Intergovernmental Research </a:t>
            </a:r>
            <a:r>
              <a:rPr lang="en-US" i="1" dirty="0" err="1"/>
              <a:t>Organisations</a:t>
            </a:r>
            <a:r>
              <a:rPr lang="en-US" i="1" dirty="0"/>
              <a:t>(EIRO) and the National Grid Initiatives (NGIs</a:t>
            </a:r>
            <a:r>
              <a:rPr lang="en-US" i="1" dirty="0" smtClean="0"/>
              <a:t>)”.</a:t>
            </a:r>
            <a:endParaRPr lang="en-GB" dirty="0"/>
          </a:p>
        </p:txBody>
      </p:sp>
    </p:spTree>
    <p:extLst>
      <p:ext uri="{BB962C8B-B14F-4D97-AF65-F5344CB8AC3E}">
        <p14:creationId xmlns:p14="http://schemas.microsoft.com/office/powerpoint/2010/main" val="390290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Operations Architecture</a:t>
            </a:r>
          </a:p>
        </p:txBody>
      </p:sp>
      <p:pic>
        <p:nvPicPr>
          <p:cNvPr id="2" name="Content Placeholder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1736" y="1196752"/>
            <a:ext cx="8852752" cy="5040461"/>
          </a:xfrm>
        </p:spPr>
      </p:pic>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GB" dirty="0" smtClean="0">
                <a:latin typeface="Arial" pitchFamily="34" charset="0"/>
              </a:rPr>
              <a:t>Copyright T. Ferrari EGI.EU</a:t>
            </a:r>
          </a:p>
          <a:p>
            <a:pPr fontAlgn="base">
              <a:spcBef>
                <a:spcPct val="0"/>
              </a:spcBef>
              <a:spcAft>
                <a:spcPct val="0"/>
              </a:spcAft>
            </a:pPr>
            <a:r>
              <a:rPr lang="en-GB" dirty="0" smtClean="0">
                <a:latin typeface="Arial" pitchFamily="34" charset="0"/>
              </a:rPr>
              <a:t> Chief Operations officer</a:t>
            </a:r>
            <a:endParaRPr lang="en-US" dirty="0">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4</a:t>
            </a:fld>
            <a:endParaRPr lang="en-US">
              <a:solidFill>
                <a:schemeClr val="bg1"/>
              </a:solidFill>
              <a:latin typeface="Arial" pitchFamily="34" charset="0"/>
            </a:endParaRPr>
          </a:p>
        </p:txBody>
      </p:sp>
    </p:spTree>
    <p:extLst>
      <p:ext uri="{BB962C8B-B14F-4D97-AF65-F5344CB8AC3E}">
        <p14:creationId xmlns:p14="http://schemas.microsoft.com/office/powerpoint/2010/main" val="293966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 Infrastructure providers</a:t>
            </a:r>
            <a:endParaRPr lang="en-GB" dirty="0"/>
          </a:p>
        </p:txBody>
      </p:sp>
      <p:sp>
        <p:nvSpPr>
          <p:cNvPr id="3" name="Content Placeholder 2"/>
          <p:cNvSpPr>
            <a:spLocks noGrp="1"/>
          </p:cNvSpPr>
          <p:nvPr>
            <p:ph sz="quarter" idx="1"/>
          </p:nvPr>
        </p:nvSpPr>
        <p:spPr>
          <a:xfrm>
            <a:off x="179512" y="1196752"/>
            <a:ext cx="8507288" cy="4741987"/>
          </a:xfrm>
        </p:spPr>
        <p:txBody>
          <a:bodyPr/>
          <a:lstStyle/>
          <a:p>
            <a:r>
              <a:rPr lang="en-GB" sz="2800" dirty="0" smtClean="0">
                <a:solidFill>
                  <a:schemeClr val="accent1"/>
                </a:solidFill>
              </a:rPr>
              <a:t>Integrated infrastructure providers </a:t>
            </a:r>
            <a:r>
              <a:rPr lang="en-GB" sz="2800" dirty="0" smtClean="0">
                <a:sym typeface="Wingdings" pitchFamily="2" charset="2"/>
              </a:rPr>
              <a:t> sharing policies, procedures, tools, </a:t>
            </a:r>
            <a:r>
              <a:rPr lang="en-GB" sz="2800" dirty="0" err="1" smtClean="0">
                <a:sym typeface="Wingdings" pitchFamily="2" charset="2"/>
              </a:rPr>
              <a:t>QoS</a:t>
            </a:r>
            <a:r>
              <a:rPr lang="en-GB" sz="2800" dirty="0" smtClean="0">
                <a:sym typeface="Wingdings" pitchFamily="2" charset="2"/>
              </a:rPr>
              <a:t> agreements and part of the same operations structure</a:t>
            </a:r>
            <a:endParaRPr lang="en-GB" sz="2800" dirty="0" smtClean="0"/>
          </a:p>
          <a:p>
            <a:pPr lvl="1"/>
            <a:r>
              <a:rPr lang="en-GB" sz="2400" dirty="0" smtClean="0">
                <a:solidFill>
                  <a:schemeClr val="accent1"/>
                </a:solidFill>
              </a:rPr>
              <a:t>Members of the EGI collaboration</a:t>
            </a:r>
            <a:r>
              <a:rPr lang="en-GB" sz="2400" dirty="0" smtClean="0"/>
              <a:t> (EGI Council/EGI-</a:t>
            </a:r>
            <a:r>
              <a:rPr lang="en-GB" sz="2400" dirty="0" err="1" smtClean="0"/>
              <a:t>InSPIRE</a:t>
            </a:r>
            <a:r>
              <a:rPr lang="en-GB" sz="2400" dirty="0" smtClean="0"/>
              <a:t>)</a:t>
            </a:r>
          </a:p>
          <a:p>
            <a:pPr lvl="1"/>
            <a:r>
              <a:rPr lang="en-GB" sz="2400" dirty="0" smtClean="0">
                <a:solidFill>
                  <a:schemeClr val="accent1"/>
                </a:solidFill>
              </a:rPr>
              <a:t>External providers</a:t>
            </a:r>
          </a:p>
          <a:p>
            <a:pPr lvl="2"/>
            <a:r>
              <a:rPr lang="en-GB" sz="2000" dirty="0" smtClean="0"/>
              <a:t>Latin America, </a:t>
            </a:r>
            <a:r>
              <a:rPr lang="en-GB" sz="2000" dirty="0" err="1" smtClean="0"/>
              <a:t>AfricaROC</a:t>
            </a:r>
            <a:r>
              <a:rPr lang="en-GB" sz="2000" dirty="0" smtClean="0"/>
              <a:t>, </a:t>
            </a:r>
            <a:r>
              <a:rPr lang="en-GB" sz="2000" dirty="0" err="1" smtClean="0"/>
              <a:t>ChinaROC</a:t>
            </a:r>
            <a:endParaRPr lang="en-GB" sz="2000" dirty="0" smtClean="0"/>
          </a:p>
          <a:p>
            <a:r>
              <a:rPr lang="en-GB" sz="2800" dirty="0" smtClean="0">
                <a:solidFill>
                  <a:schemeClr val="accent1"/>
                </a:solidFill>
              </a:rPr>
              <a:t>Peer</a:t>
            </a:r>
            <a:r>
              <a:rPr lang="en-GB" sz="2800" dirty="0" smtClean="0"/>
              <a:t> </a:t>
            </a:r>
            <a:r>
              <a:rPr lang="en-GB" sz="2800" dirty="0" smtClean="0">
                <a:solidFill>
                  <a:schemeClr val="accent1"/>
                </a:solidFill>
              </a:rPr>
              <a:t>providers</a:t>
            </a:r>
            <a:r>
              <a:rPr lang="en-GB" sz="2800" dirty="0" smtClean="0"/>
              <a:t> </a:t>
            </a:r>
            <a:r>
              <a:rPr lang="en-GB" sz="2800" dirty="0" smtClean="0">
                <a:sym typeface="Wingdings" pitchFamily="2" charset="2"/>
              </a:rPr>
              <a:t> own operations tools and procedures, compatible policies, loose operations collaboration with EGI</a:t>
            </a:r>
            <a:endParaRPr lang="en-GB" sz="2800" dirty="0">
              <a:sym typeface="Wingdings" pitchFamily="2" charset="2"/>
            </a:endParaRPr>
          </a:p>
          <a:p>
            <a:pPr lvl="1"/>
            <a:r>
              <a:rPr lang="en-GB" sz="2000" dirty="0" smtClean="0"/>
              <a:t> CNCGRID (Under the wing of </a:t>
            </a:r>
            <a:r>
              <a:rPr lang="en-GB" sz="2000" dirty="0" err="1" smtClean="0"/>
              <a:t>ChinaROC</a:t>
            </a:r>
            <a:r>
              <a:rPr lang="en-GB" sz="2000" dirty="0" smtClean="0"/>
              <a:t>), Garuda GRID</a:t>
            </a:r>
            <a:endParaRPr lang="en-GB" sz="2000" dirty="0"/>
          </a:p>
        </p:txBody>
      </p:sp>
      <p:sp>
        <p:nvSpPr>
          <p:cNvPr id="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GB" dirty="0" smtClean="0">
                <a:latin typeface="Arial" pitchFamily="34" charset="0"/>
              </a:rPr>
              <a:t>Copyright T. Ferrari EGI.EU</a:t>
            </a:r>
          </a:p>
          <a:p>
            <a:pPr fontAlgn="base">
              <a:spcBef>
                <a:spcPct val="0"/>
              </a:spcBef>
              <a:spcAft>
                <a:spcPct val="0"/>
              </a:spcAft>
            </a:pPr>
            <a:r>
              <a:rPr lang="en-GB" dirty="0" smtClean="0">
                <a:latin typeface="Arial" pitchFamily="34" charset="0"/>
              </a:rPr>
              <a:t> Chief Operations officer</a:t>
            </a:r>
            <a:endParaRPr lang="en-US" dirty="0">
              <a:solidFill>
                <a:schemeClr val="bg1"/>
              </a:solidFill>
              <a:latin typeface="Arial" pitchFamily="34" charset="0"/>
            </a:endParaRPr>
          </a:p>
        </p:txBody>
      </p:sp>
      <p:sp>
        <p:nvSpPr>
          <p:cNvPr id="5" name="Slide Number Placeholder 4"/>
          <p:cNvSpPr>
            <a:spLocks noGrp="1"/>
          </p:cNvSpPr>
          <p:nvPr>
            <p:ph type="sldNum" sz="quarter" idx="12"/>
          </p:nvPr>
        </p:nvSpPr>
        <p:spPr/>
        <p:txBody>
          <a:bodyPr/>
          <a:lstStyle/>
          <a:p>
            <a:pPr>
              <a:defRPr/>
            </a:pPr>
            <a:fld id="{B0ADEF26-A65D-420E-806B-5DECF286FE21}" type="slidenum">
              <a:rPr lang="en-US" smtClean="0"/>
              <a:pPr>
                <a:defRPr/>
              </a:pPr>
              <a:t>5</a:t>
            </a:fld>
            <a:endParaRPr lang="en-US" dirty="0"/>
          </a:p>
        </p:txBody>
      </p:sp>
    </p:spTree>
    <p:extLst>
      <p:ext uri="{BB962C8B-B14F-4D97-AF65-F5344CB8AC3E}">
        <p14:creationId xmlns:p14="http://schemas.microsoft.com/office/powerpoint/2010/main" val="192993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become an Integrated Resource Infrastructure Provider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Sign an </a:t>
            </a:r>
            <a:r>
              <a:rPr lang="en-US" dirty="0" err="1" smtClean="0"/>
              <a:t>MoU</a:t>
            </a:r>
            <a:r>
              <a:rPr lang="en-US" dirty="0" smtClean="0"/>
              <a:t> &amp; SLA with </a:t>
            </a:r>
            <a:r>
              <a:rPr lang="en-US" dirty="0" err="1" smtClean="0"/>
              <a:t>EGI.eu</a:t>
            </a:r>
            <a:endParaRPr lang="en-US" dirty="0" smtClean="0"/>
          </a:p>
          <a:p>
            <a:pPr marL="514350" indent="-514350">
              <a:buFont typeface="+mj-lt"/>
              <a:buAutoNum type="arabicPeriod"/>
            </a:pPr>
            <a:r>
              <a:rPr lang="en-US" dirty="0" smtClean="0"/>
              <a:t>Set-up your Operations Center that provides</a:t>
            </a:r>
          </a:p>
          <a:p>
            <a:pPr lvl="1"/>
            <a:r>
              <a:rPr lang="en-US" dirty="0" smtClean="0"/>
              <a:t>Accounting/Monitoring Systems</a:t>
            </a:r>
          </a:p>
          <a:p>
            <a:pPr lvl="1"/>
            <a:r>
              <a:rPr lang="en-US" dirty="0" smtClean="0"/>
              <a:t>a Helpdesk System Integrated with GGUS</a:t>
            </a:r>
          </a:p>
          <a:p>
            <a:pPr lvl="1"/>
            <a:r>
              <a:rPr lang="en-US" dirty="0" smtClean="0"/>
              <a:t>Core Services as needed</a:t>
            </a:r>
          </a:p>
          <a:p>
            <a:pPr marL="514350" indent="-514350">
              <a:buFont typeface="+mj-lt"/>
              <a:buAutoNum type="arabicPeriod"/>
            </a:pPr>
            <a:r>
              <a:rPr lang="en-US" dirty="0" smtClean="0"/>
              <a:t>Register </a:t>
            </a:r>
            <a:r>
              <a:rPr lang="en-US" dirty="0"/>
              <a:t>your Sites to </a:t>
            </a:r>
            <a:r>
              <a:rPr lang="en-US" dirty="0" smtClean="0"/>
              <a:t>GOCDB</a:t>
            </a:r>
          </a:p>
          <a:p>
            <a:pPr marL="514350" indent="-514350">
              <a:buFont typeface="+mj-lt"/>
              <a:buAutoNum type="arabicPeriod"/>
            </a:pPr>
            <a:r>
              <a:rPr lang="en-US" dirty="0" err="1" smtClean="0"/>
              <a:t>Addhere</a:t>
            </a:r>
            <a:r>
              <a:rPr lang="en-US" dirty="0" smtClean="0"/>
              <a:t> to EGIs Best Practices and Policies</a:t>
            </a:r>
          </a:p>
          <a:p>
            <a:pPr marL="788670" lvl="1" indent="-514350">
              <a:buFont typeface="+mj-lt"/>
              <a:buAutoNum type="arabicPeriod"/>
            </a:pPr>
            <a:r>
              <a:rPr lang="en-US" dirty="0" smtClean="0"/>
              <a:t>Respond to tickets</a:t>
            </a:r>
          </a:p>
          <a:p>
            <a:pPr marL="788670" lvl="1" indent="-514350">
              <a:buFont typeface="+mj-lt"/>
              <a:buAutoNum type="arabicPeriod"/>
            </a:pPr>
            <a:r>
              <a:rPr lang="en-US" dirty="0" smtClean="0"/>
              <a:t>Maintain you site availability and reliability high</a:t>
            </a:r>
          </a:p>
          <a:p>
            <a:pPr marL="788670" lvl="1" indent="-514350">
              <a:buFont typeface="+mj-lt"/>
              <a:buAutoNum type="arabicPeriod"/>
            </a:pPr>
            <a:r>
              <a:rPr lang="en-US" dirty="0" smtClean="0"/>
              <a:t>Always run the recommended versions of middleware and OS.</a:t>
            </a:r>
            <a:endParaRPr lang="en-US" dirty="0"/>
          </a:p>
          <a:p>
            <a:pPr lvl="1"/>
            <a:endParaRPr lang="en-US" dirty="0"/>
          </a:p>
        </p:txBody>
      </p:sp>
    </p:spTree>
    <p:extLst>
      <p:ext uri="{BB962C8B-B14F-4D97-AF65-F5344CB8AC3E}">
        <p14:creationId xmlns:p14="http://schemas.microsoft.com/office/powerpoint/2010/main" val="135127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an </a:t>
            </a:r>
            <a:r>
              <a:rPr lang="en-US" dirty="0" err="1"/>
              <a:t>MoU</a:t>
            </a:r>
            <a:r>
              <a:rPr lang="en-US" dirty="0"/>
              <a:t> &amp; SLA with </a:t>
            </a:r>
            <a:r>
              <a:rPr lang="en-US" dirty="0" err="1" smtClean="0"/>
              <a:t>EGI.eu</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MoU</a:t>
            </a:r>
            <a:r>
              <a:rPr lang="en-US" dirty="0" smtClean="0"/>
              <a:t> Memorandum of understanding</a:t>
            </a:r>
          </a:p>
          <a:p>
            <a:pPr lvl="1"/>
            <a:r>
              <a:rPr lang="en-US" dirty="0" smtClean="0"/>
              <a:t>defines what each party offers to this collaboration</a:t>
            </a:r>
          </a:p>
          <a:p>
            <a:pPr lvl="1"/>
            <a:r>
              <a:rPr lang="en-US" dirty="0" smtClean="0"/>
              <a:t>Defines what are the obligations of each participant</a:t>
            </a:r>
          </a:p>
          <a:p>
            <a:pPr lvl="1"/>
            <a:r>
              <a:rPr lang="en-US" dirty="0" smtClean="0"/>
              <a:t>2</a:t>
            </a:r>
            <a:r>
              <a:rPr lang="en-US" baseline="30000" dirty="0" smtClean="0"/>
              <a:t>nd</a:t>
            </a:r>
            <a:r>
              <a:rPr lang="en-US" dirty="0" smtClean="0"/>
              <a:t> level Signed by each member of a federation (</a:t>
            </a:r>
            <a:r>
              <a:rPr lang="en-US" dirty="0" err="1" smtClean="0"/>
              <a:t>e.g</a:t>
            </a:r>
            <a:r>
              <a:rPr lang="en-US" dirty="0" smtClean="0"/>
              <a:t> institutes that offer sites) and and one Legal entity/representative of the federation</a:t>
            </a:r>
          </a:p>
          <a:p>
            <a:pPr lvl="1"/>
            <a:r>
              <a:rPr lang="en-US" dirty="0" smtClean="0"/>
              <a:t>1</a:t>
            </a:r>
            <a:r>
              <a:rPr lang="en-US" baseline="30000" dirty="0" smtClean="0"/>
              <a:t>st</a:t>
            </a:r>
            <a:r>
              <a:rPr lang="en-US" dirty="0" smtClean="0"/>
              <a:t>  level signed between EGI.EU and the Legal Representative for the federation</a:t>
            </a:r>
          </a:p>
          <a:p>
            <a:r>
              <a:rPr lang="en-US" dirty="0" smtClean="0"/>
              <a:t>SLA/OLA: Service/Operation Level Agreements</a:t>
            </a:r>
          </a:p>
          <a:p>
            <a:pPr lvl="1"/>
            <a:r>
              <a:rPr lang="en-US" dirty="0" smtClean="0"/>
              <a:t>Defines the minimum level of Availability and Reliability of each service/site/roc</a:t>
            </a:r>
          </a:p>
          <a:p>
            <a:pPr lvl="1"/>
            <a:r>
              <a:rPr lang="en-US" dirty="0" smtClean="0"/>
              <a:t>1st level of SLAs are signed between </a:t>
            </a:r>
          </a:p>
          <a:p>
            <a:pPr lvl="1"/>
            <a:r>
              <a:rPr lang="en-US" dirty="0" smtClean="0"/>
              <a:t>2</a:t>
            </a:r>
            <a:r>
              <a:rPr lang="en-US" baseline="30000" dirty="0" smtClean="0"/>
              <a:t>nd</a:t>
            </a:r>
            <a:r>
              <a:rPr lang="en-US" dirty="0" smtClean="0"/>
              <a:t> level of SLAs are signed between the RP and each Site</a:t>
            </a:r>
          </a:p>
        </p:txBody>
      </p:sp>
    </p:spTree>
    <p:extLst>
      <p:ext uri="{BB962C8B-B14F-4D97-AF65-F5344CB8AC3E}">
        <p14:creationId xmlns:p14="http://schemas.microsoft.com/office/powerpoint/2010/main" val="179620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Organise</a:t>
            </a:r>
            <a:r>
              <a:rPr lang="en-US" dirty="0" smtClean="0"/>
              <a:t> your Operations Center</a:t>
            </a:r>
            <a:endParaRPr lang="en-US" dirty="0"/>
          </a:p>
        </p:txBody>
      </p:sp>
      <p:sp>
        <p:nvSpPr>
          <p:cNvPr id="3" name="Content Placeholder 2"/>
          <p:cNvSpPr>
            <a:spLocks noGrp="1"/>
          </p:cNvSpPr>
          <p:nvPr>
            <p:ph sz="quarter" idx="1"/>
          </p:nvPr>
        </p:nvSpPr>
        <p:spPr/>
        <p:txBody>
          <a:bodyPr/>
          <a:lstStyle/>
          <a:p>
            <a:r>
              <a:rPr lang="en-US" dirty="0"/>
              <a:t>adhere to the Grid Security and Operational Policies and </a:t>
            </a:r>
            <a:r>
              <a:rPr lang="en-US" dirty="0" smtClean="0"/>
              <a:t>Procedures </a:t>
            </a:r>
            <a:endParaRPr lang="en-US" dirty="0"/>
          </a:p>
          <a:p>
            <a:r>
              <a:rPr lang="en-US" dirty="0" smtClean="0"/>
              <a:t>Setup a </a:t>
            </a:r>
            <a:r>
              <a:rPr lang="en-US" dirty="0" err="1" smtClean="0"/>
              <a:t>Heldesk</a:t>
            </a:r>
            <a:r>
              <a:rPr lang="en-US" dirty="0" smtClean="0"/>
              <a:t> service integrated with a dedicated  GGUS Support Unit</a:t>
            </a:r>
          </a:p>
          <a:p>
            <a:r>
              <a:rPr lang="en-US" dirty="0" err="1" smtClean="0"/>
              <a:t>Organise</a:t>
            </a:r>
            <a:r>
              <a:rPr lang="en-US" dirty="0" smtClean="0"/>
              <a:t> teams for 1</a:t>
            </a:r>
            <a:r>
              <a:rPr lang="en-US" baseline="30000" dirty="0" smtClean="0"/>
              <a:t>st</a:t>
            </a:r>
            <a:r>
              <a:rPr lang="en-US" dirty="0" smtClean="0"/>
              <a:t> and 2</a:t>
            </a:r>
            <a:r>
              <a:rPr lang="en-US" baseline="30000" dirty="0" smtClean="0"/>
              <a:t>nd</a:t>
            </a:r>
            <a:r>
              <a:rPr lang="en-US" dirty="0" smtClean="0"/>
              <a:t> level of support </a:t>
            </a:r>
          </a:p>
          <a:p>
            <a:r>
              <a:rPr lang="en-US" dirty="0" smtClean="0"/>
              <a:t>Setup Accounting and Monitoring services compatible with the EGI services.(</a:t>
            </a:r>
            <a:r>
              <a:rPr lang="en-US" dirty="0" err="1" smtClean="0"/>
              <a:t>e.g</a:t>
            </a:r>
            <a:r>
              <a:rPr lang="en-US" dirty="0" smtClean="0"/>
              <a:t> SAM/APEL)</a:t>
            </a:r>
          </a:p>
          <a:p>
            <a:endParaRPr lang="en-US" dirty="0"/>
          </a:p>
        </p:txBody>
      </p:sp>
    </p:spTree>
    <p:extLst>
      <p:ext uri="{BB962C8B-B14F-4D97-AF65-F5344CB8AC3E}">
        <p14:creationId xmlns:p14="http://schemas.microsoft.com/office/powerpoint/2010/main" val="100517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 your Sites to </a:t>
            </a:r>
            <a:r>
              <a:rPr lang="en-US" dirty="0" smtClean="0"/>
              <a:t>GOCDB</a:t>
            </a:r>
            <a:endParaRPr lang="en-US" dirty="0"/>
          </a:p>
        </p:txBody>
      </p:sp>
      <p:sp>
        <p:nvSpPr>
          <p:cNvPr id="3" name="Content Placeholder 2"/>
          <p:cNvSpPr>
            <a:spLocks noGrp="1"/>
          </p:cNvSpPr>
          <p:nvPr>
            <p:ph sz="quarter" idx="1"/>
          </p:nvPr>
        </p:nvSpPr>
        <p:spPr/>
        <p:txBody>
          <a:bodyPr/>
          <a:lstStyle/>
          <a:p>
            <a:r>
              <a:rPr lang="en-US" dirty="0" smtClean="0"/>
              <a:t>GOCDB is the central contact service of EGI.EU and is used to:</a:t>
            </a:r>
          </a:p>
          <a:p>
            <a:pPr lvl="1"/>
            <a:r>
              <a:rPr lang="en-US" dirty="0" smtClean="0"/>
              <a:t>Collect Resource providers/Operations center management contacts</a:t>
            </a:r>
          </a:p>
          <a:p>
            <a:pPr lvl="1"/>
            <a:r>
              <a:rPr lang="en-US" dirty="0" smtClean="0"/>
              <a:t>Collect Site contact points</a:t>
            </a:r>
          </a:p>
          <a:p>
            <a:pPr lvl="1"/>
            <a:r>
              <a:rPr lang="en-US" dirty="0" smtClean="0"/>
              <a:t>Register Services offered by each site (visible or not to EGI)</a:t>
            </a:r>
          </a:p>
          <a:p>
            <a:pPr lvl="1"/>
            <a:r>
              <a:rPr lang="en-US" dirty="0" smtClean="0"/>
              <a:t>Declare downtimes</a:t>
            </a:r>
            <a:endParaRPr lang="en-US" dirty="0"/>
          </a:p>
        </p:txBody>
      </p:sp>
    </p:spTree>
    <p:extLst>
      <p:ext uri="{BB962C8B-B14F-4D97-AF65-F5344CB8AC3E}">
        <p14:creationId xmlns:p14="http://schemas.microsoft.com/office/powerpoint/2010/main" val="898126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IN-Reds-theme">
  <a:themeElements>
    <a:clrScheme name="Livre reli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CHAIN-Reds-theme.thmx</Template>
  <TotalTime>3548</TotalTime>
  <Words>1695</Words>
  <Application>Microsoft Macintosh PowerPoint</Application>
  <PresentationFormat>On-screen Show (4:3)</PresentationFormat>
  <Paragraphs>232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CHAIN-Reds-theme</vt:lpstr>
      <vt:lpstr>CookBook: Guidelines on how to kick-start and ROC/NGI</vt:lpstr>
      <vt:lpstr>Chain-Reds Project.</vt:lpstr>
      <vt:lpstr>What is an Operations Centre</vt:lpstr>
      <vt:lpstr>Operations Architecture</vt:lpstr>
      <vt:lpstr>EGI Infrastructure providers</vt:lpstr>
      <vt:lpstr>Steps to become an Integrated Resource Infrastructure Provider </vt:lpstr>
      <vt:lpstr>Sign an MoU &amp; SLA with EGI.eu</vt:lpstr>
      <vt:lpstr>Organise your Operations Center</vt:lpstr>
      <vt:lpstr>Register your Sites to GOCDB</vt:lpstr>
      <vt:lpstr>Site Lifecycle</vt:lpstr>
      <vt:lpstr>ROC Africa&amp;Arabia</vt:lpstr>
      <vt:lpstr>SEAsia ROC</vt:lpstr>
      <vt:lpstr>LA ROC</vt:lpstr>
      <vt:lpstr>China ROC</vt:lpstr>
      <vt:lpstr>CNGRID</vt:lpstr>
      <vt:lpstr>Garuda ROC</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WP2: Consolidation of existing state of the art</dc:title>
  <dc:creator>oprnjat</dc:creator>
  <cp:lastModifiedBy>Kostas Koumantaros</cp:lastModifiedBy>
  <cp:revision>147</cp:revision>
  <dcterms:created xsi:type="dcterms:W3CDTF">2010-11-13T15:54:29Z</dcterms:created>
  <dcterms:modified xsi:type="dcterms:W3CDTF">2013-04-09T15:52:57Z</dcterms:modified>
</cp:coreProperties>
</file>