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handoutMasterIdLst>
    <p:handoutMasterId r:id="rId30"/>
  </p:handoutMasterIdLst>
  <p:sldIdLst>
    <p:sldId id="320" r:id="rId2"/>
    <p:sldId id="324" r:id="rId3"/>
    <p:sldId id="276" r:id="rId4"/>
    <p:sldId id="311" r:id="rId5"/>
    <p:sldId id="310" r:id="rId6"/>
    <p:sldId id="279" r:id="rId7"/>
    <p:sldId id="313" r:id="rId8"/>
    <p:sldId id="315" r:id="rId9"/>
    <p:sldId id="280" r:id="rId10"/>
    <p:sldId id="301" r:id="rId11"/>
    <p:sldId id="318" r:id="rId12"/>
    <p:sldId id="319" r:id="rId13"/>
    <p:sldId id="282" r:id="rId14"/>
    <p:sldId id="326" r:id="rId15"/>
    <p:sldId id="325" r:id="rId16"/>
    <p:sldId id="278" r:id="rId17"/>
    <p:sldId id="269" r:id="rId18"/>
    <p:sldId id="289" r:id="rId19"/>
    <p:sldId id="329" r:id="rId20"/>
    <p:sldId id="290" r:id="rId21"/>
    <p:sldId id="293" r:id="rId22"/>
    <p:sldId id="294" r:id="rId23"/>
    <p:sldId id="295" r:id="rId24"/>
    <p:sldId id="309" r:id="rId25"/>
    <p:sldId id="285" r:id="rId26"/>
    <p:sldId id="261" r:id="rId27"/>
    <p:sldId id="262" r:id="rId28"/>
  </p:sldIdLst>
  <p:sldSz cx="9144000" cy="6858000" type="screen4x3"/>
  <p:notesSz cx="6746875" cy="9867900"/>
  <p:defaultTextStyle>
    <a:defPPr>
      <a:defRPr lang="en-GB"/>
    </a:defPPr>
    <a:lvl1pPr algn="ctr" rtl="0" eaLnBrk="0" fontAlgn="base" hangingPunct="0">
      <a:lnSpc>
        <a:spcPct val="110000"/>
      </a:lnSpc>
      <a:spcBef>
        <a:spcPct val="50000"/>
      </a:spcBef>
      <a:spcAft>
        <a:spcPct val="0"/>
      </a:spcAft>
      <a:buClr>
        <a:srgbClr val="FFCC00"/>
      </a:buClr>
      <a:buFont typeface="Wingdings" charset="2"/>
      <a:defRPr kern="1200">
        <a:solidFill>
          <a:schemeClr val="accent2"/>
        </a:solidFill>
        <a:latin typeface="Arial" charset="0"/>
        <a:ea typeface="+mn-ea"/>
        <a:cs typeface="Arial" charset="0"/>
      </a:defRPr>
    </a:lvl1pPr>
    <a:lvl2pPr marL="457200" algn="ctr" rtl="0" eaLnBrk="0" fontAlgn="base" hangingPunct="0">
      <a:lnSpc>
        <a:spcPct val="110000"/>
      </a:lnSpc>
      <a:spcBef>
        <a:spcPct val="50000"/>
      </a:spcBef>
      <a:spcAft>
        <a:spcPct val="0"/>
      </a:spcAft>
      <a:buClr>
        <a:srgbClr val="FFCC00"/>
      </a:buClr>
      <a:buFont typeface="Wingdings" charset="2"/>
      <a:defRPr kern="1200">
        <a:solidFill>
          <a:schemeClr val="accent2"/>
        </a:solidFill>
        <a:latin typeface="Arial" charset="0"/>
        <a:ea typeface="+mn-ea"/>
        <a:cs typeface="Arial" charset="0"/>
      </a:defRPr>
    </a:lvl2pPr>
    <a:lvl3pPr marL="914400" algn="ctr" rtl="0" eaLnBrk="0" fontAlgn="base" hangingPunct="0">
      <a:lnSpc>
        <a:spcPct val="110000"/>
      </a:lnSpc>
      <a:spcBef>
        <a:spcPct val="50000"/>
      </a:spcBef>
      <a:spcAft>
        <a:spcPct val="0"/>
      </a:spcAft>
      <a:buClr>
        <a:srgbClr val="FFCC00"/>
      </a:buClr>
      <a:buFont typeface="Wingdings" charset="2"/>
      <a:defRPr kern="1200">
        <a:solidFill>
          <a:schemeClr val="accent2"/>
        </a:solidFill>
        <a:latin typeface="Arial" charset="0"/>
        <a:ea typeface="+mn-ea"/>
        <a:cs typeface="Arial" charset="0"/>
      </a:defRPr>
    </a:lvl3pPr>
    <a:lvl4pPr marL="1371600" algn="ctr" rtl="0" eaLnBrk="0" fontAlgn="base" hangingPunct="0">
      <a:lnSpc>
        <a:spcPct val="110000"/>
      </a:lnSpc>
      <a:spcBef>
        <a:spcPct val="50000"/>
      </a:spcBef>
      <a:spcAft>
        <a:spcPct val="0"/>
      </a:spcAft>
      <a:buClr>
        <a:srgbClr val="FFCC00"/>
      </a:buClr>
      <a:buFont typeface="Wingdings" charset="2"/>
      <a:defRPr kern="1200">
        <a:solidFill>
          <a:schemeClr val="accent2"/>
        </a:solidFill>
        <a:latin typeface="Arial" charset="0"/>
        <a:ea typeface="+mn-ea"/>
        <a:cs typeface="Arial" charset="0"/>
      </a:defRPr>
    </a:lvl4pPr>
    <a:lvl5pPr marL="1828800" algn="ctr" rtl="0" eaLnBrk="0" fontAlgn="base" hangingPunct="0">
      <a:lnSpc>
        <a:spcPct val="110000"/>
      </a:lnSpc>
      <a:spcBef>
        <a:spcPct val="50000"/>
      </a:spcBef>
      <a:spcAft>
        <a:spcPct val="0"/>
      </a:spcAft>
      <a:buClr>
        <a:srgbClr val="FFCC00"/>
      </a:buClr>
      <a:buFont typeface="Wingdings" charset="2"/>
      <a:defRPr kern="1200">
        <a:solidFill>
          <a:schemeClr val="accent2"/>
        </a:solidFill>
        <a:latin typeface="Arial" charset="0"/>
        <a:ea typeface="+mn-ea"/>
        <a:cs typeface="Arial" charset="0"/>
      </a:defRPr>
    </a:lvl5pPr>
    <a:lvl6pPr marL="2286000" algn="l" defTabSz="914400" rtl="0" eaLnBrk="1" latinLnBrk="0" hangingPunct="1">
      <a:defRPr kern="1200">
        <a:solidFill>
          <a:schemeClr val="accent2"/>
        </a:solidFill>
        <a:latin typeface="Arial" charset="0"/>
        <a:ea typeface="+mn-ea"/>
        <a:cs typeface="Arial" charset="0"/>
      </a:defRPr>
    </a:lvl6pPr>
    <a:lvl7pPr marL="2743200" algn="l" defTabSz="914400" rtl="0" eaLnBrk="1" latinLnBrk="0" hangingPunct="1">
      <a:defRPr kern="1200">
        <a:solidFill>
          <a:schemeClr val="accent2"/>
        </a:solidFill>
        <a:latin typeface="Arial" charset="0"/>
        <a:ea typeface="+mn-ea"/>
        <a:cs typeface="Arial" charset="0"/>
      </a:defRPr>
    </a:lvl7pPr>
    <a:lvl8pPr marL="3200400" algn="l" defTabSz="914400" rtl="0" eaLnBrk="1" latinLnBrk="0" hangingPunct="1">
      <a:defRPr kern="1200">
        <a:solidFill>
          <a:schemeClr val="accent2"/>
        </a:solidFill>
        <a:latin typeface="Arial" charset="0"/>
        <a:ea typeface="+mn-ea"/>
        <a:cs typeface="Arial" charset="0"/>
      </a:defRPr>
    </a:lvl8pPr>
    <a:lvl9pPr marL="3657600" algn="l" defTabSz="914400" rtl="0" eaLnBrk="1" latinLnBrk="0" hangingPunct="1">
      <a:defRPr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0"/>
    <a:srgbClr val="F01302"/>
    <a:srgbClr val="000074"/>
    <a:srgbClr val="EA2E08"/>
    <a:srgbClr val="00007A"/>
    <a:srgbClr val="305BA9"/>
    <a:srgbClr val="F1AF00"/>
    <a:srgbClr val="2B5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5154" autoAdjust="0"/>
  </p:normalViewPr>
  <p:slideViewPr>
    <p:cSldViewPr snapToGrid="0">
      <p:cViewPr>
        <p:scale>
          <a:sx n="56" d="100"/>
          <a:sy n="56" d="100"/>
        </p:scale>
        <p:origin x="-1662" y="-72"/>
      </p:cViewPr>
      <p:guideLst>
        <p:guide orient="horz" pos="2160"/>
        <p:guide pos="2880"/>
      </p:guideLst>
    </p:cSldViewPr>
  </p:slideViewPr>
  <p:outlineViewPr>
    <p:cViewPr>
      <p:scale>
        <a:sx n="33" d="100"/>
        <a:sy n="33" d="100"/>
      </p:scale>
      <p:origin x="38" y="1541"/>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2258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FontTx/>
              <a:buNone/>
              <a:defRPr sz="1200">
                <a:solidFill>
                  <a:schemeClr val="tx1"/>
                </a:solidFill>
              </a:defRPr>
            </a:lvl1pPr>
          </a:lstStyle>
          <a:p>
            <a:pPr>
              <a:defRPr/>
            </a:pPr>
            <a:endParaRPr lang="en-GB"/>
          </a:p>
        </p:txBody>
      </p:sp>
      <p:sp>
        <p:nvSpPr>
          <p:cNvPr id="70659" name="Rectangle 3"/>
          <p:cNvSpPr>
            <a:spLocks noGrp="1" noChangeArrowheads="1"/>
          </p:cNvSpPr>
          <p:nvPr>
            <p:ph type="dt" sz="quarter" idx="1"/>
          </p:nvPr>
        </p:nvSpPr>
        <p:spPr bwMode="auto">
          <a:xfrm>
            <a:off x="3822700" y="0"/>
            <a:ext cx="292258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a:solidFill>
                  <a:schemeClr val="tx1"/>
                </a:solidFill>
              </a:defRPr>
            </a:lvl1pPr>
          </a:lstStyle>
          <a:p>
            <a:pPr>
              <a:defRPr/>
            </a:pPr>
            <a:endParaRPr lang="en-GB"/>
          </a:p>
        </p:txBody>
      </p:sp>
      <p:sp>
        <p:nvSpPr>
          <p:cNvPr id="70660" name="Rectangle 4"/>
          <p:cNvSpPr>
            <a:spLocks noGrp="1" noChangeArrowheads="1"/>
          </p:cNvSpPr>
          <p:nvPr>
            <p:ph type="ftr" sz="quarter" idx="2"/>
          </p:nvPr>
        </p:nvSpPr>
        <p:spPr bwMode="auto">
          <a:xfrm>
            <a:off x="0" y="9374188"/>
            <a:ext cx="292258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200">
                <a:solidFill>
                  <a:schemeClr val="tx1"/>
                </a:solidFill>
              </a:defRPr>
            </a:lvl1pPr>
          </a:lstStyle>
          <a:p>
            <a:pPr>
              <a:defRPr/>
            </a:pPr>
            <a:endParaRPr lang="en-GB"/>
          </a:p>
        </p:txBody>
      </p:sp>
      <p:sp>
        <p:nvSpPr>
          <p:cNvPr id="70661" name="Rectangle 5"/>
          <p:cNvSpPr>
            <a:spLocks noGrp="1" noChangeArrowheads="1"/>
          </p:cNvSpPr>
          <p:nvPr>
            <p:ph type="sldNum" sz="quarter" idx="3"/>
          </p:nvPr>
        </p:nvSpPr>
        <p:spPr bwMode="auto">
          <a:xfrm>
            <a:off x="3822700" y="9374188"/>
            <a:ext cx="292258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sz="1200">
                <a:solidFill>
                  <a:schemeClr val="tx1"/>
                </a:solidFill>
              </a:defRPr>
            </a:lvl1pPr>
          </a:lstStyle>
          <a:p>
            <a:pPr>
              <a:defRPr/>
            </a:pPr>
            <a:fld id="{70B425CC-9EC7-4697-B127-DA91F395CCB5}" type="slidenum">
              <a:rPr lang="en-GB"/>
              <a:pPr>
                <a:defRPr/>
              </a:pPr>
              <a:t>‹N›</a:t>
            </a:fld>
            <a:endParaRPr lang="en-GB"/>
          </a:p>
        </p:txBody>
      </p:sp>
    </p:spTree>
    <p:extLst>
      <p:ext uri="{BB962C8B-B14F-4D97-AF65-F5344CB8AC3E}">
        <p14:creationId xmlns:p14="http://schemas.microsoft.com/office/powerpoint/2010/main" val="1900703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258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buClrTx/>
              <a:buFontTx/>
              <a:buNone/>
              <a:defRPr sz="1200">
                <a:solidFill>
                  <a:schemeClr val="tx1"/>
                </a:solidFill>
              </a:defRPr>
            </a:lvl1pPr>
          </a:lstStyle>
          <a:p>
            <a:pPr>
              <a:defRPr/>
            </a:pPr>
            <a:endParaRPr lang="en-GB"/>
          </a:p>
        </p:txBody>
      </p:sp>
      <p:sp>
        <p:nvSpPr>
          <p:cNvPr id="6147" name="Rectangle 3"/>
          <p:cNvSpPr>
            <a:spLocks noGrp="1" noChangeArrowheads="1"/>
          </p:cNvSpPr>
          <p:nvPr>
            <p:ph type="dt" idx="1"/>
          </p:nvPr>
        </p:nvSpPr>
        <p:spPr bwMode="auto">
          <a:xfrm>
            <a:off x="3822700" y="0"/>
            <a:ext cx="292258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a:solidFill>
                  <a:schemeClr val="tx1"/>
                </a:solidFill>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906463" y="741363"/>
            <a:ext cx="4933950" cy="37004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4688" y="4687888"/>
            <a:ext cx="5397500"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4188"/>
            <a:ext cx="292258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buClrTx/>
              <a:buFontTx/>
              <a:buNone/>
              <a:defRPr sz="1200">
                <a:solidFill>
                  <a:schemeClr val="tx1"/>
                </a:solidFill>
              </a:defRPr>
            </a:lvl1pPr>
          </a:lstStyle>
          <a:p>
            <a:pPr>
              <a:defRPr/>
            </a:pPr>
            <a:endParaRPr lang="en-GB"/>
          </a:p>
        </p:txBody>
      </p:sp>
      <p:sp>
        <p:nvSpPr>
          <p:cNvPr id="6151" name="Rectangle 7"/>
          <p:cNvSpPr>
            <a:spLocks noGrp="1" noChangeArrowheads="1"/>
          </p:cNvSpPr>
          <p:nvPr>
            <p:ph type="sldNum" sz="quarter" idx="5"/>
          </p:nvPr>
        </p:nvSpPr>
        <p:spPr bwMode="auto">
          <a:xfrm>
            <a:off x="3822700" y="9374188"/>
            <a:ext cx="292258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FontTx/>
              <a:buNone/>
              <a:defRPr sz="1200">
                <a:solidFill>
                  <a:schemeClr val="tx1"/>
                </a:solidFill>
              </a:defRPr>
            </a:lvl1pPr>
          </a:lstStyle>
          <a:p>
            <a:pPr>
              <a:defRPr/>
            </a:pPr>
            <a:fld id="{A2EB6DA9-319A-437C-BA0F-994D0E97D851}" type="slidenum">
              <a:rPr lang="en-GB"/>
              <a:pPr>
                <a:defRPr/>
              </a:pPr>
              <a:t>‹N›</a:t>
            </a:fld>
            <a:endParaRPr lang="en-GB"/>
          </a:p>
        </p:txBody>
      </p:sp>
    </p:spTree>
    <p:extLst>
      <p:ext uri="{BB962C8B-B14F-4D97-AF65-F5344CB8AC3E}">
        <p14:creationId xmlns:p14="http://schemas.microsoft.com/office/powerpoint/2010/main" val="3656952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Good morning, my name is </a:t>
            </a:r>
            <a:r>
              <a:rPr lang="en-US" sz="1200" kern="1200" dirty="0" err="1" smtClean="0">
                <a:solidFill>
                  <a:schemeClr val="tx1"/>
                </a:solidFill>
                <a:latin typeface="Arial" charset="0"/>
                <a:ea typeface="+mn-ea"/>
                <a:cs typeface="+mn-cs"/>
              </a:rPr>
              <a:t>carlo</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casarino</a:t>
            </a:r>
            <a:r>
              <a:rPr lang="en-US" sz="1200" kern="1200" dirty="0" smtClean="0">
                <a:solidFill>
                  <a:schemeClr val="tx1"/>
                </a:solidFill>
                <a:latin typeface="Arial" charset="0"/>
                <a:ea typeface="+mn-ea"/>
                <a:cs typeface="+mn-cs"/>
              </a:rPr>
              <a:t> researcher at </a:t>
            </a:r>
            <a:r>
              <a:rPr lang="en-US" sz="1200" kern="1200" dirty="0" err="1" smtClean="0">
                <a:solidFill>
                  <a:schemeClr val="tx1"/>
                </a:solidFill>
                <a:latin typeface="Arial" charset="0"/>
                <a:ea typeface="+mn-ea"/>
                <a:cs typeface="+mn-cs"/>
              </a:rPr>
              <a:t>Laboratorio</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di</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Tecnologie</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Oncologiche</a:t>
            </a:r>
            <a:r>
              <a:rPr lang="en-US" sz="1200" kern="1200" dirty="0" smtClean="0">
                <a:solidFill>
                  <a:schemeClr val="tx1"/>
                </a:solidFill>
                <a:latin typeface="Arial" charset="0"/>
                <a:ea typeface="+mn-ea"/>
                <a:cs typeface="+mn-cs"/>
              </a:rPr>
              <a:t> (San </a:t>
            </a:r>
            <a:r>
              <a:rPr lang="en-US" sz="1200" kern="1200" dirty="0" err="1" smtClean="0">
                <a:solidFill>
                  <a:schemeClr val="tx1"/>
                </a:solidFill>
                <a:latin typeface="Arial" charset="0"/>
                <a:ea typeface="+mn-ea"/>
                <a:cs typeface="+mn-cs"/>
              </a:rPr>
              <a:t>Raffaele</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G.Giglio</a:t>
            </a:r>
            <a:r>
              <a:rPr lang="en-US" sz="1200" kern="1200" dirty="0" smtClean="0">
                <a:solidFill>
                  <a:schemeClr val="tx1"/>
                </a:solidFill>
                <a:latin typeface="Arial" charset="0"/>
                <a:ea typeface="+mn-ea"/>
                <a:cs typeface="+mn-cs"/>
              </a:rPr>
              <a:t> Hospital) in </a:t>
            </a:r>
            <a:r>
              <a:rPr lang="en-US" sz="1200" kern="1200" dirty="0" err="1" smtClean="0">
                <a:solidFill>
                  <a:schemeClr val="tx1"/>
                </a:solidFill>
                <a:latin typeface="Arial" charset="0"/>
                <a:ea typeface="+mn-ea"/>
                <a:cs typeface="+mn-cs"/>
              </a:rPr>
              <a:t>Cefalù</a:t>
            </a:r>
            <a:r>
              <a:rPr lang="en-US" sz="1200" kern="1200" dirty="0" smtClean="0">
                <a:solidFill>
                  <a:schemeClr val="tx1"/>
                </a:solidFill>
                <a:latin typeface="Arial" charset="0"/>
                <a:ea typeface="+mn-ea"/>
                <a:cs typeface="+mn-cs"/>
              </a:rPr>
              <a:t> (Italy). The title of my talk is : </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simulation activities are also essential in technology in order to design more accurate collimation systems and better patient and workers radiation protection d</a:t>
            </a:r>
            <a:r>
              <a:rPr lang="en-US" sz="1200" kern="1200" baseline="0" dirty="0" smtClean="0">
                <a:solidFill>
                  <a:schemeClr val="tx1"/>
                </a:solidFill>
                <a:latin typeface="Arial" charset="0"/>
                <a:ea typeface="+mn-ea"/>
                <a:cs typeface="+mn-cs"/>
              </a:rPr>
              <a:t>evices.</a:t>
            </a:r>
            <a:endParaRPr lang="it-IT" sz="1200" kern="1200" dirty="0" smtClean="0">
              <a:solidFill>
                <a:schemeClr val="tx1"/>
              </a:solidFill>
              <a:latin typeface="Arial" charset="0"/>
              <a:ea typeface="+mn-ea"/>
              <a:cs typeface="+mn-cs"/>
            </a:endParaRPr>
          </a:p>
          <a:p>
            <a:endParaRPr lang="it-IT" baseline="0" dirty="0" smtClean="0"/>
          </a:p>
          <a:p>
            <a:endParaRPr lang="it-IT" baseline="0" dirty="0" smtClean="0"/>
          </a:p>
          <a:p>
            <a:endParaRPr lang="it-IT" baseline="0" dirty="0" smtClean="0"/>
          </a:p>
          <a:p>
            <a:r>
              <a:rPr lang="it-IT" baseline="0" dirty="0" smtClean="0"/>
              <a:t>In ambito </a:t>
            </a:r>
            <a:r>
              <a:rPr lang="it-IT" u="sng" baseline="0" dirty="0" smtClean="0"/>
              <a:t>TECNOLOGICO</a:t>
            </a:r>
            <a:r>
              <a:rPr lang="it-IT" baseline="0" dirty="0" smtClean="0"/>
              <a:t> questa tecnica può avere delle criticità temporali diverse a seconda se viene usata per lavorare con delle </a:t>
            </a:r>
          </a:p>
          <a:p>
            <a:r>
              <a:rPr lang="it-IT" baseline="0" dirty="0" smtClean="0"/>
              <a:t>compagnie esterne o per comunità di ricerca.</a:t>
            </a:r>
          </a:p>
          <a:p>
            <a:r>
              <a:rPr lang="it-IT" baseline="0" dirty="0" smtClean="0"/>
              <a:t>Le risorse di </a:t>
            </a:r>
            <a:r>
              <a:rPr lang="it-IT" baseline="0" dirty="0" err="1" smtClean="0"/>
              <a:t>grid</a:t>
            </a:r>
            <a:r>
              <a:rPr lang="it-IT" baseline="0" dirty="0" smtClean="0"/>
              <a:t> aiutano a produrre i risultati per un’azienda in 4-5 giorni</a:t>
            </a:r>
          </a:p>
          <a:p>
            <a:endParaRPr lang="it-IT" baseline="0" dirty="0" smtClean="0"/>
          </a:p>
          <a:p>
            <a:r>
              <a:rPr lang="it-IT" baseline="0" dirty="0" smtClean="0"/>
              <a:t>Nel caso di compagnie =&gt; IOERT è stata utilizzata in passato per la progettazione di un collider accorciato.</a:t>
            </a:r>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10</a:t>
            </a:fld>
            <a:endParaRPr lang="en-GB"/>
          </a:p>
        </p:txBody>
      </p:sp>
    </p:spTree>
    <p:extLst>
      <p:ext uri="{BB962C8B-B14F-4D97-AF65-F5344CB8AC3E}">
        <p14:creationId xmlns:p14="http://schemas.microsoft.com/office/powerpoint/2010/main" val="334322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Among many that have been developed in recent decades, Pure Monte Carlo simulation method is the most accurate. However it requires large computing power.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a simulation the ionizing radiation transports, called histories, are processed one by one sequentially and to achieve a correct statistical uncertainty in dose distribution values the number of histories may increase up to 10</a:t>
            </a:r>
            <a:r>
              <a:rPr lang="en-US" sz="1200" kern="1200" baseline="30000" dirty="0" smtClean="0">
                <a:solidFill>
                  <a:schemeClr val="tx1"/>
                </a:solidFill>
                <a:latin typeface="Arial" charset="0"/>
                <a:ea typeface="+mn-ea"/>
                <a:cs typeface="+mn-cs"/>
              </a:rPr>
              <a:t>8</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 this way a single standard CPU can take even some months to complete a single simulation ! Obviously with this poor performance the software cannot be used for clinical and research purposes.</a:t>
            </a:r>
            <a:endParaRPr lang="it-IT" sz="1200" kern="1200" dirty="0">
              <a:solidFill>
                <a:schemeClr val="tx1"/>
              </a:solidFill>
              <a:latin typeface="Arial" charset="0"/>
              <a:ea typeface="+mn-ea"/>
              <a:cs typeface="+mn-cs"/>
            </a:endParaRPr>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solution is simple. Parallelized computation offers to serial processing a natural and appropriate practical support. A time-heavy simulation (of N histories) may be </a:t>
            </a:r>
            <a:r>
              <a:rPr lang="en-US" sz="1200" kern="1200" dirty="0" err="1" smtClean="0">
                <a:solidFill>
                  <a:schemeClr val="tx1"/>
                </a:solidFill>
                <a:latin typeface="Arial" charset="0"/>
                <a:ea typeface="+mn-ea"/>
                <a:cs typeface="+mn-cs"/>
              </a:rPr>
              <a:t>splitted</a:t>
            </a:r>
            <a:r>
              <a:rPr lang="en-US" sz="1200" kern="1200" dirty="0" smtClean="0">
                <a:solidFill>
                  <a:schemeClr val="tx1"/>
                </a:solidFill>
                <a:latin typeface="Arial" charset="0"/>
                <a:ea typeface="+mn-ea"/>
                <a:cs typeface="+mn-cs"/>
              </a:rPr>
              <a:t> in N’ smaller simulations, each one executed on a different CPU. A Grid infrastructure offering 200 CPU cores per user allows to reduce computing time by the same factor</a:t>
            </a:r>
            <a:endParaRPr lang="it-IT" sz="1200" kern="1200" dirty="0">
              <a:solidFill>
                <a:schemeClr val="tx1"/>
              </a:solidFill>
              <a:latin typeface="Arial" charset="0"/>
              <a:ea typeface="+mn-ea"/>
              <a:cs typeface="+mn-cs"/>
            </a:endParaRPr>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For</a:t>
            </a:r>
            <a:r>
              <a:rPr lang="en-US" baseline="0" noProof="0" dirty="0" smtClean="0"/>
              <a:t> this purpose</a:t>
            </a:r>
            <a:r>
              <a:rPr lang="en-US" noProof="0" dirty="0" smtClean="0"/>
              <a:t> we have implemented a web based Monte Carlo - GEANT4 toolkit</a:t>
            </a:r>
            <a:r>
              <a:rPr lang="en-US" baseline="0" noProof="0" dirty="0" smtClean="0"/>
              <a:t> named </a:t>
            </a:r>
            <a:r>
              <a:rPr lang="en-US" baseline="0" noProof="0" dirty="0" err="1" smtClean="0"/>
              <a:t>iort_therapy</a:t>
            </a:r>
            <a:r>
              <a:rPr lang="en-US" baseline="0" noProof="0" dirty="0" smtClean="0"/>
              <a:t>. The application simulates the final part of the head accelerator, the electron beam and the collimation system of the NOVAC7 and can be used to optimize the therapeutic dose to the patient , to study radioprotection aspects as, for example, the dose distribution in normal tissues when the metal disc is misaligned, or the design of the collimation system. </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13</a:t>
            </a:fld>
            <a:endParaRPr lang="en-GB"/>
          </a:p>
        </p:txBody>
      </p:sp>
    </p:spTree>
    <p:extLst>
      <p:ext uri="{BB962C8B-B14F-4D97-AF65-F5344CB8AC3E}">
        <p14:creationId xmlns:p14="http://schemas.microsoft.com/office/powerpoint/2010/main" val="326860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This is the graphical user interface of the </a:t>
            </a:r>
            <a:r>
              <a:rPr lang="en-US" sz="1200" i="1"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application. By the interactive windows (on the left), or in batch mode via macro file  the user can easily select the appropriate collimator and the geometric dimensions, positions, materials of the phantom, detector and shielding disc as well as the physic characteristics of the beam. </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Starting from release 9.5 </a:t>
            </a:r>
            <a:r>
              <a:rPr lang="en-US" sz="1200"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is officially supported by the GEANT4 collaboration. By default, the application needs a full installation of GEANT4 toolkit. typical result: a dose distribution in a volume of 300 x 300 x 140 </a:t>
            </a:r>
            <a:r>
              <a:rPr lang="en-US" sz="1200" kern="1200" dirty="0" err="1" smtClean="0">
                <a:solidFill>
                  <a:schemeClr val="tx1"/>
                </a:solidFill>
                <a:latin typeface="Arial" charset="0"/>
                <a:ea typeface="+mn-ea"/>
                <a:cs typeface="+mn-cs"/>
              </a:rPr>
              <a:t>voxels</a:t>
            </a:r>
            <a:r>
              <a:rPr lang="en-US" sz="1200" kern="1200" dirty="0" smtClean="0">
                <a:solidFill>
                  <a:schemeClr val="tx1"/>
                </a:solidFill>
                <a:latin typeface="Arial" charset="0"/>
                <a:ea typeface="+mn-ea"/>
                <a:cs typeface="+mn-cs"/>
              </a:rPr>
              <a:t> with size output files (per simulation) : from few MBs to tens of GBs . Before starting to use the Grid computing resources, the </a:t>
            </a:r>
            <a:r>
              <a:rPr lang="en-US" sz="1200"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software tool has been re-compiled as a stand-alone executable. </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15</a:t>
            </a:fld>
            <a:endParaRPr lang="en-GB"/>
          </a:p>
        </p:txBody>
      </p:sp>
    </p:spTree>
    <p:extLst>
      <p:ext uri="{BB962C8B-B14F-4D97-AF65-F5344CB8AC3E}">
        <p14:creationId xmlns:p14="http://schemas.microsoft.com/office/powerpoint/2010/main" val="3268607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These</a:t>
            </a:r>
            <a:r>
              <a:rPr lang="en-US" baseline="0" noProof="0" dirty="0" smtClean="0"/>
              <a:t> are the computing facilities of the COMETA consortium. It was founded in 2005 </a:t>
            </a:r>
            <a:r>
              <a:rPr lang="en-US" dirty="0" smtClean="0"/>
              <a:t>and is constituted by different institutions,</a:t>
            </a:r>
            <a:r>
              <a:rPr lang="en-US" baseline="0" dirty="0" smtClean="0"/>
              <a:t> including the</a:t>
            </a:r>
            <a:r>
              <a:rPr lang="en-US" dirty="0" smtClean="0"/>
              <a:t> university of</a:t>
            </a:r>
            <a:r>
              <a:rPr lang="en-US" baseline="0" dirty="0" smtClean="0"/>
              <a:t> Catania, Messina and Palermo, the nuclear physics national institute etc….</a:t>
            </a:r>
            <a:endParaRPr lang="en-US" noProof="0" dirty="0" smtClean="0"/>
          </a:p>
          <a:p>
            <a:endParaRPr lang="en-US" noProof="0" dirty="0" smtClean="0"/>
          </a:p>
          <a:p>
            <a:endParaRPr lang="en-US" noProof="0" dirty="0" smtClean="0"/>
          </a:p>
          <a:p>
            <a:r>
              <a:rPr lang="en-US" noProof="0" dirty="0" err="1" smtClean="0"/>
              <a:t>Contratto</a:t>
            </a:r>
            <a:r>
              <a:rPr lang="en-US" noProof="0" dirty="0" smtClean="0"/>
              <a:t> per </a:t>
            </a:r>
            <a:r>
              <a:rPr lang="en-US" noProof="0" dirty="0" err="1" smtClean="0"/>
              <a:t>poter</a:t>
            </a:r>
            <a:r>
              <a:rPr lang="en-US" noProof="0" dirty="0" smtClean="0"/>
              <a:t> fare </a:t>
            </a:r>
            <a:r>
              <a:rPr lang="en-US" noProof="0" dirty="0" err="1" smtClean="0"/>
              <a:t>simulazioni</a:t>
            </a:r>
            <a:r>
              <a:rPr lang="en-US" noProof="0" dirty="0" smtClean="0"/>
              <a:t> </a:t>
            </a:r>
            <a:r>
              <a:rPr lang="en-US" noProof="0" dirty="0" err="1" smtClean="0"/>
              <a:t>nasce</a:t>
            </a:r>
            <a:r>
              <a:rPr lang="en-US" noProof="0" dirty="0" smtClean="0"/>
              <a:t> 2006</a:t>
            </a:r>
          </a:p>
          <a:p>
            <a:r>
              <a:rPr lang="en-US" noProof="0" dirty="0" smtClean="0"/>
              <a:t>Batch system </a:t>
            </a:r>
            <a:r>
              <a:rPr lang="en-US" noProof="0" dirty="0" err="1" smtClean="0"/>
              <a:t>mettono</a:t>
            </a:r>
            <a:r>
              <a:rPr lang="en-US" noProof="0" dirty="0" smtClean="0"/>
              <a:t> in coda I jobs e poi </a:t>
            </a:r>
            <a:r>
              <a:rPr lang="en-US" noProof="0" dirty="0" err="1" smtClean="0"/>
              <a:t>li</a:t>
            </a:r>
            <a:r>
              <a:rPr lang="en-US" noProof="0" dirty="0" smtClean="0"/>
              <a:t> </a:t>
            </a:r>
            <a:r>
              <a:rPr lang="en-US" noProof="0" dirty="0" err="1" smtClean="0"/>
              <a:t>smistano</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17</a:t>
            </a:fld>
            <a:endParaRPr lang="en-GB"/>
          </a:p>
        </p:txBody>
      </p:sp>
    </p:spTree>
    <p:extLst>
      <p:ext uri="{BB962C8B-B14F-4D97-AF65-F5344CB8AC3E}">
        <p14:creationId xmlns:p14="http://schemas.microsoft.com/office/powerpoint/2010/main" val="331601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the Catania Science Gateway Framework has been successfully adopted in the context of several EU funded projects such as DECIDE [17], EUMEDGRID-Support [18], GISELA [19], CHAIN [20] and INDICATE [21].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Science Gateway uses JSR 286 standards (also known as “</a:t>
            </a:r>
            <a:r>
              <a:rPr lang="en-US" sz="1200" kern="1200" dirty="0" err="1" smtClean="0">
                <a:solidFill>
                  <a:schemeClr val="tx1"/>
                </a:solidFill>
                <a:latin typeface="Arial" charset="0"/>
                <a:ea typeface="+mn-ea"/>
                <a:cs typeface="+mn-cs"/>
              </a:rPr>
              <a:t>portlet</a:t>
            </a:r>
            <a:r>
              <a:rPr lang="en-US" sz="1200" kern="1200" dirty="0" smtClean="0">
                <a:solidFill>
                  <a:schemeClr val="tx1"/>
                </a:solidFill>
                <a:latin typeface="Arial" charset="0"/>
                <a:ea typeface="+mn-ea"/>
                <a:cs typeface="+mn-cs"/>
              </a:rPr>
              <a:t> 2.0”) to develop advanced tools that can be re-used and combined for resolving different and complex problems and </a:t>
            </a:r>
            <a:r>
              <a:rPr lang="en-US" sz="1200" kern="1200" dirty="0" err="1" smtClean="0">
                <a:solidFill>
                  <a:schemeClr val="tx1"/>
                </a:solidFill>
                <a:latin typeface="Arial" charset="0"/>
                <a:ea typeface="+mn-ea"/>
                <a:cs typeface="+mn-cs"/>
              </a:rPr>
              <a:t>Liferay</a:t>
            </a:r>
            <a:r>
              <a:rPr lang="en-US" sz="1200" kern="1200" dirty="0" smtClean="0">
                <a:solidFill>
                  <a:schemeClr val="tx1"/>
                </a:solidFill>
                <a:latin typeface="Arial" charset="0"/>
                <a:ea typeface="+mn-ea"/>
                <a:cs typeface="+mn-cs"/>
              </a:rPr>
              <a:t> as a </a:t>
            </a:r>
            <a:r>
              <a:rPr lang="en-US" sz="1200" kern="1200" dirty="0" err="1" smtClean="0">
                <a:solidFill>
                  <a:schemeClr val="tx1"/>
                </a:solidFill>
                <a:latin typeface="Arial" charset="0"/>
                <a:ea typeface="+mn-ea"/>
                <a:cs typeface="+mn-cs"/>
              </a:rPr>
              <a:t>portlet</a:t>
            </a:r>
            <a:r>
              <a:rPr lang="en-US" sz="1200" kern="1200" dirty="0" smtClean="0">
                <a:solidFill>
                  <a:schemeClr val="tx1"/>
                </a:solidFill>
                <a:latin typeface="Arial" charset="0"/>
                <a:ea typeface="+mn-ea"/>
                <a:cs typeface="+mn-cs"/>
              </a:rPr>
              <a:t> container.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access to the Science Gateway relies on the use of Identity Federations based on the SAML 2.0 standard and on its implementation done by Shibboleth [22] and </a:t>
            </a:r>
            <a:r>
              <a:rPr lang="en-US" sz="1200" kern="1200" dirty="0" err="1" smtClean="0">
                <a:solidFill>
                  <a:schemeClr val="tx1"/>
                </a:solidFill>
                <a:latin typeface="Arial" charset="0"/>
                <a:ea typeface="+mn-ea"/>
                <a:cs typeface="+mn-cs"/>
              </a:rPr>
              <a:t>SimpleSAMLphp</a:t>
            </a:r>
            <a:r>
              <a:rPr lang="en-US" sz="1200" kern="1200" dirty="0" smtClean="0">
                <a:solidFill>
                  <a:schemeClr val="tx1"/>
                </a:solidFill>
                <a:latin typeface="Arial" charset="0"/>
                <a:ea typeface="+mn-ea"/>
                <a:cs typeface="+mn-cs"/>
              </a:rPr>
              <a:t> [23].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 “catch-all” Identity Federation to gather all the users who do not already belong to any federations and a special </a:t>
            </a:r>
            <a:r>
              <a:rPr lang="en-US" sz="1200" kern="1200" dirty="0" err="1" smtClean="0">
                <a:solidFill>
                  <a:schemeClr val="tx1"/>
                </a:solidFill>
                <a:latin typeface="Arial" charset="0"/>
                <a:ea typeface="+mn-ea"/>
                <a:cs typeface="+mn-cs"/>
              </a:rPr>
              <a:t>IdP</a:t>
            </a:r>
            <a:r>
              <a:rPr lang="en-US" sz="1200" kern="1200" dirty="0" smtClean="0">
                <a:solidFill>
                  <a:schemeClr val="tx1"/>
                </a:solidFill>
                <a:latin typeface="Arial" charset="0"/>
                <a:ea typeface="+mn-ea"/>
                <a:cs typeface="+mn-cs"/>
              </a:rPr>
              <a:t> that allow people to get authenticated with the same credentials they already have with the most common and populated social networks (</a:t>
            </a:r>
            <a:r>
              <a:rPr lang="en-US" sz="1200" kern="1200" dirty="0" err="1" smtClean="0">
                <a:solidFill>
                  <a:schemeClr val="tx1"/>
                </a:solidFill>
                <a:latin typeface="Arial" charset="0"/>
                <a:ea typeface="+mn-ea"/>
                <a:cs typeface="+mn-cs"/>
              </a:rPr>
              <a:t>Facebook</a:t>
            </a:r>
            <a:r>
              <a:rPr lang="en-US" sz="1200" kern="1200" dirty="0" smtClean="0">
                <a:solidFill>
                  <a:schemeClr val="tx1"/>
                </a:solidFill>
                <a:latin typeface="Arial" charset="0"/>
                <a:ea typeface="+mn-ea"/>
                <a:cs typeface="+mn-cs"/>
              </a:rPr>
              <a:t>, Google+, LinkedIn, Twitter, Windows Live and Yahoo!) are also supported. The following authorization mechanism makes possible to simplifying the access to the infrastructure and widening its user base.]</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The access to the underlying computing infrastructure relies on the SAGA standard [24] and on its JSAGA implementation.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For the authentication point of view, all grid transactions are secured using a robot certificate installed on a </a:t>
            </a:r>
            <a:r>
              <a:rPr lang="en-US" sz="1200" kern="1200" dirty="0" err="1" smtClean="0">
                <a:solidFill>
                  <a:schemeClr val="tx1"/>
                </a:solidFill>
                <a:latin typeface="Arial" charset="0"/>
                <a:ea typeface="+mn-ea"/>
                <a:cs typeface="+mn-cs"/>
              </a:rPr>
              <a:t>eToken</a:t>
            </a:r>
            <a:r>
              <a:rPr lang="en-US" sz="1200" kern="1200" dirty="0" smtClean="0">
                <a:solidFill>
                  <a:schemeClr val="tx1"/>
                </a:solidFill>
                <a:latin typeface="Arial" charset="0"/>
                <a:ea typeface="+mn-ea"/>
                <a:cs typeface="+mn-cs"/>
              </a:rPr>
              <a:t> PRO 64KB USB smart card plugged on a dedicated server which is in charge of generating, using PKCS#11 and JAX-RS standards, proxy certificates on behalf of users.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t>
            </a:r>
            <a:r>
              <a:rPr lang="en-US" sz="1200"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Science Gateway has been implemented in order to be fully complaint with the strict rules of the EGI VO Portal [25] and EGI Grid Security Traceability and Logging Policy [26] policies. </a:t>
            </a:r>
            <a:endParaRPr lang="it-IT" sz="1200" kern="1200" dirty="0" smtClean="0">
              <a:solidFill>
                <a:schemeClr val="tx1"/>
              </a:solidFill>
              <a:latin typeface="Arial" charset="0"/>
              <a:ea typeface="+mn-ea"/>
              <a:cs typeface="+mn-cs"/>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Porting </a:t>
            </a:r>
            <a:r>
              <a:rPr lang="en-US" dirty="0" err="1" smtClean="0"/>
              <a:t>dell’applicazione</a:t>
            </a:r>
            <a:r>
              <a:rPr lang="en-US" dirty="0" smtClean="0"/>
              <a:t> : </a:t>
            </a:r>
            <a:r>
              <a:rPr lang="en-US" dirty="0" err="1" smtClean="0"/>
              <a:t>installazione</a:t>
            </a:r>
            <a:r>
              <a:rPr lang="en-US" dirty="0" smtClean="0"/>
              <a:t> </a:t>
            </a:r>
            <a:r>
              <a:rPr lang="en-US" dirty="0" err="1" smtClean="0"/>
              <a:t>sviluppo</a:t>
            </a:r>
            <a:r>
              <a:rPr lang="en-US" dirty="0" smtClean="0"/>
              <a:t> </a:t>
            </a:r>
            <a:r>
              <a:rPr lang="en-US" dirty="0" err="1" smtClean="0"/>
              <a:t>applicazione</a:t>
            </a:r>
            <a:r>
              <a:rPr lang="en-US" dirty="0" smtClean="0"/>
              <a:t> </a:t>
            </a:r>
            <a:r>
              <a:rPr lang="en-US" dirty="0" err="1" smtClean="0"/>
              <a:t>schermata</a:t>
            </a:r>
            <a:r>
              <a:rPr lang="en-US" dirty="0" smtClean="0"/>
              <a:t> </a:t>
            </a:r>
            <a:r>
              <a:rPr lang="en-US" dirty="0" err="1" smtClean="0"/>
              <a:t>grafica</a:t>
            </a:r>
            <a:r>
              <a:rPr lang="en-US" dirty="0" smtClean="0"/>
              <a:t> </a:t>
            </a:r>
            <a:r>
              <a:rPr lang="en-US" dirty="0" err="1" smtClean="0"/>
              <a:t>portale</a:t>
            </a:r>
            <a:r>
              <a:rPr lang="en-US" dirty="0" smtClean="0"/>
              <a:t> etc</a:t>
            </a:r>
          </a:p>
          <a:p>
            <a:r>
              <a:rPr lang="en-US" dirty="0" err="1" smtClean="0"/>
              <a:t>Liferay</a:t>
            </a:r>
            <a:r>
              <a:rPr lang="en-US" dirty="0" smtClean="0"/>
              <a:t> </a:t>
            </a:r>
          </a:p>
          <a:p>
            <a:r>
              <a:rPr lang="en-US" dirty="0" err="1" smtClean="0"/>
              <a:t>L’accesso</a:t>
            </a:r>
            <a:r>
              <a:rPr lang="en-US" dirty="0" smtClean="0"/>
              <a:t> è </a:t>
            </a:r>
            <a:r>
              <a:rPr lang="en-US" dirty="0" err="1" smtClean="0"/>
              <a:t>basato</a:t>
            </a:r>
            <a:r>
              <a:rPr lang="en-US" dirty="0" smtClean="0"/>
              <a:t> </a:t>
            </a:r>
            <a:r>
              <a:rPr lang="en-US" dirty="0" err="1" smtClean="0"/>
              <a:t>su</a:t>
            </a:r>
            <a:r>
              <a:rPr lang="en-US" dirty="0" smtClean="0"/>
              <a:t> federation Identity</a:t>
            </a:r>
          </a:p>
          <a:p>
            <a:r>
              <a:rPr lang="en-US" dirty="0" smtClean="0"/>
              <a:t>Con Saga </a:t>
            </a:r>
            <a:r>
              <a:rPr lang="en-US" dirty="0" err="1" smtClean="0"/>
              <a:t>si</a:t>
            </a:r>
            <a:r>
              <a:rPr lang="en-US" dirty="0" smtClean="0"/>
              <a:t> </a:t>
            </a:r>
            <a:r>
              <a:rPr lang="en-US" dirty="0" err="1" smtClean="0"/>
              <a:t>può</a:t>
            </a:r>
            <a:r>
              <a:rPr lang="en-US" dirty="0" smtClean="0"/>
              <a:t> </a:t>
            </a:r>
            <a:r>
              <a:rPr lang="en-US" dirty="0" err="1" smtClean="0"/>
              <a:t>accedere</a:t>
            </a:r>
            <a:r>
              <a:rPr lang="en-US" baseline="0" dirty="0" smtClean="0"/>
              <a:t> a </a:t>
            </a:r>
            <a:r>
              <a:rPr lang="en-US" baseline="0" dirty="0" err="1" smtClean="0"/>
              <a:t>queste</a:t>
            </a:r>
            <a:r>
              <a:rPr lang="en-US" baseline="0" dirty="0" smtClean="0"/>
              <a:t> </a:t>
            </a:r>
            <a:r>
              <a:rPr lang="en-US" baseline="0" dirty="0" err="1" smtClean="0"/>
              <a:t>risorse</a:t>
            </a:r>
            <a:r>
              <a:rPr lang="en-US" baseline="0" dirty="0" smtClean="0"/>
              <a:t> </a:t>
            </a:r>
            <a:r>
              <a:rPr lang="en-US" baseline="0" dirty="0" err="1" smtClean="0"/>
              <a:t>di</a:t>
            </a:r>
            <a:r>
              <a:rPr lang="en-US" baseline="0" dirty="0" smtClean="0"/>
              <a:t> </a:t>
            </a:r>
            <a:r>
              <a:rPr lang="en-US" baseline="0" dirty="0" err="1" smtClean="0"/>
              <a:t>calcolo</a:t>
            </a:r>
            <a:r>
              <a:rPr lang="en-US" baseline="0" dirty="0" smtClean="0"/>
              <a:t> </a:t>
            </a:r>
            <a:r>
              <a:rPr lang="en-US" baseline="0" dirty="0" err="1" smtClean="0"/>
              <a:t>senza</a:t>
            </a:r>
            <a:r>
              <a:rPr lang="en-US" baseline="0" dirty="0" smtClean="0"/>
              <a:t> </a:t>
            </a:r>
            <a:r>
              <a:rPr lang="en-US" baseline="0" dirty="0" err="1" smtClean="0"/>
              <a:t>preoccuparsi</a:t>
            </a:r>
            <a:r>
              <a:rPr lang="en-US" baseline="0" dirty="0" smtClean="0"/>
              <a:t> </a:t>
            </a:r>
            <a:r>
              <a:rPr lang="en-US" baseline="0" dirty="0" err="1" smtClean="0"/>
              <a:t>di</a:t>
            </a:r>
            <a:r>
              <a:rPr lang="en-US" baseline="0" dirty="0" smtClean="0"/>
              <a:t> come </a:t>
            </a:r>
            <a:r>
              <a:rPr lang="en-US" baseline="0" dirty="0" err="1" smtClean="0"/>
              <a:t>sono</a:t>
            </a:r>
            <a:r>
              <a:rPr lang="en-US" baseline="0" dirty="0" smtClean="0"/>
              <a:t> </a:t>
            </a:r>
            <a:r>
              <a:rPr lang="en-US" baseline="0" dirty="0" err="1" smtClean="0"/>
              <a:t>strutturate</a:t>
            </a:r>
            <a:r>
              <a:rPr lang="en-US" baseline="0" dirty="0" smtClean="0"/>
              <a:t> le </a:t>
            </a:r>
            <a:r>
              <a:rPr lang="en-US" baseline="0" dirty="0" err="1" smtClean="0"/>
              <a:t>risoerse</a:t>
            </a:r>
            <a:r>
              <a:rPr lang="en-US" baseline="0" dirty="0" smtClean="0"/>
              <a:t> </a:t>
            </a:r>
            <a:r>
              <a:rPr lang="en-US" baseline="0" dirty="0" err="1" smtClean="0"/>
              <a:t>di</a:t>
            </a:r>
            <a:r>
              <a:rPr lang="en-US" baseline="0" dirty="0" smtClean="0"/>
              <a:t> </a:t>
            </a:r>
            <a:r>
              <a:rPr lang="en-US" baseline="0" dirty="0" err="1" smtClean="0"/>
              <a:t>calcolo</a:t>
            </a:r>
            <a:r>
              <a:rPr lang="en-US" baseline="0" dirty="0" smtClean="0"/>
              <a:t> in </a:t>
            </a:r>
            <a:r>
              <a:rPr lang="en-US" baseline="0" dirty="0" err="1" smtClean="0"/>
              <a:t>modo</a:t>
            </a:r>
            <a:r>
              <a:rPr lang="en-US" baseline="0" dirty="0" smtClean="0"/>
              <a:t> “</a:t>
            </a:r>
            <a:r>
              <a:rPr lang="en-US" baseline="0" dirty="0" err="1" smtClean="0"/>
              <a:t>trasperente</a:t>
            </a:r>
            <a:endParaRPr lang="en-US" baseline="0" dirty="0" smtClean="0"/>
          </a:p>
          <a:p>
            <a:r>
              <a:rPr lang="en-US" baseline="0" dirty="0" err="1" smtClean="0"/>
              <a:t>Certificati</a:t>
            </a:r>
            <a:r>
              <a:rPr lang="en-US" baseline="0" dirty="0" smtClean="0"/>
              <a:t>: </a:t>
            </a:r>
            <a:r>
              <a:rPr lang="en-US" baseline="0" dirty="0" err="1" smtClean="0"/>
              <a:t>sicurezza</a:t>
            </a:r>
            <a:r>
              <a:rPr lang="en-US" baseline="0" dirty="0" smtClean="0"/>
              <a:t> </a:t>
            </a:r>
            <a:r>
              <a:rPr lang="en-US" baseline="0" dirty="0" err="1" smtClean="0"/>
              <a:t>nell’accesso</a:t>
            </a:r>
            <a:r>
              <a:rPr lang="en-US" baseline="0" dirty="0" smtClean="0"/>
              <a:t> </a:t>
            </a:r>
            <a:r>
              <a:rPr lang="en-US" baseline="0" dirty="0" err="1" smtClean="0"/>
              <a:t>di</a:t>
            </a:r>
            <a:r>
              <a:rPr lang="en-US" baseline="0" dirty="0" smtClean="0"/>
              <a:t> </a:t>
            </a:r>
            <a:r>
              <a:rPr lang="en-US" baseline="0" dirty="0" err="1" smtClean="0"/>
              <a:t>tipo</a:t>
            </a:r>
            <a:r>
              <a:rPr lang="en-US" baseline="0" dirty="0" smtClean="0"/>
              <a:t> robot</a:t>
            </a:r>
          </a:p>
          <a:p>
            <a:endParaRPr lang="en-US" dirty="0" smtClean="0"/>
          </a:p>
        </p:txBody>
      </p:sp>
      <p:sp>
        <p:nvSpPr>
          <p:cNvPr id="27652" name="Segnaposto numero diapositiva 3"/>
          <p:cNvSpPr>
            <a:spLocks noGrp="1"/>
          </p:cNvSpPr>
          <p:nvPr>
            <p:ph type="sldNum" sz="quarter" idx="5"/>
          </p:nvPr>
        </p:nvSpPr>
        <p:spPr>
          <a:noFill/>
        </p:spPr>
        <p:txBody>
          <a:bodyPr/>
          <a:lstStyle/>
          <a:p>
            <a:fld id="{A3CF9A46-458B-4730-846C-62BD8B1F5A3A}" type="slidenum">
              <a:rPr lang="it-IT" smtClean="0"/>
              <a:pPr/>
              <a:t>18</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reference model of the </a:t>
            </a:r>
            <a:r>
              <a:rPr lang="en-US" sz="1200"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Science Gateway is shown in this figure.</a:t>
            </a:r>
            <a:endParaRPr lang="it-IT" sz="1200" kern="1200" dirty="0" smtClean="0">
              <a:solidFill>
                <a:schemeClr val="tx1"/>
              </a:solidFill>
              <a:latin typeface="Arial" charset="0"/>
              <a:ea typeface="+mn-ea"/>
              <a:cs typeface="+mn-cs"/>
            </a:endParaRPr>
          </a:p>
          <a:p>
            <a:endParaRPr lang="en-US" dirty="0" smtClean="0"/>
          </a:p>
          <a:p>
            <a:endParaRPr lang="en-US" dirty="0" smtClean="0"/>
          </a:p>
          <a:p>
            <a:endParaRPr lang="en-US" dirty="0" smtClean="0"/>
          </a:p>
          <a:p>
            <a:endParaRPr lang="en-US" dirty="0" smtClean="0"/>
          </a:p>
          <a:p>
            <a:endParaRPr lang="en-US" dirty="0" smtClean="0"/>
          </a:p>
          <a:p>
            <a:r>
              <a:rPr lang="en-US" dirty="0" smtClean="0"/>
              <a:t>Figure </a:t>
            </a:r>
            <a:r>
              <a:rPr lang="en-US" dirty="0" err="1" smtClean="0"/>
              <a:t>da</a:t>
            </a:r>
            <a:r>
              <a:rPr lang="en-US" dirty="0" smtClean="0"/>
              <a:t> </a:t>
            </a:r>
            <a:r>
              <a:rPr lang="en-US" dirty="0" err="1" smtClean="0"/>
              <a:t>aggiornare</a:t>
            </a:r>
            <a:r>
              <a:rPr lang="en-US" dirty="0" smtClean="0"/>
              <a:t>….</a:t>
            </a:r>
            <a:r>
              <a:rPr lang="en-US" dirty="0" err="1" smtClean="0"/>
              <a:t>vedi</a:t>
            </a:r>
            <a:r>
              <a:rPr lang="en-US" dirty="0" smtClean="0"/>
              <a:t> </a:t>
            </a:r>
            <a:r>
              <a:rPr lang="en-US" dirty="0" err="1" smtClean="0"/>
              <a:t>ppt</a:t>
            </a:r>
            <a:r>
              <a:rPr lang="en-US" dirty="0" smtClean="0"/>
              <a:t> JSAGA</a:t>
            </a:r>
          </a:p>
          <a:p>
            <a:r>
              <a:rPr lang="en-US" dirty="0" err="1" smtClean="0"/>
              <a:t>Liferay</a:t>
            </a:r>
            <a:r>
              <a:rPr lang="en-US" dirty="0" smtClean="0"/>
              <a:t> </a:t>
            </a:r>
            <a:r>
              <a:rPr lang="en-US" dirty="0" err="1" smtClean="0"/>
              <a:t>portlet</a:t>
            </a:r>
            <a:r>
              <a:rPr lang="en-US" dirty="0" smtClean="0"/>
              <a:t> </a:t>
            </a:r>
            <a:r>
              <a:rPr lang="en-US" dirty="0" err="1" smtClean="0"/>
              <a:t>conteiner</a:t>
            </a:r>
            <a:endParaRPr lang="en-US" dirty="0" smtClean="0"/>
          </a:p>
          <a:p>
            <a:r>
              <a:rPr lang="en-US" dirty="0" smtClean="0"/>
              <a:t>Middleware </a:t>
            </a:r>
            <a:r>
              <a:rPr lang="en-US" dirty="0" err="1" smtClean="0"/>
              <a:t>differenti</a:t>
            </a:r>
            <a:r>
              <a:rPr lang="en-US" dirty="0" smtClean="0"/>
              <a:t> </a:t>
            </a:r>
            <a:r>
              <a:rPr lang="en-US" dirty="0" err="1" smtClean="0"/>
              <a:t>che</a:t>
            </a:r>
            <a:r>
              <a:rPr lang="en-US" dirty="0" smtClean="0"/>
              <a:t> </a:t>
            </a:r>
            <a:r>
              <a:rPr lang="en-US" dirty="0" err="1" smtClean="0"/>
              <a:t>offrono</a:t>
            </a:r>
            <a:r>
              <a:rPr lang="en-US" dirty="0" smtClean="0"/>
              <a:t> </a:t>
            </a:r>
            <a:r>
              <a:rPr lang="en-US" dirty="0" err="1" smtClean="0"/>
              <a:t>altre</a:t>
            </a:r>
            <a:r>
              <a:rPr lang="en-US" dirty="0" smtClean="0"/>
              <a:t> CPU e </a:t>
            </a:r>
            <a:r>
              <a:rPr lang="en-US" dirty="0" err="1" smtClean="0"/>
              <a:t>altri</a:t>
            </a:r>
            <a:r>
              <a:rPr lang="en-US" dirty="0" smtClean="0"/>
              <a:t> </a:t>
            </a:r>
            <a:r>
              <a:rPr lang="en-US" dirty="0" err="1" smtClean="0"/>
              <a:t>softaware</a:t>
            </a:r>
            <a:r>
              <a:rPr lang="en-US" dirty="0" smtClean="0"/>
              <a:t> e </a:t>
            </a:r>
            <a:r>
              <a:rPr lang="en-US" dirty="0" err="1" smtClean="0"/>
              <a:t>vicersa</a:t>
            </a:r>
            <a:r>
              <a:rPr lang="en-US" dirty="0" smtClean="0"/>
              <a:t> </a:t>
            </a:r>
          </a:p>
        </p:txBody>
      </p:sp>
      <p:sp>
        <p:nvSpPr>
          <p:cNvPr id="28676" name="Segnaposto numero diapositiva 3"/>
          <p:cNvSpPr>
            <a:spLocks noGrp="1"/>
          </p:cNvSpPr>
          <p:nvPr>
            <p:ph type="sldNum" sz="quarter" idx="5"/>
          </p:nvPr>
        </p:nvSpPr>
        <p:spPr>
          <a:noFill/>
        </p:spPr>
        <p:txBody>
          <a:bodyPr/>
          <a:lstStyle/>
          <a:p>
            <a:fld id="{8A4CFA7F-FA71-4B49-BB39-35CAD9AF4AA5}" type="slidenum">
              <a:rPr lang="it-IT" smtClean="0"/>
              <a:pPr/>
              <a:t>19</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This</a:t>
            </a:r>
            <a:r>
              <a:rPr lang="en-US" baseline="0" noProof="0" dirty="0" smtClean="0"/>
              <a:t> is the web interface of </a:t>
            </a:r>
            <a:r>
              <a:rPr lang="en-US" baseline="0" noProof="0" dirty="0" err="1" smtClean="0"/>
              <a:t>iort_therapy</a:t>
            </a:r>
            <a:r>
              <a:rPr lang="en-US" baseline="0" noProof="0" dirty="0" smtClean="0"/>
              <a:t> on the Science Gateway. The first window provides some explanation about the application: what is it, how it works etc</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I will illustrate to you in the order: the main features of intra-operative radiotherapy, the application </a:t>
            </a:r>
            <a:r>
              <a:rPr lang="en-US" sz="1200" kern="1200" dirty="0" err="1" smtClean="0">
                <a:solidFill>
                  <a:schemeClr val="tx1"/>
                </a:solidFill>
                <a:latin typeface="Arial" charset="0"/>
                <a:ea typeface="+mn-ea"/>
                <a:cs typeface="+mn-cs"/>
              </a:rPr>
              <a:t>iort_therapy</a:t>
            </a:r>
            <a:r>
              <a:rPr lang="en-US" sz="1200" kern="1200" dirty="0" smtClean="0">
                <a:solidFill>
                  <a:schemeClr val="tx1"/>
                </a:solidFill>
                <a:latin typeface="Arial" charset="0"/>
                <a:ea typeface="+mn-ea"/>
                <a:cs typeface="+mn-cs"/>
              </a:rPr>
              <a:t>, which we implemented to support this technique and how we have developed and used this application on the Grid</a:t>
            </a:r>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The second window shows the computing resources where </a:t>
            </a:r>
            <a:r>
              <a:rPr lang="en-US" noProof="0" dirty="0" err="1" smtClean="0"/>
              <a:t>iort_therapy</a:t>
            </a:r>
            <a:r>
              <a:rPr lang="en-US" noProof="0" dirty="0" smtClean="0"/>
              <a:t> can be </a:t>
            </a:r>
            <a:r>
              <a:rPr lang="en-US" noProof="0" dirty="0" err="1" smtClean="0"/>
              <a:t>runned</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By</a:t>
            </a:r>
            <a:r>
              <a:rPr lang="en-US" baseline="0" noProof="0" dirty="0" smtClean="0"/>
              <a:t> means of the third window with can upload the </a:t>
            </a:r>
            <a:r>
              <a:rPr lang="en-US" baseline="0" noProof="0" dirty="0" err="1" smtClean="0"/>
              <a:t>iort_therapy</a:t>
            </a:r>
            <a:r>
              <a:rPr lang="en-US" baseline="0" noProof="0" dirty="0" smtClean="0"/>
              <a:t> macro, write the job description and select the number of job to be </a:t>
            </a:r>
            <a:r>
              <a:rPr lang="en-US" baseline="0" noProof="0" dirty="0" err="1" smtClean="0"/>
              <a:t>runned</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With the last window we can monitor the status of the jobs and see which of them have been  completed or are still submitted or running</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With this performance </a:t>
            </a:r>
            <a:r>
              <a:rPr lang="en-US" noProof="0" dirty="0" err="1" smtClean="0"/>
              <a:t>iort_therapy</a:t>
            </a:r>
            <a:r>
              <a:rPr lang="en-US" baseline="0" noProof="0" dirty="0" smtClean="0"/>
              <a:t> on the Grid partially addresses IOERT clinical needs, but completely matches technical requirements. In this way Grid infrastructure meets  Company and Research demands</a:t>
            </a:r>
            <a:endParaRPr lang="en-US" noProof="0"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my company, </a:t>
            </a:r>
            <a:r>
              <a:rPr lang="en-US" sz="1200" kern="1200" dirty="0" err="1" smtClean="0">
                <a:solidFill>
                  <a:schemeClr val="tx1"/>
                </a:solidFill>
                <a:latin typeface="Arial" charset="0"/>
                <a:ea typeface="+mn-ea"/>
                <a:cs typeface="+mn-cs"/>
              </a:rPr>
              <a:t>LAboratorio</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di</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Tecnologie</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Oncologiche</a:t>
            </a:r>
            <a:r>
              <a:rPr lang="en-US" sz="1200" kern="1200" dirty="0" smtClean="0">
                <a:solidFill>
                  <a:schemeClr val="tx1"/>
                </a:solidFill>
                <a:latin typeface="Arial" charset="0"/>
                <a:ea typeface="+mn-ea"/>
                <a:cs typeface="+mn-cs"/>
              </a:rPr>
              <a:t>, is working with the San </a:t>
            </a:r>
            <a:r>
              <a:rPr lang="en-US" sz="1200" kern="1200" dirty="0" err="1" smtClean="0">
                <a:solidFill>
                  <a:schemeClr val="tx1"/>
                </a:solidFill>
                <a:latin typeface="Arial" charset="0"/>
                <a:ea typeface="+mn-ea"/>
                <a:cs typeface="+mn-cs"/>
              </a:rPr>
              <a:t>Raffaele</a:t>
            </a:r>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Giglio</a:t>
            </a:r>
            <a:r>
              <a:rPr lang="en-US" sz="1200" kern="1200" dirty="0" smtClean="0">
                <a:solidFill>
                  <a:schemeClr val="tx1"/>
                </a:solidFill>
                <a:latin typeface="Arial" charset="0"/>
                <a:ea typeface="+mn-ea"/>
                <a:cs typeface="+mn-cs"/>
              </a:rPr>
              <a:t> Hospital in </a:t>
            </a:r>
            <a:r>
              <a:rPr lang="en-US" sz="1200" kern="1200" dirty="0" err="1" smtClean="0">
                <a:solidFill>
                  <a:schemeClr val="tx1"/>
                </a:solidFill>
                <a:latin typeface="Arial" charset="0"/>
                <a:ea typeface="+mn-ea"/>
                <a:cs typeface="+mn-cs"/>
              </a:rPr>
              <a:t>Cefalù</a:t>
            </a:r>
            <a:r>
              <a:rPr lang="en-US" sz="1200" kern="1200" dirty="0" smtClean="0">
                <a:solidFill>
                  <a:schemeClr val="tx1"/>
                </a:solidFill>
                <a:latin typeface="Arial" charset="0"/>
                <a:ea typeface="+mn-ea"/>
                <a:cs typeface="+mn-cs"/>
              </a:rPr>
              <a:t> (Italy), and provides the following clinical services and research fields : </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3</a:t>
            </a:fld>
            <a:endParaRPr lang="en-GB"/>
          </a:p>
        </p:txBody>
      </p:sp>
    </p:spTree>
    <p:extLst>
      <p:ext uri="{BB962C8B-B14F-4D97-AF65-F5344CB8AC3E}">
        <p14:creationId xmlns:p14="http://schemas.microsoft.com/office/powerpoint/2010/main" val="19372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Today, 70% of cancers are curable and certainly radiotherapy is an efficient method of treatment comparable to surgical approach</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use of ionizing radiation makes it possible to control and block the growth and proliferation of cancer cells. Ionizing radiation can act releasing their energy directly on the chains of DNA,  or indirectly on the surrounding water,  producing harmful free radicals. In any case, the massive damage of DNA strands leads to rapid cell death.</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latin typeface="Arial" charset="0"/>
                <a:ea typeface="+mn-ea"/>
                <a:cs typeface="+mn-cs"/>
              </a:rPr>
              <a:t>Intra-Operative Electron Radiotherapy (IOERT) is an advanced radiation therapy technique that allows tumors treatment directly in the surgery room, after the surgeon have removed the tumor tissues.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Ionizing radiation, in this case electrons, are provided with the equipment shown on the right. This is a mobile linear accelerator, named NOVAC7, and it is produced by the New Radiant Technology company.</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6</a:t>
            </a:fld>
            <a:endParaRPr lang="en-GB"/>
          </a:p>
        </p:txBody>
      </p:sp>
    </p:spTree>
    <p:extLst>
      <p:ext uri="{BB962C8B-B14F-4D97-AF65-F5344CB8AC3E}">
        <p14:creationId xmlns:p14="http://schemas.microsoft.com/office/powerpoint/2010/main" val="317289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In the case of IOERT for breast, the surgeon first places a metal disc between the area to be treated and the pectoral muscle in order to preserve the underlying healthy tissue. Then the collimation beam system is positioned and subsequently a single and intense dose is delivered.</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7</a:t>
            </a:fld>
            <a:endParaRPr lang="en-GB"/>
          </a:p>
        </p:txBody>
      </p:sp>
    </p:spTree>
    <p:extLst>
      <p:ext uri="{BB962C8B-B14F-4D97-AF65-F5344CB8AC3E}">
        <p14:creationId xmlns:p14="http://schemas.microsoft.com/office/powerpoint/2010/main" val="317289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being able to simulate the transport of ionizing radiation around the collimation system but also to estimate the dose distribution to the patient is of fundamental importance both from the point of view of clinical and research. see why ...</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latin typeface="Arial" charset="0"/>
                <a:ea typeface="+mn-ea"/>
                <a:cs typeface="+mn-cs"/>
              </a:rPr>
              <a:t>in the days before the radiation treatment, to optimize the dose to the patient and take care that the healthy tissues and organs will not be damaged by ionizing radiation, the surgeon, radiation oncologist and medical physicist must plan carefully each action: [must examine the area to be treated, quantify the dose, choose the type of beam collimation fit.] During this planning stage they typically use commercial software called TPS, which, however, are often not very accurate. </a:t>
            </a:r>
            <a:endParaRPr lang="it-IT"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On the other hand, the linear accelerator must be ready for use and with the aid of appropriate software, the device testing time can be significantly reduced.</a:t>
            </a:r>
            <a:endParaRPr lang="it-IT" sz="1200" kern="1200" dirty="0" smtClean="0">
              <a:solidFill>
                <a:schemeClr val="tx1"/>
              </a:solidFill>
              <a:latin typeface="Arial"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pPr>
              <a:defRPr/>
            </a:pPr>
            <a:fld id="{A2EB6DA9-319A-437C-BA0F-994D0E97D851}" type="slidenum">
              <a:rPr lang="en-GB" smtClean="0"/>
              <a:pPr>
                <a:defRPr/>
              </a:pPr>
              <a:t>9</a:t>
            </a:fld>
            <a:endParaRPr lang="en-GB"/>
          </a:p>
        </p:txBody>
      </p:sp>
    </p:spTree>
    <p:extLst>
      <p:ext uri="{BB962C8B-B14F-4D97-AF65-F5344CB8AC3E}">
        <p14:creationId xmlns:p14="http://schemas.microsoft.com/office/powerpoint/2010/main" val="1520875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www.consorzio-cometa.i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75" descr="miur"/>
          <p:cNvPicPr>
            <a:picLocks noChangeAspect="1" noChangeArrowheads="1"/>
          </p:cNvPicPr>
          <p:nvPr/>
        </p:nvPicPr>
        <p:blipFill>
          <a:blip r:embed="rId2" cstate="print"/>
          <a:srcRect/>
          <a:stretch>
            <a:fillRect/>
          </a:stretch>
        </p:blipFill>
        <p:spPr bwMode="auto">
          <a:xfrm>
            <a:off x="8659813" y="5989638"/>
            <a:ext cx="474662" cy="576262"/>
          </a:xfrm>
          <a:prstGeom prst="rect">
            <a:avLst/>
          </a:prstGeom>
          <a:noFill/>
          <a:ln w="9525">
            <a:noFill/>
            <a:miter lim="800000"/>
            <a:headEnd/>
            <a:tailEnd/>
          </a:ln>
        </p:spPr>
      </p:pic>
      <p:sp>
        <p:nvSpPr>
          <p:cNvPr id="5" name="Rectangle 72"/>
          <p:cNvSpPr>
            <a:spLocks noChangeArrowheads="1"/>
          </p:cNvSpPr>
          <p:nvPr/>
        </p:nvSpPr>
        <p:spPr bwMode="auto">
          <a:xfrm>
            <a:off x="0" y="744538"/>
            <a:ext cx="88900" cy="5815012"/>
          </a:xfrm>
          <a:prstGeom prst="rect">
            <a:avLst/>
          </a:prstGeom>
          <a:solidFill>
            <a:schemeClr val="tx2"/>
          </a:solidFill>
          <a:ln w="25400" algn="ctr">
            <a:noFill/>
            <a:miter lim="800000"/>
            <a:headEnd/>
            <a:tailEnd/>
          </a:ln>
        </p:spPr>
        <p:txBody>
          <a:bodyPr wrap="none" lIns="90000" tIns="46800" rIns="90000" bIns="46800" anchor="ctr">
            <a:spAutoFit/>
          </a:bodyPr>
          <a:lstStyle/>
          <a:p>
            <a:endParaRPr lang="it-IT"/>
          </a:p>
        </p:txBody>
      </p:sp>
      <p:pic>
        <p:nvPicPr>
          <p:cNvPr id="6" name="Picture 66" descr="sfondodocumenti"/>
          <p:cNvPicPr>
            <a:picLocks noChangeAspect="1" noChangeArrowheads="1"/>
          </p:cNvPicPr>
          <p:nvPr/>
        </p:nvPicPr>
        <p:blipFill>
          <a:blip r:embed="rId3" cstate="print"/>
          <a:srcRect/>
          <a:stretch>
            <a:fillRect/>
          </a:stretch>
        </p:blipFill>
        <p:spPr bwMode="auto">
          <a:xfrm>
            <a:off x="3175" y="0"/>
            <a:ext cx="9140825" cy="757238"/>
          </a:xfrm>
          <a:prstGeom prst="rect">
            <a:avLst/>
          </a:prstGeom>
          <a:noFill/>
          <a:ln w="9525">
            <a:noFill/>
            <a:miter lim="800000"/>
            <a:headEnd/>
            <a:tailEnd/>
          </a:ln>
        </p:spPr>
      </p:pic>
      <p:sp>
        <p:nvSpPr>
          <p:cNvPr id="7" name="Rectangle 24"/>
          <p:cNvSpPr>
            <a:spLocks noChangeArrowheads="1"/>
          </p:cNvSpPr>
          <p:nvPr/>
        </p:nvSpPr>
        <p:spPr bwMode="auto">
          <a:xfrm>
            <a:off x="0" y="6553200"/>
            <a:ext cx="9144000" cy="304800"/>
          </a:xfrm>
          <a:prstGeom prst="rect">
            <a:avLst/>
          </a:prstGeom>
          <a:solidFill>
            <a:schemeClr val="tx2"/>
          </a:solidFill>
          <a:ln w="9525">
            <a:noFill/>
            <a:miter lim="800000"/>
            <a:headEnd/>
            <a:tailEnd/>
          </a:ln>
        </p:spPr>
        <p:txBody>
          <a:bodyPr wrap="none" anchor="ctr"/>
          <a:lstStyle/>
          <a:p>
            <a:pPr eaLnBrk="1" hangingPunct="1">
              <a:lnSpc>
                <a:spcPct val="100000"/>
              </a:lnSpc>
              <a:spcBef>
                <a:spcPct val="20000"/>
              </a:spcBef>
              <a:buClr>
                <a:srgbClr val="FFCC66"/>
              </a:buClr>
              <a:buFontTx/>
              <a:buChar char="•"/>
            </a:pPr>
            <a:endParaRPr lang="fr-FR">
              <a:solidFill>
                <a:schemeClr val="bg2"/>
              </a:solidFill>
              <a:latin typeface="Verdana" pitchFamily="32" charset="0"/>
            </a:endParaRPr>
          </a:p>
        </p:txBody>
      </p:sp>
      <p:sp>
        <p:nvSpPr>
          <p:cNvPr id="8" name="Text Box 62">
            <a:hlinkClick r:id="rId4"/>
          </p:cNvPr>
          <p:cNvSpPr txBox="1">
            <a:spLocks noChangeArrowheads="1"/>
          </p:cNvSpPr>
          <p:nvPr/>
        </p:nvSpPr>
        <p:spPr bwMode="auto">
          <a:xfrm>
            <a:off x="0" y="6521450"/>
            <a:ext cx="263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a:solidFill>
                  <a:schemeClr val="accent2"/>
                </a:solidFill>
                <a:latin typeface="Arial" charset="0"/>
                <a:cs typeface="Arial" charset="0"/>
              </a:defRPr>
            </a:lvl1pPr>
            <a:lvl2pPr marL="742950" indent="-285750">
              <a:defRPr>
                <a:solidFill>
                  <a:schemeClr val="accent2"/>
                </a:solidFill>
                <a:latin typeface="Arial" charset="0"/>
                <a:cs typeface="Arial" charset="0"/>
              </a:defRPr>
            </a:lvl2pPr>
            <a:lvl3pPr marL="1143000" indent="-228600">
              <a:defRPr>
                <a:solidFill>
                  <a:schemeClr val="accent2"/>
                </a:solidFill>
                <a:latin typeface="Arial" charset="0"/>
                <a:cs typeface="Arial" charset="0"/>
              </a:defRPr>
            </a:lvl3pPr>
            <a:lvl4pPr marL="1600200" indent="-228600">
              <a:defRPr>
                <a:solidFill>
                  <a:schemeClr val="accent2"/>
                </a:solidFill>
                <a:latin typeface="Arial" charset="0"/>
                <a:cs typeface="Arial" charset="0"/>
              </a:defRPr>
            </a:lvl4pPr>
            <a:lvl5pPr marL="2057400" indent="-228600">
              <a:defRPr>
                <a:solidFill>
                  <a:schemeClr val="accent2"/>
                </a:solidFill>
                <a:latin typeface="Arial" charset="0"/>
                <a:cs typeface="Arial" charset="0"/>
              </a:defRPr>
            </a:lvl5pPr>
            <a:lvl6pPr marL="2514600" indent="-228600" algn="ctr" eaLnBrk="0" fontAlgn="base" hangingPunct="0">
              <a:lnSpc>
                <a:spcPct val="110000"/>
              </a:lnSpc>
              <a:spcBef>
                <a:spcPct val="50000"/>
              </a:spcBef>
              <a:spcAft>
                <a:spcPct val="0"/>
              </a:spcAft>
              <a:buClr>
                <a:srgbClr val="FFCC00"/>
              </a:buClr>
              <a:buFont typeface="Wingdings" charset="2"/>
              <a:defRPr>
                <a:solidFill>
                  <a:schemeClr val="accent2"/>
                </a:solidFill>
                <a:latin typeface="Arial" charset="0"/>
                <a:cs typeface="Arial" charset="0"/>
              </a:defRPr>
            </a:lvl6pPr>
            <a:lvl7pPr marL="2971800" indent="-228600" algn="ctr" eaLnBrk="0" fontAlgn="base" hangingPunct="0">
              <a:lnSpc>
                <a:spcPct val="110000"/>
              </a:lnSpc>
              <a:spcBef>
                <a:spcPct val="50000"/>
              </a:spcBef>
              <a:spcAft>
                <a:spcPct val="0"/>
              </a:spcAft>
              <a:buClr>
                <a:srgbClr val="FFCC00"/>
              </a:buClr>
              <a:buFont typeface="Wingdings" charset="2"/>
              <a:defRPr>
                <a:solidFill>
                  <a:schemeClr val="accent2"/>
                </a:solidFill>
                <a:latin typeface="Arial" charset="0"/>
                <a:cs typeface="Arial" charset="0"/>
              </a:defRPr>
            </a:lvl7pPr>
            <a:lvl8pPr marL="3429000" indent="-228600" algn="ctr" eaLnBrk="0" fontAlgn="base" hangingPunct="0">
              <a:lnSpc>
                <a:spcPct val="110000"/>
              </a:lnSpc>
              <a:spcBef>
                <a:spcPct val="50000"/>
              </a:spcBef>
              <a:spcAft>
                <a:spcPct val="0"/>
              </a:spcAft>
              <a:buClr>
                <a:srgbClr val="FFCC00"/>
              </a:buClr>
              <a:buFont typeface="Wingdings" charset="2"/>
              <a:defRPr>
                <a:solidFill>
                  <a:schemeClr val="accent2"/>
                </a:solidFill>
                <a:latin typeface="Arial" charset="0"/>
                <a:cs typeface="Arial" charset="0"/>
              </a:defRPr>
            </a:lvl8pPr>
            <a:lvl9pPr marL="3886200" indent="-228600" algn="ctr" eaLnBrk="0" fontAlgn="base" hangingPunct="0">
              <a:lnSpc>
                <a:spcPct val="110000"/>
              </a:lnSpc>
              <a:spcBef>
                <a:spcPct val="50000"/>
              </a:spcBef>
              <a:spcAft>
                <a:spcPct val="0"/>
              </a:spcAft>
              <a:buClr>
                <a:srgbClr val="FFCC00"/>
              </a:buClr>
              <a:buFont typeface="Wingdings" charset="2"/>
              <a:defRPr>
                <a:solidFill>
                  <a:schemeClr val="accent2"/>
                </a:solidFill>
                <a:latin typeface="Arial" charset="0"/>
                <a:cs typeface="Arial" charset="0"/>
              </a:defRPr>
            </a:lvl9pPr>
          </a:lstStyle>
          <a:p>
            <a:pPr algn="l" eaLnBrk="1" hangingPunct="1">
              <a:lnSpc>
                <a:spcPct val="100000"/>
              </a:lnSpc>
              <a:spcBef>
                <a:spcPct val="20000"/>
              </a:spcBef>
              <a:buClr>
                <a:srgbClr val="FFCC66"/>
              </a:buClr>
              <a:buFontTx/>
              <a:buNone/>
              <a:defRPr/>
            </a:pPr>
            <a:r>
              <a:rPr lang="en-GB" sz="1600" b="1" smtClean="0"/>
              <a:t>www.consorzio-cometa.it</a:t>
            </a:r>
          </a:p>
        </p:txBody>
      </p:sp>
      <p:grpSp>
        <p:nvGrpSpPr>
          <p:cNvPr id="9" name="Group 73"/>
          <p:cNvGrpSpPr>
            <a:grpSpLocks/>
          </p:cNvGrpSpPr>
          <p:nvPr/>
        </p:nvGrpSpPr>
        <p:grpSpPr bwMode="auto">
          <a:xfrm>
            <a:off x="0" y="0"/>
            <a:ext cx="9144000" cy="804863"/>
            <a:chOff x="0" y="0"/>
            <a:chExt cx="5760" cy="507"/>
          </a:xfrm>
        </p:grpSpPr>
        <p:pic>
          <p:nvPicPr>
            <p:cNvPr id="10" name="Picture 46" descr="eu_logo2"/>
            <p:cNvPicPr>
              <a:picLocks noChangeAspect="1" noChangeArrowheads="1"/>
            </p:cNvPicPr>
            <p:nvPr userDrawn="1"/>
          </p:nvPicPr>
          <p:blipFill>
            <a:blip r:embed="rId5" cstate="print"/>
            <a:srcRect/>
            <a:stretch>
              <a:fillRect/>
            </a:stretch>
          </p:blipFill>
          <p:spPr bwMode="auto">
            <a:xfrm>
              <a:off x="5250" y="0"/>
              <a:ext cx="510" cy="360"/>
            </a:xfrm>
            <a:prstGeom prst="rect">
              <a:avLst/>
            </a:prstGeom>
            <a:noFill/>
            <a:ln w="25400">
              <a:noFill/>
              <a:miter lim="800000"/>
              <a:headEnd/>
              <a:tailEnd/>
            </a:ln>
          </p:spPr>
        </p:pic>
        <p:pic>
          <p:nvPicPr>
            <p:cNvPr id="11" name="Picture 67" descr="Logo consorzio"/>
            <p:cNvPicPr>
              <a:picLocks noChangeAspect="1" noChangeArrowheads="1"/>
            </p:cNvPicPr>
            <p:nvPr userDrawn="1"/>
          </p:nvPicPr>
          <p:blipFill>
            <a:blip r:embed="rId6" cstate="print"/>
            <a:srcRect/>
            <a:stretch>
              <a:fillRect/>
            </a:stretch>
          </p:blipFill>
          <p:spPr bwMode="auto">
            <a:xfrm>
              <a:off x="0" y="0"/>
              <a:ext cx="499" cy="473"/>
            </a:xfrm>
            <a:prstGeom prst="rect">
              <a:avLst/>
            </a:prstGeom>
            <a:noFill/>
            <a:ln w="9525">
              <a:noFill/>
              <a:miter lim="800000"/>
              <a:headEnd/>
              <a:tailEnd/>
            </a:ln>
          </p:spPr>
        </p:pic>
        <p:sp>
          <p:nvSpPr>
            <p:cNvPr id="12" name="Text Box 69"/>
            <p:cNvSpPr txBox="1">
              <a:spLocks noChangeArrowheads="1"/>
            </p:cNvSpPr>
            <p:nvPr userDrawn="1"/>
          </p:nvSpPr>
          <p:spPr bwMode="auto">
            <a:xfrm>
              <a:off x="5345" y="343"/>
              <a:ext cx="35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73" tIns="44986" rIns="89973" bIns="44986">
              <a:spAutoFit/>
            </a:bodyPr>
            <a:lstStyle>
              <a:lvl1pPr defTabSz="449263">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1pPr>
              <a:lvl2pPr marL="742950" indent="-285750" defTabSz="449263">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2pPr>
              <a:lvl3pPr marL="1143000" indent="-228600" defTabSz="449263">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3pPr>
              <a:lvl4pPr marL="1600200" indent="-228600" defTabSz="449263">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4pPr>
              <a:lvl5pPr marL="2057400" indent="-228600" defTabSz="449263">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5pPr>
              <a:lvl6pPr marL="2514600" indent="-228600" algn="ctr" defTabSz="449263" eaLnBrk="0" fontAlgn="base" hangingPunct="0">
                <a:lnSpc>
                  <a:spcPct val="110000"/>
                </a:lnSpc>
                <a:spcBef>
                  <a:spcPct val="50000"/>
                </a:spcBef>
                <a:spcAft>
                  <a:spcPct val="0"/>
                </a:spcAft>
                <a:buClr>
                  <a:srgbClr val="FFCC00"/>
                </a:buClr>
                <a:buFont typeface="Wingdings" charset="2"/>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6pPr>
              <a:lvl7pPr marL="2971800" indent="-228600" algn="ctr" defTabSz="449263" eaLnBrk="0" fontAlgn="base" hangingPunct="0">
                <a:lnSpc>
                  <a:spcPct val="110000"/>
                </a:lnSpc>
                <a:spcBef>
                  <a:spcPct val="50000"/>
                </a:spcBef>
                <a:spcAft>
                  <a:spcPct val="0"/>
                </a:spcAft>
                <a:buClr>
                  <a:srgbClr val="FFCC00"/>
                </a:buClr>
                <a:buFont typeface="Wingdings" charset="2"/>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7pPr>
              <a:lvl8pPr marL="3429000" indent="-228600" algn="ctr" defTabSz="449263" eaLnBrk="0" fontAlgn="base" hangingPunct="0">
                <a:lnSpc>
                  <a:spcPct val="110000"/>
                </a:lnSpc>
                <a:spcBef>
                  <a:spcPct val="50000"/>
                </a:spcBef>
                <a:spcAft>
                  <a:spcPct val="0"/>
                </a:spcAft>
                <a:buClr>
                  <a:srgbClr val="FFCC00"/>
                </a:buClr>
                <a:buFont typeface="Wingdings" charset="2"/>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8pPr>
              <a:lvl9pPr marL="3886200" indent="-228600" algn="ctr" defTabSz="449263" eaLnBrk="0" fontAlgn="base" hangingPunct="0">
                <a:lnSpc>
                  <a:spcPct val="110000"/>
                </a:lnSpc>
                <a:spcBef>
                  <a:spcPct val="50000"/>
                </a:spcBef>
                <a:spcAft>
                  <a:spcPct val="0"/>
                </a:spcAft>
                <a:buClr>
                  <a:srgbClr val="FFCC00"/>
                </a:buClr>
                <a:buFont typeface="Wingdings" charset="2"/>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31113" algn="l"/>
                  <a:tab pos="8085138" algn="l"/>
                  <a:tab pos="8534400" algn="l"/>
                  <a:tab pos="8978900" algn="l"/>
                </a:tabLst>
                <a:defRPr>
                  <a:solidFill>
                    <a:schemeClr val="accent2"/>
                  </a:solidFill>
                  <a:latin typeface="Arial" charset="0"/>
                  <a:cs typeface="Arial" charset="0"/>
                </a:defRPr>
              </a:lvl9pPr>
            </a:lstStyle>
            <a:p>
              <a:pPr algn="l" eaLnBrk="1" hangingPunct="1">
                <a:lnSpc>
                  <a:spcPct val="102000"/>
                </a:lnSpc>
                <a:spcBef>
                  <a:spcPct val="0"/>
                </a:spcBef>
                <a:buClr>
                  <a:srgbClr val="000000"/>
                </a:buClr>
                <a:buSzPct val="45000"/>
                <a:buFont typeface="StarSymbol" charset="0"/>
                <a:buNone/>
                <a:defRPr/>
              </a:pPr>
              <a:r>
                <a:rPr lang="en-GB" sz="1100" b="1" smtClean="0">
                  <a:solidFill>
                    <a:srgbClr val="0066CC"/>
                  </a:solidFill>
                  <a:latin typeface="Luxi Sans" charset="0"/>
                </a:rPr>
                <a:t>FESR</a:t>
              </a:r>
            </a:p>
          </p:txBody>
        </p:sp>
      </p:grpSp>
      <p:pic>
        <p:nvPicPr>
          <p:cNvPr id="13" name="Picture 74" descr="logo_Pon"/>
          <p:cNvPicPr>
            <a:picLocks noChangeAspect="1" noChangeArrowheads="1"/>
          </p:cNvPicPr>
          <p:nvPr/>
        </p:nvPicPr>
        <p:blipFill>
          <a:blip r:embed="rId7" cstate="print"/>
          <a:srcRect/>
          <a:stretch>
            <a:fillRect/>
          </a:stretch>
        </p:blipFill>
        <p:spPr bwMode="auto">
          <a:xfrm>
            <a:off x="144463" y="6016625"/>
            <a:ext cx="731837" cy="527050"/>
          </a:xfrm>
          <a:prstGeom prst="rect">
            <a:avLst/>
          </a:prstGeom>
          <a:noFill/>
          <a:ln w="9525">
            <a:noFill/>
            <a:miter lim="800000"/>
            <a:headEnd/>
            <a:tailEnd/>
          </a:ln>
        </p:spPr>
      </p:pic>
      <p:sp>
        <p:nvSpPr>
          <p:cNvPr id="14" name="Rectangle 76"/>
          <p:cNvSpPr>
            <a:spLocks noChangeArrowheads="1"/>
          </p:cNvSpPr>
          <p:nvPr/>
        </p:nvSpPr>
        <p:spPr bwMode="auto">
          <a:xfrm>
            <a:off x="0" y="-203200"/>
            <a:ext cx="9144000" cy="1143000"/>
          </a:xfrm>
          <a:prstGeom prst="rect">
            <a:avLst/>
          </a:prstGeom>
          <a:noFill/>
          <a:ln w="9525">
            <a:noFill/>
            <a:miter lim="800000"/>
            <a:headEnd/>
            <a:tailEnd/>
          </a:ln>
        </p:spPr>
        <p:txBody>
          <a:bodyPr anchor="ctr"/>
          <a:lstStyle/>
          <a:p>
            <a:pPr eaLnBrk="1" hangingPunct="1">
              <a:lnSpc>
                <a:spcPct val="100000"/>
              </a:lnSpc>
              <a:spcBef>
                <a:spcPct val="0"/>
              </a:spcBef>
              <a:buClrTx/>
              <a:buFontTx/>
              <a:buNone/>
            </a:pPr>
            <a:r>
              <a:rPr lang="it-IT" sz="2800" b="1">
                <a:solidFill>
                  <a:srgbClr val="000060"/>
                </a:solidFill>
              </a:rPr>
              <a:t>Consorzio COMETA - Progetto PI2S2</a:t>
            </a:r>
          </a:p>
        </p:txBody>
      </p:sp>
      <p:sp>
        <p:nvSpPr>
          <p:cNvPr id="23575" name="Rectangle 23"/>
          <p:cNvSpPr>
            <a:spLocks noGrp="1" noChangeArrowheads="1"/>
          </p:cNvSpPr>
          <p:nvPr>
            <p:ph type="subTitle" idx="1"/>
          </p:nvPr>
        </p:nvSpPr>
        <p:spPr>
          <a:xfrm>
            <a:off x="2160588" y="3676650"/>
            <a:ext cx="6518275" cy="1397000"/>
          </a:xfrm>
        </p:spPr>
        <p:txBody>
          <a:bodyPr/>
          <a:lstStyle>
            <a:lvl1pPr marL="0" indent="0">
              <a:buFontTx/>
              <a:buNone/>
              <a:defRPr sz="2000" i="1"/>
            </a:lvl1pPr>
          </a:lstStyle>
          <a:p>
            <a:r>
              <a:rPr lang="en-GB"/>
              <a:t>Click to edit Master subtitle style</a:t>
            </a:r>
          </a:p>
          <a:p>
            <a:r>
              <a:rPr lang="en-GB"/>
              <a:t>Date of Event</a:t>
            </a:r>
          </a:p>
        </p:txBody>
      </p:sp>
      <p:sp>
        <p:nvSpPr>
          <p:cNvPr id="23579" name="Rectangle 27"/>
          <p:cNvSpPr>
            <a:spLocks noGrp="1" noChangeArrowheads="1"/>
          </p:cNvSpPr>
          <p:nvPr>
            <p:ph type="ctrTitle"/>
          </p:nvPr>
        </p:nvSpPr>
        <p:spPr>
          <a:xfrm>
            <a:off x="2155825" y="2493963"/>
            <a:ext cx="6518275" cy="1076325"/>
          </a:xfrm>
        </p:spPr>
        <p:txBody>
          <a:bodyPr anchor="t"/>
          <a:lstStyle>
            <a:lvl1pPr algn="ctr">
              <a:defRPr sz="2800"/>
            </a:lvl1pPr>
          </a:lstStyle>
          <a:p>
            <a:r>
              <a:rPr lang="en-GB"/>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5" name="Rectangle 12"/>
          <p:cNvSpPr>
            <a:spLocks noGrp="1" noChangeArrowheads="1"/>
          </p:cNvSpPr>
          <p:nvPr>
            <p:ph type="sldNum" sz="quarter" idx="11"/>
          </p:nvPr>
        </p:nvSpPr>
        <p:spPr>
          <a:ln/>
        </p:spPr>
        <p:txBody>
          <a:bodyPr/>
          <a:lstStyle>
            <a:lvl1pPr>
              <a:defRPr/>
            </a:lvl1pPr>
          </a:lstStyle>
          <a:p>
            <a:pPr>
              <a:defRPr/>
            </a:pPr>
            <a:fld id="{DA1020A3-F680-4E0C-9F76-83D844564698}"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61188" y="-203200"/>
            <a:ext cx="2203450" cy="66071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6075" y="-203200"/>
            <a:ext cx="6462713" cy="66071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5" name="Rectangle 12"/>
          <p:cNvSpPr>
            <a:spLocks noGrp="1" noChangeArrowheads="1"/>
          </p:cNvSpPr>
          <p:nvPr>
            <p:ph type="sldNum" sz="quarter" idx="11"/>
          </p:nvPr>
        </p:nvSpPr>
        <p:spPr>
          <a:ln/>
        </p:spPr>
        <p:txBody>
          <a:bodyPr/>
          <a:lstStyle>
            <a:lvl1pPr>
              <a:defRPr/>
            </a:lvl1pPr>
          </a:lstStyle>
          <a:p>
            <a:pPr>
              <a:defRPr/>
            </a:pPr>
            <a:fld id="{4300083B-81A1-43A8-89F3-83D227D69CB2}"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935038" y="-203200"/>
            <a:ext cx="82296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346075" y="974725"/>
            <a:ext cx="4217988" cy="26384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716463" y="974725"/>
            <a:ext cx="4219575" cy="26384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346075" y="3765550"/>
            <a:ext cx="4217988" cy="26384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716463" y="3765550"/>
            <a:ext cx="4219575" cy="26384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8" name="Rectangle 12"/>
          <p:cNvSpPr>
            <a:spLocks noGrp="1" noChangeArrowheads="1"/>
          </p:cNvSpPr>
          <p:nvPr>
            <p:ph type="sldNum" sz="quarter" idx="11"/>
          </p:nvPr>
        </p:nvSpPr>
        <p:spPr>
          <a:ln/>
        </p:spPr>
        <p:txBody>
          <a:bodyPr/>
          <a:lstStyle>
            <a:lvl1pPr>
              <a:defRPr/>
            </a:lvl1pPr>
          </a:lstStyle>
          <a:p>
            <a:pPr>
              <a:defRPr/>
            </a:pPr>
            <a:fld id="{2142F216-32D8-4668-94F8-5DC7122CAE4F}"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Rectangle 11"/>
          <p:cNvSpPr>
            <a:spLocks noGrp="1" noChangeArrowheads="1"/>
          </p:cNvSpPr>
          <p:nvPr>
            <p:ph type="ftr" sz="quarter" idx="10"/>
          </p:nvPr>
        </p:nvSpPr>
        <p:spPr/>
        <p:txBody>
          <a:bodyPr/>
          <a:lstStyle>
            <a:lvl1pPr>
              <a:defRPr/>
            </a:lvl1pPr>
          </a:lstStyle>
          <a:p>
            <a:pPr>
              <a:defRPr/>
            </a:pPr>
            <a:r>
              <a:rPr lang="pt-BR"/>
              <a:t>Workshop GARR – Calcolo e Storage Distribuito, 29-30 November 2012, Rome, Italy</a:t>
            </a:r>
            <a:endParaRPr lang="en-GB"/>
          </a:p>
        </p:txBody>
      </p:sp>
      <p:sp>
        <p:nvSpPr>
          <p:cNvPr id="5" name="Rectangle 12"/>
          <p:cNvSpPr>
            <a:spLocks noGrp="1" noChangeArrowheads="1"/>
          </p:cNvSpPr>
          <p:nvPr>
            <p:ph type="sldNum" sz="quarter" idx="11"/>
          </p:nvPr>
        </p:nvSpPr>
        <p:spPr/>
        <p:txBody>
          <a:bodyPr/>
          <a:lstStyle>
            <a:lvl1pPr>
              <a:defRPr/>
            </a:lvl1pPr>
          </a:lstStyle>
          <a:p>
            <a:pPr>
              <a:defRPr/>
            </a:pPr>
            <a:fld id="{D10DAEFF-4875-45F4-BCDC-1EF7CE8949F0}" type="slidenum">
              <a:rPr lang="en-GB"/>
              <a:pPr>
                <a:defRPr/>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5" name="Rectangle 12"/>
          <p:cNvSpPr>
            <a:spLocks noGrp="1" noChangeArrowheads="1"/>
          </p:cNvSpPr>
          <p:nvPr>
            <p:ph type="sldNum" sz="quarter" idx="11"/>
          </p:nvPr>
        </p:nvSpPr>
        <p:spPr>
          <a:ln/>
        </p:spPr>
        <p:txBody>
          <a:bodyPr/>
          <a:lstStyle>
            <a:lvl1pPr>
              <a:defRPr/>
            </a:lvl1pPr>
          </a:lstStyle>
          <a:p>
            <a:pPr>
              <a:defRPr/>
            </a:pPr>
            <a:fld id="{92FD3E40-5D86-48B8-91E1-948ACD02322A}"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6" name="Rectangle 12"/>
          <p:cNvSpPr>
            <a:spLocks noGrp="1" noChangeArrowheads="1"/>
          </p:cNvSpPr>
          <p:nvPr>
            <p:ph type="sldNum" sz="quarter" idx="11"/>
          </p:nvPr>
        </p:nvSpPr>
        <p:spPr>
          <a:ln/>
        </p:spPr>
        <p:txBody>
          <a:bodyPr/>
          <a:lstStyle>
            <a:lvl1pPr>
              <a:defRPr/>
            </a:lvl1pPr>
          </a:lstStyle>
          <a:p>
            <a:pPr>
              <a:defRPr/>
            </a:pPr>
            <a:fld id="{A626B216-C182-491B-A2D1-941B47798F60}"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8" name="Rectangle 12"/>
          <p:cNvSpPr>
            <a:spLocks noGrp="1" noChangeArrowheads="1"/>
          </p:cNvSpPr>
          <p:nvPr>
            <p:ph type="sldNum" sz="quarter" idx="11"/>
          </p:nvPr>
        </p:nvSpPr>
        <p:spPr>
          <a:ln/>
        </p:spPr>
        <p:txBody>
          <a:bodyPr/>
          <a:lstStyle>
            <a:lvl1pPr>
              <a:defRPr/>
            </a:lvl1pPr>
          </a:lstStyle>
          <a:p>
            <a:pPr>
              <a:defRPr/>
            </a:pPr>
            <a:fld id="{555C2B6B-D36D-41CB-87F5-7CAD16F7E01A}"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4" name="Rectangle 12"/>
          <p:cNvSpPr>
            <a:spLocks noGrp="1" noChangeArrowheads="1"/>
          </p:cNvSpPr>
          <p:nvPr>
            <p:ph type="sldNum" sz="quarter" idx="11"/>
          </p:nvPr>
        </p:nvSpPr>
        <p:spPr>
          <a:ln/>
        </p:spPr>
        <p:txBody>
          <a:bodyPr/>
          <a:lstStyle>
            <a:lvl1pPr>
              <a:defRPr/>
            </a:lvl1pPr>
          </a:lstStyle>
          <a:p>
            <a:pPr>
              <a:defRPr/>
            </a:pPr>
            <a:fld id="{DA0EF8EB-ECEE-4432-B7DF-34EAAE5BD302}"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3" name="Rectangle 12"/>
          <p:cNvSpPr>
            <a:spLocks noGrp="1" noChangeArrowheads="1"/>
          </p:cNvSpPr>
          <p:nvPr>
            <p:ph type="sldNum" sz="quarter" idx="11"/>
          </p:nvPr>
        </p:nvSpPr>
        <p:spPr>
          <a:ln/>
        </p:spPr>
        <p:txBody>
          <a:bodyPr/>
          <a:lstStyle>
            <a:lvl1pPr>
              <a:defRPr/>
            </a:lvl1pPr>
          </a:lstStyle>
          <a:p>
            <a:pPr>
              <a:defRPr/>
            </a:pPr>
            <a:fld id="{ABDAF6E0-AD7B-4AAE-BEF2-78AE04DDC15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6" name="Rectangle 12"/>
          <p:cNvSpPr>
            <a:spLocks noGrp="1" noChangeArrowheads="1"/>
          </p:cNvSpPr>
          <p:nvPr>
            <p:ph type="sldNum" sz="quarter" idx="11"/>
          </p:nvPr>
        </p:nvSpPr>
        <p:spPr>
          <a:ln/>
        </p:spPr>
        <p:txBody>
          <a:bodyPr/>
          <a:lstStyle>
            <a:lvl1pPr>
              <a:defRPr/>
            </a:lvl1pPr>
          </a:lstStyle>
          <a:p>
            <a:pPr>
              <a:defRPr/>
            </a:pPr>
            <a:fld id="{1209D3DC-E5E3-4D99-9277-D134DF388365}"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ftr" sz="quarter" idx="10"/>
          </p:nvPr>
        </p:nvSpPr>
        <p:spPr>
          <a:ln/>
        </p:spPr>
        <p:txBody>
          <a:bodyPr/>
          <a:lstStyle>
            <a:lvl1pPr>
              <a:defRPr/>
            </a:lvl1pPr>
          </a:lstStyle>
          <a:p>
            <a:pPr>
              <a:defRPr/>
            </a:pPr>
            <a:r>
              <a:rPr lang="pt-BR"/>
              <a:t>ISGC 2011 &amp; OGF 31 19-21 March 2011, Academia Sinica,  Taipei, Taiwan</a:t>
            </a:r>
            <a:endParaRPr lang="en-GB"/>
          </a:p>
        </p:txBody>
      </p:sp>
      <p:sp>
        <p:nvSpPr>
          <p:cNvPr id="6" name="Rectangle 12"/>
          <p:cNvSpPr>
            <a:spLocks noGrp="1" noChangeArrowheads="1"/>
          </p:cNvSpPr>
          <p:nvPr>
            <p:ph type="sldNum" sz="quarter" idx="11"/>
          </p:nvPr>
        </p:nvSpPr>
        <p:spPr>
          <a:ln/>
        </p:spPr>
        <p:txBody>
          <a:bodyPr/>
          <a:lstStyle>
            <a:lvl1pPr>
              <a:defRPr/>
            </a:lvl1pPr>
          </a:lstStyle>
          <a:p>
            <a:pPr>
              <a:defRPr/>
            </a:pPr>
            <a:fld id="{6E427F7E-B079-4483-A9FA-31784027B702}"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0"/>
          <p:cNvGrpSpPr>
            <a:grpSpLocks/>
          </p:cNvGrpSpPr>
          <p:nvPr/>
        </p:nvGrpSpPr>
        <p:grpSpPr bwMode="auto">
          <a:xfrm>
            <a:off x="0" y="0"/>
            <a:ext cx="9144000" cy="757238"/>
            <a:chOff x="0" y="0"/>
            <a:chExt cx="5760" cy="477"/>
          </a:xfrm>
        </p:grpSpPr>
        <p:pic>
          <p:nvPicPr>
            <p:cNvPr id="1032" name="Picture 148" descr="sfondodocumenti"/>
            <p:cNvPicPr>
              <a:picLocks noChangeAspect="1" noChangeArrowheads="1"/>
            </p:cNvPicPr>
            <p:nvPr userDrawn="1"/>
          </p:nvPicPr>
          <p:blipFill>
            <a:blip r:embed="rId14" cstate="print"/>
            <a:srcRect/>
            <a:stretch>
              <a:fillRect/>
            </a:stretch>
          </p:blipFill>
          <p:spPr bwMode="auto">
            <a:xfrm>
              <a:off x="2" y="0"/>
              <a:ext cx="5758" cy="477"/>
            </a:xfrm>
            <a:prstGeom prst="rect">
              <a:avLst/>
            </a:prstGeom>
            <a:noFill/>
            <a:ln w="9525">
              <a:noFill/>
              <a:miter lim="800000"/>
              <a:headEnd/>
              <a:tailEnd/>
            </a:ln>
          </p:spPr>
        </p:pic>
        <p:pic>
          <p:nvPicPr>
            <p:cNvPr id="1033" name="Picture 149" descr="Logo consorzio"/>
            <p:cNvPicPr>
              <a:picLocks noChangeAspect="1" noChangeArrowheads="1"/>
            </p:cNvPicPr>
            <p:nvPr userDrawn="1"/>
          </p:nvPicPr>
          <p:blipFill>
            <a:blip r:embed="rId15" cstate="print"/>
            <a:srcRect/>
            <a:stretch>
              <a:fillRect/>
            </a:stretch>
          </p:blipFill>
          <p:spPr bwMode="auto">
            <a:xfrm>
              <a:off x="0" y="0"/>
              <a:ext cx="499" cy="473"/>
            </a:xfrm>
            <a:prstGeom prst="rect">
              <a:avLst/>
            </a:prstGeom>
            <a:noFill/>
            <a:ln w="9525">
              <a:noFill/>
              <a:miter lim="800000"/>
              <a:headEnd/>
              <a:tailEnd/>
            </a:ln>
          </p:spPr>
        </p:pic>
      </p:grpSp>
      <p:sp>
        <p:nvSpPr>
          <p:cNvPr id="1027" name="Rectangle 8"/>
          <p:cNvSpPr>
            <a:spLocks noChangeArrowheads="1"/>
          </p:cNvSpPr>
          <p:nvPr/>
        </p:nvSpPr>
        <p:spPr bwMode="auto">
          <a:xfrm>
            <a:off x="0" y="6553200"/>
            <a:ext cx="9144000" cy="304800"/>
          </a:xfrm>
          <a:prstGeom prst="rect">
            <a:avLst/>
          </a:prstGeom>
          <a:solidFill>
            <a:schemeClr val="tx2"/>
          </a:solidFill>
          <a:ln w="9525">
            <a:noFill/>
            <a:miter lim="800000"/>
            <a:headEnd/>
            <a:tailEnd/>
          </a:ln>
        </p:spPr>
        <p:txBody>
          <a:bodyPr wrap="none" anchor="ctr"/>
          <a:lstStyle/>
          <a:p>
            <a:endParaRPr lang="it-IT"/>
          </a:p>
        </p:txBody>
      </p:sp>
      <p:sp>
        <p:nvSpPr>
          <p:cNvPr id="22539" name="Rectangle 11"/>
          <p:cNvSpPr>
            <a:spLocks noGrp="1" noChangeArrowheads="1"/>
          </p:cNvSpPr>
          <p:nvPr>
            <p:ph type="ftr" sz="quarter" idx="3"/>
          </p:nvPr>
        </p:nvSpPr>
        <p:spPr bwMode="auto">
          <a:xfrm>
            <a:off x="847725" y="6559550"/>
            <a:ext cx="670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b="1">
                <a:solidFill>
                  <a:srgbClr val="000060"/>
                </a:solidFill>
              </a:defRPr>
            </a:lvl1pPr>
          </a:lstStyle>
          <a:p>
            <a:pPr>
              <a:defRPr/>
            </a:pPr>
            <a:r>
              <a:rPr lang="pt-BR"/>
              <a:t>ISGC 2011 &amp; OGF 31 19-21 March 2011, Academia Sinica,  Taipei, Taiwan</a:t>
            </a:r>
            <a:endParaRPr lang="en-GB"/>
          </a:p>
        </p:txBody>
      </p:sp>
      <p:sp>
        <p:nvSpPr>
          <p:cNvPr id="22540" name="Rectangle 12"/>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200" b="1">
                <a:solidFill>
                  <a:schemeClr val="tx1"/>
                </a:solidFill>
              </a:defRPr>
            </a:lvl1pPr>
          </a:lstStyle>
          <a:p>
            <a:pPr>
              <a:defRPr/>
            </a:pPr>
            <a:fld id="{483F3BEA-1E72-432C-87CF-9B1A3B981040}" type="slidenum">
              <a:rPr lang="en-GB"/>
              <a:pPr>
                <a:defRPr/>
              </a:pPr>
              <a:t>‹N›</a:t>
            </a:fld>
            <a:endParaRPr lang="en-GB"/>
          </a:p>
        </p:txBody>
      </p:sp>
      <p:sp>
        <p:nvSpPr>
          <p:cNvPr id="1030" name="Rectangle 110"/>
          <p:cNvSpPr>
            <a:spLocks noGrp="1" noChangeArrowheads="1"/>
          </p:cNvSpPr>
          <p:nvPr>
            <p:ph type="body" idx="1"/>
          </p:nvPr>
        </p:nvSpPr>
        <p:spPr bwMode="auto">
          <a:xfrm>
            <a:off x="346075" y="974725"/>
            <a:ext cx="8589963" cy="5429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1" name="Rectangle 154"/>
          <p:cNvSpPr>
            <a:spLocks noGrp="1" noChangeArrowheads="1"/>
          </p:cNvSpPr>
          <p:nvPr>
            <p:ph type="title"/>
          </p:nvPr>
        </p:nvSpPr>
        <p:spPr bwMode="auto">
          <a:xfrm>
            <a:off x="935038" y="-203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Slide Title</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hdr="0" dt="0"/>
  <p:txStyles>
    <p:titleStyle>
      <a:lvl1pPr algn="r" rtl="0" eaLnBrk="0" fontAlgn="base" hangingPunct="0">
        <a:spcBef>
          <a:spcPct val="0"/>
        </a:spcBef>
        <a:spcAft>
          <a:spcPct val="0"/>
        </a:spcAft>
        <a:defRPr sz="3200" b="1">
          <a:solidFill>
            <a:srgbClr val="000060"/>
          </a:solidFill>
          <a:latin typeface="+mj-lt"/>
          <a:ea typeface="+mj-ea"/>
          <a:cs typeface="+mj-cs"/>
        </a:defRPr>
      </a:lvl1pPr>
      <a:lvl2pPr algn="r" rtl="0" eaLnBrk="0" fontAlgn="base" hangingPunct="0">
        <a:spcBef>
          <a:spcPct val="0"/>
        </a:spcBef>
        <a:spcAft>
          <a:spcPct val="0"/>
        </a:spcAft>
        <a:defRPr sz="3200" b="1">
          <a:solidFill>
            <a:srgbClr val="000060"/>
          </a:solidFill>
          <a:latin typeface="Arial" charset="0"/>
        </a:defRPr>
      </a:lvl2pPr>
      <a:lvl3pPr algn="r" rtl="0" eaLnBrk="0" fontAlgn="base" hangingPunct="0">
        <a:spcBef>
          <a:spcPct val="0"/>
        </a:spcBef>
        <a:spcAft>
          <a:spcPct val="0"/>
        </a:spcAft>
        <a:defRPr sz="3200" b="1">
          <a:solidFill>
            <a:srgbClr val="000060"/>
          </a:solidFill>
          <a:latin typeface="Arial" charset="0"/>
        </a:defRPr>
      </a:lvl3pPr>
      <a:lvl4pPr algn="r" rtl="0" eaLnBrk="0" fontAlgn="base" hangingPunct="0">
        <a:spcBef>
          <a:spcPct val="0"/>
        </a:spcBef>
        <a:spcAft>
          <a:spcPct val="0"/>
        </a:spcAft>
        <a:defRPr sz="3200" b="1">
          <a:solidFill>
            <a:srgbClr val="000060"/>
          </a:solidFill>
          <a:latin typeface="Arial" charset="0"/>
        </a:defRPr>
      </a:lvl4pPr>
      <a:lvl5pPr algn="r" rtl="0" eaLnBrk="0" fontAlgn="base" hangingPunct="0">
        <a:spcBef>
          <a:spcPct val="0"/>
        </a:spcBef>
        <a:spcAft>
          <a:spcPct val="0"/>
        </a:spcAft>
        <a:defRPr sz="3200" b="1">
          <a:solidFill>
            <a:srgbClr val="000060"/>
          </a:solidFill>
          <a:latin typeface="Arial" charset="0"/>
        </a:defRPr>
      </a:lvl5pPr>
      <a:lvl6pPr marL="457200" algn="r" rtl="0" fontAlgn="base">
        <a:spcBef>
          <a:spcPct val="0"/>
        </a:spcBef>
        <a:spcAft>
          <a:spcPct val="0"/>
        </a:spcAft>
        <a:defRPr sz="3200" b="1">
          <a:solidFill>
            <a:srgbClr val="000060"/>
          </a:solidFill>
          <a:latin typeface="Arial" charset="0"/>
        </a:defRPr>
      </a:lvl6pPr>
      <a:lvl7pPr marL="914400" algn="r" rtl="0" fontAlgn="base">
        <a:spcBef>
          <a:spcPct val="0"/>
        </a:spcBef>
        <a:spcAft>
          <a:spcPct val="0"/>
        </a:spcAft>
        <a:defRPr sz="3200" b="1">
          <a:solidFill>
            <a:srgbClr val="000060"/>
          </a:solidFill>
          <a:latin typeface="Arial" charset="0"/>
        </a:defRPr>
      </a:lvl7pPr>
      <a:lvl8pPr marL="1371600" algn="r" rtl="0" fontAlgn="base">
        <a:spcBef>
          <a:spcPct val="0"/>
        </a:spcBef>
        <a:spcAft>
          <a:spcPct val="0"/>
        </a:spcAft>
        <a:defRPr sz="3200" b="1">
          <a:solidFill>
            <a:srgbClr val="000060"/>
          </a:solidFill>
          <a:latin typeface="Arial" charset="0"/>
        </a:defRPr>
      </a:lvl8pPr>
      <a:lvl9pPr marL="1828800" algn="r" rtl="0" fontAlgn="base">
        <a:spcBef>
          <a:spcPct val="0"/>
        </a:spcBef>
        <a:spcAft>
          <a:spcPct val="0"/>
        </a:spcAft>
        <a:defRPr sz="3200" b="1">
          <a:solidFill>
            <a:srgbClr val="000060"/>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sz="2000"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fontAlgn="base">
        <a:spcBef>
          <a:spcPct val="20000"/>
        </a:spcBef>
        <a:spcAft>
          <a:spcPct val="0"/>
        </a:spcAft>
        <a:buClr>
          <a:srgbClr val="F1AF00"/>
        </a:buClr>
        <a:buChar char="o"/>
        <a:defRPr sz="1600">
          <a:solidFill>
            <a:srgbClr val="00338F"/>
          </a:solidFill>
          <a:latin typeface="+mn-lt"/>
        </a:defRPr>
      </a:lvl6pPr>
      <a:lvl7pPr marL="2971800" indent="-228600" algn="l" rtl="0" fontAlgn="base">
        <a:spcBef>
          <a:spcPct val="20000"/>
        </a:spcBef>
        <a:spcAft>
          <a:spcPct val="0"/>
        </a:spcAft>
        <a:buClr>
          <a:srgbClr val="F1AF00"/>
        </a:buClr>
        <a:buChar char="o"/>
        <a:defRPr sz="1600">
          <a:solidFill>
            <a:srgbClr val="00338F"/>
          </a:solidFill>
          <a:latin typeface="+mn-lt"/>
        </a:defRPr>
      </a:lvl7pPr>
      <a:lvl8pPr marL="3429000" indent="-228600" algn="l" rtl="0" fontAlgn="base">
        <a:spcBef>
          <a:spcPct val="20000"/>
        </a:spcBef>
        <a:spcAft>
          <a:spcPct val="0"/>
        </a:spcAft>
        <a:buClr>
          <a:srgbClr val="F1AF00"/>
        </a:buClr>
        <a:buChar char="o"/>
        <a:defRPr sz="1600">
          <a:solidFill>
            <a:srgbClr val="00338F"/>
          </a:solidFill>
          <a:latin typeface="+mn-lt"/>
        </a:defRPr>
      </a:lvl8pPr>
      <a:lvl9pPr marL="3886200" indent="-228600" algn="l" rtl="0" fontAlgn="base">
        <a:spcBef>
          <a:spcPct val="20000"/>
        </a:spcBef>
        <a:spcAft>
          <a:spcPct val="0"/>
        </a:spcAft>
        <a:buClr>
          <a:srgbClr val="F1AF00"/>
        </a:buClr>
        <a:buChar char="o"/>
        <a:defRPr sz="1600">
          <a:solidFill>
            <a:srgbClr val="00338F"/>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ooncologicocefalu.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ibfm.cnr.it/"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eant4.web.cern.ch/geant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ocuments.egi.eu/public/ShowDocument?docid=81" TargetMode="External"/><Relationship Id="rId4" Type="http://schemas.openxmlformats.org/officeDocument/2006/relationships/hyperlink" Target="https://documents.egi.eu/public/ShowDocument?docid=8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3" Type="http://schemas.openxmlformats.org/officeDocument/2006/relationships/image" Target="../media/image43.gif"/><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6.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hyperlink" Target="http://www.uni-koeln.de/math-nat-fak/geomet/meteo/winfos/euisoTTPPWW18.gif" TargetMode="External"/><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jpeg"/></Relationships>
</file>

<file path=ppt/slides/_rels/slide2.xml.rels><?xml version="1.0" encoding="UTF-8" standalone="yes"?>
<Relationships xmlns="http://schemas.openxmlformats.org/package/2006/relationships"><Relationship Id="rId8" Type="http://schemas.openxmlformats.org/officeDocument/2006/relationships/hyperlink" Target="http://www.ibfm.cnr.it/" TargetMode="External"/><Relationship Id="rId3" Type="http://schemas.openxmlformats.org/officeDocument/2006/relationships/image" Target="../media/image8.gi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olooncologicocefalu.it/" TargetMode="External"/><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gw.ct.infn.i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hyperlink" Target="http://gw.ct.infn.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8.png"/><Relationship Id="rId4" Type="http://schemas.openxmlformats.org/officeDocument/2006/relationships/hyperlink" Target="http://gw.ct.infn.i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8.png"/><Relationship Id="rId4" Type="http://schemas.openxmlformats.org/officeDocument/2006/relationships/hyperlink" Target="http://gw.ct.infn.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ewrt.com/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ibfm.cnr.it/" TargetMode="External"/><Relationship Id="rId13" Type="http://schemas.openxmlformats.org/officeDocument/2006/relationships/image" Target="../media/image68.png"/><Relationship Id="rId18" Type="http://schemas.openxmlformats.org/officeDocument/2006/relationships/image" Target="../media/image37.png"/><Relationship Id="rId26" Type="http://schemas.openxmlformats.org/officeDocument/2006/relationships/image" Target="../media/image72.png"/><Relationship Id="rId3" Type="http://schemas.openxmlformats.org/officeDocument/2006/relationships/image" Target="../media/image67.jpeg"/><Relationship Id="rId21" Type="http://schemas.openxmlformats.org/officeDocument/2006/relationships/hyperlink" Target="http://www.uow.edu.au/" TargetMode="External"/><Relationship Id="rId7" Type="http://schemas.openxmlformats.org/officeDocument/2006/relationships/image" Target="../media/image6.jpeg"/><Relationship Id="rId12" Type="http://schemas.openxmlformats.org/officeDocument/2006/relationships/hyperlink" Target="http://www.hsrgiglio.it/" TargetMode="External"/><Relationship Id="rId17" Type="http://schemas.openxmlformats.org/officeDocument/2006/relationships/hyperlink" Target="http://www.infn.it/" TargetMode="External"/><Relationship Id="rId25" Type="http://schemas.openxmlformats.org/officeDocument/2006/relationships/hyperlink" Target="http://grid.in2p3.fr/jsaga/" TargetMode="External"/><Relationship Id="rId2" Type="http://schemas.openxmlformats.org/officeDocument/2006/relationships/notesSlide" Target="../notesSlides/notesSlide24.xml"/><Relationship Id="rId16" Type="http://schemas.openxmlformats.org/officeDocument/2006/relationships/image" Target="../media/image9.jpeg"/><Relationship Id="rId20" Type="http://schemas.openxmlformats.org/officeDocument/2006/relationships/image" Target="../media/image70.png"/><Relationship Id="rId29" Type="http://schemas.openxmlformats.org/officeDocument/2006/relationships/hyperlink" Target="http://www.newrt.com/en/" TargetMode="External"/><Relationship Id="rId1" Type="http://schemas.openxmlformats.org/officeDocument/2006/relationships/slideLayout" Target="../slideLayouts/slideLayout2.xml"/><Relationship Id="rId6" Type="http://schemas.openxmlformats.org/officeDocument/2006/relationships/hyperlink" Target="http://www.polooncologicocefalu.it/" TargetMode="External"/><Relationship Id="rId11" Type="http://schemas.openxmlformats.org/officeDocument/2006/relationships/image" Target="../media/image10.png"/><Relationship Id="rId24" Type="http://schemas.openxmlformats.org/officeDocument/2006/relationships/image" Target="../media/image58.png"/><Relationship Id="rId5" Type="http://schemas.openxmlformats.org/officeDocument/2006/relationships/hyperlink" Target="mailto:giuseppe.larocca@ct.infn.it" TargetMode="External"/><Relationship Id="rId15" Type="http://schemas.openxmlformats.org/officeDocument/2006/relationships/hyperlink" Target="http://www.facebook.com/pages/Catania-Science-Gateways/220075701389624" TargetMode="External"/><Relationship Id="rId23" Type="http://schemas.openxmlformats.org/officeDocument/2006/relationships/hyperlink" Target="http://gw.ct.infn.it/" TargetMode="External"/><Relationship Id="rId28" Type="http://schemas.openxmlformats.org/officeDocument/2006/relationships/image" Target="../media/image73.png"/><Relationship Id="rId10" Type="http://schemas.openxmlformats.org/officeDocument/2006/relationships/hyperlink" Target="http://www.consorzio-cometa.it/" TargetMode="External"/><Relationship Id="rId19" Type="http://schemas.openxmlformats.org/officeDocument/2006/relationships/hyperlink" Target="http://geant4.cern.ch/" TargetMode="External"/><Relationship Id="rId4" Type="http://schemas.openxmlformats.org/officeDocument/2006/relationships/hyperlink" Target="mailto:carlo.casarino@polooncologicocefalu.it" TargetMode="External"/><Relationship Id="rId9" Type="http://schemas.openxmlformats.org/officeDocument/2006/relationships/image" Target="../media/image7.png"/><Relationship Id="rId14" Type="http://schemas.openxmlformats.org/officeDocument/2006/relationships/image" Target="../media/image69.png"/><Relationship Id="rId22" Type="http://schemas.openxmlformats.org/officeDocument/2006/relationships/image" Target="../media/image71.png"/><Relationship Id="rId27" Type="http://schemas.openxmlformats.org/officeDocument/2006/relationships/hyperlink" Target="http://www.liferay.com/" TargetMode="External"/><Relationship Id="rId30"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1</a:t>
            </a:fld>
            <a:endParaRPr lang="en-GB" dirty="0"/>
          </a:p>
        </p:txBody>
      </p:sp>
      <p:sp>
        <p:nvSpPr>
          <p:cNvPr id="11" name="Rectangle 2"/>
          <p:cNvSpPr txBox="1">
            <a:spLocks noChangeArrowheads="1"/>
          </p:cNvSpPr>
          <p:nvPr/>
        </p:nvSpPr>
        <p:spPr bwMode="auto">
          <a:xfrm>
            <a:off x="127000" y="1268413"/>
            <a:ext cx="8915400" cy="1411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t>A GEANT4-based Application to Support</a:t>
            </a:r>
            <a:b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br>
            <a: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t>Intra-Operative Electron </a:t>
            </a:r>
            <a:r>
              <a:rPr kumimoji="0" lang="en-US" sz="2600" b="1" i="0" u="none" strike="noStrike" kern="0" cap="none" spc="0" normalizeH="0" baseline="0" noProof="0" dirty="0" err="1" smtClean="0">
                <a:ln>
                  <a:noFill/>
                </a:ln>
                <a:solidFill>
                  <a:srgbClr val="000060"/>
                </a:solidFill>
                <a:effectLst/>
                <a:uLnTx/>
                <a:uFillTx/>
                <a:latin typeface="Verdana" pitchFamily="32" charset="0"/>
                <a:ea typeface="+mj-ea"/>
                <a:cs typeface="+mj-cs"/>
              </a:rPr>
              <a:t>RadioTherapy</a:t>
            </a:r>
            <a: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t/>
            </a:r>
            <a:b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br>
            <a:r>
              <a:rPr kumimoji="0" lang="en-US" sz="2600" b="1" i="0" u="none" strike="noStrike" kern="0" cap="none" spc="0" normalizeH="0" baseline="0" noProof="0" dirty="0" smtClean="0">
                <a:ln>
                  <a:noFill/>
                </a:ln>
                <a:solidFill>
                  <a:srgbClr val="000060"/>
                </a:solidFill>
                <a:effectLst/>
                <a:uLnTx/>
                <a:uFillTx/>
                <a:latin typeface="Verdana" pitchFamily="32" charset="0"/>
                <a:ea typeface="+mj-ea"/>
                <a:cs typeface="+mj-cs"/>
              </a:rPr>
              <a:t>using the European Grid Infrastructure</a:t>
            </a:r>
            <a:endParaRPr kumimoji="0" lang="it-IT" sz="2600" b="1" i="0" u="none" strike="noStrike" kern="0" cap="none" spc="0" normalizeH="0" baseline="0" noProof="0" dirty="0" smtClean="0">
              <a:ln>
                <a:noFill/>
              </a:ln>
              <a:solidFill>
                <a:srgbClr val="000060"/>
              </a:solidFill>
              <a:effectLst/>
              <a:uLnTx/>
              <a:uFillTx/>
              <a:latin typeface="Verdana" pitchFamily="32" charset="0"/>
              <a:ea typeface="+mj-ea"/>
              <a:cs typeface="+mj-cs"/>
            </a:endParaRPr>
          </a:p>
        </p:txBody>
      </p:sp>
      <p:sp>
        <p:nvSpPr>
          <p:cNvPr id="12" name="Subtitle 4"/>
          <p:cNvSpPr>
            <a:spLocks/>
          </p:cNvSpPr>
          <p:nvPr/>
        </p:nvSpPr>
        <p:spPr bwMode="auto">
          <a:xfrm>
            <a:off x="914400" y="5483225"/>
            <a:ext cx="7451677" cy="863600"/>
          </a:xfrm>
          <a:prstGeom prst="rect">
            <a:avLst/>
          </a:prstGeom>
          <a:noFill/>
          <a:ln w="9525">
            <a:noFill/>
            <a:miter lim="800000"/>
            <a:headEnd/>
            <a:tailEnd/>
          </a:ln>
        </p:spPr>
        <p:txBody>
          <a:bodyPr/>
          <a:lstStyle/>
          <a:p>
            <a:pPr eaLnBrk="1" hangingPunct="1">
              <a:lnSpc>
                <a:spcPct val="100000"/>
              </a:lnSpc>
              <a:spcBef>
                <a:spcPct val="20000"/>
              </a:spcBef>
              <a:buClr>
                <a:srgbClr val="F1AF00"/>
              </a:buClr>
              <a:buFontTx/>
              <a:buNone/>
            </a:pPr>
            <a:r>
              <a:rPr lang="en-GB" b="1" dirty="0" smtClean="0">
                <a:solidFill>
                  <a:srgbClr val="CC0000"/>
                </a:solidFill>
                <a:latin typeface="Verdana" pitchFamily="32" charset="0"/>
              </a:rPr>
              <a:t>EGI Community Forum 2013</a:t>
            </a:r>
            <a:r>
              <a:rPr lang="en-GB" b="1" dirty="0">
                <a:solidFill>
                  <a:srgbClr val="CC0000"/>
                </a:solidFill>
                <a:latin typeface="Verdana" pitchFamily="32" charset="0"/>
              </a:rPr>
              <a:t/>
            </a:r>
            <a:br>
              <a:rPr lang="en-GB" b="1" dirty="0">
                <a:solidFill>
                  <a:srgbClr val="CC0000"/>
                </a:solidFill>
                <a:latin typeface="Verdana" pitchFamily="32" charset="0"/>
              </a:rPr>
            </a:br>
            <a:r>
              <a:rPr lang="en-US" b="1" dirty="0" smtClean="0">
                <a:solidFill>
                  <a:srgbClr val="000060"/>
                </a:solidFill>
                <a:latin typeface="Verdana" pitchFamily="32" charset="0"/>
              </a:rPr>
              <a:t>8-12 April 2013 The University of Manchester</a:t>
            </a:r>
            <a:r>
              <a:rPr lang="en-GB" b="1" dirty="0">
                <a:solidFill>
                  <a:srgbClr val="000060"/>
                </a:solidFill>
                <a:latin typeface="Verdana" pitchFamily="32" charset="0"/>
              </a:rPr>
              <a:t/>
            </a:r>
            <a:br>
              <a:rPr lang="en-GB" b="1" dirty="0">
                <a:solidFill>
                  <a:srgbClr val="000060"/>
                </a:solidFill>
                <a:latin typeface="Verdana" pitchFamily="32" charset="0"/>
              </a:rPr>
            </a:br>
            <a:r>
              <a:rPr lang="en-GB" b="1" dirty="0" smtClean="0">
                <a:solidFill>
                  <a:srgbClr val="000060"/>
                </a:solidFill>
                <a:latin typeface="Verdana" pitchFamily="32" charset="0"/>
              </a:rPr>
              <a:t>Manchester, UK</a:t>
            </a:r>
            <a:endParaRPr lang="en-GB" b="1" dirty="0">
              <a:solidFill>
                <a:srgbClr val="000060"/>
              </a:solidFill>
              <a:latin typeface="Verdana" pitchFamily="32" charset="0"/>
            </a:endParaRPr>
          </a:p>
        </p:txBody>
      </p:sp>
      <p:sp>
        <p:nvSpPr>
          <p:cNvPr id="13" name="Text Box 5"/>
          <p:cNvSpPr txBox="1">
            <a:spLocks noChangeArrowheads="1"/>
          </p:cNvSpPr>
          <p:nvPr/>
        </p:nvSpPr>
        <p:spPr bwMode="auto">
          <a:xfrm>
            <a:off x="228600" y="2952660"/>
            <a:ext cx="8786813" cy="2344231"/>
          </a:xfrm>
          <a:prstGeom prst="rect">
            <a:avLst/>
          </a:prstGeom>
          <a:noFill/>
          <a:ln w="9525">
            <a:noFill/>
            <a:miter lim="800000"/>
            <a:headEnd/>
            <a:tailEnd/>
          </a:ln>
        </p:spPr>
        <p:txBody>
          <a:bodyPr>
            <a:spAutoFit/>
          </a:bodyPr>
          <a:lstStyle/>
          <a:p>
            <a:pPr>
              <a:spcAft>
                <a:spcPts val="1000"/>
              </a:spcAft>
            </a:pPr>
            <a:r>
              <a:rPr lang="it-IT" u="sng" dirty="0">
                <a:solidFill>
                  <a:srgbClr val="000060"/>
                </a:solidFill>
                <a:latin typeface="Verdana" pitchFamily="32" charset="0"/>
              </a:rPr>
              <a:t>C. Casarino</a:t>
            </a:r>
            <a:r>
              <a:rPr lang="it-IT" baseline="30000" dirty="0">
                <a:solidFill>
                  <a:srgbClr val="000060"/>
                </a:solidFill>
                <a:latin typeface="Verdana" pitchFamily="32" charset="0"/>
              </a:rPr>
              <a:t>1</a:t>
            </a:r>
            <a:r>
              <a:rPr lang="it-IT" dirty="0">
                <a:solidFill>
                  <a:srgbClr val="000060"/>
                </a:solidFill>
                <a:latin typeface="Verdana" pitchFamily="32" charset="0"/>
              </a:rPr>
              <a:t>, </a:t>
            </a:r>
            <a:r>
              <a:rPr lang="it-IT" dirty="0" smtClean="0">
                <a:solidFill>
                  <a:srgbClr val="000060"/>
                </a:solidFill>
                <a:latin typeface="Verdana" pitchFamily="32" charset="0"/>
              </a:rPr>
              <a:t>G. La Rocca</a:t>
            </a:r>
            <a:r>
              <a:rPr lang="it-IT" baseline="30000" dirty="0" smtClean="0">
                <a:solidFill>
                  <a:srgbClr val="000060"/>
                </a:solidFill>
                <a:latin typeface="Verdana" pitchFamily="32" charset="0"/>
              </a:rPr>
              <a:t>2 </a:t>
            </a:r>
            <a:r>
              <a:rPr lang="it-IT" dirty="0" smtClean="0">
                <a:solidFill>
                  <a:srgbClr val="000060"/>
                </a:solidFill>
                <a:latin typeface="Verdana" pitchFamily="32" charset="0"/>
              </a:rPr>
              <a:t>G</a:t>
            </a:r>
            <a:r>
              <a:rPr lang="it-IT" dirty="0">
                <a:solidFill>
                  <a:srgbClr val="000060"/>
                </a:solidFill>
                <a:latin typeface="Verdana" pitchFamily="32" charset="0"/>
              </a:rPr>
              <a:t>. </a:t>
            </a:r>
            <a:r>
              <a:rPr lang="it-IT" dirty="0" smtClean="0">
                <a:solidFill>
                  <a:srgbClr val="000060"/>
                </a:solidFill>
                <a:latin typeface="Verdana" pitchFamily="32" charset="0"/>
              </a:rPr>
              <a:t>Russo</a:t>
            </a:r>
            <a:r>
              <a:rPr lang="it-IT" baseline="30000" dirty="0" smtClean="0">
                <a:solidFill>
                  <a:srgbClr val="000060"/>
                </a:solidFill>
                <a:latin typeface="Verdana" pitchFamily="32" charset="0"/>
              </a:rPr>
              <a:t>1</a:t>
            </a:r>
            <a:r>
              <a:rPr lang="it-IT" dirty="0" smtClean="0">
                <a:solidFill>
                  <a:srgbClr val="000060"/>
                </a:solidFill>
                <a:latin typeface="Verdana" pitchFamily="32" charset="0"/>
              </a:rPr>
              <a:t>, </a:t>
            </a:r>
            <a:r>
              <a:rPr lang="it-IT" dirty="0">
                <a:solidFill>
                  <a:srgbClr val="000060"/>
                </a:solidFill>
                <a:latin typeface="Verdana" pitchFamily="32" charset="0"/>
              </a:rPr>
              <a:t>G. Candiano</a:t>
            </a:r>
            <a:r>
              <a:rPr lang="it-IT" baseline="30000" dirty="0">
                <a:solidFill>
                  <a:srgbClr val="000060"/>
                </a:solidFill>
                <a:latin typeface="Verdana" pitchFamily="32" charset="0"/>
              </a:rPr>
              <a:t>1</a:t>
            </a:r>
            <a:r>
              <a:rPr lang="it-IT" dirty="0">
                <a:solidFill>
                  <a:srgbClr val="000060"/>
                </a:solidFill>
                <a:latin typeface="Verdana" pitchFamily="32" charset="0"/>
              </a:rPr>
              <a:t> </a:t>
            </a:r>
            <a:r>
              <a:rPr lang="it-IT" dirty="0" smtClean="0">
                <a:solidFill>
                  <a:srgbClr val="000060"/>
                </a:solidFill>
                <a:latin typeface="Verdana" pitchFamily="32" charset="0"/>
              </a:rPr>
              <a:t>,R</a:t>
            </a:r>
            <a:r>
              <a:rPr lang="it-IT" dirty="0">
                <a:solidFill>
                  <a:srgbClr val="000060"/>
                </a:solidFill>
                <a:latin typeface="Verdana" pitchFamily="32" charset="0"/>
              </a:rPr>
              <a:t>. </a:t>
            </a:r>
            <a:r>
              <a:rPr lang="it-IT" dirty="0" smtClean="0">
                <a:solidFill>
                  <a:srgbClr val="000060"/>
                </a:solidFill>
                <a:latin typeface="Verdana" pitchFamily="32" charset="0"/>
              </a:rPr>
              <a:t>Barbera</a:t>
            </a:r>
            <a:r>
              <a:rPr lang="it-IT" baseline="30000" dirty="0" smtClean="0">
                <a:solidFill>
                  <a:srgbClr val="000060"/>
                </a:solidFill>
                <a:latin typeface="Verdana" pitchFamily="32" charset="0"/>
              </a:rPr>
              <a:t>2,3</a:t>
            </a:r>
            <a:r>
              <a:rPr lang="it-IT" dirty="0" smtClean="0">
                <a:solidFill>
                  <a:srgbClr val="000060"/>
                </a:solidFill>
                <a:latin typeface="Verdana" pitchFamily="32" charset="0"/>
              </a:rPr>
              <a:t>, </a:t>
            </a:r>
            <a:r>
              <a:rPr lang="it-IT" dirty="0">
                <a:solidFill>
                  <a:srgbClr val="000060"/>
                </a:solidFill>
                <a:latin typeface="Verdana" pitchFamily="32" charset="0"/>
              </a:rPr>
              <a:t/>
            </a:r>
            <a:br>
              <a:rPr lang="it-IT" dirty="0">
                <a:solidFill>
                  <a:srgbClr val="000060"/>
                </a:solidFill>
                <a:latin typeface="Verdana" pitchFamily="32" charset="0"/>
              </a:rPr>
            </a:br>
            <a:r>
              <a:rPr lang="it-IT" dirty="0">
                <a:solidFill>
                  <a:srgbClr val="000060"/>
                </a:solidFill>
                <a:latin typeface="Verdana" pitchFamily="32" charset="0"/>
              </a:rPr>
              <a:t>G. </a:t>
            </a:r>
            <a:r>
              <a:rPr lang="it-IT" dirty="0" smtClean="0">
                <a:solidFill>
                  <a:srgbClr val="000060"/>
                </a:solidFill>
                <a:latin typeface="Verdana" pitchFamily="32" charset="0"/>
              </a:rPr>
              <a:t>Borasi</a:t>
            </a:r>
            <a:r>
              <a:rPr lang="it-IT" baseline="30000" dirty="0" smtClean="0">
                <a:solidFill>
                  <a:srgbClr val="000060"/>
                </a:solidFill>
                <a:latin typeface="Verdana" pitchFamily="32" charset="0"/>
              </a:rPr>
              <a:t>1,4</a:t>
            </a:r>
            <a:r>
              <a:rPr lang="it-IT" dirty="0" smtClean="0">
                <a:solidFill>
                  <a:srgbClr val="000060"/>
                </a:solidFill>
                <a:latin typeface="Verdana" pitchFamily="32" charset="0"/>
              </a:rPr>
              <a:t>, </a:t>
            </a:r>
            <a:r>
              <a:rPr lang="it-IT" dirty="0">
                <a:solidFill>
                  <a:srgbClr val="000060"/>
                </a:solidFill>
                <a:latin typeface="Verdana" pitchFamily="32" charset="0"/>
              </a:rPr>
              <a:t>C. </a:t>
            </a:r>
            <a:r>
              <a:rPr lang="it-IT" dirty="0" smtClean="0">
                <a:solidFill>
                  <a:srgbClr val="000060"/>
                </a:solidFill>
                <a:latin typeface="Verdana" pitchFamily="32" charset="0"/>
              </a:rPr>
              <a:t>Messa</a:t>
            </a:r>
            <a:r>
              <a:rPr lang="it-IT" baseline="30000" dirty="0" smtClean="0">
                <a:solidFill>
                  <a:srgbClr val="000060"/>
                </a:solidFill>
                <a:latin typeface="Verdana" pitchFamily="32" charset="0"/>
              </a:rPr>
              <a:t>1,4,5</a:t>
            </a:r>
            <a:r>
              <a:rPr lang="it-IT" dirty="0" smtClean="0">
                <a:solidFill>
                  <a:srgbClr val="000060"/>
                </a:solidFill>
                <a:latin typeface="Verdana" pitchFamily="32" charset="0"/>
              </a:rPr>
              <a:t>, </a:t>
            </a:r>
            <a:r>
              <a:rPr lang="it-IT" dirty="0">
                <a:solidFill>
                  <a:srgbClr val="000060"/>
                </a:solidFill>
                <a:latin typeface="Verdana" pitchFamily="32" charset="0"/>
              </a:rPr>
              <a:t>G. </a:t>
            </a:r>
            <a:r>
              <a:rPr lang="it-IT" dirty="0" smtClean="0">
                <a:solidFill>
                  <a:srgbClr val="000060"/>
                </a:solidFill>
                <a:latin typeface="Verdana" pitchFamily="32" charset="0"/>
              </a:rPr>
              <a:t>Passaro</a:t>
            </a:r>
            <a:r>
              <a:rPr lang="it-IT" baseline="30000" dirty="0" smtClean="0">
                <a:solidFill>
                  <a:srgbClr val="000060"/>
                </a:solidFill>
                <a:latin typeface="Verdana" pitchFamily="32" charset="0"/>
              </a:rPr>
              <a:t>7</a:t>
            </a:r>
            <a:r>
              <a:rPr lang="it-IT" dirty="0" smtClean="0">
                <a:solidFill>
                  <a:srgbClr val="000060"/>
                </a:solidFill>
                <a:latin typeface="Verdana" pitchFamily="32" charset="0"/>
              </a:rPr>
              <a:t> </a:t>
            </a:r>
            <a:r>
              <a:rPr lang="it-IT" dirty="0">
                <a:solidFill>
                  <a:srgbClr val="000060"/>
                </a:solidFill>
                <a:latin typeface="Verdana" pitchFamily="32" charset="0"/>
              </a:rPr>
              <a:t>and M. C. </a:t>
            </a:r>
            <a:r>
              <a:rPr lang="it-IT" dirty="0" smtClean="0">
                <a:solidFill>
                  <a:srgbClr val="000060"/>
                </a:solidFill>
                <a:latin typeface="Verdana" pitchFamily="32" charset="0"/>
              </a:rPr>
              <a:t>Gilardi</a:t>
            </a:r>
            <a:r>
              <a:rPr lang="it-IT" baseline="30000" dirty="0" smtClean="0">
                <a:solidFill>
                  <a:srgbClr val="000060"/>
                </a:solidFill>
                <a:latin typeface="Verdana" pitchFamily="32" charset="0"/>
              </a:rPr>
              <a:t>1,4,6</a:t>
            </a:r>
            <a:endParaRPr lang="it-IT" sz="1600" baseline="30000" dirty="0">
              <a:solidFill>
                <a:srgbClr val="000060"/>
              </a:solidFill>
              <a:latin typeface="Verdana" pitchFamily="32" charset="0"/>
            </a:endParaRPr>
          </a:p>
          <a:p>
            <a:pPr>
              <a:spcAft>
                <a:spcPts val="1000"/>
              </a:spcAft>
            </a:pPr>
            <a:r>
              <a:rPr lang="it-IT" sz="1200" b="1" baseline="30000" dirty="0">
                <a:solidFill>
                  <a:srgbClr val="000060"/>
                </a:solidFill>
                <a:latin typeface="Verdana" pitchFamily="32" charset="0"/>
              </a:rPr>
              <a:t>1</a:t>
            </a:r>
            <a:r>
              <a:rPr lang="it-IT" sz="1200" dirty="0">
                <a:solidFill>
                  <a:srgbClr val="000060"/>
                </a:solidFill>
                <a:latin typeface="Verdana" pitchFamily="32" charset="0"/>
              </a:rPr>
              <a:t> </a:t>
            </a:r>
            <a:r>
              <a:rPr lang="it-IT" sz="1200" dirty="0" smtClean="0">
                <a:solidFill>
                  <a:srgbClr val="000060"/>
                </a:solidFill>
                <a:latin typeface="Verdana" pitchFamily="32" charset="0"/>
              </a:rPr>
              <a:t>IBFM CNR – LATO</a:t>
            </a:r>
            <a:r>
              <a:rPr lang="en-US" sz="1200" dirty="0" smtClean="0">
                <a:solidFill>
                  <a:srgbClr val="000060"/>
                </a:solidFill>
                <a:latin typeface="Verdana" pitchFamily="32" charset="0"/>
              </a:rPr>
              <a:t> , </a:t>
            </a:r>
            <a:r>
              <a:rPr lang="en-US" sz="1200" dirty="0" err="1" smtClean="0">
                <a:solidFill>
                  <a:srgbClr val="000060"/>
                </a:solidFill>
                <a:latin typeface="Verdana" pitchFamily="32" charset="0"/>
              </a:rPr>
              <a:t>Cefalu</a:t>
            </a:r>
            <a:r>
              <a:rPr lang="en-US" sz="1200" dirty="0">
                <a:solidFill>
                  <a:srgbClr val="000060"/>
                </a:solidFill>
                <a:latin typeface="Verdana" pitchFamily="32" charset="0"/>
              </a:rPr>
              <a:t>’ </a:t>
            </a:r>
            <a:r>
              <a:rPr lang="en-US" sz="1200" dirty="0" smtClean="0">
                <a:solidFill>
                  <a:srgbClr val="000060"/>
                </a:solidFill>
                <a:latin typeface="Verdana" pitchFamily="32" charset="0"/>
              </a:rPr>
              <a:t>- </a:t>
            </a:r>
            <a:r>
              <a:rPr lang="en-US" sz="1200" dirty="0">
                <a:solidFill>
                  <a:srgbClr val="000060"/>
                </a:solidFill>
                <a:latin typeface="Verdana" pitchFamily="32" charset="0"/>
              </a:rPr>
              <a:t>Italy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2</a:t>
            </a:r>
            <a:r>
              <a:rPr lang="en-US" sz="1200" dirty="0" smtClean="0">
                <a:solidFill>
                  <a:srgbClr val="000060"/>
                </a:solidFill>
                <a:latin typeface="Verdana" pitchFamily="32" charset="0"/>
              </a:rPr>
              <a:t> INFN, </a:t>
            </a:r>
            <a:r>
              <a:rPr lang="en-US" sz="1200" dirty="0">
                <a:solidFill>
                  <a:srgbClr val="000060"/>
                </a:solidFill>
                <a:latin typeface="Verdana" pitchFamily="32" charset="0"/>
              </a:rPr>
              <a:t>Division of Catania, </a:t>
            </a:r>
            <a:r>
              <a:rPr lang="en-US" sz="1200" dirty="0" smtClean="0">
                <a:solidFill>
                  <a:srgbClr val="000060"/>
                </a:solidFill>
                <a:latin typeface="Verdana" pitchFamily="32" charset="0"/>
              </a:rPr>
              <a:t>Catania - Italy  </a:t>
            </a:r>
            <a:r>
              <a:rPr lang="en-US" sz="1200" dirty="0">
                <a:solidFill>
                  <a:srgbClr val="000060"/>
                </a:solidFill>
                <a:latin typeface="Verdana" pitchFamily="32" charset="0"/>
              </a:rPr>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3</a:t>
            </a:r>
            <a:r>
              <a:rPr lang="en-US" sz="1200" dirty="0" smtClean="0">
                <a:solidFill>
                  <a:srgbClr val="000060"/>
                </a:solidFill>
                <a:latin typeface="Verdana" pitchFamily="32" charset="0"/>
              </a:rPr>
              <a:t> Dep. </a:t>
            </a:r>
            <a:r>
              <a:rPr lang="en-US" sz="1200" dirty="0">
                <a:solidFill>
                  <a:srgbClr val="000060"/>
                </a:solidFill>
                <a:latin typeface="Verdana" pitchFamily="32" charset="0"/>
              </a:rPr>
              <a:t>of Physics and Astronomy of the University of Catania, </a:t>
            </a:r>
            <a:r>
              <a:rPr lang="en-US" sz="1200" dirty="0" smtClean="0">
                <a:solidFill>
                  <a:srgbClr val="000060"/>
                </a:solidFill>
                <a:latin typeface="Verdana" pitchFamily="32" charset="0"/>
              </a:rPr>
              <a:t>Catania - Italy  </a:t>
            </a:r>
            <a:r>
              <a:rPr lang="en-US" sz="1200" dirty="0">
                <a:solidFill>
                  <a:srgbClr val="000060"/>
                </a:solidFill>
                <a:latin typeface="Verdana" pitchFamily="32" charset="0"/>
              </a:rPr>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4</a:t>
            </a:r>
            <a:r>
              <a:rPr lang="en-US" sz="1200" dirty="0" smtClean="0">
                <a:solidFill>
                  <a:srgbClr val="000060"/>
                </a:solidFill>
                <a:latin typeface="Verdana" pitchFamily="32" charset="0"/>
              </a:rPr>
              <a:t> </a:t>
            </a:r>
            <a:r>
              <a:rPr lang="en-US" sz="1200" dirty="0">
                <a:solidFill>
                  <a:srgbClr val="000060"/>
                </a:solidFill>
                <a:latin typeface="Verdana" pitchFamily="32" charset="0"/>
              </a:rPr>
              <a:t>University of Milano-</a:t>
            </a:r>
            <a:r>
              <a:rPr lang="en-US" sz="1200" dirty="0" err="1">
                <a:solidFill>
                  <a:srgbClr val="000060"/>
                </a:solidFill>
                <a:latin typeface="Verdana" pitchFamily="32" charset="0"/>
              </a:rPr>
              <a:t>Bicocca</a:t>
            </a:r>
            <a:r>
              <a:rPr lang="en-US" sz="1200" dirty="0">
                <a:solidFill>
                  <a:srgbClr val="000060"/>
                </a:solidFill>
                <a:latin typeface="Verdana" pitchFamily="32" charset="0"/>
              </a:rPr>
              <a:t>, </a:t>
            </a:r>
            <a:r>
              <a:rPr lang="en-US" sz="1200" dirty="0" smtClean="0">
                <a:solidFill>
                  <a:srgbClr val="000060"/>
                </a:solidFill>
                <a:latin typeface="Verdana" pitchFamily="32" charset="0"/>
              </a:rPr>
              <a:t>Milan - </a:t>
            </a:r>
            <a:r>
              <a:rPr lang="en-US" sz="1200" dirty="0">
                <a:solidFill>
                  <a:srgbClr val="000060"/>
                </a:solidFill>
                <a:latin typeface="Verdana" pitchFamily="32" charset="0"/>
              </a:rPr>
              <a:t>Italy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5</a:t>
            </a:r>
            <a:r>
              <a:rPr lang="en-US" sz="1200" dirty="0" smtClean="0">
                <a:solidFill>
                  <a:srgbClr val="000060"/>
                </a:solidFill>
                <a:latin typeface="Verdana" pitchFamily="32" charset="0"/>
              </a:rPr>
              <a:t> </a:t>
            </a:r>
            <a:r>
              <a:rPr lang="en-US" sz="1200" dirty="0">
                <a:solidFill>
                  <a:srgbClr val="000060"/>
                </a:solidFill>
                <a:latin typeface="Verdana" pitchFamily="32" charset="0"/>
              </a:rPr>
              <a:t>San </a:t>
            </a:r>
            <a:r>
              <a:rPr lang="en-US" sz="1200" dirty="0" smtClean="0">
                <a:solidFill>
                  <a:srgbClr val="000060"/>
                </a:solidFill>
                <a:latin typeface="Verdana" pitchFamily="32" charset="0"/>
              </a:rPr>
              <a:t>Gerardo </a:t>
            </a:r>
            <a:r>
              <a:rPr lang="en-US" sz="1200" dirty="0">
                <a:solidFill>
                  <a:srgbClr val="000060"/>
                </a:solidFill>
                <a:latin typeface="Verdana" pitchFamily="32" charset="0"/>
              </a:rPr>
              <a:t>Hospital, </a:t>
            </a:r>
            <a:r>
              <a:rPr lang="en-US" sz="1200" dirty="0" smtClean="0">
                <a:solidFill>
                  <a:srgbClr val="000060"/>
                </a:solidFill>
                <a:latin typeface="Verdana" pitchFamily="32" charset="0"/>
              </a:rPr>
              <a:t>Monza - </a:t>
            </a:r>
            <a:r>
              <a:rPr lang="en-US" sz="1200" dirty="0">
                <a:solidFill>
                  <a:srgbClr val="000060"/>
                </a:solidFill>
                <a:latin typeface="Verdana" pitchFamily="32" charset="0"/>
              </a:rPr>
              <a:t>Italy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6 </a:t>
            </a:r>
            <a:r>
              <a:rPr lang="en-US" sz="1200" dirty="0" smtClean="0">
                <a:solidFill>
                  <a:srgbClr val="000060"/>
                </a:solidFill>
                <a:latin typeface="Verdana" pitchFamily="32" charset="0"/>
              </a:rPr>
              <a:t>San </a:t>
            </a:r>
            <a:r>
              <a:rPr lang="en-US" sz="1200" dirty="0" err="1">
                <a:solidFill>
                  <a:srgbClr val="000060"/>
                </a:solidFill>
                <a:latin typeface="Verdana" pitchFamily="32" charset="0"/>
              </a:rPr>
              <a:t>Raffaele</a:t>
            </a:r>
            <a:r>
              <a:rPr lang="en-US" sz="1200" dirty="0">
                <a:solidFill>
                  <a:srgbClr val="000060"/>
                </a:solidFill>
                <a:latin typeface="Verdana" pitchFamily="32" charset="0"/>
              </a:rPr>
              <a:t> Scientific Institute, </a:t>
            </a:r>
            <a:r>
              <a:rPr lang="en-US" sz="1200" dirty="0" smtClean="0">
                <a:solidFill>
                  <a:srgbClr val="000060"/>
                </a:solidFill>
                <a:latin typeface="Verdana" pitchFamily="32" charset="0"/>
              </a:rPr>
              <a:t>Milano - Italy  </a:t>
            </a:r>
            <a:r>
              <a:rPr lang="en-US" sz="1200" dirty="0">
                <a:solidFill>
                  <a:srgbClr val="000060"/>
                </a:solidFill>
                <a:latin typeface="Verdana" pitchFamily="32" charset="0"/>
              </a:rPr>
              <a:t/>
            </a:r>
            <a:br>
              <a:rPr lang="en-US" sz="1200" dirty="0">
                <a:solidFill>
                  <a:srgbClr val="000060"/>
                </a:solidFill>
                <a:latin typeface="Verdana" pitchFamily="32" charset="0"/>
              </a:rPr>
            </a:br>
            <a:r>
              <a:rPr lang="en-US" sz="1200" b="1" baseline="30000" dirty="0" smtClean="0">
                <a:solidFill>
                  <a:srgbClr val="000060"/>
                </a:solidFill>
                <a:latin typeface="Verdana" pitchFamily="32" charset="0"/>
              </a:rPr>
              <a:t>7</a:t>
            </a:r>
            <a:r>
              <a:rPr lang="en-US" sz="1200" dirty="0" smtClean="0">
                <a:solidFill>
                  <a:srgbClr val="000060"/>
                </a:solidFill>
                <a:latin typeface="Verdana" pitchFamily="32" charset="0"/>
              </a:rPr>
              <a:t> </a:t>
            </a:r>
            <a:r>
              <a:rPr lang="en-US" sz="1200" dirty="0">
                <a:solidFill>
                  <a:srgbClr val="000060"/>
                </a:solidFill>
                <a:latin typeface="Verdana" pitchFamily="32" charset="0"/>
              </a:rPr>
              <a:t>Consortium COMETA, </a:t>
            </a:r>
            <a:r>
              <a:rPr lang="en-US" sz="1200" dirty="0" smtClean="0">
                <a:solidFill>
                  <a:srgbClr val="000060"/>
                </a:solidFill>
                <a:latin typeface="Verdana" pitchFamily="32" charset="0"/>
              </a:rPr>
              <a:t>Catania - Italy </a:t>
            </a:r>
            <a:endParaRPr lang="en-US" sz="1200" dirty="0">
              <a:solidFill>
                <a:srgbClr val="000060"/>
              </a:solidFill>
              <a:latin typeface="Verdana" pitchFamily="32" charset="0"/>
            </a:endParaRPr>
          </a:p>
        </p:txBody>
      </p:sp>
      <p:pic>
        <p:nvPicPr>
          <p:cNvPr id="14" name="Picture 13" descr="LOGO DEFINITIVO LATO copia">
            <a:hlinkClick r:id="rId3"/>
          </p:cNvPr>
          <p:cNvPicPr>
            <a:picLocks noChangeAspect="1" noChangeArrowheads="1"/>
          </p:cNvPicPr>
          <p:nvPr/>
        </p:nvPicPr>
        <p:blipFill>
          <a:blip r:embed="rId4" cstate="print"/>
          <a:srcRect/>
          <a:stretch>
            <a:fillRect/>
          </a:stretch>
        </p:blipFill>
        <p:spPr bwMode="auto">
          <a:xfrm>
            <a:off x="7366352" y="750640"/>
            <a:ext cx="1764000" cy="537241"/>
          </a:xfrm>
          <a:prstGeom prst="rect">
            <a:avLst/>
          </a:prstGeom>
          <a:noFill/>
          <a:ln w="9525">
            <a:noFill/>
            <a:miter lim="800000"/>
            <a:headEnd/>
            <a:tailEnd/>
          </a:ln>
        </p:spPr>
      </p:pic>
      <p:pic>
        <p:nvPicPr>
          <p:cNvPr id="15" name="Immagine 6" descr="Logo ibfm 2.png">
            <a:hlinkClick r:id="rId5"/>
          </p:cNvPr>
          <p:cNvPicPr>
            <a:picLocks noChangeAspect="1"/>
          </p:cNvPicPr>
          <p:nvPr/>
        </p:nvPicPr>
        <p:blipFill>
          <a:blip r:embed="rId6" cstate="print"/>
          <a:srcRect/>
          <a:stretch>
            <a:fillRect/>
          </a:stretch>
        </p:blipFill>
        <p:spPr bwMode="auto">
          <a:xfrm>
            <a:off x="95250" y="765176"/>
            <a:ext cx="756000" cy="574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4"/>
          <p:cNvSpPr>
            <a:spLocks noGrp="1"/>
          </p:cNvSpPr>
          <p:nvPr>
            <p:ph type="sldNum" sz="quarter" idx="11"/>
          </p:nvPr>
        </p:nvSpPr>
        <p:spPr>
          <a:noFill/>
        </p:spPr>
        <p:txBody>
          <a:bodyPr/>
          <a:lstStyle/>
          <a:p>
            <a:fld id="{3221FD26-71BC-4061-8C09-46248183F358}" type="slidenum">
              <a:rPr lang="en-GB" smtClean="0"/>
              <a:pPr/>
              <a:t>10</a:t>
            </a:fld>
            <a:endParaRPr lang="en-GB" smtClean="0"/>
          </a:p>
        </p:txBody>
      </p:sp>
      <p:sp>
        <p:nvSpPr>
          <p:cNvPr id="9219" name="Rectangle 2"/>
          <p:cNvSpPr>
            <a:spLocks noGrp="1" noChangeArrowheads="1"/>
          </p:cNvSpPr>
          <p:nvPr>
            <p:ph type="title"/>
          </p:nvPr>
        </p:nvSpPr>
        <p:spPr>
          <a:xfrm>
            <a:off x="1143000" y="82550"/>
            <a:ext cx="8001000" cy="685800"/>
          </a:xfrm>
        </p:spPr>
        <p:txBody>
          <a:bodyPr/>
          <a:lstStyle/>
          <a:p>
            <a:pPr eaLnBrk="1" hangingPunct="1"/>
            <a:r>
              <a:rPr lang="it-IT" sz="2400" b="0" dirty="0" smtClean="0">
                <a:solidFill>
                  <a:srgbClr val="00007A"/>
                </a:solidFill>
                <a:latin typeface="Arial Rounded MT Bold" pitchFamily="34" charset="0"/>
              </a:rPr>
              <a:t>IOERT Computer </a:t>
            </a:r>
            <a:r>
              <a:rPr lang="it-IT" sz="2400" b="0" dirty="0" err="1" smtClean="0">
                <a:solidFill>
                  <a:srgbClr val="00007A"/>
                </a:solidFill>
                <a:latin typeface="Arial Rounded MT Bold" pitchFamily="34" charset="0"/>
              </a:rPr>
              <a:t>Simulation</a:t>
            </a:r>
            <a:r>
              <a:rPr lang="it-IT" sz="2400" b="0" dirty="0" smtClean="0">
                <a:solidFill>
                  <a:srgbClr val="00007A"/>
                </a:solidFill>
                <a:latin typeface="Arial Rounded MT Bold" pitchFamily="34" charset="0"/>
              </a:rPr>
              <a:t> </a:t>
            </a:r>
            <a:r>
              <a:rPr lang="it-IT" sz="2400" b="0" dirty="0" err="1" smtClean="0">
                <a:solidFill>
                  <a:srgbClr val="00007A"/>
                </a:solidFill>
                <a:latin typeface="Arial Rounded MT Bold" pitchFamily="34" charset="0"/>
              </a:rPr>
              <a:t>Activities</a:t>
            </a:r>
            <a:endParaRPr lang="en-US" sz="2400" b="0" dirty="0" smtClean="0">
              <a:latin typeface="Arial Rounded MT Bold" pitchFamily="32" charset="0"/>
            </a:endParaRPr>
          </a:p>
        </p:txBody>
      </p:sp>
      <p:sp>
        <p:nvSpPr>
          <p:cNvPr id="28" name="Rounded Rectangle 9"/>
          <p:cNvSpPr/>
          <p:nvPr/>
        </p:nvSpPr>
        <p:spPr>
          <a:xfrm>
            <a:off x="2078038" y="4040187"/>
            <a:ext cx="1884362" cy="1300297"/>
          </a:xfrm>
          <a:prstGeom prst="roundRect">
            <a:avLst/>
          </a:prstGeom>
          <a:solidFill>
            <a:srgbClr val="FF0000"/>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Arial"/>
              </a:rPr>
              <a:t>beam collimation systems </a:t>
            </a:r>
          </a:p>
        </p:txBody>
      </p:sp>
      <p:sp>
        <p:nvSpPr>
          <p:cNvPr id="29" name="Rounded Rectangle 10"/>
          <p:cNvSpPr/>
          <p:nvPr/>
        </p:nvSpPr>
        <p:spPr>
          <a:xfrm>
            <a:off x="3433762" y="2398713"/>
            <a:ext cx="2166938" cy="1303334"/>
          </a:xfrm>
          <a:prstGeom prst="roundRect">
            <a:avLst/>
          </a:prstGeom>
          <a:solidFill>
            <a:srgbClr val="325FAF">
              <a:lumMod val="75000"/>
            </a:srgbClr>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Arial"/>
              </a:rPr>
              <a:t>Design &amp; Studies</a:t>
            </a:r>
            <a:endParaRPr lang="en-US" kern="0" dirty="0">
              <a:solidFill>
                <a:srgbClr val="FFFFFF"/>
              </a:solidFill>
              <a:latin typeface="Arial"/>
              <a:cs typeface="+mn-cs"/>
            </a:endParaRPr>
          </a:p>
        </p:txBody>
      </p:sp>
      <p:sp>
        <p:nvSpPr>
          <p:cNvPr id="30" name="Rounded Rectangle 11"/>
          <p:cNvSpPr/>
          <p:nvPr/>
        </p:nvSpPr>
        <p:spPr>
          <a:xfrm>
            <a:off x="5043488" y="4054474"/>
            <a:ext cx="2170112" cy="1300297"/>
          </a:xfrm>
          <a:prstGeom prst="roundRect">
            <a:avLst/>
          </a:prstGeom>
          <a:solidFill>
            <a:srgbClr val="FFFF00"/>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000000"/>
                </a:solidFill>
                <a:latin typeface="Arial"/>
              </a:rPr>
              <a:t>Patients and workers radioprotection</a:t>
            </a:r>
            <a:endParaRPr lang="en-US" kern="0" dirty="0">
              <a:solidFill>
                <a:srgbClr val="000000"/>
              </a:solidFill>
              <a:latin typeface="Arial"/>
            </a:endParaRPr>
          </a:p>
        </p:txBody>
      </p:sp>
      <p:sp>
        <p:nvSpPr>
          <p:cNvPr id="31" name="Rounded Rectangle 17"/>
          <p:cNvSpPr/>
          <p:nvPr/>
        </p:nvSpPr>
        <p:spPr>
          <a:xfrm>
            <a:off x="954088" y="1023938"/>
            <a:ext cx="7326312" cy="4703762"/>
          </a:xfrm>
          <a:prstGeom prst="roundRect">
            <a:avLst/>
          </a:prstGeom>
          <a:noFill/>
          <a:ln w="28575" cap="flat" cmpd="sng" algn="ctr">
            <a:solidFill>
              <a:srgbClr val="000000">
                <a:shade val="95000"/>
                <a:satMod val="105000"/>
              </a:srgbClr>
            </a:solidFill>
            <a:prstDash val="solid"/>
          </a:ln>
          <a:effectLst>
            <a:glow rad="101600">
              <a:schemeClr val="accent2">
                <a:satMod val="175000"/>
                <a:alpha val="40000"/>
              </a:schemeClr>
            </a:glow>
            <a:outerShdw blurRad="40000" dist="23000" dir="5400000" rotWithShape="0">
              <a:srgbClr val="000000">
                <a:alpha val="35000"/>
              </a:srgbClr>
            </a:outerShdw>
          </a:effectLst>
        </p:spPr>
        <p:txBody>
          <a:bodyPr anchor="ctr"/>
          <a:lstStyle/>
          <a:p>
            <a:pPr eaLnBrk="1" fontAlgn="auto" hangingPunct="1">
              <a:lnSpc>
                <a:spcPct val="100000"/>
              </a:lnSpc>
              <a:spcBef>
                <a:spcPts val="0"/>
              </a:spcBef>
              <a:spcAft>
                <a:spcPts val="0"/>
              </a:spcAft>
              <a:buClrTx/>
              <a:buFontTx/>
              <a:buNone/>
              <a:defRPr/>
            </a:pPr>
            <a:endParaRPr lang="en-US" kern="0">
              <a:solidFill>
                <a:srgbClr val="FFFFFF"/>
              </a:solidFill>
              <a:latin typeface="Arial"/>
              <a:cs typeface="+mn-cs"/>
            </a:endParaRPr>
          </a:p>
        </p:txBody>
      </p:sp>
      <p:sp>
        <p:nvSpPr>
          <p:cNvPr id="32" name="TextBox 24"/>
          <p:cNvSpPr txBox="1">
            <a:spLocks noChangeArrowheads="1"/>
          </p:cNvSpPr>
          <p:nvPr/>
        </p:nvSpPr>
        <p:spPr bwMode="auto">
          <a:xfrm>
            <a:off x="2162175" y="1004888"/>
            <a:ext cx="4842423" cy="1077218"/>
          </a:xfrm>
          <a:prstGeom prst="rect">
            <a:avLst/>
          </a:prstGeom>
          <a:noFill/>
          <a:ln w="9525">
            <a:noFill/>
            <a:miter lim="800000"/>
            <a:headEnd/>
            <a:tailEnd/>
          </a:ln>
        </p:spPr>
        <p:txBody>
          <a:bodyPr wrap="square">
            <a:spAutoFit/>
          </a:bodyPr>
          <a:lstStyle/>
          <a:p>
            <a:pPr eaLnBrk="1" fontAlgn="auto" hangingPunct="1">
              <a:lnSpc>
                <a:spcPct val="100000"/>
              </a:lnSpc>
              <a:spcBef>
                <a:spcPts val="0"/>
              </a:spcBef>
              <a:spcAft>
                <a:spcPts val="0"/>
              </a:spcAft>
              <a:buClrTx/>
              <a:buFontTx/>
              <a:buNone/>
              <a:defRPr/>
            </a:pPr>
            <a:r>
              <a:rPr lang="en-US" sz="3200" b="1" kern="0" dirty="0">
                <a:solidFill>
                  <a:srgbClr val="2B519A"/>
                </a:solidFill>
                <a:latin typeface="Calibri" pitchFamily="34" charset="0"/>
              </a:rPr>
              <a:t>Technology</a:t>
            </a:r>
          </a:p>
          <a:p>
            <a:pPr eaLnBrk="1" fontAlgn="auto" hangingPunct="1">
              <a:lnSpc>
                <a:spcPct val="100000"/>
              </a:lnSpc>
              <a:spcBef>
                <a:spcPts val="0"/>
              </a:spcBef>
              <a:spcAft>
                <a:spcPts val="0"/>
              </a:spcAft>
              <a:buClrTx/>
              <a:buFontTx/>
              <a:buNone/>
              <a:defRPr/>
            </a:pPr>
            <a:endParaRPr lang="en-US" sz="3200" b="1" kern="0" dirty="0">
              <a:solidFill>
                <a:srgbClr val="2B519A"/>
              </a:solidFill>
              <a:latin typeface="Calibri" pitchFamily="34" charset="0"/>
            </a:endParaRPr>
          </a:p>
        </p:txBody>
      </p:sp>
      <p:sp>
        <p:nvSpPr>
          <p:cNvPr id="34" name="Segnaposto contenuto 2"/>
          <p:cNvSpPr>
            <a:spLocks/>
          </p:cNvSpPr>
          <p:nvPr/>
        </p:nvSpPr>
        <p:spPr bwMode="auto">
          <a:xfrm>
            <a:off x="2387600" y="5969000"/>
            <a:ext cx="4533900" cy="393700"/>
          </a:xfrm>
          <a:prstGeom prst="rect">
            <a:avLst/>
          </a:prstGeom>
          <a:noFill/>
          <a:ln w="9525">
            <a:noFill/>
            <a:miter lim="800000"/>
            <a:headEnd/>
            <a:tailEnd/>
          </a:ln>
        </p:spPr>
        <p:txBody>
          <a:bodyPr/>
          <a:lstStyle/>
          <a:p>
            <a:pPr marL="285750" indent="-285750" algn="just">
              <a:spcBef>
                <a:spcPct val="20000"/>
              </a:spcBef>
              <a:buClr>
                <a:schemeClr val="folHlink"/>
              </a:buClr>
              <a:buSzPct val="150000"/>
              <a:buFont typeface="Wingdings" pitchFamily="2" charset="2"/>
              <a:buChar char="v"/>
              <a:defRPr/>
            </a:pPr>
            <a:r>
              <a:rPr lang="en-US" dirty="0" smtClean="0">
                <a:solidFill>
                  <a:srgbClr val="000074"/>
                </a:solidFill>
                <a:latin typeface="Verdana" pitchFamily="34" charset="0"/>
                <a:ea typeface="Verdana" pitchFamily="34" charset="0"/>
                <a:cs typeface="Verdana" pitchFamily="34" charset="0"/>
              </a:rPr>
              <a:t> No commercial software available</a:t>
            </a:r>
            <a:endParaRPr lang="en-US" dirty="0">
              <a:solidFill>
                <a:srgbClr val="000074"/>
              </a:solidFill>
              <a:latin typeface="Verdana" pitchFamily="34" charset="0"/>
              <a:ea typeface="Verdana" pitchFamily="34" charset="0"/>
              <a:cs typeface="Verdana" pitchFamily="34" charset="0"/>
            </a:endParaRPr>
          </a:p>
        </p:txBody>
      </p:sp>
      <p:sp>
        <p:nvSpPr>
          <p:cNvPr id="14" name="Fumetto 1 13"/>
          <p:cNvSpPr/>
          <p:nvPr/>
        </p:nvSpPr>
        <p:spPr>
          <a:xfrm>
            <a:off x="660401" y="1308100"/>
            <a:ext cx="2705100" cy="965200"/>
          </a:xfrm>
          <a:prstGeom prst="wedgeRectCallout">
            <a:avLst>
              <a:gd name="adj1" fmla="val 49292"/>
              <a:gd name="adj2" fmla="val 131768"/>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Comic Sans MS" pitchFamily="66" charset="0"/>
                <a:cs typeface="+mn-cs"/>
              </a:rPr>
              <a:t>Company Requested Times : 1 - 6 months</a:t>
            </a:r>
            <a:endParaRPr lang="en-US" kern="0" dirty="0">
              <a:solidFill>
                <a:srgbClr val="FFFFFF"/>
              </a:solidFill>
              <a:latin typeface="Comic Sans MS" pitchFamily="66" charset="0"/>
              <a:cs typeface="+mn-cs"/>
            </a:endParaRPr>
          </a:p>
        </p:txBody>
      </p:sp>
      <p:sp>
        <p:nvSpPr>
          <p:cNvPr id="15" name="Fumetto 1 14"/>
          <p:cNvSpPr/>
          <p:nvPr/>
        </p:nvSpPr>
        <p:spPr>
          <a:xfrm>
            <a:off x="5819775" y="1382713"/>
            <a:ext cx="2133600" cy="1246187"/>
          </a:xfrm>
          <a:prstGeom prst="wedgeRectCallout">
            <a:avLst>
              <a:gd name="adj1" fmla="val -57647"/>
              <a:gd name="adj2" fmla="val 82527"/>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Comic Sans MS" pitchFamily="66" charset="0"/>
              </a:rPr>
              <a:t>Research Community Requested </a:t>
            </a:r>
            <a:r>
              <a:rPr lang="en-US" kern="0" dirty="0">
                <a:solidFill>
                  <a:srgbClr val="FFFFFF"/>
                </a:solidFill>
                <a:latin typeface="Comic Sans MS" pitchFamily="66" charset="0"/>
              </a:rPr>
              <a:t>Times : </a:t>
            </a:r>
            <a:r>
              <a:rPr lang="en-US" kern="0" dirty="0" smtClean="0">
                <a:solidFill>
                  <a:srgbClr val="FFFFFF"/>
                </a:solidFill>
                <a:latin typeface="Comic Sans MS" pitchFamily="66" charset="0"/>
              </a:rPr>
              <a:t>6 - 12 months</a:t>
            </a:r>
            <a:endParaRPr lang="en-US" kern="0" dirty="0">
              <a:solidFill>
                <a:srgbClr val="FFFFFF"/>
              </a:solidFill>
              <a:latin typeface="Comic Sans MS" pitchFamily="66" charset="0"/>
            </a:endParaRPr>
          </a:p>
        </p:txBody>
      </p:sp>
      <p:sp>
        <p:nvSpPr>
          <p:cNvPr id="16"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0" dirty="0" smtClean="0">
                <a:latin typeface="Arial Rounded MT Bold" pitchFamily="32" charset="0"/>
              </a:rPr>
              <a:t>Monte Carlo method &amp; computing environment</a:t>
            </a:r>
            <a:endParaRPr lang="it-IT" sz="2400" b="0" dirty="0" smtClean="0">
              <a:latin typeface="Arial Rounded MT Bold" pitchFamily="32" charset="0"/>
            </a:endParaRPr>
          </a:p>
        </p:txBody>
      </p:sp>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11</a:t>
            </a:fld>
            <a:endParaRPr lang="en-GB" dirty="0"/>
          </a:p>
        </p:txBody>
      </p:sp>
      <p:sp>
        <p:nvSpPr>
          <p:cNvPr id="7" name="Segnaposto contenuto 2"/>
          <p:cNvSpPr>
            <a:spLocks/>
          </p:cNvSpPr>
          <p:nvPr/>
        </p:nvSpPr>
        <p:spPr bwMode="auto">
          <a:xfrm>
            <a:off x="129272" y="995340"/>
            <a:ext cx="8877300" cy="1504476"/>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Monte Carlo simulation method offers the best software tool but, unfortunately, requires large computing power to achieve accurate results in reasonable times </a:t>
            </a:r>
            <a:endParaRPr lang="it-IT" b="1" dirty="0">
              <a:solidFill>
                <a:srgbClr val="000074"/>
              </a:solidFill>
              <a:latin typeface="Verdana" pitchFamily="32" charset="0"/>
            </a:endParaRPr>
          </a:p>
        </p:txBody>
      </p:sp>
      <p:sp>
        <p:nvSpPr>
          <p:cNvPr id="8" name="Segnaposto contenuto 2"/>
          <p:cNvSpPr>
            <a:spLocks/>
          </p:cNvSpPr>
          <p:nvPr/>
        </p:nvSpPr>
        <p:spPr bwMode="auto">
          <a:xfrm>
            <a:off x="131544" y="2485244"/>
            <a:ext cx="8877300" cy="817499"/>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cap="all" dirty="0" smtClean="0">
                <a:solidFill>
                  <a:srgbClr val="00B050"/>
                </a:solidFill>
                <a:latin typeface="Verdana" pitchFamily="32" charset="0"/>
              </a:rPr>
              <a:t>ionizing radiation </a:t>
            </a:r>
            <a:r>
              <a:rPr lang="en-US" b="1" dirty="0" smtClean="0">
                <a:solidFill>
                  <a:srgbClr val="000074"/>
                </a:solidFill>
                <a:latin typeface="Verdana" pitchFamily="32" charset="0"/>
              </a:rPr>
              <a:t>transports (histories) are processed sequentially</a:t>
            </a:r>
            <a:endParaRPr lang="it-IT" b="1" dirty="0">
              <a:solidFill>
                <a:srgbClr val="000074"/>
              </a:solidFill>
              <a:latin typeface="Verdana" pitchFamily="32" charset="0"/>
            </a:endParaRPr>
          </a:p>
        </p:txBody>
      </p:sp>
      <p:sp>
        <p:nvSpPr>
          <p:cNvPr id="9" name="Segnaposto contenuto 2"/>
          <p:cNvSpPr>
            <a:spLocks/>
          </p:cNvSpPr>
          <p:nvPr/>
        </p:nvSpPr>
        <p:spPr bwMode="auto">
          <a:xfrm>
            <a:off x="131544" y="3445344"/>
            <a:ext cx="8877300" cy="1131387"/>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To achieve a correct statistical uncertainty in </a:t>
            </a:r>
            <a:r>
              <a:rPr lang="en-US" b="1" cap="all" dirty="0" smtClean="0">
                <a:solidFill>
                  <a:srgbClr val="FF0000"/>
                </a:solidFill>
                <a:latin typeface="Verdana" pitchFamily="32" charset="0"/>
              </a:rPr>
              <a:t>dose</a:t>
            </a:r>
            <a:r>
              <a:rPr lang="en-US" b="1" dirty="0" smtClean="0">
                <a:solidFill>
                  <a:srgbClr val="000074"/>
                </a:solidFill>
                <a:latin typeface="Verdana" pitchFamily="32" charset="0"/>
              </a:rPr>
              <a:t> distribution values the number of histories may increase up to 10</a:t>
            </a:r>
            <a:r>
              <a:rPr lang="en-US" b="1" baseline="30000" dirty="0" smtClean="0">
                <a:solidFill>
                  <a:srgbClr val="000074"/>
                </a:solidFill>
                <a:latin typeface="Verdana" pitchFamily="32" charset="0"/>
              </a:rPr>
              <a:t>8</a:t>
            </a:r>
            <a:r>
              <a:rPr lang="en-US" b="1" dirty="0" smtClean="0">
                <a:solidFill>
                  <a:srgbClr val="000074"/>
                </a:solidFill>
                <a:latin typeface="Verdana" pitchFamily="32" charset="0"/>
              </a:rPr>
              <a:t> per simulation</a:t>
            </a:r>
            <a:r>
              <a:rPr lang="en-US" b="1" baseline="30000" dirty="0" smtClean="0">
                <a:solidFill>
                  <a:srgbClr val="000074"/>
                </a:solidFill>
                <a:latin typeface="Verdana" pitchFamily="32" charset="0"/>
              </a:rPr>
              <a:t>  </a:t>
            </a:r>
            <a:endParaRPr lang="it-IT" b="1" baseline="30000" dirty="0">
              <a:solidFill>
                <a:srgbClr val="000074"/>
              </a:solidFill>
              <a:latin typeface="Verdana" pitchFamily="32" charset="0"/>
            </a:endParaRPr>
          </a:p>
        </p:txBody>
      </p:sp>
      <p:sp>
        <p:nvSpPr>
          <p:cNvPr id="10" name="Segnaposto contenuto 2"/>
          <p:cNvSpPr>
            <a:spLocks/>
          </p:cNvSpPr>
          <p:nvPr/>
        </p:nvSpPr>
        <p:spPr bwMode="auto">
          <a:xfrm>
            <a:off x="120168" y="4575660"/>
            <a:ext cx="8877300" cy="1131387"/>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A single standard CPU (3 GHz) can take even some months to complete a single simulation !</a:t>
            </a:r>
            <a:endParaRPr lang="it-IT" b="1" baseline="30000" dirty="0">
              <a:solidFill>
                <a:srgbClr val="000074"/>
              </a:solidFill>
              <a:latin typeface="Verdana" pitchFamily="32" charset="0"/>
            </a:endParaRPr>
          </a:p>
        </p:txBody>
      </p:sp>
      <p:sp>
        <p:nvSpPr>
          <p:cNvPr id="1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
        <p:nvSpPr>
          <p:cNvPr id="12" name="Segnaposto contenuto 2"/>
          <p:cNvSpPr>
            <a:spLocks/>
          </p:cNvSpPr>
          <p:nvPr/>
        </p:nvSpPr>
        <p:spPr bwMode="auto">
          <a:xfrm>
            <a:off x="117896" y="5610636"/>
            <a:ext cx="8877300" cy="983578"/>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Clinical and research studies usually demand tens of dose distributions….</a:t>
            </a:r>
            <a:endParaRPr lang="it-IT" b="1" dirty="0">
              <a:solidFill>
                <a:srgbClr val="000074"/>
              </a:solidFill>
              <a:latin typeface="Verdana" pitchFamily="32" charset="0"/>
            </a:endParaRPr>
          </a:p>
        </p:txBody>
      </p:sp>
      <p:pic>
        <p:nvPicPr>
          <p:cNvPr id="13" name="Immagine 12" descr="tartaruga.jpg"/>
          <p:cNvPicPr>
            <a:picLocks noChangeAspect="1"/>
          </p:cNvPicPr>
          <p:nvPr/>
        </p:nvPicPr>
        <p:blipFill>
          <a:blip r:embed="rId3" cstate="print"/>
          <a:stretch>
            <a:fillRect/>
          </a:stretch>
        </p:blipFill>
        <p:spPr>
          <a:xfrm>
            <a:off x="4672650" y="5123312"/>
            <a:ext cx="612000" cy="510000"/>
          </a:xfrm>
          <a:prstGeom prst="rect">
            <a:avLst/>
          </a:prstGeom>
        </p:spPr>
      </p:pic>
      <p:pic>
        <p:nvPicPr>
          <p:cNvPr id="14" name="Immagine 13" descr="tartaruga.jpg"/>
          <p:cNvPicPr>
            <a:picLocks noChangeAspect="1"/>
          </p:cNvPicPr>
          <p:nvPr/>
        </p:nvPicPr>
        <p:blipFill>
          <a:blip r:embed="rId3" cstate="print"/>
          <a:stretch>
            <a:fillRect/>
          </a:stretch>
        </p:blipFill>
        <p:spPr>
          <a:xfrm>
            <a:off x="7923102" y="5152880"/>
            <a:ext cx="612000" cy="510000"/>
          </a:xfrm>
          <a:prstGeom prst="rect">
            <a:avLst/>
          </a:prstGeom>
        </p:spPr>
      </p:pic>
      <p:pic>
        <p:nvPicPr>
          <p:cNvPr id="15" name="Immagine 14" descr="tartaruga.jpg"/>
          <p:cNvPicPr>
            <a:picLocks noChangeAspect="1"/>
          </p:cNvPicPr>
          <p:nvPr/>
        </p:nvPicPr>
        <p:blipFill>
          <a:blip r:embed="rId3" cstate="print"/>
          <a:stretch>
            <a:fillRect/>
          </a:stretch>
        </p:blipFill>
        <p:spPr>
          <a:xfrm>
            <a:off x="6203498" y="5139232"/>
            <a:ext cx="612000" cy="510000"/>
          </a:xfrm>
          <a:prstGeom prst="rect">
            <a:avLst/>
          </a:prstGeom>
        </p:spPr>
      </p:pic>
      <p:cxnSp>
        <p:nvCxnSpPr>
          <p:cNvPr id="20" name="Connettore 1 19"/>
          <p:cNvCxnSpPr>
            <a:stCxn id="13" idx="3"/>
            <a:endCxn id="15" idx="1"/>
          </p:cNvCxnSpPr>
          <p:nvPr/>
        </p:nvCxnSpPr>
        <p:spPr bwMode="auto">
          <a:xfrm>
            <a:off x="5284650" y="5378312"/>
            <a:ext cx="918848" cy="15920"/>
          </a:xfrm>
          <a:prstGeom prst="line">
            <a:avLst/>
          </a:prstGeom>
          <a:ln>
            <a:solidFill>
              <a:srgbClr val="FF0000"/>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Connettore 1 20"/>
          <p:cNvCxnSpPr>
            <a:stCxn id="15" idx="3"/>
            <a:endCxn id="14" idx="1"/>
          </p:cNvCxnSpPr>
          <p:nvPr/>
        </p:nvCxnSpPr>
        <p:spPr bwMode="auto">
          <a:xfrm>
            <a:off x="6815498" y="5394232"/>
            <a:ext cx="1107604" cy="13648"/>
          </a:xfrm>
          <a:prstGeom prst="line">
            <a:avLst/>
          </a:prstGeom>
          <a:ln>
            <a:solidFill>
              <a:srgbClr val="FF0000"/>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Connettore 1 23"/>
          <p:cNvCxnSpPr>
            <a:stCxn id="14" idx="3"/>
          </p:cNvCxnSpPr>
          <p:nvPr/>
        </p:nvCxnSpPr>
        <p:spPr bwMode="auto">
          <a:xfrm>
            <a:off x="8535102" y="5407880"/>
            <a:ext cx="499714" cy="10281"/>
          </a:xfrm>
          <a:prstGeom prst="line">
            <a:avLst/>
          </a:prstGeom>
          <a:ln>
            <a:solidFill>
              <a:srgbClr val="FF0000"/>
            </a:solidFill>
            <a:prstDash val="sysDash"/>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400" b="0" dirty="0" smtClean="0">
                <a:latin typeface="Arial Rounded MT Bold" pitchFamily="32" charset="0"/>
              </a:rPr>
              <a:t>Monte Carlo method &amp; computing environment</a:t>
            </a:r>
            <a:endParaRPr lang="it-IT" sz="2400" b="0" dirty="0" smtClean="0">
              <a:latin typeface="Arial Rounded MT Bold" pitchFamily="32" charset="0"/>
            </a:endParaRPr>
          </a:p>
        </p:txBody>
      </p:sp>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12</a:t>
            </a:fld>
            <a:endParaRPr lang="en-GB" dirty="0"/>
          </a:p>
        </p:txBody>
      </p:sp>
      <p:sp>
        <p:nvSpPr>
          <p:cNvPr id="7" name="Segnaposto contenuto 2"/>
          <p:cNvSpPr>
            <a:spLocks/>
          </p:cNvSpPr>
          <p:nvPr/>
        </p:nvSpPr>
        <p:spPr bwMode="auto">
          <a:xfrm>
            <a:off x="129272" y="2482972"/>
            <a:ext cx="8877300" cy="983578"/>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Parallelized computation offers to serial processing a </a:t>
            </a:r>
            <a:r>
              <a:rPr lang="en-US" b="1" i="1" dirty="0" smtClean="0">
                <a:solidFill>
                  <a:srgbClr val="000074"/>
                </a:solidFill>
                <a:latin typeface="Verdana" pitchFamily="32" charset="0"/>
              </a:rPr>
              <a:t>natural</a:t>
            </a:r>
            <a:r>
              <a:rPr lang="en-US" b="1" dirty="0" smtClean="0">
                <a:solidFill>
                  <a:srgbClr val="000074"/>
                </a:solidFill>
                <a:latin typeface="Verdana" pitchFamily="32" charset="0"/>
              </a:rPr>
              <a:t> and appropriate practical support</a:t>
            </a:r>
            <a:endParaRPr lang="it-IT" b="1" dirty="0">
              <a:solidFill>
                <a:srgbClr val="000074"/>
              </a:solidFill>
              <a:latin typeface="Verdana" pitchFamily="32" charset="0"/>
            </a:endParaRPr>
          </a:p>
        </p:txBody>
      </p:sp>
      <p:sp>
        <p:nvSpPr>
          <p:cNvPr id="8" name="Segnaposto contenuto 2"/>
          <p:cNvSpPr>
            <a:spLocks/>
          </p:cNvSpPr>
          <p:nvPr/>
        </p:nvSpPr>
        <p:spPr bwMode="auto">
          <a:xfrm>
            <a:off x="131544" y="3877340"/>
            <a:ext cx="8877300" cy="967629"/>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b="1" dirty="0" smtClean="0">
                <a:solidFill>
                  <a:srgbClr val="000074"/>
                </a:solidFill>
                <a:latin typeface="Verdana" pitchFamily="32" charset="0"/>
              </a:rPr>
              <a:t>A time-heavy simulation (of N histories) may be </a:t>
            </a:r>
            <a:r>
              <a:rPr lang="en-US" b="1" dirty="0" err="1" smtClean="0">
                <a:solidFill>
                  <a:srgbClr val="000074"/>
                </a:solidFill>
                <a:latin typeface="Verdana" pitchFamily="32" charset="0"/>
              </a:rPr>
              <a:t>splitted</a:t>
            </a:r>
            <a:r>
              <a:rPr lang="en-US" b="1" dirty="0" smtClean="0">
                <a:solidFill>
                  <a:srgbClr val="000074"/>
                </a:solidFill>
                <a:latin typeface="Verdana" pitchFamily="32" charset="0"/>
              </a:rPr>
              <a:t> in N’ smaller simulations, each one executed on a different CPU</a:t>
            </a:r>
            <a:endParaRPr lang="it-IT" b="1" dirty="0">
              <a:solidFill>
                <a:srgbClr val="000074"/>
              </a:solidFill>
              <a:latin typeface="Verdana" pitchFamily="32" charset="0"/>
            </a:endParaRPr>
          </a:p>
        </p:txBody>
      </p:sp>
      <p:sp>
        <p:nvSpPr>
          <p:cNvPr id="9" name="Segnaposto contenuto 2"/>
          <p:cNvSpPr>
            <a:spLocks/>
          </p:cNvSpPr>
          <p:nvPr/>
        </p:nvSpPr>
        <p:spPr bwMode="auto">
          <a:xfrm>
            <a:off x="131544" y="5119308"/>
            <a:ext cx="8877300" cy="1131387"/>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A Grid infrastructure offering 200 CPU cores per user allows to reduce computing time by a factor of 200 (N/200=N’)</a:t>
            </a:r>
            <a:endParaRPr lang="it-IT" b="1" baseline="30000" dirty="0">
              <a:solidFill>
                <a:srgbClr val="000074"/>
              </a:solidFill>
              <a:latin typeface="Verdana" pitchFamily="32" charset="0"/>
            </a:endParaRPr>
          </a:p>
        </p:txBody>
      </p:sp>
      <p:sp>
        <p:nvSpPr>
          <p:cNvPr id="1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
        <p:nvSpPr>
          <p:cNvPr id="12" name="Segnaposto contenuto 2"/>
          <p:cNvSpPr>
            <a:spLocks/>
          </p:cNvSpPr>
          <p:nvPr/>
        </p:nvSpPr>
        <p:spPr bwMode="auto">
          <a:xfrm>
            <a:off x="418147" y="1325161"/>
            <a:ext cx="3471464" cy="667412"/>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pPr>
            <a:r>
              <a:rPr lang="en-US" sz="2000" b="1" dirty="0" smtClean="0">
                <a:solidFill>
                  <a:srgbClr val="F01302"/>
                </a:solidFill>
                <a:latin typeface="Comic Sans MS" pitchFamily="66" charset="0"/>
              </a:rPr>
              <a:t>…….THE SOLUTION…….</a:t>
            </a:r>
            <a:endParaRPr lang="it-IT" b="1" dirty="0">
              <a:solidFill>
                <a:srgbClr val="000074"/>
              </a:solidFill>
              <a:latin typeface="Verdana" pitchFamily="32" charset="0"/>
            </a:endParaRPr>
          </a:p>
        </p:txBody>
      </p:sp>
      <p:pic>
        <p:nvPicPr>
          <p:cNvPr id="13" name="Immagine 12" descr="pc.png"/>
          <p:cNvPicPr>
            <a:picLocks noChangeAspect="1"/>
          </p:cNvPicPr>
          <p:nvPr/>
        </p:nvPicPr>
        <p:blipFill>
          <a:blip r:embed="rId3" cstate="print"/>
          <a:stretch>
            <a:fillRect/>
          </a:stretch>
        </p:blipFill>
        <p:spPr>
          <a:xfrm>
            <a:off x="6194770" y="889204"/>
            <a:ext cx="756000" cy="756000"/>
          </a:xfrm>
          <a:prstGeom prst="rect">
            <a:avLst/>
          </a:prstGeom>
        </p:spPr>
      </p:pic>
      <p:pic>
        <p:nvPicPr>
          <p:cNvPr id="14" name="Immagine 13" descr="pc.png"/>
          <p:cNvPicPr>
            <a:picLocks noChangeAspect="1"/>
          </p:cNvPicPr>
          <p:nvPr/>
        </p:nvPicPr>
        <p:blipFill>
          <a:blip r:embed="rId4" cstate="print"/>
          <a:stretch>
            <a:fillRect/>
          </a:stretch>
        </p:blipFill>
        <p:spPr>
          <a:xfrm>
            <a:off x="5924088" y="2010595"/>
            <a:ext cx="432000" cy="432000"/>
          </a:xfrm>
          <a:prstGeom prst="rect">
            <a:avLst/>
          </a:prstGeom>
        </p:spPr>
      </p:pic>
      <p:pic>
        <p:nvPicPr>
          <p:cNvPr id="15" name="Immagine 14" descr="pc.png"/>
          <p:cNvPicPr>
            <a:picLocks noChangeAspect="1"/>
          </p:cNvPicPr>
          <p:nvPr/>
        </p:nvPicPr>
        <p:blipFill>
          <a:blip r:embed="rId4" cstate="print"/>
          <a:stretch>
            <a:fillRect/>
          </a:stretch>
        </p:blipFill>
        <p:spPr>
          <a:xfrm>
            <a:off x="5134793" y="1999228"/>
            <a:ext cx="432000" cy="432000"/>
          </a:xfrm>
          <a:prstGeom prst="rect">
            <a:avLst/>
          </a:prstGeom>
        </p:spPr>
      </p:pic>
      <p:pic>
        <p:nvPicPr>
          <p:cNvPr id="16" name="Immagine 15" descr="pc.png"/>
          <p:cNvPicPr>
            <a:picLocks noChangeAspect="1"/>
          </p:cNvPicPr>
          <p:nvPr/>
        </p:nvPicPr>
        <p:blipFill>
          <a:blip r:embed="rId4" cstate="print"/>
          <a:stretch>
            <a:fillRect/>
          </a:stretch>
        </p:blipFill>
        <p:spPr>
          <a:xfrm>
            <a:off x="7536824" y="2026515"/>
            <a:ext cx="432000" cy="432000"/>
          </a:xfrm>
          <a:prstGeom prst="rect">
            <a:avLst/>
          </a:prstGeom>
        </p:spPr>
      </p:pic>
      <p:pic>
        <p:nvPicPr>
          <p:cNvPr id="17" name="Immagine 16" descr="pc.png"/>
          <p:cNvPicPr>
            <a:picLocks noChangeAspect="1"/>
          </p:cNvPicPr>
          <p:nvPr/>
        </p:nvPicPr>
        <p:blipFill>
          <a:blip r:embed="rId4" cstate="print"/>
          <a:stretch>
            <a:fillRect/>
          </a:stretch>
        </p:blipFill>
        <p:spPr>
          <a:xfrm>
            <a:off x="6747529" y="2015148"/>
            <a:ext cx="432000" cy="432000"/>
          </a:xfrm>
          <a:prstGeom prst="rect">
            <a:avLst/>
          </a:prstGeom>
        </p:spPr>
      </p:pic>
      <p:pic>
        <p:nvPicPr>
          <p:cNvPr id="18" name="Immagine 17" descr="pc.png"/>
          <p:cNvPicPr>
            <a:picLocks noChangeAspect="1"/>
          </p:cNvPicPr>
          <p:nvPr/>
        </p:nvPicPr>
        <p:blipFill>
          <a:blip r:embed="rId4" cstate="print"/>
          <a:stretch>
            <a:fillRect/>
          </a:stretch>
        </p:blipFill>
        <p:spPr>
          <a:xfrm>
            <a:off x="4384136" y="2012867"/>
            <a:ext cx="432000" cy="432000"/>
          </a:xfrm>
          <a:prstGeom prst="rect">
            <a:avLst/>
          </a:prstGeom>
        </p:spPr>
      </p:pic>
      <p:pic>
        <p:nvPicPr>
          <p:cNvPr id="19" name="Immagine 18" descr="pc.png"/>
          <p:cNvPicPr>
            <a:picLocks noChangeAspect="1"/>
          </p:cNvPicPr>
          <p:nvPr/>
        </p:nvPicPr>
        <p:blipFill>
          <a:blip r:embed="rId4" cstate="print"/>
          <a:stretch>
            <a:fillRect/>
          </a:stretch>
        </p:blipFill>
        <p:spPr>
          <a:xfrm>
            <a:off x="8276023" y="2042443"/>
            <a:ext cx="432000" cy="432000"/>
          </a:xfrm>
          <a:prstGeom prst="rect">
            <a:avLst/>
          </a:prstGeom>
        </p:spPr>
      </p:pic>
      <p:cxnSp>
        <p:nvCxnSpPr>
          <p:cNvPr id="21" name="Connettore 2 20"/>
          <p:cNvCxnSpPr>
            <a:stCxn id="13" idx="1"/>
            <a:endCxn id="18" idx="0"/>
          </p:cNvCxnSpPr>
          <p:nvPr/>
        </p:nvCxnSpPr>
        <p:spPr bwMode="auto">
          <a:xfrm flipH="1">
            <a:off x="4600136" y="1267204"/>
            <a:ext cx="1594634" cy="745663"/>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a:stCxn id="13" idx="3"/>
            <a:endCxn id="19" idx="0"/>
          </p:cNvCxnSpPr>
          <p:nvPr/>
        </p:nvCxnSpPr>
        <p:spPr bwMode="auto">
          <a:xfrm>
            <a:off x="6950770" y="1267204"/>
            <a:ext cx="1541253" cy="775239"/>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13" idx="1"/>
            <a:endCxn id="15" idx="0"/>
          </p:cNvCxnSpPr>
          <p:nvPr/>
        </p:nvCxnSpPr>
        <p:spPr bwMode="auto">
          <a:xfrm flipH="1">
            <a:off x="5350793" y="1267204"/>
            <a:ext cx="843977" cy="732024"/>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2"/>
            <a:endCxn id="14" idx="0"/>
          </p:cNvCxnSpPr>
          <p:nvPr/>
        </p:nvCxnSpPr>
        <p:spPr bwMode="auto">
          <a:xfrm flipH="1">
            <a:off x="6140088" y="1645204"/>
            <a:ext cx="432682" cy="365391"/>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3" idx="2"/>
            <a:endCxn id="17" idx="0"/>
          </p:cNvCxnSpPr>
          <p:nvPr/>
        </p:nvCxnSpPr>
        <p:spPr bwMode="auto">
          <a:xfrm>
            <a:off x="6572770" y="1645204"/>
            <a:ext cx="390759" cy="369944"/>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stCxn id="13" idx="3"/>
            <a:endCxn id="16" idx="0"/>
          </p:cNvCxnSpPr>
          <p:nvPr/>
        </p:nvCxnSpPr>
        <p:spPr bwMode="auto">
          <a:xfrm>
            <a:off x="6950770" y="1267204"/>
            <a:ext cx="802054" cy="759311"/>
          </a:xfrm>
          <a:prstGeom prst="straightConnector1">
            <a:avLst/>
          </a:prstGeom>
          <a:ln>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dissolve">
                                      <p:cBhvr>
                                        <p:cTn id="37" dur="500"/>
                                        <p:tgtEl>
                                          <p:spTgt spid="28"/>
                                        </p:tgtEl>
                                      </p:cBhvr>
                                    </p:animEffect>
                                  </p:childTnLst>
                                </p:cTn>
                              </p:par>
                              <p:par>
                                <p:cTn id="38" presetID="9"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dissolve">
                                      <p:cBhvr>
                                        <p:cTn id="40" dur="500"/>
                                        <p:tgtEl>
                                          <p:spTgt spid="31"/>
                                        </p:tgtEl>
                                      </p:cBhvr>
                                    </p:animEffect>
                                  </p:childTnLst>
                                </p:cTn>
                              </p:par>
                              <p:par>
                                <p:cTn id="41" presetID="9"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par>
                                <p:cTn id="44" presetID="9"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par>
                                <p:cTn id="47" presetID="9"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4"/>
          <p:cNvSpPr>
            <a:spLocks noGrp="1"/>
          </p:cNvSpPr>
          <p:nvPr>
            <p:ph type="sldNum" sz="quarter" idx="11"/>
          </p:nvPr>
        </p:nvSpPr>
        <p:spPr>
          <a:noFill/>
        </p:spPr>
        <p:txBody>
          <a:bodyPr/>
          <a:lstStyle/>
          <a:p>
            <a:fld id="{5EDD7A74-EA64-4CF1-91A6-D302BB17B4ED}" type="slidenum">
              <a:rPr lang="en-GB" smtClean="0"/>
              <a:pPr/>
              <a:t>13</a:t>
            </a:fld>
            <a:endParaRPr lang="en-GB" smtClean="0"/>
          </a:p>
        </p:txBody>
      </p:sp>
      <p:sp>
        <p:nvSpPr>
          <p:cNvPr id="11268" name="Rectangle 2"/>
          <p:cNvSpPr>
            <a:spLocks noGrp="1" noChangeArrowheads="1"/>
          </p:cNvSpPr>
          <p:nvPr>
            <p:ph type="title"/>
          </p:nvPr>
        </p:nvSpPr>
        <p:spPr>
          <a:xfrm>
            <a:off x="1143000" y="82550"/>
            <a:ext cx="7796213" cy="685800"/>
          </a:xfrm>
        </p:spPr>
        <p:txBody>
          <a:bodyPr/>
          <a:lstStyle/>
          <a:p>
            <a:pPr eaLnBrk="1" hangingPunct="1"/>
            <a:r>
              <a:rPr lang="en-US" sz="2400" b="0" i="1" dirty="0" err="1" smtClean="0">
                <a:latin typeface="Arial Rounded MT Bold" pitchFamily="32" charset="0"/>
              </a:rPr>
              <a:t>iort_therapy</a:t>
            </a:r>
            <a:r>
              <a:rPr lang="en-US" sz="2400" b="0" i="1" dirty="0" smtClean="0">
                <a:latin typeface="Arial Rounded MT Bold" pitchFamily="32" charset="0"/>
              </a:rPr>
              <a:t> </a:t>
            </a:r>
            <a:r>
              <a:rPr lang="en-US" sz="2400" b="0" dirty="0" smtClean="0">
                <a:latin typeface="Arial Rounded MT Bold" pitchFamily="32" charset="0"/>
              </a:rPr>
              <a:t>: a Monte Carlo application based on the GEANT4 toolkit</a:t>
            </a:r>
          </a:p>
        </p:txBody>
      </p:sp>
      <p:sp>
        <p:nvSpPr>
          <p:cNvPr id="11" name="Segnaposto contenuto 2"/>
          <p:cNvSpPr>
            <a:spLocks/>
          </p:cNvSpPr>
          <p:nvPr/>
        </p:nvSpPr>
        <p:spPr bwMode="auto">
          <a:xfrm>
            <a:off x="157516" y="2376606"/>
            <a:ext cx="6639069" cy="1280994"/>
          </a:xfrm>
          <a:prstGeom prst="rect">
            <a:avLst/>
          </a:prstGeom>
          <a:noFill/>
          <a:ln w="9525">
            <a:noFill/>
            <a:miter lim="800000"/>
            <a:headEnd/>
            <a:tailEnd/>
          </a:ln>
        </p:spPr>
        <p:txBody>
          <a:bodyPr/>
          <a:lstStyle/>
          <a:p>
            <a:pPr marL="342900" indent="-342900" algn="l">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000074"/>
                </a:solidFill>
                <a:latin typeface="Verdana" pitchFamily="32" charset="0"/>
              </a:rPr>
              <a:t>The </a:t>
            </a:r>
            <a:r>
              <a:rPr lang="en-US" b="1" dirty="0">
                <a:solidFill>
                  <a:srgbClr val="000074"/>
                </a:solidFill>
                <a:latin typeface="Verdana" pitchFamily="32" charset="0"/>
              </a:rPr>
              <a:t>application </a:t>
            </a:r>
            <a:r>
              <a:rPr lang="en-US" sz="2000" b="1" dirty="0">
                <a:solidFill>
                  <a:srgbClr val="FF0000"/>
                </a:solidFill>
                <a:latin typeface="Comic Sans MS" pitchFamily="66" charset="0"/>
              </a:rPr>
              <a:t>simulates the electron beam </a:t>
            </a:r>
            <a:endParaRPr lang="en-US" sz="2000" b="1" dirty="0" smtClean="0">
              <a:solidFill>
                <a:srgbClr val="FF0000"/>
              </a:solidFill>
              <a:latin typeface="Comic Sans MS" pitchFamily="66" charset="0"/>
            </a:endParaRPr>
          </a:p>
          <a:p>
            <a:pPr marL="342900" indent="-342900" algn="l">
              <a:spcBef>
                <a:spcPct val="20000"/>
              </a:spcBef>
              <a:buClr>
                <a:schemeClr val="folHlink"/>
              </a:buClr>
              <a:buSzPct val="150000"/>
            </a:pPr>
            <a:r>
              <a:rPr lang="en-US" sz="2000" b="1" dirty="0" smtClean="0">
                <a:solidFill>
                  <a:srgbClr val="FF0000"/>
                </a:solidFill>
                <a:latin typeface="Comic Sans MS" pitchFamily="66" charset="0"/>
              </a:rPr>
              <a:t>    and </a:t>
            </a:r>
            <a:r>
              <a:rPr lang="en-US" sz="2000" b="1" dirty="0">
                <a:solidFill>
                  <a:srgbClr val="FF0000"/>
                </a:solidFill>
                <a:latin typeface="Comic Sans MS" pitchFamily="66" charset="0"/>
              </a:rPr>
              <a:t>the collimation system of the </a:t>
            </a:r>
            <a:r>
              <a:rPr lang="en-US" sz="2000" b="1" dirty="0" smtClean="0">
                <a:solidFill>
                  <a:srgbClr val="00B0F0"/>
                </a:solidFill>
                <a:latin typeface="Comic Sans MS" pitchFamily="66" charset="0"/>
              </a:rPr>
              <a:t>NOVAC7</a:t>
            </a:r>
            <a:r>
              <a:rPr lang="en-US" sz="2000" b="1" dirty="0" smtClean="0">
                <a:solidFill>
                  <a:srgbClr val="000060"/>
                </a:solidFill>
                <a:latin typeface="Verdana" pitchFamily="32" charset="0"/>
              </a:rPr>
              <a:t> </a:t>
            </a:r>
          </a:p>
          <a:p>
            <a:pPr marL="342900" indent="-342900" algn="l">
              <a:spcBef>
                <a:spcPct val="20000"/>
              </a:spcBef>
              <a:buClr>
                <a:schemeClr val="folHlink"/>
              </a:buClr>
              <a:buSzPct val="150000"/>
            </a:pPr>
            <a:r>
              <a:rPr lang="en-US" sz="2000" b="1" dirty="0" smtClean="0">
                <a:solidFill>
                  <a:srgbClr val="000060"/>
                </a:solidFill>
                <a:latin typeface="Verdana" pitchFamily="32" charset="0"/>
              </a:rPr>
              <a:t>     </a:t>
            </a:r>
            <a:r>
              <a:rPr lang="en-US" b="1" dirty="0" smtClean="0">
                <a:solidFill>
                  <a:srgbClr val="000074"/>
                </a:solidFill>
                <a:latin typeface="Verdana" pitchFamily="32" charset="0"/>
              </a:rPr>
              <a:t>and it can be used for : </a:t>
            </a:r>
          </a:p>
        </p:txBody>
      </p:sp>
      <p:sp>
        <p:nvSpPr>
          <p:cNvPr id="8"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
        <p:nvSpPr>
          <p:cNvPr id="9" name="Segnaposto contenuto 2"/>
          <p:cNvSpPr>
            <a:spLocks/>
          </p:cNvSpPr>
          <p:nvPr/>
        </p:nvSpPr>
        <p:spPr bwMode="auto">
          <a:xfrm>
            <a:off x="122832" y="1068201"/>
            <a:ext cx="8877300" cy="1131387"/>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b="1" dirty="0" smtClean="0">
                <a:solidFill>
                  <a:srgbClr val="000074"/>
                </a:solidFill>
                <a:latin typeface="Verdana" pitchFamily="32" charset="0"/>
              </a:rPr>
              <a:t>we have implemented a web-based application called </a:t>
            </a:r>
            <a:r>
              <a:rPr lang="en-US" b="1" i="1" dirty="0" err="1" smtClean="0">
                <a:solidFill>
                  <a:srgbClr val="00B0F0"/>
                </a:solidFill>
                <a:latin typeface="Verdana" pitchFamily="32" charset="0"/>
              </a:rPr>
              <a:t>iort_therapy</a:t>
            </a:r>
            <a:endParaRPr lang="it-IT" b="1" i="1" baseline="30000" dirty="0">
              <a:solidFill>
                <a:srgbClr val="00B0F0"/>
              </a:solidFill>
              <a:latin typeface="Verdana" pitchFamily="32" charset="0"/>
            </a:endParaRPr>
          </a:p>
        </p:txBody>
      </p:sp>
      <p:pic>
        <p:nvPicPr>
          <p:cNvPr id="18" name="Picture 7" descr="trasl_42mm_ok_def"/>
          <p:cNvPicPr preferRelativeResize="0">
            <a:picLocks noChangeArrowheads="1"/>
          </p:cNvPicPr>
          <p:nvPr/>
        </p:nvPicPr>
        <p:blipFill>
          <a:blip r:embed="rId3" cstate="print"/>
          <a:srcRect/>
          <a:stretch>
            <a:fillRect/>
          </a:stretch>
        </p:blipFill>
        <p:spPr bwMode="auto">
          <a:xfrm>
            <a:off x="7537227" y="4812956"/>
            <a:ext cx="432000" cy="8640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9" name="Immagine 18" descr="trasl_ok.png"/>
          <p:cNvPicPr>
            <a:picLocks noChangeAspect="1"/>
          </p:cNvPicPr>
          <p:nvPr/>
        </p:nvPicPr>
        <p:blipFill>
          <a:blip r:embed="rId4" cstate="print"/>
          <a:srcRect/>
          <a:stretch>
            <a:fillRect/>
          </a:stretch>
        </p:blipFill>
        <p:spPr bwMode="auto">
          <a:xfrm>
            <a:off x="5963290" y="4548503"/>
            <a:ext cx="1208088" cy="1422400"/>
          </a:xfrm>
          <a:prstGeom prst="rect">
            <a:avLst/>
          </a:prstGeom>
          <a:noFill/>
          <a:ln w="9525">
            <a:noFill/>
            <a:miter lim="800000"/>
            <a:headEnd/>
            <a:tailEnd/>
          </a:ln>
        </p:spPr>
      </p:pic>
      <p:pic>
        <p:nvPicPr>
          <p:cNvPr id="20" name="Picture 3"/>
          <p:cNvPicPr>
            <a:picLocks noChangeAspect="1" noChangeArrowheads="1"/>
          </p:cNvPicPr>
          <p:nvPr/>
        </p:nvPicPr>
        <p:blipFill>
          <a:blip r:embed="rId5" cstate="print"/>
          <a:srcRect l="37056" t="31452" r="10938" b="12389"/>
          <a:stretch>
            <a:fillRect/>
          </a:stretch>
        </p:blipFill>
        <p:spPr bwMode="auto">
          <a:xfrm>
            <a:off x="7137779" y="1978895"/>
            <a:ext cx="1460311" cy="2101755"/>
          </a:xfrm>
          <a:prstGeom prst="rect">
            <a:avLst/>
          </a:prstGeom>
          <a:noFill/>
          <a:ln w="9525">
            <a:noFill/>
            <a:miter lim="800000"/>
            <a:headEnd/>
            <a:tailEnd/>
          </a:ln>
        </p:spPr>
      </p:pic>
      <p:pic>
        <p:nvPicPr>
          <p:cNvPr id="21" name="Immagine 20" descr="collimatoreNOVAC7.JPG"/>
          <p:cNvPicPr>
            <a:picLocks noChangeAspect="1"/>
          </p:cNvPicPr>
          <p:nvPr/>
        </p:nvPicPr>
        <p:blipFill>
          <a:blip r:embed="rId6" cstate="print"/>
          <a:srcRect l="21363" r="26759"/>
          <a:stretch>
            <a:fillRect/>
          </a:stretch>
        </p:blipFill>
        <p:spPr>
          <a:xfrm>
            <a:off x="6523604" y="2206221"/>
            <a:ext cx="333692" cy="1728000"/>
          </a:xfrm>
          <a:prstGeom prst="rect">
            <a:avLst/>
          </a:prstGeom>
        </p:spPr>
      </p:pic>
      <p:pic>
        <p:nvPicPr>
          <p:cNvPr id="23" name="Immagine 22" descr="Imagesc_nodisc_ok_new.png"/>
          <p:cNvPicPr>
            <a:picLocks noChangeAspect="1"/>
          </p:cNvPicPr>
          <p:nvPr/>
        </p:nvPicPr>
        <p:blipFill>
          <a:blip r:embed="rId7" cstate="print"/>
          <a:stretch>
            <a:fillRect/>
          </a:stretch>
        </p:blipFill>
        <p:spPr>
          <a:xfrm>
            <a:off x="4925487" y="3848769"/>
            <a:ext cx="1219044" cy="972000"/>
          </a:xfrm>
          <a:prstGeom prst="rect">
            <a:avLst/>
          </a:prstGeom>
          <a:scene3d>
            <a:camera prst="isometricTopUp"/>
            <a:lightRig rig="threePt" dir="t"/>
          </a:scene3d>
        </p:spPr>
      </p:pic>
      <p:sp>
        <p:nvSpPr>
          <p:cNvPr id="24" name="Segnaposto contenuto 2"/>
          <p:cNvSpPr>
            <a:spLocks/>
          </p:cNvSpPr>
          <p:nvPr/>
        </p:nvSpPr>
        <p:spPr bwMode="auto">
          <a:xfrm>
            <a:off x="157516" y="4082606"/>
            <a:ext cx="4564609" cy="598606"/>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ü"/>
            </a:pPr>
            <a:r>
              <a:rPr lang="en-US" b="1" dirty="0" smtClean="0">
                <a:solidFill>
                  <a:srgbClr val="000074"/>
                </a:solidFill>
                <a:latin typeface="Verdana" pitchFamily="32" charset="0"/>
              </a:rPr>
              <a:t>therapeutic dose optimization</a:t>
            </a:r>
          </a:p>
        </p:txBody>
      </p:sp>
      <p:sp>
        <p:nvSpPr>
          <p:cNvPr id="25" name="Segnaposto contenuto 2"/>
          <p:cNvSpPr>
            <a:spLocks/>
          </p:cNvSpPr>
          <p:nvPr/>
        </p:nvSpPr>
        <p:spPr bwMode="auto">
          <a:xfrm>
            <a:off x="159788" y="4944702"/>
            <a:ext cx="4564609" cy="598606"/>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ü"/>
            </a:pPr>
            <a:r>
              <a:rPr lang="en-US" b="1" dirty="0" smtClean="0">
                <a:solidFill>
                  <a:srgbClr val="000074"/>
                </a:solidFill>
                <a:latin typeface="Verdana" pitchFamily="32" charset="0"/>
              </a:rPr>
              <a:t>radioprotection aspects</a:t>
            </a:r>
          </a:p>
        </p:txBody>
      </p:sp>
      <p:sp>
        <p:nvSpPr>
          <p:cNvPr id="26" name="Segnaposto contenuto 2"/>
          <p:cNvSpPr>
            <a:spLocks/>
          </p:cNvSpPr>
          <p:nvPr/>
        </p:nvSpPr>
        <p:spPr bwMode="auto">
          <a:xfrm>
            <a:off x="148412" y="5765854"/>
            <a:ext cx="6498048" cy="598606"/>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ü"/>
            </a:pPr>
            <a:r>
              <a:rPr lang="en-US" b="1" dirty="0" smtClean="0">
                <a:solidFill>
                  <a:srgbClr val="000074"/>
                </a:solidFill>
                <a:latin typeface="Verdana" pitchFamily="32" charset="0"/>
              </a:rPr>
              <a:t>design of the collimation system, etc. etc.</a:t>
            </a:r>
            <a:endParaRPr lang="en-US" b="1" dirty="0">
              <a:solidFill>
                <a:srgbClr val="000074"/>
              </a:solidFill>
              <a:latin typeface="Verdana"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9"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9"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1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4"/>
          <p:cNvSpPr>
            <a:spLocks noGrp="1"/>
          </p:cNvSpPr>
          <p:nvPr>
            <p:ph type="sldNum" sz="quarter" idx="11"/>
          </p:nvPr>
        </p:nvSpPr>
        <p:spPr>
          <a:noFill/>
        </p:spPr>
        <p:txBody>
          <a:bodyPr/>
          <a:lstStyle/>
          <a:p>
            <a:fld id="{CBE40F21-BAEE-4F32-9F4C-B46B38711B21}" type="slidenum">
              <a:rPr lang="en-GB" smtClean="0"/>
              <a:pPr/>
              <a:t>14</a:t>
            </a:fld>
            <a:endParaRPr lang="en-GB" smtClean="0"/>
          </a:p>
        </p:txBody>
      </p:sp>
      <p:pic>
        <p:nvPicPr>
          <p:cNvPr id="13315" name="Immagine 4" descr="Fig2.png"/>
          <p:cNvPicPr>
            <a:picLocks noChangeAspect="1"/>
          </p:cNvPicPr>
          <p:nvPr/>
        </p:nvPicPr>
        <p:blipFill>
          <a:blip r:embed="rId3" cstate="print"/>
          <a:srcRect/>
          <a:stretch>
            <a:fillRect/>
          </a:stretch>
        </p:blipFill>
        <p:spPr bwMode="auto">
          <a:xfrm>
            <a:off x="279400" y="952500"/>
            <a:ext cx="8639175" cy="54991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316" name="Rectangle 2"/>
          <p:cNvSpPr txBox="1">
            <a:spLocks noChangeArrowheads="1"/>
          </p:cNvSpPr>
          <p:nvPr/>
        </p:nvSpPr>
        <p:spPr bwMode="auto">
          <a:xfrm>
            <a:off x="1143000" y="133350"/>
            <a:ext cx="7796213" cy="685800"/>
          </a:xfrm>
          <a:prstGeom prst="rect">
            <a:avLst/>
          </a:prstGeom>
          <a:noFill/>
          <a:ln w="9525">
            <a:noFill/>
            <a:miter lim="800000"/>
            <a:headEnd/>
            <a:tailEnd/>
          </a:ln>
        </p:spPr>
        <p:txBody>
          <a:bodyPr/>
          <a:lstStyle/>
          <a:p>
            <a:pPr algn="r" eaLnBrk="1" hangingPunct="1">
              <a:spcBef>
                <a:spcPct val="0"/>
              </a:spcBef>
            </a:pPr>
            <a:r>
              <a:rPr lang="en-US" sz="2400" i="1" dirty="0" err="1" smtClean="0">
                <a:solidFill>
                  <a:srgbClr val="000060"/>
                </a:solidFill>
                <a:latin typeface="Arial Rounded MT Bold" pitchFamily="32" charset="0"/>
              </a:rPr>
              <a:t>iort_therapy</a:t>
            </a:r>
            <a:r>
              <a:rPr lang="en-US" sz="2400" dirty="0">
                <a:solidFill>
                  <a:srgbClr val="000060"/>
                </a:solidFill>
                <a:latin typeface="Arial Rounded MT Bold" pitchFamily="32" charset="0"/>
              </a:rPr>
              <a:t> </a:t>
            </a:r>
            <a:r>
              <a:rPr lang="en-US" sz="2400" dirty="0" smtClean="0">
                <a:solidFill>
                  <a:srgbClr val="000060"/>
                </a:solidFill>
                <a:latin typeface="Arial Rounded MT Bold" pitchFamily="32" charset="0"/>
              </a:rPr>
              <a:t> </a:t>
            </a:r>
            <a:r>
              <a:rPr lang="en-US" sz="2400" dirty="0" err="1" smtClean="0">
                <a:solidFill>
                  <a:srgbClr val="000060"/>
                </a:solidFill>
                <a:latin typeface="Arial Rounded MT Bold" pitchFamily="32" charset="0"/>
              </a:rPr>
              <a:t>graphycal</a:t>
            </a:r>
            <a:r>
              <a:rPr lang="en-US" sz="2400" dirty="0" smtClean="0">
                <a:solidFill>
                  <a:srgbClr val="000060"/>
                </a:solidFill>
                <a:latin typeface="Arial Rounded MT Bold" pitchFamily="32" charset="0"/>
              </a:rPr>
              <a:t> interface</a:t>
            </a:r>
            <a:endParaRPr lang="en-US" sz="2400" dirty="0">
              <a:solidFill>
                <a:srgbClr val="000060"/>
              </a:solidFill>
              <a:latin typeface="Arial Rounded MT Bold" pitchFamily="32" charset="0"/>
            </a:endParaRPr>
          </a:p>
        </p:txBody>
      </p:sp>
      <p:sp>
        <p:nvSpPr>
          <p:cNvPr id="13317" name="CasellaDiTesto 11"/>
          <p:cNvSpPr txBox="1">
            <a:spLocks noChangeArrowheads="1"/>
          </p:cNvSpPr>
          <p:nvPr/>
        </p:nvSpPr>
        <p:spPr bwMode="auto">
          <a:xfrm>
            <a:off x="4457700" y="1524000"/>
            <a:ext cx="4400550" cy="1298575"/>
          </a:xfrm>
          <a:prstGeom prst="rect">
            <a:avLst/>
          </a:prstGeom>
          <a:noFill/>
          <a:ln w="9525">
            <a:noFill/>
            <a:miter lim="800000"/>
            <a:headEnd/>
            <a:tailEnd/>
          </a:ln>
        </p:spPr>
        <p:txBody>
          <a:bodyPr>
            <a:spAutoFit/>
          </a:bodyPr>
          <a:lstStyle/>
          <a:p>
            <a:pPr algn="r">
              <a:buClr>
                <a:schemeClr val="folHlink"/>
              </a:buClr>
              <a:buSzPct val="150000"/>
            </a:pPr>
            <a:r>
              <a:rPr lang="en-US" sz="1600">
                <a:solidFill>
                  <a:srgbClr val="000060"/>
                </a:solidFill>
                <a:latin typeface="Verdana" pitchFamily="32" charset="0"/>
              </a:rPr>
              <a:t>Authors:</a:t>
            </a:r>
          </a:p>
          <a:p>
            <a:pPr algn="r">
              <a:buClr>
                <a:schemeClr val="folHlink"/>
              </a:buClr>
              <a:buSzPct val="150000"/>
            </a:pPr>
            <a:r>
              <a:rPr lang="en-US" sz="1600">
                <a:solidFill>
                  <a:srgbClr val="000060"/>
                </a:solidFill>
                <a:latin typeface="Verdana" pitchFamily="32" charset="0"/>
              </a:rPr>
              <a:t> G.Russo</a:t>
            </a:r>
            <a:r>
              <a:rPr lang="en-US" sz="1600" baseline="30000">
                <a:solidFill>
                  <a:srgbClr val="000060"/>
                </a:solidFill>
                <a:latin typeface="Verdana" pitchFamily="32" charset="0"/>
              </a:rPr>
              <a:t>(a,b,c)</a:t>
            </a:r>
            <a:r>
              <a:rPr lang="en-US" sz="1600">
                <a:solidFill>
                  <a:srgbClr val="000060"/>
                </a:solidFill>
                <a:latin typeface="Verdana" pitchFamily="32" charset="0"/>
              </a:rPr>
              <a:t>, C.Casarino</a:t>
            </a:r>
            <a:r>
              <a:rPr lang="en-US" sz="1600" baseline="30000">
                <a:solidFill>
                  <a:srgbClr val="000060"/>
                </a:solidFill>
                <a:latin typeface="Verdana" pitchFamily="32" charset="0"/>
              </a:rPr>
              <a:t>*(c)</a:t>
            </a:r>
            <a:r>
              <a:rPr lang="en-US" sz="1600">
                <a:solidFill>
                  <a:srgbClr val="000060"/>
                </a:solidFill>
                <a:latin typeface="Verdana" pitchFamily="32" charset="0"/>
              </a:rPr>
              <a:t>, </a:t>
            </a:r>
            <a:br>
              <a:rPr lang="en-US" sz="1600">
                <a:solidFill>
                  <a:srgbClr val="000060"/>
                </a:solidFill>
                <a:latin typeface="Verdana" pitchFamily="32" charset="0"/>
              </a:rPr>
            </a:br>
            <a:r>
              <a:rPr lang="en-US" sz="1600">
                <a:solidFill>
                  <a:srgbClr val="000060"/>
                </a:solidFill>
                <a:latin typeface="Verdana" pitchFamily="32" charset="0"/>
              </a:rPr>
              <a:t>G.C. Candiano</a:t>
            </a:r>
            <a:r>
              <a:rPr lang="en-US" sz="1600" baseline="30000">
                <a:solidFill>
                  <a:srgbClr val="000060"/>
                </a:solidFill>
                <a:latin typeface="Verdana" pitchFamily="32" charset="0"/>
              </a:rPr>
              <a:t>(c)</a:t>
            </a:r>
            <a:r>
              <a:rPr lang="en-US" sz="1600">
                <a:solidFill>
                  <a:srgbClr val="000060"/>
                </a:solidFill>
                <a:latin typeface="Verdana" pitchFamily="32" charset="0"/>
              </a:rPr>
              <a:t>, G.A.P. Cirrone</a:t>
            </a:r>
            <a:r>
              <a:rPr lang="en-US" sz="1600" baseline="30000">
                <a:solidFill>
                  <a:srgbClr val="000060"/>
                </a:solidFill>
                <a:latin typeface="Verdana" pitchFamily="32" charset="0"/>
              </a:rPr>
              <a:t>(d)</a:t>
            </a:r>
            <a:r>
              <a:rPr lang="en-US" sz="1600">
                <a:solidFill>
                  <a:srgbClr val="000060"/>
                </a:solidFill>
                <a:latin typeface="Verdana" pitchFamily="32" charset="0"/>
              </a:rPr>
              <a:t>, F.Romano</a:t>
            </a:r>
            <a:r>
              <a:rPr lang="en-US" sz="1600" baseline="30000">
                <a:solidFill>
                  <a:srgbClr val="000060"/>
                </a:solidFill>
                <a:latin typeface="Verdana" pitchFamily="32" charset="0"/>
              </a:rPr>
              <a:t>(d)</a:t>
            </a:r>
            <a:r>
              <a:rPr lang="en-US" sz="1600">
                <a:solidFill>
                  <a:srgbClr val="000060"/>
                </a:solidFill>
                <a:latin typeface="Verdana" pitchFamily="32" charset="0"/>
              </a:rPr>
              <a:t> and S.Guatelli</a:t>
            </a:r>
            <a:r>
              <a:rPr lang="en-US" sz="1600" baseline="30000">
                <a:solidFill>
                  <a:srgbClr val="000060"/>
                </a:solidFill>
                <a:latin typeface="Verdana" pitchFamily="32" charset="0"/>
              </a:rPr>
              <a:t>(e)</a:t>
            </a:r>
            <a:endParaRPr lang="en-US" sz="2000">
              <a:solidFill>
                <a:srgbClr val="000060"/>
              </a:solidFill>
              <a:latin typeface="Verdana" pitchFamily="32" charset="0"/>
            </a:endParaRPr>
          </a:p>
        </p:txBody>
      </p:sp>
      <p:sp>
        <p:nvSpPr>
          <p:cNvPr id="13320" name="CasellaDiTesto 11"/>
          <p:cNvSpPr txBox="1">
            <a:spLocks noChangeArrowheads="1"/>
          </p:cNvSpPr>
          <p:nvPr/>
        </p:nvSpPr>
        <p:spPr bwMode="auto">
          <a:xfrm>
            <a:off x="3924300" y="4214813"/>
            <a:ext cx="4800600" cy="2265362"/>
          </a:xfrm>
          <a:prstGeom prst="rect">
            <a:avLst/>
          </a:prstGeom>
          <a:noFill/>
          <a:ln w="9525">
            <a:noFill/>
            <a:miter lim="800000"/>
            <a:headEnd/>
            <a:tailEnd/>
          </a:ln>
        </p:spPr>
        <p:txBody>
          <a:bodyPr>
            <a:spAutoFit/>
          </a:bodyPr>
          <a:lstStyle/>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(a)</a:t>
            </a:r>
            <a:r>
              <a:rPr lang="en-US" sz="1200">
                <a:solidFill>
                  <a:srgbClr val="000074"/>
                </a:solidFill>
                <a:latin typeface="Calibri" pitchFamily="32" charset="0"/>
              </a:rPr>
              <a:t> Fondazione Istituto San Raffaele G.Giglio, Cefalù, Italy</a:t>
            </a:r>
          </a:p>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(b)</a:t>
            </a:r>
            <a:r>
              <a:rPr lang="en-US" sz="1200">
                <a:solidFill>
                  <a:srgbClr val="000074"/>
                </a:solidFill>
                <a:latin typeface="Calibri" pitchFamily="32" charset="0"/>
              </a:rPr>
              <a:t> IBFM-CNR , UOS of Cefalù, Italy</a:t>
            </a:r>
          </a:p>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(c) </a:t>
            </a:r>
            <a:r>
              <a:rPr lang="en-US" sz="1200">
                <a:solidFill>
                  <a:srgbClr val="000074"/>
                </a:solidFill>
                <a:latin typeface="Calibri" pitchFamily="32" charset="0"/>
              </a:rPr>
              <a:t>LATO (Laboratorio di Tecnologie Oncologiche), Cefalù, Italy</a:t>
            </a:r>
          </a:p>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(d)</a:t>
            </a:r>
            <a:r>
              <a:rPr lang="en-US" sz="1200">
                <a:solidFill>
                  <a:srgbClr val="000074"/>
                </a:solidFill>
                <a:latin typeface="Calibri" pitchFamily="32" charset="0"/>
              </a:rPr>
              <a:t> Laboratori Nazionali del Sud of the INFN, Catania, Italy</a:t>
            </a:r>
          </a:p>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(e)</a:t>
            </a:r>
            <a:r>
              <a:rPr lang="en-US" sz="1200">
                <a:solidFill>
                  <a:srgbClr val="000074"/>
                </a:solidFill>
                <a:latin typeface="Calibri" pitchFamily="32" charset="0"/>
              </a:rPr>
              <a:t> University of Wallongong, Australia</a:t>
            </a:r>
          </a:p>
          <a:p>
            <a:pPr algn="l">
              <a:buClr>
                <a:schemeClr val="folHlink"/>
              </a:buClr>
              <a:buSzPct val="150000"/>
            </a:pPr>
            <a:r>
              <a:rPr lang="en-US" sz="1200">
                <a:solidFill>
                  <a:srgbClr val="000074"/>
                </a:solidFill>
                <a:latin typeface="Calibri" pitchFamily="32" charset="0"/>
              </a:rPr>
              <a:t>  </a:t>
            </a:r>
            <a:r>
              <a:rPr lang="en-US" sz="1200" baseline="30000">
                <a:solidFill>
                  <a:srgbClr val="000074"/>
                </a:solidFill>
                <a:latin typeface="Calibri" pitchFamily="32" charset="0"/>
              </a:rPr>
              <a:t>*</a:t>
            </a:r>
            <a:r>
              <a:rPr lang="en-US" sz="1200">
                <a:solidFill>
                  <a:srgbClr val="000074"/>
                </a:solidFill>
                <a:latin typeface="Calibri" pitchFamily="32" charset="0"/>
              </a:rPr>
              <a:t>Corresponding Author</a:t>
            </a:r>
          </a:p>
          <a:p>
            <a:pPr algn="l">
              <a:buClr>
                <a:schemeClr val="folHlink"/>
              </a:buClr>
              <a:buSzPct val="150000"/>
            </a:pPr>
            <a:r>
              <a:rPr lang="en-US" sz="2000">
                <a:solidFill>
                  <a:srgbClr val="000074"/>
                </a:solidFill>
                <a:latin typeface="Calibri" pitchFamily="32" charset="0"/>
              </a:rPr>
              <a:t> </a:t>
            </a:r>
          </a:p>
        </p:txBody>
      </p:sp>
      <p:sp>
        <p:nvSpPr>
          <p:cNvPr id="9"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4"/>
          <p:cNvSpPr>
            <a:spLocks noGrp="1"/>
          </p:cNvSpPr>
          <p:nvPr>
            <p:ph type="sldNum" sz="quarter" idx="11"/>
          </p:nvPr>
        </p:nvSpPr>
        <p:spPr>
          <a:noFill/>
        </p:spPr>
        <p:txBody>
          <a:bodyPr/>
          <a:lstStyle/>
          <a:p>
            <a:fld id="{5EDD7A74-EA64-4CF1-91A6-D302BB17B4ED}" type="slidenum">
              <a:rPr lang="en-GB" smtClean="0"/>
              <a:pPr/>
              <a:t>15</a:t>
            </a:fld>
            <a:endParaRPr lang="en-GB" smtClean="0"/>
          </a:p>
        </p:txBody>
      </p:sp>
      <p:sp>
        <p:nvSpPr>
          <p:cNvPr id="11268" name="Rectangle 2"/>
          <p:cNvSpPr>
            <a:spLocks noGrp="1" noChangeArrowheads="1"/>
          </p:cNvSpPr>
          <p:nvPr>
            <p:ph type="title"/>
          </p:nvPr>
        </p:nvSpPr>
        <p:spPr>
          <a:xfrm>
            <a:off x="1143000" y="82550"/>
            <a:ext cx="7796213" cy="685800"/>
          </a:xfrm>
        </p:spPr>
        <p:txBody>
          <a:bodyPr/>
          <a:lstStyle/>
          <a:p>
            <a:pPr eaLnBrk="1" hangingPunct="1"/>
            <a:r>
              <a:rPr lang="en-US" sz="2400" b="0" i="1" dirty="0" err="1" smtClean="0">
                <a:latin typeface="Arial Rounded MT Bold" pitchFamily="32" charset="0"/>
              </a:rPr>
              <a:t>iort_therapy</a:t>
            </a:r>
            <a:r>
              <a:rPr lang="en-US" sz="2400" b="0" dirty="0" smtClean="0">
                <a:latin typeface="Arial Rounded MT Bold" pitchFamily="32" charset="0"/>
              </a:rPr>
              <a:t>: a Monte Carlo application based on the GEANT4 toolkit</a:t>
            </a:r>
          </a:p>
        </p:txBody>
      </p:sp>
      <p:sp>
        <p:nvSpPr>
          <p:cNvPr id="7" name="Segnaposto contenuto 2"/>
          <p:cNvSpPr>
            <a:spLocks/>
          </p:cNvSpPr>
          <p:nvPr/>
        </p:nvSpPr>
        <p:spPr bwMode="auto">
          <a:xfrm>
            <a:off x="130219" y="1106609"/>
            <a:ext cx="9109313" cy="1244600"/>
          </a:xfrm>
          <a:prstGeom prst="rect">
            <a:avLst/>
          </a:prstGeom>
          <a:noFill/>
          <a:ln w="9525">
            <a:noFill/>
            <a:miter lim="800000"/>
            <a:headEnd/>
            <a:tailEnd/>
          </a:ln>
        </p:spPr>
        <p:txBody>
          <a:bodyPr/>
          <a:lstStyle/>
          <a:p>
            <a:pPr marL="342900" indent="-342900" algn="l">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000074"/>
                </a:solidFill>
                <a:latin typeface="Verdana" pitchFamily="32" charset="0"/>
              </a:rPr>
              <a:t>Starting </a:t>
            </a:r>
            <a:r>
              <a:rPr lang="en-US" b="1" dirty="0">
                <a:solidFill>
                  <a:srgbClr val="000074"/>
                </a:solidFill>
                <a:latin typeface="Verdana" pitchFamily="32" charset="0"/>
              </a:rPr>
              <a:t>from release 9.5 </a:t>
            </a:r>
            <a:r>
              <a:rPr lang="en-US" b="1" i="1" dirty="0" err="1" smtClean="0">
                <a:solidFill>
                  <a:srgbClr val="00B0F0"/>
                </a:solidFill>
                <a:latin typeface="Verdana" pitchFamily="32" charset="0"/>
              </a:rPr>
              <a:t>iort_therapy</a:t>
            </a:r>
            <a:r>
              <a:rPr lang="en-US" b="1" dirty="0" smtClean="0">
                <a:solidFill>
                  <a:srgbClr val="000074"/>
                </a:solidFill>
                <a:latin typeface="Verdana" pitchFamily="32" charset="0"/>
              </a:rPr>
              <a:t> </a:t>
            </a:r>
            <a:r>
              <a:rPr lang="en-US" b="1" dirty="0">
                <a:solidFill>
                  <a:srgbClr val="000074"/>
                </a:solidFill>
                <a:latin typeface="Verdana" pitchFamily="32" charset="0"/>
              </a:rPr>
              <a:t>is officially supported by the GEANT4 </a:t>
            </a:r>
            <a:r>
              <a:rPr lang="en-US" b="1" dirty="0" smtClean="0">
                <a:solidFill>
                  <a:srgbClr val="000074"/>
                </a:solidFill>
                <a:latin typeface="Verdana" pitchFamily="32" charset="0"/>
              </a:rPr>
              <a:t>collaboration </a:t>
            </a:r>
          </a:p>
          <a:p>
            <a:pPr marL="342900" indent="-342900">
              <a:spcBef>
                <a:spcPct val="20000"/>
              </a:spcBef>
              <a:buClr>
                <a:schemeClr val="folHlink"/>
              </a:buClr>
              <a:buSzPct val="150000"/>
            </a:pPr>
            <a:r>
              <a:rPr lang="en-US" b="1" dirty="0" smtClean="0">
                <a:solidFill>
                  <a:srgbClr val="000074"/>
                </a:solidFill>
                <a:latin typeface="Verdana" pitchFamily="32" charset="0"/>
              </a:rPr>
              <a:t>(</a:t>
            </a:r>
            <a:r>
              <a:rPr lang="en-US" b="1" dirty="0" smtClean="0">
                <a:solidFill>
                  <a:srgbClr val="000074"/>
                </a:solidFill>
                <a:latin typeface="Verdana" pitchFamily="32" charset="0"/>
                <a:hlinkClick r:id="rId3"/>
              </a:rPr>
              <a:t>http://geant4.web.cern.ch/geant4/</a:t>
            </a:r>
            <a:r>
              <a:rPr lang="it-IT" b="1" dirty="0" smtClean="0">
                <a:solidFill>
                  <a:srgbClr val="000074"/>
                </a:solidFill>
                <a:latin typeface="Verdana" pitchFamily="32" charset="0"/>
              </a:rPr>
              <a:t>)</a:t>
            </a:r>
            <a:endParaRPr lang="en-US" b="1" dirty="0" smtClean="0">
              <a:solidFill>
                <a:srgbClr val="000074"/>
              </a:solidFill>
              <a:latin typeface="Verdana" pitchFamily="32" charset="0"/>
            </a:endParaRPr>
          </a:p>
        </p:txBody>
      </p:sp>
      <p:sp>
        <p:nvSpPr>
          <p:cNvPr id="8"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
        <p:nvSpPr>
          <p:cNvPr id="10" name="Segnaposto contenuto 2"/>
          <p:cNvSpPr>
            <a:spLocks/>
          </p:cNvSpPr>
          <p:nvPr/>
        </p:nvSpPr>
        <p:spPr bwMode="auto">
          <a:xfrm>
            <a:off x="0" y="2408627"/>
            <a:ext cx="8877300" cy="825896"/>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000074"/>
                </a:solidFill>
                <a:latin typeface="Verdana" pitchFamily="32" charset="0"/>
              </a:rPr>
              <a:t>By default, the application needs </a:t>
            </a:r>
            <a:r>
              <a:rPr lang="en-US" b="1" dirty="0">
                <a:solidFill>
                  <a:srgbClr val="000074"/>
                </a:solidFill>
                <a:latin typeface="Verdana" pitchFamily="32" charset="0"/>
              </a:rPr>
              <a:t>a full installation of GEANT4 </a:t>
            </a:r>
            <a:r>
              <a:rPr lang="en-US" b="1" dirty="0" smtClean="0">
                <a:solidFill>
                  <a:srgbClr val="000074"/>
                </a:solidFill>
                <a:latin typeface="Verdana" pitchFamily="32" charset="0"/>
              </a:rPr>
              <a:t>toolkit and </a:t>
            </a:r>
            <a:r>
              <a:rPr lang="en-US" b="1" dirty="0">
                <a:solidFill>
                  <a:srgbClr val="000074"/>
                </a:solidFill>
                <a:latin typeface="Verdana" pitchFamily="32" charset="0"/>
              </a:rPr>
              <a:t>of some additional libraries </a:t>
            </a:r>
            <a:r>
              <a:rPr lang="en-US" b="1" dirty="0" smtClean="0">
                <a:solidFill>
                  <a:srgbClr val="000074"/>
                </a:solidFill>
                <a:latin typeface="Verdana" pitchFamily="32" charset="0"/>
              </a:rPr>
              <a:t>(2.2 </a:t>
            </a:r>
            <a:r>
              <a:rPr lang="en-US" b="1" dirty="0">
                <a:solidFill>
                  <a:srgbClr val="000074"/>
                </a:solidFill>
                <a:latin typeface="Verdana" pitchFamily="32" charset="0"/>
              </a:rPr>
              <a:t>GB</a:t>
            </a:r>
            <a:r>
              <a:rPr lang="en-US" b="1" dirty="0" smtClean="0">
                <a:solidFill>
                  <a:srgbClr val="000074"/>
                </a:solidFill>
                <a:latin typeface="Verdana" pitchFamily="32" charset="0"/>
              </a:rPr>
              <a:t>);</a:t>
            </a:r>
          </a:p>
        </p:txBody>
      </p:sp>
      <p:sp>
        <p:nvSpPr>
          <p:cNvPr id="14" name="Segnaposto contenuto 2"/>
          <p:cNvSpPr>
            <a:spLocks/>
          </p:cNvSpPr>
          <p:nvPr/>
        </p:nvSpPr>
        <p:spPr bwMode="auto">
          <a:xfrm>
            <a:off x="2272" y="3502739"/>
            <a:ext cx="5838970" cy="825896"/>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FF0000"/>
                </a:solidFill>
                <a:latin typeface="Verdana" pitchFamily="32" charset="0"/>
              </a:rPr>
              <a:t>typical result</a:t>
            </a:r>
            <a:r>
              <a:rPr lang="en-US" b="1" dirty="0" smtClean="0">
                <a:solidFill>
                  <a:srgbClr val="000074"/>
                </a:solidFill>
                <a:latin typeface="Verdana" pitchFamily="32" charset="0"/>
              </a:rPr>
              <a:t>: a dose distribution in a volume of 300 x 300 x 140 </a:t>
            </a:r>
            <a:r>
              <a:rPr lang="en-US" b="1" dirty="0" err="1" smtClean="0">
                <a:solidFill>
                  <a:srgbClr val="000074"/>
                </a:solidFill>
                <a:latin typeface="Verdana" pitchFamily="32" charset="0"/>
              </a:rPr>
              <a:t>voxels</a:t>
            </a:r>
            <a:endParaRPr lang="en-US" b="1" dirty="0" smtClean="0">
              <a:solidFill>
                <a:srgbClr val="000074"/>
              </a:solidFill>
              <a:latin typeface="Verdana" pitchFamily="32" charset="0"/>
            </a:endParaRPr>
          </a:p>
        </p:txBody>
      </p:sp>
      <p:sp>
        <p:nvSpPr>
          <p:cNvPr id="16" name="Segnaposto contenuto 2"/>
          <p:cNvSpPr>
            <a:spLocks/>
          </p:cNvSpPr>
          <p:nvPr/>
        </p:nvSpPr>
        <p:spPr bwMode="auto">
          <a:xfrm>
            <a:off x="4544" y="4555907"/>
            <a:ext cx="5181605" cy="65755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FF0000"/>
                </a:solidFill>
                <a:latin typeface="Verdana" pitchFamily="32" charset="0"/>
              </a:rPr>
              <a:t>size output files </a:t>
            </a:r>
            <a:r>
              <a:rPr lang="en-US" b="1" dirty="0" smtClean="0">
                <a:solidFill>
                  <a:srgbClr val="000074"/>
                </a:solidFill>
                <a:latin typeface="Verdana" pitchFamily="32" charset="0"/>
              </a:rPr>
              <a:t>(per simulation) : </a:t>
            </a:r>
          </a:p>
          <a:p>
            <a:pPr marL="342900" indent="-342900" algn="just">
              <a:spcBef>
                <a:spcPct val="20000"/>
              </a:spcBef>
              <a:buClr>
                <a:schemeClr val="folHlink"/>
              </a:buClr>
              <a:buSzPct val="150000"/>
            </a:pPr>
            <a:r>
              <a:rPr lang="en-US" b="1" dirty="0" smtClean="0">
                <a:solidFill>
                  <a:srgbClr val="000074"/>
                </a:solidFill>
                <a:latin typeface="Verdana" pitchFamily="32" charset="0"/>
              </a:rPr>
              <a:t>     from few MBs to tens of GBs</a:t>
            </a:r>
          </a:p>
        </p:txBody>
      </p:sp>
      <p:sp>
        <p:nvSpPr>
          <p:cNvPr id="17" name="Segnaposto contenuto 2"/>
          <p:cNvSpPr>
            <a:spLocks/>
          </p:cNvSpPr>
          <p:nvPr/>
        </p:nvSpPr>
        <p:spPr bwMode="auto">
          <a:xfrm>
            <a:off x="20464" y="5445299"/>
            <a:ext cx="8877300" cy="117387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a:t>
            </a:r>
            <a:r>
              <a:rPr lang="en-US" b="1" dirty="0" smtClean="0">
                <a:solidFill>
                  <a:srgbClr val="000074"/>
                </a:solidFill>
                <a:latin typeface="Verdana" pitchFamily="32" charset="0"/>
              </a:rPr>
              <a:t>Before starting to use the Grid computing resources, the </a:t>
            </a:r>
            <a:r>
              <a:rPr lang="en-US" b="1" i="1" dirty="0" err="1" smtClean="0">
                <a:solidFill>
                  <a:srgbClr val="00B0F0"/>
                </a:solidFill>
                <a:latin typeface="Verdana" pitchFamily="32" charset="0"/>
              </a:rPr>
              <a:t>iort_therapy</a:t>
            </a:r>
            <a:r>
              <a:rPr lang="en-US" b="1" dirty="0" smtClean="0">
                <a:solidFill>
                  <a:srgbClr val="000074"/>
                </a:solidFill>
                <a:latin typeface="Verdana" pitchFamily="32" charset="0"/>
              </a:rPr>
              <a:t> software tool has been re-compiled as a stand-alone executable (67 MB of size)</a:t>
            </a:r>
          </a:p>
          <a:p>
            <a:pPr marL="342900" indent="-342900" algn="just">
              <a:spcBef>
                <a:spcPct val="20000"/>
              </a:spcBef>
              <a:buClr>
                <a:schemeClr val="folHlink"/>
              </a:buClr>
              <a:buSzPct val="150000"/>
              <a:buFont typeface="Wingdings" charset="2"/>
              <a:buChar char="v"/>
            </a:pPr>
            <a:endParaRPr lang="en-US" b="1" dirty="0" smtClean="0">
              <a:solidFill>
                <a:srgbClr val="000074"/>
              </a:solidFill>
              <a:latin typeface="Verdana" pitchFamily="32" charset="0"/>
            </a:endParaRPr>
          </a:p>
        </p:txBody>
      </p:sp>
      <p:grpSp>
        <p:nvGrpSpPr>
          <p:cNvPr id="18" name="Gruppo 17"/>
          <p:cNvGrpSpPr/>
          <p:nvPr/>
        </p:nvGrpSpPr>
        <p:grpSpPr>
          <a:xfrm>
            <a:off x="6585130" y="3069606"/>
            <a:ext cx="1008000" cy="1656000"/>
            <a:chOff x="3350528" y="312728"/>
            <a:chExt cx="2745472" cy="4487872"/>
          </a:xfrm>
        </p:grpSpPr>
        <p:pic>
          <p:nvPicPr>
            <p:cNvPr id="19" name="Immagine 18" descr="dose cerchio.jpg"/>
            <p:cNvPicPr>
              <a:picLocks noChangeAspect="1"/>
            </p:cNvPicPr>
            <p:nvPr/>
          </p:nvPicPr>
          <p:blipFill>
            <a:blip r:embed="rId4" cstate="print"/>
            <a:stretch>
              <a:fillRect/>
            </a:stretch>
          </p:blipFill>
          <p:spPr>
            <a:xfrm>
              <a:off x="3350528" y="2057400"/>
              <a:ext cx="2743200" cy="2743200"/>
            </a:xfrm>
            <a:prstGeom prst="rect">
              <a:avLst/>
            </a:prstGeom>
            <a:scene3d>
              <a:camera prst="isometricOffAxis2Top"/>
              <a:lightRig rig="threePt" dir="t"/>
            </a:scene3d>
          </p:spPr>
        </p:pic>
        <p:pic>
          <p:nvPicPr>
            <p:cNvPr id="20" name="Immagine 19" descr="dose cerchio.jpg"/>
            <p:cNvPicPr>
              <a:picLocks noChangeAspect="1"/>
            </p:cNvPicPr>
            <p:nvPr/>
          </p:nvPicPr>
          <p:blipFill>
            <a:blip r:embed="rId4" cstate="print"/>
            <a:stretch>
              <a:fillRect/>
            </a:stretch>
          </p:blipFill>
          <p:spPr>
            <a:xfrm>
              <a:off x="3352800" y="1622936"/>
              <a:ext cx="2743200" cy="2743200"/>
            </a:xfrm>
            <a:prstGeom prst="rect">
              <a:avLst/>
            </a:prstGeom>
            <a:scene3d>
              <a:camera prst="isometricOffAxis2Top"/>
              <a:lightRig rig="threePt" dir="t"/>
            </a:scene3d>
          </p:spPr>
        </p:pic>
        <p:pic>
          <p:nvPicPr>
            <p:cNvPr id="21" name="Immagine 20" descr="dose cerchio.jpg"/>
            <p:cNvPicPr>
              <a:picLocks noChangeAspect="1"/>
            </p:cNvPicPr>
            <p:nvPr/>
          </p:nvPicPr>
          <p:blipFill>
            <a:blip r:embed="rId4" cstate="print"/>
            <a:stretch>
              <a:fillRect/>
            </a:stretch>
          </p:blipFill>
          <p:spPr>
            <a:xfrm>
              <a:off x="3352800" y="1145256"/>
              <a:ext cx="2743200" cy="2743200"/>
            </a:xfrm>
            <a:prstGeom prst="rect">
              <a:avLst/>
            </a:prstGeom>
            <a:scene3d>
              <a:camera prst="isometricOffAxis2Top"/>
              <a:lightRig rig="threePt" dir="t"/>
            </a:scene3d>
          </p:spPr>
        </p:pic>
        <p:pic>
          <p:nvPicPr>
            <p:cNvPr id="22" name="Immagine 21" descr="dose cerchio.jpg"/>
            <p:cNvPicPr>
              <a:picLocks noChangeAspect="1"/>
            </p:cNvPicPr>
            <p:nvPr/>
          </p:nvPicPr>
          <p:blipFill>
            <a:blip r:embed="rId4" cstate="print"/>
            <a:stretch>
              <a:fillRect/>
            </a:stretch>
          </p:blipFill>
          <p:spPr>
            <a:xfrm>
              <a:off x="3352800" y="708520"/>
              <a:ext cx="2743200" cy="2743200"/>
            </a:xfrm>
            <a:prstGeom prst="rect">
              <a:avLst/>
            </a:prstGeom>
            <a:scene3d>
              <a:camera prst="isometricOffAxis2Top"/>
              <a:lightRig rig="threePt" dir="t"/>
            </a:scene3d>
          </p:spPr>
        </p:pic>
        <p:pic>
          <p:nvPicPr>
            <p:cNvPr id="23" name="Immagine 22" descr="dose cerchio.jpg"/>
            <p:cNvPicPr>
              <a:picLocks noChangeAspect="1"/>
            </p:cNvPicPr>
            <p:nvPr/>
          </p:nvPicPr>
          <p:blipFill>
            <a:blip r:embed="rId4" cstate="print"/>
            <a:stretch>
              <a:fillRect/>
            </a:stretch>
          </p:blipFill>
          <p:spPr>
            <a:xfrm>
              <a:off x="3352800" y="312728"/>
              <a:ext cx="2743200" cy="2743200"/>
            </a:xfrm>
            <a:prstGeom prst="rect">
              <a:avLst/>
            </a:prstGeom>
            <a:scene3d>
              <a:camera prst="isometricOffAxis2Top"/>
              <a:lightRig rig="threePt" dir="t"/>
            </a:scene3d>
          </p:spPr>
        </p:pic>
      </p:grpSp>
      <p:grpSp>
        <p:nvGrpSpPr>
          <p:cNvPr id="28" name="Gruppo 27"/>
          <p:cNvGrpSpPr/>
          <p:nvPr/>
        </p:nvGrpSpPr>
        <p:grpSpPr>
          <a:xfrm>
            <a:off x="5197522" y="4519304"/>
            <a:ext cx="3780771" cy="768000"/>
            <a:chOff x="5197522" y="4519304"/>
            <a:chExt cx="3780771" cy="768000"/>
          </a:xfrm>
        </p:grpSpPr>
        <p:pic>
          <p:nvPicPr>
            <p:cNvPr id="24" name="Immagine 23" descr="Floppy-Disc.jpg"/>
            <p:cNvPicPr>
              <a:picLocks noChangeAspect="1"/>
            </p:cNvPicPr>
            <p:nvPr/>
          </p:nvPicPr>
          <p:blipFill>
            <a:blip r:embed="rId5" cstate="print"/>
            <a:stretch>
              <a:fillRect/>
            </a:stretch>
          </p:blipFill>
          <p:spPr>
            <a:xfrm>
              <a:off x="5197522" y="4519304"/>
              <a:ext cx="1152000" cy="768000"/>
            </a:xfrm>
            <a:prstGeom prst="rect">
              <a:avLst/>
            </a:prstGeom>
          </p:spPr>
        </p:pic>
        <p:pic>
          <p:nvPicPr>
            <p:cNvPr id="25" name="Immagine 24" descr="dvd.jpg"/>
            <p:cNvPicPr>
              <a:picLocks noChangeAspect="1"/>
            </p:cNvPicPr>
            <p:nvPr/>
          </p:nvPicPr>
          <p:blipFill>
            <a:blip r:embed="rId6" cstate="print"/>
            <a:stretch>
              <a:fillRect/>
            </a:stretch>
          </p:blipFill>
          <p:spPr>
            <a:xfrm>
              <a:off x="7970293" y="4537540"/>
              <a:ext cx="1008000" cy="670320"/>
            </a:xfrm>
            <a:prstGeom prst="rect">
              <a:avLst/>
            </a:prstGeom>
          </p:spPr>
        </p:pic>
        <p:pic>
          <p:nvPicPr>
            <p:cNvPr id="26" name="Immagine 25" descr="dvd.jpg"/>
            <p:cNvPicPr>
              <a:picLocks noChangeAspect="1"/>
            </p:cNvPicPr>
            <p:nvPr/>
          </p:nvPicPr>
          <p:blipFill>
            <a:blip r:embed="rId6" cstate="print"/>
            <a:stretch>
              <a:fillRect/>
            </a:stretch>
          </p:blipFill>
          <p:spPr>
            <a:xfrm>
              <a:off x="7112758" y="4567109"/>
              <a:ext cx="1008000" cy="670320"/>
            </a:xfrm>
            <a:prstGeom prst="rect">
              <a:avLst/>
            </a:prstGeom>
          </p:spPr>
        </p:pic>
        <p:sp>
          <p:nvSpPr>
            <p:cNvPr id="27" name="Freccia a destra 26"/>
            <p:cNvSpPr/>
            <p:nvPr/>
          </p:nvSpPr>
          <p:spPr bwMode="auto">
            <a:xfrm>
              <a:off x="6605516" y="4844955"/>
              <a:ext cx="477672" cy="21836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3075" marR="0" indent="-473075" algn="ctr" defTabSz="914400" rtl="0" eaLnBrk="0" fontAlgn="base" latinLnBrk="0" hangingPunct="0">
                <a:lnSpc>
                  <a:spcPct val="110000"/>
                </a:lnSpc>
                <a:spcBef>
                  <a:spcPct val="50000"/>
                </a:spcBef>
                <a:spcAft>
                  <a:spcPct val="0"/>
                </a:spcAft>
                <a:buClr>
                  <a:srgbClr val="FFCC00"/>
                </a:buClr>
                <a:buSzTx/>
                <a:buFont typeface="Wingdings" charset="2"/>
                <a:buNone/>
                <a:tabLst/>
              </a:pPr>
              <a:endParaRPr kumimoji="0" lang="it-IT" sz="1800" b="0" i="0" u="none" strike="noStrike" cap="none" normalizeH="0" baseline="0" smtClean="0">
                <a:ln>
                  <a:noFill/>
                </a:ln>
                <a:solidFill>
                  <a:schemeClr val="accent2"/>
                </a:solidFill>
                <a:effectLst/>
                <a:latin typeface="Arial"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9"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p:cNvSpPr>
          <p:nvPr>
            <p:ph type="body" idx="1"/>
          </p:nvPr>
        </p:nvSpPr>
        <p:spPr>
          <a:xfrm>
            <a:off x="3876675" y="1181100"/>
            <a:ext cx="5102225" cy="3776663"/>
          </a:xfrm>
          <a:noFill/>
        </p:spPr>
        <p:txBody>
          <a:bodyPr/>
          <a:lstStyle/>
          <a:p>
            <a:pPr eaLnBrk="1" hangingPunct="1">
              <a:buFont typeface="Wingdings" charset="2"/>
              <a:buChar char="q"/>
            </a:pPr>
            <a:r>
              <a:rPr lang="en-US" dirty="0" smtClean="0">
                <a:solidFill>
                  <a:srgbClr val="000066"/>
                </a:solidFill>
                <a:latin typeface="Calibri" pitchFamily="32" charset="0"/>
                <a:cs typeface="Arial" charset="0"/>
              </a:rPr>
              <a:t>The </a:t>
            </a:r>
            <a:r>
              <a:rPr lang="en-US" dirty="0" err="1" smtClean="0">
                <a:solidFill>
                  <a:srgbClr val="FF0000"/>
                </a:solidFill>
                <a:latin typeface="Calibri" pitchFamily="32" charset="0"/>
                <a:cs typeface="Arial" charset="0"/>
              </a:rPr>
              <a:t>Consorzio</a:t>
            </a:r>
            <a:r>
              <a:rPr lang="en-US" dirty="0" smtClean="0">
                <a:solidFill>
                  <a:srgbClr val="FF0000"/>
                </a:solidFill>
                <a:latin typeface="Calibri" pitchFamily="32" charset="0"/>
                <a:cs typeface="Arial" charset="0"/>
              </a:rPr>
              <a:t> COMETA</a:t>
            </a:r>
            <a:endParaRPr lang="en-US" dirty="0" smtClean="0">
              <a:solidFill>
                <a:srgbClr val="000066"/>
              </a:solidFill>
              <a:latin typeface="Calibri" pitchFamily="32" charset="0"/>
              <a:cs typeface="Arial" charset="0"/>
            </a:endParaRPr>
          </a:p>
          <a:p>
            <a:pPr eaLnBrk="1" hangingPunct="1">
              <a:buFont typeface="Wingdings" charset="2"/>
              <a:buChar char="q"/>
            </a:pPr>
            <a:r>
              <a:rPr lang="en-US" dirty="0" smtClean="0">
                <a:solidFill>
                  <a:srgbClr val="000066"/>
                </a:solidFill>
                <a:latin typeface="Calibri" pitchFamily="32" charset="0"/>
                <a:cs typeface="Arial" charset="0"/>
              </a:rPr>
              <a:t>The </a:t>
            </a:r>
            <a:r>
              <a:rPr lang="en-US" dirty="0" smtClean="0">
                <a:solidFill>
                  <a:srgbClr val="FF0000"/>
                </a:solidFill>
                <a:latin typeface="Calibri" pitchFamily="32" charset="0"/>
                <a:cs typeface="Arial" charset="0"/>
              </a:rPr>
              <a:t>Catania Science Gateway</a:t>
            </a:r>
            <a:r>
              <a:rPr lang="en-US" dirty="0" smtClean="0">
                <a:solidFill>
                  <a:srgbClr val="000066"/>
                </a:solidFill>
                <a:latin typeface="Calibri" pitchFamily="32" charset="0"/>
                <a:cs typeface="Arial" charset="0"/>
              </a:rPr>
              <a:t> components</a:t>
            </a:r>
          </a:p>
          <a:p>
            <a:pPr eaLnBrk="1" hangingPunct="1">
              <a:buFont typeface="Wingdings" charset="2"/>
              <a:buChar char="q"/>
            </a:pPr>
            <a:r>
              <a:rPr lang="en-US" dirty="0" smtClean="0">
                <a:solidFill>
                  <a:srgbClr val="000066"/>
                </a:solidFill>
                <a:latin typeface="Calibri" pitchFamily="32" charset="0"/>
                <a:cs typeface="Arial" charset="0"/>
              </a:rPr>
              <a:t>The </a:t>
            </a:r>
            <a:r>
              <a:rPr lang="en-US" i="1" dirty="0" err="1" smtClean="0">
                <a:solidFill>
                  <a:srgbClr val="000066"/>
                </a:solidFill>
                <a:latin typeface="Calibri" pitchFamily="32" charset="0"/>
                <a:cs typeface="Arial" charset="0"/>
              </a:rPr>
              <a:t>iort_therapy</a:t>
            </a:r>
            <a:r>
              <a:rPr lang="en-US" dirty="0" smtClean="0">
                <a:solidFill>
                  <a:srgbClr val="000066"/>
                </a:solidFill>
                <a:latin typeface="Calibri" pitchFamily="32" charset="0"/>
                <a:cs typeface="Arial" charset="0"/>
              </a:rPr>
              <a:t> application on the Science Gateway</a:t>
            </a:r>
          </a:p>
          <a:p>
            <a:pPr eaLnBrk="1" hangingPunct="1">
              <a:buFont typeface="Wingdings" charset="2"/>
              <a:buChar char="q"/>
            </a:pPr>
            <a:r>
              <a:rPr lang="en-US" i="1" dirty="0" err="1" smtClean="0">
                <a:solidFill>
                  <a:srgbClr val="000066"/>
                </a:solidFill>
                <a:latin typeface="Calibri" pitchFamily="32" charset="0"/>
                <a:cs typeface="Arial" charset="0"/>
              </a:rPr>
              <a:t>iort_therapy</a:t>
            </a:r>
            <a:r>
              <a:rPr lang="en-US" dirty="0" err="1" smtClean="0">
                <a:solidFill>
                  <a:srgbClr val="000066"/>
                </a:solidFill>
                <a:latin typeface="Calibri" pitchFamily="32" charset="0"/>
                <a:cs typeface="Arial" charset="0"/>
              </a:rPr>
              <a:t>’s</a:t>
            </a:r>
            <a:r>
              <a:rPr lang="en-US" dirty="0" smtClean="0">
                <a:solidFill>
                  <a:srgbClr val="000066"/>
                </a:solidFill>
                <a:latin typeface="Calibri" pitchFamily="32" charset="0"/>
                <a:cs typeface="Arial" charset="0"/>
              </a:rPr>
              <a:t> </a:t>
            </a:r>
            <a:r>
              <a:rPr lang="en-US" dirty="0" smtClean="0">
                <a:solidFill>
                  <a:srgbClr val="F01302"/>
                </a:solidFill>
                <a:latin typeface="Calibri" pitchFamily="32" charset="0"/>
                <a:cs typeface="Arial" charset="0"/>
              </a:rPr>
              <a:t>results</a:t>
            </a:r>
          </a:p>
          <a:p>
            <a:pPr eaLnBrk="1" hangingPunct="1">
              <a:buFont typeface="Wingdings" charset="2"/>
              <a:buChar char="q"/>
            </a:pPr>
            <a:r>
              <a:rPr lang="en-US" i="1" dirty="0" err="1" smtClean="0">
                <a:solidFill>
                  <a:srgbClr val="000066"/>
                </a:solidFill>
                <a:latin typeface="Calibri" pitchFamily="32" charset="0"/>
                <a:cs typeface="Arial" charset="0"/>
              </a:rPr>
              <a:t>iort_therapy</a:t>
            </a:r>
            <a:r>
              <a:rPr lang="en-US" dirty="0" err="1" smtClean="0">
                <a:solidFill>
                  <a:srgbClr val="000066"/>
                </a:solidFill>
                <a:latin typeface="Calibri" pitchFamily="32" charset="0"/>
                <a:cs typeface="Arial" charset="0"/>
              </a:rPr>
              <a:t>’s</a:t>
            </a:r>
            <a:r>
              <a:rPr lang="en-US" dirty="0" smtClean="0">
                <a:solidFill>
                  <a:srgbClr val="000066"/>
                </a:solidFill>
                <a:latin typeface="Calibri" pitchFamily="32" charset="0"/>
                <a:cs typeface="Arial" charset="0"/>
              </a:rPr>
              <a:t> post-processing &amp; future plans</a:t>
            </a:r>
          </a:p>
          <a:p>
            <a:pPr eaLnBrk="1" hangingPunct="1">
              <a:buFont typeface="Wingdings" charset="2"/>
              <a:buChar char="q"/>
            </a:pPr>
            <a:r>
              <a:rPr lang="en-US" dirty="0" smtClean="0">
                <a:solidFill>
                  <a:srgbClr val="000066"/>
                </a:solidFill>
                <a:latin typeface="Calibri" pitchFamily="32" charset="0"/>
                <a:cs typeface="Arial" charset="0"/>
              </a:rPr>
              <a:t>Summary &amp; Conclusions</a:t>
            </a:r>
          </a:p>
          <a:p>
            <a:pPr eaLnBrk="1" hangingPunct="1">
              <a:buFont typeface="Wingdings" charset="2"/>
              <a:buChar char="q"/>
            </a:pPr>
            <a:endParaRPr lang="en-US" dirty="0" smtClean="0">
              <a:solidFill>
                <a:srgbClr val="000066"/>
              </a:solidFill>
              <a:latin typeface="Calibri" pitchFamily="32" charset="0"/>
              <a:cs typeface="Arial" charset="0"/>
            </a:endParaRPr>
          </a:p>
          <a:p>
            <a:pPr eaLnBrk="1" hangingPunct="1">
              <a:buFontTx/>
              <a:buNone/>
            </a:pPr>
            <a:endParaRPr lang="it-IT" sz="3200" dirty="0" smtClean="0">
              <a:solidFill>
                <a:srgbClr val="000066"/>
              </a:solidFill>
              <a:latin typeface="Calibri" pitchFamily="32" charset="0"/>
              <a:cs typeface="Arial" charset="0"/>
            </a:endParaRPr>
          </a:p>
        </p:txBody>
      </p:sp>
      <p:sp>
        <p:nvSpPr>
          <p:cNvPr id="6" name="Rectangle 2"/>
          <p:cNvSpPr txBox="1">
            <a:spLocks noChangeArrowheads="1"/>
          </p:cNvSpPr>
          <p:nvPr/>
        </p:nvSpPr>
        <p:spPr bwMode="auto">
          <a:xfrm>
            <a:off x="1143000" y="133350"/>
            <a:ext cx="7796213" cy="685800"/>
          </a:xfrm>
          <a:prstGeom prst="rect">
            <a:avLst/>
          </a:prstGeom>
          <a:noFill/>
          <a:ln w="9525">
            <a:noFill/>
            <a:miter lim="800000"/>
            <a:headEnd/>
            <a:tailEnd/>
          </a:ln>
        </p:spPr>
        <p:txBody>
          <a:bodyPr/>
          <a:lstStyle/>
          <a:p>
            <a:pPr algn="r" eaLnBrk="1" hangingPunct="1">
              <a:spcBef>
                <a:spcPct val="0"/>
              </a:spcBef>
            </a:pPr>
            <a:r>
              <a:rPr lang="en-US" sz="2400" dirty="0" smtClean="0">
                <a:solidFill>
                  <a:srgbClr val="000060"/>
                </a:solidFill>
                <a:latin typeface="Arial Rounded MT Bold" pitchFamily="32" charset="0"/>
              </a:rPr>
              <a:t>Porting of </a:t>
            </a:r>
            <a:r>
              <a:rPr lang="en-US" sz="2400" i="1" dirty="0" err="1" smtClean="0">
                <a:solidFill>
                  <a:srgbClr val="000060"/>
                </a:solidFill>
                <a:latin typeface="Arial Rounded MT Bold" pitchFamily="32" charset="0"/>
              </a:rPr>
              <a:t>iort_therapy</a:t>
            </a:r>
            <a:r>
              <a:rPr lang="en-US" sz="2400" dirty="0" smtClean="0">
                <a:solidFill>
                  <a:srgbClr val="000060"/>
                </a:solidFill>
                <a:latin typeface="Arial Rounded MT Bold" pitchFamily="32" charset="0"/>
              </a:rPr>
              <a:t> application to grid</a:t>
            </a:r>
            <a:endParaRPr lang="en-US" sz="2400" dirty="0">
              <a:solidFill>
                <a:srgbClr val="000060"/>
              </a:solidFill>
              <a:latin typeface="Arial Rounded MT Bold" pitchFamily="32" charset="0"/>
            </a:endParaRPr>
          </a:p>
        </p:txBody>
      </p:sp>
      <p:pic>
        <p:nvPicPr>
          <p:cNvPr id="7" name="Image 5" descr="Photo Eolienn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26" y="1217612"/>
            <a:ext cx="3246806" cy="427355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gw.ct.infn.it/image/image_gallery?img_id=2312504&amp;t=13527404163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300" y="4887873"/>
            <a:ext cx="5388774" cy="127419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4"/>
          <p:cNvSpPr>
            <a:spLocks noGrp="1"/>
          </p:cNvSpPr>
          <p:nvPr>
            <p:ph type="sldNum" sz="quarter" idx="11"/>
          </p:nvPr>
        </p:nvSpPr>
        <p:spPr>
          <a:noFill/>
        </p:spPr>
        <p:txBody>
          <a:bodyPr/>
          <a:lstStyle/>
          <a:p>
            <a:fld id="{0BEC8D9E-8ABE-4956-91E2-3CF33676A459}" type="slidenum">
              <a:rPr lang="en-GB" smtClean="0"/>
              <a:pPr/>
              <a:t>17</a:t>
            </a:fld>
            <a:endParaRPr lang="en-GB" smtClean="0"/>
          </a:p>
        </p:txBody>
      </p:sp>
      <p:pic>
        <p:nvPicPr>
          <p:cNvPr id="15363" name="Picture 2" descr="sicilimap"/>
          <p:cNvPicPr>
            <a:picLocks noChangeAspect="1" noChangeArrowheads="1"/>
          </p:cNvPicPr>
          <p:nvPr/>
        </p:nvPicPr>
        <p:blipFill>
          <a:blip r:embed="rId3" cstate="print"/>
          <a:srcRect/>
          <a:stretch>
            <a:fillRect/>
          </a:stretch>
        </p:blipFill>
        <p:spPr bwMode="auto">
          <a:xfrm>
            <a:off x="1690688" y="1665288"/>
            <a:ext cx="6932612" cy="4849812"/>
          </a:xfrm>
          <a:prstGeom prst="rect">
            <a:avLst/>
          </a:prstGeom>
          <a:noFill/>
          <a:ln w="9525">
            <a:noFill/>
            <a:miter lim="800000"/>
            <a:headEnd/>
            <a:tailEnd/>
          </a:ln>
        </p:spPr>
      </p:pic>
      <p:grpSp>
        <p:nvGrpSpPr>
          <p:cNvPr id="15364" name="Group 3"/>
          <p:cNvGrpSpPr>
            <a:grpSpLocks/>
          </p:cNvGrpSpPr>
          <p:nvPr/>
        </p:nvGrpSpPr>
        <p:grpSpPr bwMode="auto">
          <a:xfrm>
            <a:off x="3657600" y="1795463"/>
            <a:ext cx="5030788" cy="3070225"/>
            <a:chOff x="1927" y="1026"/>
            <a:chExt cx="3493" cy="2132"/>
          </a:xfrm>
        </p:grpSpPr>
        <p:pic>
          <p:nvPicPr>
            <p:cNvPr id="15494" name="Picture 4" descr="T3E_OED_anc"/>
            <p:cNvPicPr>
              <a:picLocks noChangeAspect="1" noChangeArrowheads="1"/>
            </p:cNvPicPr>
            <p:nvPr/>
          </p:nvPicPr>
          <p:blipFill>
            <a:blip r:embed="rId4" cstate="print"/>
            <a:srcRect/>
            <a:stretch>
              <a:fillRect/>
            </a:stretch>
          </p:blipFill>
          <p:spPr bwMode="auto">
            <a:xfrm>
              <a:off x="4013" y="2590"/>
              <a:ext cx="681" cy="568"/>
            </a:xfrm>
            <a:prstGeom prst="rect">
              <a:avLst/>
            </a:prstGeom>
            <a:noFill/>
            <a:ln w="9525">
              <a:noFill/>
              <a:miter lim="800000"/>
              <a:headEnd/>
              <a:tailEnd/>
            </a:ln>
          </p:spPr>
        </p:pic>
        <p:pic>
          <p:nvPicPr>
            <p:cNvPr id="15495" name="Picture 5" descr="T3E_OED_anc"/>
            <p:cNvPicPr>
              <a:picLocks noChangeAspect="1" noChangeArrowheads="1"/>
            </p:cNvPicPr>
            <p:nvPr/>
          </p:nvPicPr>
          <p:blipFill>
            <a:blip r:embed="rId4" cstate="print"/>
            <a:srcRect/>
            <a:stretch>
              <a:fillRect/>
            </a:stretch>
          </p:blipFill>
          <p:spPr bwMode="auto">
            <a:xfrm>
              <a:off x="1927" y="1026"/>
              <a:ext cx="681" cy="568"/>
            </a:xfrm>
            <a:prstGeom prst="rect">
              <a:avLst/>
            </a:prstGeom>
            <a:noFill/>
            <a:ln w="9525">
              <a:noFill/>
              <a:miter lim="800000"/>
              <a:headEnd/>
              <a:tailEnd/>
            </a:ln>
          </p:spPr>
        </p:pic>
        <p:pic>
          <p:nvPicPr>
            <p:cNvPr id="15496" name="Picture 6" descr="T3E_OED_anc"/>
            <p:cNvPicPr>
              <a:picLocks noChangeAspect="1" noChangeArrowheads="1"/>
            </p:cNvPicPr>
            <p:nvPr/>
          </p:nvPicPr>
          <p:blipFill>
            <a:blip r:embed="rId4" cstate="print"/>
            <a:srcRect/>
            <a:stretch>
              <a:fillRect/>
            </a:stretch>
          </p:blipFill>
          <p:spPr bwMode="auto">
            <a:xfrm>
              <a:off x="4739" y="1547"/>
              <a:ext cx="681" cy="568"/>
            </a:xfrm>
            <a:prstGeom prst="rect">
              <a:avLst/>
            </a:prstGeom>
            <a:noFill/>
            <a:ln w="9525">
              <a:noFill/>
              <a:miter lim="800000"/>
              <a:headEnd/>
              <a:tailEnd/>
            </a:ln>
          </p:spPr>
        </p:pic>
        <p:sp>
          <p:nvSpPr>
            <p:cNvPr id="15497" name="Line 7"/>
            <p:cNvSpPr>
              <a:spLocks noChangeShapeType="1"/>
            </p:cNvSpPr>
            <p:nvPr/>
          </p:nvSpPr>
          <p:spPr bwMode="auto">
            <a:xfrm>
              <a:off x="2608" y="1389"/>
              <a:ext cx="2132" cy="453"/>
            </a:xfrm>
            <a:prstGeom prst="line">
              <a:avLst/>
            </a:prstGeom>
            <a:noFill/>
            <a:ln w="63500">
              <a:solidFill>
                <a:srgbClr val="FF0000"/>
              </a:solidFill>
              <a:round/>
              <a:headEnd/>
              <a:tailEnd/>
            </a:ln>
          </p:spPr>
          <p:txBody>
            <a:bodyPr wrap="none" anchor="ctr"/>
            <a:lstStyle/>
            <a:p>
              <a:endParaRPr lang="it-IT"/>
            </a:p>
          </p:txBody>
        </p:sp>
        <p:sp>
          <p:nvSpPr>
            <p:cNvPr id="15498" name="Line 8"/>
            <p:cNvSpPr>
              <a:spLocks noChangeShapeType="1"/>
            </p:cNvSpPr>
            <p:nvPr/>
          </p:nvSpPr>
          <p:spPr bwMode="auto">
            <a:xfrm>
              <a:off x="2608" y="1389"/>
              <a:ext cx="1406" cy="1451"/>
            </a:xfrm>
            <a:prstGeom prst="line">
              <a:avLst/>
            </a:prstGeom>
            <a:noFill/>
            <a:ln w="63500">
              <a:solidFill>
                <a:srgbClr val="FF0000"/>
              </a:solidFill>
              <a:round/>
              <a:headEnd/>
              <a:tailEnd/>
            </a:ln>
          </p:spPr>
          <p:txBody>
            <a:bodyPr wrap="none" anchor="ctr"/>
            <a:lstStyle/>
            <a:p>
              <a:endParaRPr lang="it-IT"/>
            </a:p>
          </p:txBody>
        </p:sp>
        <p:sp>
          <p:nvSpPr>
            <p:cNvPr id="15499" name="Line 9"/>
            <p:cNvSpPr>
              <a:spLocks noChangeShapeType="1"/>
            </p:cNvSpPr>
            <p:nvPr/>
          </p:nvSpPr>
          <p:spPr bwMode="auto">
            <a:xfrm flipV="1">
              <a:off x="4014" y="1842"/>
              <a:ext cx="726" cy="953"/>
            </a:xfrm>
            <a:prstGeom prst="line">
              <a:avLst/>
            </a:prstGeom>
            <a:noFill/>
            <a:ln w="63500">
              <a:solidFill>
                <a:srgbClr val="FF0000"/>
              </a:solidFill>
              <a:round/>
              <a:headEnd/>
              <a:tailEnd/>
            </a:ln>
          </p:spPr>
          <p:txBody>
            <a:bodyPr wrap="none" anchor="ctr"/>
            <a:lstStyle/>
            <a:p>
              <a:endParaRPr lang="it-IT"/>
            </a:p>
          </p:txBody>
        </p:sp>
      </p:grpSp>
      <p:grpSp>
        <p:nvGrpSpPr>
          <p:cNvPr id="15365" name="Group 10"/>
          <p:cNvGrpSpPr>
            <a:grpSpLocks/>
          </p:cNvGrpSpPr>
          <p:nvPr/>
        </p:nvGrpSpPr>
        <p:grpSpPr bwMode="auto">
          <a:xfrm>
            <a:off x="2392363" y="1992313"/>
            <a:ext cx="5291137" cy="3787775"/>
            <a:chOff x="1202" y="1298"/>
            <a:chExt cx="3674" cy="2631"/>
          </a:xfrm>
        </p:grpSpPr>
        <p:grpSp>
          <p:nvGrpSpPr>
            <p:cNvPr id="15385" name="Group 11"/>
            <p:cNvGrpSpPr>
              <a:grpSpLocks/>
            </p:cNvGrpSpPr>
            <p:nvPr/>
          </p:nvGrpSpPr>
          <p:grpSpPr bwMode="auto">
            <a:xfrm flipH="1">
              <a:off x="1202" y="1298"/>
              <a:ext cx="363" cy="323"/>
              <a:chOff x="288" y="2832"/>
              <a:chExt cx="730" cy="660"/>
            </a:xfrm>
          </p:grpSpPr>
          <p:sp>
            <p:nvSpPr>
              <p:cNvPr id="15484" name="Freeform 12"/>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85" name="Freeform 13"/>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86" name="Freeform 14"/>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87" name="Freeform 15"/>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88" name="Rectangle 16"/>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89" name="Freeform 17"/>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90" name="Freeform 18"/>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91" name="Freeform 19"/>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92" name="Freeform 20"/>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93" name="Freeform 21"/>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86" name="Group 22"/>
            <p:cNvGrpSpPr>
              <a:grpSpLocks/>
            </p:cNvGrpSpPr>
            <p:nvPr/>
          </p:nvGrpSpPr>
          <p:grpSpPr bwMode="auto">
            <a:xfrm flipH="1">
              <a:off x="1519" y="1842"/>
              <a:ext cx="363" cy="323"/>
              <a:chOff x="288" y="2832"/>
              <a:chExt cx="730" cy="660"/>
            </a:xfrm>
          </p:grpSpPr>
          <p:sp>
            <p:nvSpPr>
              <p:cNvPr id="15474" name="Freeform 23"/>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75" name="Freeform 24"/>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76" name="Freeform 25"/>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77" name="Freeform 26"/>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78" name="Rectangle 27"/>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79" name="Freeform 28"/>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80" name="Freeform 29"/>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81" name="Freeform 30"/>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82" name="Freeform 31"/>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83" name="Freeform 32"/>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87" name="Group 33"/>
            <p:cNvGrpSpPr>
              <a:grpSpLocks/>
            </p:cNvGrpSpPr>
            <p:nvPr/>
          </p:nvGrpSpPr>
          <p:grpSpPr bwMode="auto">
            <a:xfrm flipH="1">
              <a:off x="2744" y="2477"/>
              <a:ext cx="363" cy="323"/>
              <a:chOff x="288" y="2832"/>
              <a:chExt cx="730" cy="660"/>
            </a:xfrm>
          </p:grpSpPr>
          <p:sp>
            <p:nvSpPr>
              <p:cNvPr id="15464" name="Freeform 34"/>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65" name="Freeform 35"/>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66" name="Freeform 36"/>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67" name="Freeform 37"/>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68" name="Rectangle 38"/>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69" name="Freeform 39"/>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70" name="Freeform 40"/>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71" name="Freeform 41"/>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72" name="Freeform 42"/>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73" name="Freeform 43"/>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88" name="Group 44"/>
            <p:cNvGrpSpPr>
              <a:grpSpLocks/>
            </p:cNvGrpSpPr>
            <p:nvPr/>
          </p:nvGrpSpPr>
          <p:grpSpPr bwMode="auto">
            <a:xfrm flipH="1">
              <a:off x="3424" y="2614"/>
              <a:ext cx="363" cy="323"/>
              <a:chOff x="288" y="2832"/>
              <a:chExt cx="730" cy="660"/>
            </a:xfrm>
          </p:grpSpPr>
          <p:sp>
            <p:nvSpPr>
              <p:cNvPr id="15454" name="Freeform 45"/>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55" name="Freeform 46"/>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56" name="Freeform 47"/>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57" name="Freeform 48"/>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58" name="Rectangle 49"/>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59" name="Freeform 50"/>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60" name="Freeform 51"/>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61" name="Freeform 52"/>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62" name="Freeform 53"/>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63" name="Freeform 54"/>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89" name="Group 55"/>
            <p:cNvGrpSpPr>
              <a:grpSpLocks/>
            </p:cNvGrpSpPr>
            <p:nvPr/>
          </p:nvGrpSpPr>
          <p:grpSpPr bwMode="auto">
            <a:xfrm flipH="1">
              <a:off x="3696" y="3606"/>
              <a:ext cx="363" cy="323"/>
              <a:chOff x="288" y="2832"/>
              <a:chExt cx="730" cy="660"/>
            </a:xfrm>
          </p:grpSpPr>
          <p:sp>
            <p:nvSpPr>
              <p:cNvPr id="15444" name="Freeform 56"/>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45" name="Freeform 57"/>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46" name="Freeform 58"/>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47" name="Freeform 59"/>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48" name="Rectangle 60"/>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49" name="Freeform 61"/>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50" name="Freeform 62"/>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51" name="Freeform 63"/>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52" name="Freeform 64"/>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53" name="Freeform 65"/>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90" name="Group 66"/>
            <p:cNvGrpSpPr>
              <a:grpSpLocks/>
            </p:cNvGrpSpPr>
            <p:nvPr/>
          </p:nvGrpSpPr>
          <p:grpSpPr bwMode="auto">
            <a:xfrm flipH="1">
              <a:off x="4014" y="2024"/>
              <a:ext cx="363" cy="323"/>
              <a:chOff x="288" y="2832"/>
              <a:chExt cx="730" cy="660"/>
            </a:xfrm>
          </p:grpSpPr>
          <p:sp>
            <p:nvSpPr>
              <p:cNvPr id="15434" name="Freeform 67"/>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35" name="Freeform 68"/>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36" name="Freeform 69"/>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37" name="Freeform 70"/>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38" name="Rectangle 71"/>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39" name="Freeform 72"/>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40" name="Freeform 73"/>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41" name="Freeform 74"/>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42" name="Freeform 75"/>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43" name="Freeform 76"/>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91" name="Group 77"/>
            <p:cNvGrpSpPr>
              <a:grpSpLocks/>
            </p:cNvGrpSpPr>
            <p:nvPr/>
          </p:nvGrpSpPr>
          <p:grpSpPr bwMode="auto">
            <a:xfrm flipH="1">
              <a:off x="2245" y="2018"/>
              <a:ext cx="363" cy="323"/>
              <a:chOff x="288" y="2832"/>
              <a:chExt cx="730" cy="660"/>
            </a:xfrm>
          </p:grpSpPr>
          <p:sp>
            <p:nvSpPr>
              <p:cNvPr id="15424" name="Freeform 78"/>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25" name="Freeform 79"/>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26" name="Freeform 80"/>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27" name="Freeform 81"/>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28" name="Rectangle 82"/>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29" name="Freeform 83"/>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30" name="Freeform 84"/>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31" name="Freeform 85"/>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32" name="Freeform 86"/>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33" name="Freeform 87"/>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92" name="Group 88"/>
            <p:cNvGrpSpPr>
              <a:grpSpLocks/>
            </p:cNvGrpSpPr>
            <p:nvPr/>
          </p:nvGrpSpPr>
          <p:grpSpPr bwMode="auto">
            <a:xfrm flipH="1">
              <a:off x="4331" y="3561"/>
              <a:ext cx="363" cy="323"/>
              <a:chOff x="288" y="2832"/>
              <a:chExt cx="730" cy="660"/>
            </a:xfrm>
          </p:grpSpPr>
          <p:sp>
            <p:nvSpPr>
              <p:cNvPr id="15414" name="Freeform 89"/>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15" name="Freeform 90"/>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16" name="Freeform 91"/>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17" name="Freeform 92"/>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18" name="Rectangle 93"/>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19" name="Freeform 94"/>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20" name="Freeform 95"/>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21" name="Freeform 96"/>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22" name="Freeform 97"/>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23" name="Freeform 98"/>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grpSp>
          <p:nvGrpSpPr>
            <p:cNvPr id="15393" name="Group 99"/>
            <p:cNvGrpSpPr>
              <a:grpSpLocks/>
            </p:cNvGrpSpPr>
            <p:nvPr/>
          </p:nvGrpSpPr>
          <p:grpSpPr bwMode="auto">
            <a:xfrm flipH="1">
              <a:off x="3152" y="3203"/>
              <a:ext cx="363" cy="323"/>
              <a:chOff x="288" y="2832"/>
              <a:chExt cx="730" cy="660"/>
            </a:xfrm>
          </p:grpSpPr>
          <p:sp>
            <p:nvSpPr>
              <p:cNvPr id="15404" name="Freeform 100"/>
              <p:cNvSpPr>
                <a:spLocks/>
              </p:cNvSpPr>
              <p:nvPr/>
            </p:nvSpPr>
            <p:spPr bwMode="auto">
              <a:xfrm>
                <a:off x="711" y="2832"/>
                <a:ext cx="158" cy="148"/>
              </a:xfrm>
              <a:custGeom>
                <a:avLst/>
                <a:gdLst>
                  <a:gd name="T0" fmla="*/ 0 w 474"/>
                  <a:gd name="T1" fmla="*/ 0 h 444"/>
                  <a:gd name="T2" fmla="*/ 0 w 474"/>
                  <a:gd name="T3" fmla="*/ 0 h 444"/>
                  <a:gd name="T4" fmla="*/ 0 w 474"/>
                  <a:gd name="T5" fmla="*/ 0 h 444"/>
                  <a:gd name="T6" fmla="*/ 0 w 474"/>
                  <a:gd name="T7" fmla="*/ 0 h 444"/>
                  <a:gd name="T8" fmla="*/ 0 w 474"/>
                  <a:gd name="T9" fmla="*/ 0 h 444"/>
                  <a:gd name="T10" fmla="*/ 0 w 474"/>
                  <a:gd name="T11" fmla="*/ 0 h 444"/>
                  <a:gd name="T12" fmla="*/ 0 w 474"/>
                  <a:gd name="T13" fmla="*/ 0 h 444"/>
                  <a:gd name="T14" fmla="*/ 0 w 474"/>
                  <a:gd name="T15" fmla="*/ 0 h 444"/>
                  <a:gd name="T16" fmla="*/ 0 w 474"/>
                  <a:gd name="T17" fmla="*/ 0 h 444"/>
                  <a:gd name="T18" fmla="*/ 0 w 474"/>
                  <a:gd name="T19" fmla="*/ 0 h 444"/>
                  <a:gd name="T20" fmla="*/ 0 w 474"/>
                  <a:gd name="T21" fmla="*/ 0 h 444"/>
                  <a:gd name="T22" fmla="*/ 0 w 474"/>
                  <a:gd name="T23" fmla="*/ 0 h 444"/>
                  <a:gd name="T24" fmla="*/ 0 w 474"/>
                  <a:gd name="T25" fmla="*/ 0 h 444"/>
                  <a:gd name="T26" fmla="*/ 0 w 474"/>
                  <a:gd name="T27" fmla="*/ 0 h 444"/>
                  <a:gd name="T28" fmla="*/ 0 w 474"/>
                  <a:gd name="T29" fmla="*/ 0 h 444"/>
                  <a:gd name="T30" fmla="*/ 0 w 474"/>
                  <a:gd name="T31" fmla="*/ 0 h 444"/>
                  <a:gd name="T32" fmla="*/ 0 w 474"/>
                  <a:gd name="T33" fmla="*/ 0 h 444"/>
                  <a:gd name="T34" fmla="*/ 0 w 474"/>
                  <a:gd name="T35" fmla="*/ 0 h 444"/>
                  <a:gd name="T36" fmla="*/ 0 w 474"/>
                  <a:gd name="T37" fmla="*/ 0 h 444"/>
                  <a:gd name="T38" fmla="*/ 0 w 474"/>
                  <a:gd name="T39" fmla="*/ 0 h 444"/>
                  <a:gd name="T40" fmla="*/ 0 w 474"/>
                  <a:gd name="T41" fmla="*/ 0 h 444"/>
                  <a:gd name="T42" fmla="*/ 0 w 474"/>
                  <a:gd name="T43" fmla="*/ 0 h 444"/>
                  <a:gd name="T44" fmla="*/ 0 w 474"/>
                  <a:gd name="T45" fmla="*/ 0 h 444"/>
                  <a:gd name="T46" fmla="*/ 0 w 474"/>
                  <a:gd name="T47" fmla="*/ 0 h 444"/>
                  <a:gd name="T48" fmla="*/ 0 w 474"/>
                  <a:gd name="T49" fmla="*/ 0 h 444"/>
                  <a:gd name="T50" fmla="*/ 0 w 474"/>
                  <a:gd name="T51" fmla="*/ 0 h 444"/>
                  <a:gd name="T52" fmla="*/ 0 w 474"/>
                  <a:gd name="T53" fmla="*/ 0 h 444"/>
                  <a:gd name="T54" fmla="*/ 0 w 474"/>
                  <a:gd name="T55" fmla="*/ 0 h 444"/>
                  <a:gd name="T56" fmla="*/ 0 w 474"/>
                  <a:gd name="T57" fmla="*/ 0 h 444"/>
                  <a:gd name="T58" fmla="*/ 0 w 474"/>
                  <a:gd name="T59" fmla="*/ 0 h 444"/>
                  <a:gd name="T60" fmla="*/ 0 w 474"/>
                  <a:gd name="T61" fmla="*/ 0 h 444"/>
                  <a:gd name="T62" fmla="*/ 0 w 474"/>
                  <a:gd name="T63" fmla="*/ 0 h 444"/>
                  <a:gd name="T64" fmla="*/ 0 w 474"/>
                  <a:gd name="T65" fmla="*/ 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44"/>
                  <a:gd name="T101" fmla="*/ 474 w 474"/>
                  <a:gd name="T102" fmla="*/ 444 h 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44">
                    <a:moveTo>
                      <a:pt x="252" y="0"/>
                    </a:moveTo>
                    <a:lnTo>
                      <a:pt x="230" y="1"/>
                    </a:lnTo>
                    <a:lnTo>
                      <a:pt x="208" y="5"/>
                    </a:lnTo>
                    <a:lnTo>
                      <a:pt x="186" y="9"/>
                    </a:lnTo>
                    <a:lnTo>
                      <a:pt x="166" y="18"/>
                    </a:lnTo>
                    <a:lnTo>
                      <a:pt x="146" y="27"/>
                    </a:lnTo>
                    <a:lnTo>
                      <a:pt x="129" y="38"/>
                    </a:lnTo>
                    <a:lnTo>
                      <a:pt x="111" y="51"/>
                    </a:lnTo>
                    <a:lnTo>
                      <a:pt x="96" y="65"/>
                    </a:lnTo>
                    <a:lnTo>
                      <a:pt x="81" y="80"/>
                    </a:lnTo>
                    <a:lnTo>
                      <a:pt x="68" y="98"/>
                    </a:lnTo>
                    <a:lnTo>
                      <a:pt x="58" y="116"/>
                    </a:lnTo>
                    <a:lnTo>
                      <a:pt x="48" y="136"/>
                    </a:lnTo>
                    <a:lnTo>
                      <a:pt x="40" y="156"/>
                    </a:lnTo>
                    <a:lnTo>
                      <a:pt x="35" y="177"/>
                    </a:lnTo>
                    <a:lnTo>
                      <a:pt x="32" y="199"/>
                    </a:lnTo>
                    <a:lnTo>
                      <a:pt x="31" y="222"/>
                    </a:lnTo>
                    <a:lnTo>
                      <a:pt x="0" y="346"/>
                    </a:lnTo>
                    <a:lnTo>
                      <a:pt x="55" y="322"/>
                    </a:lnTo>
                    <a:lnTo>
                      <a:pt x="63" y="335"/>
                    </a:lnTo>
                    <a:lnTo>
                      <a:pt x="71" y="348"/>
                    </a:lnTo>
                    <a:lnTo>
                      <a:pt x="80" y="360"/>
                    </a:lnTo>
                    <a:lnTo>
                      <a:pt x="90" y="372"/>
                    </a:lnTo>
                    <a:lnTo>
                      <a:pt x="100" y="382"/>
                    </a:lnTo>
                    <a:lnTo>
                      <a:pt x="111" y="392"/>
                    </a:lnTo>
                    <a:lnTo>
                      <a:pt x="123" y="401"/>
                    </a:lnTo>
                    <a:lnTo>
                      <a:pt x="136" y="409"/>
                    </a:lnTo>
                    <a:lnTo>
                      <a:pt x="149" y="418"/>
                    </a:lnTo>
                    <a:lnTo>
                      <a:pt x="162" y="424"/>
                    </a:lnTo>
                    <a:lnTo>
                      <a:pt x="176" y="430"/>
                    </a:lnTo>
                    <a:lnTo>
                      <a:pt x="190" y="434"/>
                    </a:lnTo>
                    <a:lnTo>
                      <a:pt x="205" y="439"/>
                    </a:lnTo>
                    <a:lnTo>
                      <a:pt x="220" y="441"/>
                    </a:lnTo>
                    <a:lnTo>
                      <a:pt x="236" y="444"/>
                    </a:lnTo>
                    <a:lnTo>
                      <a:pt x="252" y="444"/>
                    </a:lnTo>
                    <a:lnTo>
                      <a:pt x="275" y="442"/>
                    </a:lnTo>
                    <a:lnTo>
                      <a:pt x="297" y="439"/>
                    </a:lnTo>
                    <a:lnTo>
                      <a:pt x="318" y="434"/>
                    </a:lnTo>
                    <a:lnTo>
                      <a:pt x="338" y="426"/>
                    </a:lnTo>
                    <a:lnTo>
                      <a:pt x="358" y="417"/>
                    </a:lnTo>
                    <a:lnTo>
                      <a:pt x="376" y="406"/>
                    </a:lnTo>
                    <a:lnTo>
                      <a:pt x="394" y="393"/>
                    </a:lnTo>
                    <a:lnTo>
                      <a:pt x="409" y="379"/>
                    </a:lnTo>
                    <a:lnTo>
                      <a:pt x="423" y="363"/>
                    </a:lnTo>
                    <a:lnTo>
                      <a:pt x="436" y="346"/>
                    </a:lnTo>
                    <a:lnTo>
                      <a:pt x="447" y="328"/>
                    </a:lnTo>
                    <a:lnTo>
                      <a:pt x="456" y="308"/>
                    </a:lnTo>
                    <a:lnTo>
                      <a:pt x="464" y="288"/>
                    </a:lnTo>
                    <a:lnTo>
                      <a:pt x="469" y="267"/>
                    </a:lnTo>
                    <a:lnTo>
                      <a:pt x="473" y="244"/>
                    </a:lnTo>
                    <a:lnTo>
                      <a:pt x="474" y="222"/>
                    </a:lnTo>
                    <a:lnTo>
                      <a:pt x="473" y="199"/>
                    </a:lnTo>
                    <a:lnTo>
                      <a:pt x="469" y="177"/>
                    </a:lnTo>
                    <a:lnTo>
                      <a:pt x="464" y="156"/>
                    </a:lnTo>
                    <a:lnTo>
                      <a:pt x="456" y="136"/>
                    </a:lnTo>
                    <a:lnTo>
                      <a:pt x="447" y="116"/>
                    </a:lnTo>
                    <a:lnTo>
                      <a:pt x="436" y="98"/>
                    </a:lnTo>
                    <a:lnTo>
                      <a:pt x="423" y="80"/>
                    </a:lnTo>
                    <a:lnTo>
                      <a:pt x="409" y="65"/>
                    </a:lnTo>
                    <a:lnTo>
                      <a:pt x="394" y="51"/>
                    </a:lnTo>
                    <a:lnTo>
                      <a:pt x="376" y="38"/>
                    </a:lnTo>
                    <a:lnTo>
                      <a:pt x="358" y="27"/>
                    </a:lnTo>
                    <a:lnTo>
                      <a:pt x="338" y="18"/>
                    </a:lnTo>
                    <a:lnTo>
                      <a:pt x="318" y="9"/>
                    </a:lnTo>
                    <a:lnTo>
                      <a:pt x="297" y="5"/>
                    </a:lnTo>
                    <a:lnTo>
                      <a:pt x="275" y="1"/>
                    </a:lnTo>
                    <a:lnTo>
                      <a:pt x="252" y="0"/>
                    </a:lnTo>
                    <a:close/>
                  </a:path>
                </a:pathLst>
              </a:custGeom>
              <a:solidFill>
                <a:srgbClr val="000000"/>
              </a:solidFill>
              <a:ln w="9525">
                <a:noFill/>
                <a:round/>
                <a:headEnd/>
                <a:tailEnd/>
              </a:ln>
            </p:spPr>
            <p:txBody>
              <a:bodyPr/>
              <a:lstStyle/>
              <a:p>
                <a:endParaRPr lang="it-IT"/>
              </a:p>
            </p:txBody>
          </p:sp>
          <p:sp>
            <p:nvSpPr>
              <p:cNvPr id="15405" name="Freeform 101"/>
              <p:cNvSpPr>
                <a:spLocks/>
              </p:cNvSpPr>
              <p:nvPr/>
            </p:nvSpPr>
            <p:spPr bwMode="auto">
              <a:xfrm>
                <a:off x="588" y="3474"/>
                <a:ext cx="138" cy="17"/>
              </a:xfrm>
              <a:custGeom>
                <a:avLst/>
                <a:gdLst>
                  <a:gd name="T0" fmla="*/ 0 w 415"/>
                  <a:gd name="T1" fmla="*/ 0 h 51"/>
                  <a:gd name="T2" fmla="*/ 0 w 415"/>
                  <a:gd name="T3" fmla="*/ 0 h 51"/>
                  <a:gd name="T4" fmla="*/ 0 w 415"/>
                  <a:gd name="T5" fmla="*/ 0 h 51"/>
                  <a:gd name="T6" fmla="*/ 0 w 415"/>
                  <a:gd name="T7" fmla="*/ 0 h 51"/>
                  <a:gd name="T8" fmla="*/ 0 w 415"/>
                  <a:gd name="T9" fmla="*/ 0 h 51"/>
                  <a:gd name="T10" fmla="*/ 0 w 415"/>
                  <a:gd name="T11" fmla="*/ 0 h 51"/>
                  <a:gd name="T12" fmla="*/ 0 w 415"/>
                  <a:gd name="T13" fmla="*/ 0 h 51"/>
                  <a:gd name="T14" fmla="*/ 0 w 415"/>
                  <a:gd name="T15" fmla="*/ 0 h 51"/>
                  <a:gd name="T16" fmla="*/ 0 w 415"/>
                  <a:gd name="T17" fmla="*/ 0 h 51"/>
                  <a:gd name="T18" fmla="*/ 0 w 415"/>
                  <a:gd name="T19" fmla="*/ 0 h 51"/>
                  <a:gd name="T20" fmla="*/ 0 w 415"/>
                  <a:gd name="T21" fmla="*/ 0 h 51"/>
                  <a:gd name="T22" fmla="*/ 0 w 415"/>
                  <a:gd name="T23" fmla="*/ 0 h 51"/>
                  <a:gd name="T24" fmla="*/ 0 w 415"/>
                  <a:gd name="T25" fmla="*/ 0 h 51"/>
                  <a:gd name="T26" fmla="*/ 0 w 415"/>
                  <a:gd name="T27" fmla="*/ 0 h 51"/>
                  <a:gd name="T28" fmla="*/ 0 w 415"/>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51"/>
                  <a:gd name="T47" fmla="*/ 415 w 415"/>
                  <a:gd name="T48" fmla="*/ 51 h 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51">
                    <a:moveTo>
                      <a:pt x="0" y="51"/>
                    </a:moveTo>
                    <a:lnTo>
                      <a:pt x="415" y="51"/>
                    </a:lnTo>
                    <a:lnTo>
                      <a:pt x="414" y="48"/>
                    </a:lnTo>
                    <a:lnTo>
                      <a:pt x="410" y="37"/>
                    </a:lnTo>
                    <a:lnTo>
                      <a:pt x="406" y="22"/>
                    </a:lnTo>
                    <a:lnTo>
                      <a:pt x="400" y="0"/>
                    </a:lnTo>
                    <a:lnTo>
                      <a:pt x="89" y="0"/>
                    </a:lnTo>
                    <a:lnTo>
                      <a:pt x="77" y="3"/>
                    </a:lnTo>
                    <a:lnTo>
                      <a:pt x="63" y="9"/>
                    </a:lnTo>
                    <a:lnTo>
                      <a:pt x="49" y="15"/>
                    </a:lnTo>
                    <a:lnTo>
                      <a:pt x="36" y="21"/>
                    </a:lnTo>
                    <a:lnTo>
                      <a:pt x="23" y="28"/>
                    </a:lnTo>
                    <a:lnTo>
                      <a:pt x="12" y="36"/>
                    </a:lnTo>
                    <a:lnTo>
                      <a:pt x="4" y="43"/>
                    </a:lnTo>
                    <a:lnTo>
                      <a:pt x="0" y="51"/>
                    </a:lnTo>
                    <a:close/>
                  </a:path>
                </a:pathLst>
              </a:custGeom>
              <a:solidFill>
                <a:srgbClr val="000000"/>
              </a:solidFill>
              <a:ln w="9525">
                <a:noFill/>
                <a:round/>
                <a:headEnd/>
                <a:tailEnd/>
              </a:ln>
            </p:spPr>
            <p:txBody>
              <a:bodyPr/>
              <a:lstStyle/>
              <a:p>
                <a:endParaRPr lang="it-IT"/>
              </a:p>
            </p:txBody>
          </p:sp>
          <p:sp>
            <p:nvSpPr>
              <p:cNvPr id="15406" name="Freeform 102"/>
              <p:cNvSpPr>
                <a:spLocks/>
              </p:cNvSpPr>
              <p:nvPr/>
            </p:nvSpPr>
            <p:spPr bwMode="auto">
              <a:xfrm>
                <a:off x="606" y="2937"/>
                <a:ext cx="343" cy="537"/>
              </a:xfrm>
              <a:custGeom>
                <a:avLst/>
                <a:gdLst>
                  <a:gd name="T0" fmla="*/ 0 w 1028"/>
                  <a:gd name="T1" fmla="*/ 0 h 1609"/>
                  <a:gd name="T2" fmla="*/ 0 w 1028"/>
                  <a:gd name="T3" fmla="*/ 0 h 1609"/>
                  <a:gd name="T4" fmla="*/ 0 w 1028"/>
                  <a:gd name="T5" fmla="*/ 0 h 1609"/>
                  <a:gd name="T6" fmla="*/ 0 w 1028"/>
                  <a:gd name="T7" fmla="*/ 0 h 1609"/>
                  <a:gd name="T8" fmla="*/ 0 w 1028"/>
                  <a:gd name="T9" fmla="*/ 0 h 1609"/>
                  <a:gd name="T10" fmla="*/ 0 w 1028"/>
                  <a:gd name="T11" fmla="*/ 0 h 1609"/>
                  <a:gd name="T12" fmla="*/ 0 w 1028"/>
                  <a:gd name="T13" fmla="*/ 0 h 1609"/>
                  <a:gd name="T14" fmla="*/ 0 w 1028"/>
                  <a:gd name="T15" fmla="*/ 0 h 1609"/>
                  <a:gd name="T16" fmla="*/ 0 w 1028"/>
                  <a:gd name="T17" fmla="*/ 0 h 1609"/>
                  <a:gd name="T18" fmla="*/ 0 w 1028"/>
                  <a:gd name="T19" fmla="*/ 0 h 1609"/>
                  <a:gd name="T20" fmla="*/ 0 w 1028"/>
                  <a:gd name="T21" fmla="*/ 0 h 1609"/>
                  <a:gd name="T22" fmla="*/ 0 w 1028"/>
                  <a:gd name="T23" fmla="*/ 0 h 1609"/>
                  <a:gd name="T24" fmla="*/ 0 w 1028"/>
                  <a:gd name="T25" fmla="*/ 0 h 1609"/>
                  <a:gd name="T26" fmla="*/ 0 w 1028"/>
                  <a:gd name="T27" fmla="*/ 0 h 1609"/>
                  <a:gd name="T28" fmla="*/ 0 w 1028"/>
                  <a:gd name="T29" fmla="*/ 0 h 1609"/>
                  <a:gd name="T30" fmla="*/ 0 w 1028"/>
                  <a:gd name="T31" fmla="*/ 0 h 1609"/>
                  <a:gd name="T32" fmla="*/ 0 w 1028"/>
                  <a:gd name="T33" fmla="*/ 0 h 1609"/>
                  <a:gd name="T34" fmla="*/ 0 w 1028"/>
                  <a:gd name="T35" fmla="*/ 0 h 1609"/>
                  <a:gd name="T36" fmla="*/ 0 w 1028"/>
                  <a:gd name="T37" fmla="*/ 0 h 1609"/>
                  <a:gd name="T38" fmla="*/ 0 w 1028"/>
                  <a:gd name="T39" fmla="*/ 0 h 1609"/>
                  <a:gd name="T40" fmla="*/ 0 w 1028"/>
                  <a:gd name="T41" fmla="*/ 0 h 1609"/>
                  <a:gd name="T42" fmla="*/ 0 w 1028"/>
                  <a:gd name="T43" fmla="*/ 0 h 1609"/>
                  <a:gd name="T44" fmla="*/ 0 w 1028"/>
                  <a:gd name="T45" fmla="*/ 0 h 1609"/>
                  <a:gd name="T46" fmla="*/ 0 w 1028"/>
                  <a:gd name="T47" fmla="*/ 0 h 1609"/>
                  <a:gd name="T48" fmla="*/ 0 w 1028"/>
                  <a:gd name="T49" fmla="*/ 0 h 1609"/>
                  <a:gd name="T50" fmla="*/ 0 w 1028"/>
                  <a:gd name="T51" fmla="*/ 0 h 1609"/>
                  <a:gd name="T52" fmla="*/ 0 w 1028"/>
                  <a:gd name="T53" fmla="*/ 0 h 1609"/>
                  <a:gd name="T54" fmla="*/ 0 w 1028"/>
                  <a:gd name="T55" fmla="*/ 0 h 1609"/>
                  <a:gd name="T56" fmla="*/ 0 w 1028"/>
                  <a:gd name="T57" fmla="*/ 0 h 1609"/>
                  <a:gd name="T58" fmla="*/ 0 w 1028"/>
                  <a:gd name="T59" fmla="*/ 0 h 1609"/>
                  <a:gd name="T60" fmla="*/ 0 w 1028"/>
                  <a:gd name="T61" fmla="*/ 0 h 1609"/>
                  <a:gd name="T62" fmla="*/ 0 w 1028"/>
                  <a:gd name="T63" fmla="*/ 0 h 1609"/>
                  <a:gd name="T64" fmla="*/ 0 w 1028"/>
                  <a:gd name="T65" fmla="*/ 0 h 1609"/>
                  <a:gd name="T66" fmla="*/ 0 w 1028"/>
                  <a:gd name="T67" fmla="*/ 0 h 1609"/>
                  <a:gd name="T68" fmla="*/ 0 w 1028"/>
                  <a:gd name="T69" fmla="*/ 0 h 1609"/>
                  <a:gd name="T70" fmla="*/ 0 w 1028"/>
                  <a:gd name="T71" fmla="*/ 0 h 1609"/>
                  <a:gd name="T72" fmla="*/ 0 w 1028"/>
                  <a:gd name="T73" fmla="*/ 0 h 1609"/>
                  <a:gd name="T74" fmla="*/ 0 w 1028"/>
                  <a:gd name="T75" fmla="*/ 0 h 1609"/>
                  <a:gd name="T76" fmla="*/ 0 w 1028"/>
                  <a:gd name="T77" fmla="*/ 0 h 1609"/>
                  <a:gd name="T78" fmla="*/ 0 w 1028"/>
                  <a:gd name="T79" fmla="*/ 0 h 1609"/>
                  <a:gd name="T80" fmla="*/ 0 w 1028"/>
                  <a:gd name="T81" fmla="*/ 0 h 1609"/>
                  <a:gd name="T82" fmla="*/ 0 w 1028"/>
                  <a:gd name="T83" fmla="*/ 0 h 1609"/>
                  <a:gd name="T84" fmla="*/ 0 w 1028"/>
                  <a:gd name="T85" fmla="*/ 0 h 1609"/>
                  <a:gd name="T86" fmla="*/ 0 w 1028"/>
                  <a:gd name="T87" fmla="*/ 0 h 1609"/>
                  <a:gd name="T88" fmla="*/ 0 w 1028"/>
                  <a:gd name="T89" fmla="*/ 0 h 1609"/>
                  <a:gd name="T90" fmla="*/ 0 w 1028"/>
                  <a:gd name="T91" fmla="*/ 0 h 1609"/>
                  <a:gd name="T92" fmla="*/ 0 w 1028"/>
                  <a:gd name="T93" fmla="*/ 0 h 1609"/>
                  <a:gd name="T94" fmla="*/ 0 w 1028"/>
                  <a:gd name="T95" fmla="*/ 0 h 1609"/>
                  <a:gd name="T96" fmla="*/ 0 w 1028"/>
                  <a:gd name="T97" fmla="*/ 0 h 1609"/>
                  <a:gd name="T98" fmla="*/ 0 w 1028"/>
                  <a:gd name="T99" fmla="*/ 0 h 1609"/>
                  <a:gd name="T100" fmla="*/ 0 w 1028"/>
                  <a:gd name="T101" fmla="*/ 0 h 1609"/>
                  <a:gd name="T102" fmla="*/ 0 w 1028"/>
                  <a:gd name="T103" fmla="*/ 0 h 1609"/>
                  <a:gd name="T104" fmla="*/ 0 w 1028"/>
                  <a:gd name="T105" fmla="*/ 0 h 1609"/>
                  <a:gd name="T106" fmla="*/ 0 w 1028"/>
                  <a:gd name="T107" fmla="*/ 0 h 1609"/>
                  <a:gd name="T108" fmla="*/ 0 w 1028"/>
                  <a:gd name="T109" fmla="*/ 0 h 1609"/>
                  <a:gd name="T110" fmla="*/ 0 w 1028"/>
                  <a:gd name="T111" fmla="*/ 0 h 1609"/>
                  <a:gd name="T112" fmla="*/ 0 w 1028"/>
                  <a:gd name="T113" fmla="*/ 0 h 1609"/>
                  <a:gd name="T114" fmla="*/ 0 w 1028"/>
                  <a:gd name="T115" fmla="*/ 0 h 1609"/>
                  <a:gd name="T116" fmla="*/ 0 w 1028"/>
                  <a:gd name="T117" fmla="*/ 0 h 16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28"/>
                  <a:gd name="T178" fmla="*/ 0 h 1609"/>
                  <a:gd name="T179" fmla="*/ 1028 w 1028"/>
                  <a:gd name="T180" fmla="*/ 1609 h 16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28" h="1609">
                    <a:moveTo>
                      <a:pt x="835" y="0"/>
                    </a:moveTo>
                    <a:lnTo>
                      <a:pt x="823" y="5"/>
                    </a:lnTo>
                    <a:lnTo>
                      <a:pt x="815" y="24"/>
                    </a:lnTo>
                    <a:lnTo>
                      <a:pt x="806" y="43"/>
                    </a:lnTo>
                    <a:lnTo>
                      <a:pt x="795" y="60"/>
                    </a:lnTo>
                    <a:lnTo>
                      <a:pt x="782" y="77"/>
                    </a:lnTo>
                    <a:lnTo>
                      <a:pt x="769" y="93"/>
                    </a:lnTo>
                    <a:lnTo>
                      <a:pt x="755" y="108"/>
                    </a:lnTo>
                    <a:lnTo>
                      <a:pt x="740" y="122"/>
                    </a:lnTo>
                    <a:lnTo>
                      <a:pt x="723" y="134"/>
                    </a:lnTo>
                    <a:lnTo>
                      <a:pt x="706" y="145"/>
                    </a:lnTo>
                    <a:lnTo>
                      <a:pt x="687" y="155"/>
                    </a:lnTo>
                    <a:lnTo>
                      <a:pt x="668" y="164"/>
                    </a:lnTo>
                    <a:lnTo>
                      <a:pt x="648" y="171"/>
                    </a:lnTo>
                    <a:lnTo>
                      <a:pt x="628" y="177"/>
                    </a:lnTo>
                    <a:lnTo>
                      <a:pt x="607" y="181"/>
                    </a:lnTo>
                    <a:lnTo>
                      <a:pt x="585" y="183"/>
                    </a:lnTo>
                    <a:lnTo>
                      <a:pt x="563" y="184"/>
                    </a:lnTo>
                    <a:lnTo>
                      <a:pt x="548" y="184"/>
                    </a:lnTo>
                    <a:lnTo>
                      <a:pt x="532" y="183"/>
                    </a:lnTo>
                    <a:lnTo>
                      <a:pt x="517" y="181"/>
                    </a:lnTo>
                    <a:lnTo>
                      <a:pt x="503" y="177"/>
                    </a:lnTo>
                    <a:lnTo>
                      <a:pt x="488" y="174"/>
                    </a:lnTo>
                    <a:lnTo>
                      <a:pt x="473" y="169"/>
                    </a:lnTo>
                    <a:lnTo>
                      <a:pt x="459" y="164"/>
                    </a:lnTo>
                    <a:lnTo>
                      <a:pt x="446" y="158"/>
                    </a:lnTo>
                    <a:lnTo>
                      <a:pt x="431" y="164"/>
                    </a:lnTo>
                    <a:lnTo>
                      <a:pt x="424" y="204"/>
                    </a:lnTo>
                    <a:lnTo>
                      <a:pt x="411" y="240"/>
                    </a:lnTo>
                    <a:lnTo>
                      <a:pt x="394" y="272"/>
                    </a:lnTo>
                    <a:lnTo>
                      <a:pt x="376" y="299"/>
                    </a:lnTo>
                    <a:lnTo>
                      <a:pt x="353" y="324"/>
                    </a:lnTo>
                    <a:lnTo>
                      <a:pt x="330" y="344"/>
                    </a:lnTo>
                    <a:lnTo>
                      <a:pt x="305" y="362"/>
                    </a:lnTo>
                    <a:lnTo>
                      <a:pt x="279" y="377"/>
                    </a:lnTo>
                    <a:lnTo>
                      <a:pt x="254" y="390"/>
                    </a:lnTo>
                    <a:lnTo>
                      <a:pt x="231" y="399"/>
                    </a:lnTo>
                    <a:lnTo>
                      <a:pt x="208" y="407"/>
                    </a:lnTo>
                    <a:lnTo>
                      <a:pt x="188" y="413"/>
                    </a:lnTo>
                    <a:lnTo>
                      <a:pt x="172" y="417"/>
                    </a:lnTo>
                    <a:lnTo>
                      <a:pt x="159" y="419"/>
                    </a:lnTo>
                    <a:lnTo>
                      <a:pt x="150" y="421"/>
                    </a:lnTo>
                    <a:lnTo>
                      <a:pt x="148" y="421"/>
                    </a:lnTo>
                    <a:lnTo>
                      <a:pt x="214" y="640"/>
                    </a:lnTo>
                    <a:lnTo>
                      <a:pt x="231" y="641"/>
                    </a:lnTo>
                    <a:lnTo>
                      <a:pt x="247" y="641"/>
                    </a:lnTo>
                    <a:lnTo>
                      <a:pt x="264" y="640"/>
                    </a:lnTo>
                    <a:lnTo>
                      <a:pt x="281" y="637"/>
                    </a:lnTo>
                    <a:lnTo>
                      <a:pt x="298" y="634"/>
                    </a:lnTo>
                    <a:lnTo>
                      <a:pt x="313" y="630"/>
                    </a:lnTo>
                    <a:lnTo>
                      <a:pt x="328" y="627"/>
                    </a:lnTo>
                    <a:lnTo>
                      <a:pt x="344" y="622"/>
                    </a:lnTo>
                    <a:lnTo>
                      <a:pt x="357" y="617"/>
                    </a:lnTo>
                    <a:lnTo>
                      <a:pt x="370" y="613"/>
                    </a:lnTo>
                    <a:lnTo>
                      <a:pt x="380" y="608"/>
                    </a:lnTo>
                    <a:lnTo>
                      <a:pt x="390" y="604"/>
                    </a:lnTo>
                    <a:lnTo>
                      <a:pt x="398" y="601"/>
                    </a:lnTo>
                    <a:lnTo>
                      <a:pt x="404" y="598"/>
                    </a:lnTo>
                    <a:lnTo>
                      <a:pt x="407" y="597"/>
                    </a:lnTo>
                    <a:lnTo>
                      <a:pt x="409" y="596"/>
                    </a:lnTo>
                    <a:lnTo>
                      <a:pt x="399" y="611"/>
                    </a:lnTo>
                    <a:lnTo>
                      <a:pt x="391" y="634"/>
                    </a:lnTo>
                    <a:lnTo>
                      <a:pt x="383" y="662"/>
                    </a:lnTo>
                    <a:lnTo>
                      <a:pt x="377" y="692"/>
                    </a:lnTo>
                    <a:lnTo>
                      <a:pt x="372" y="720"/>
                    </a:lnTo>
                    <a:lnTo>
                      <a:pt x="368" y="744"/>
                    </a:lnTo>
                    <a:lnTo>
                      <a:pt x="366" y="760"/>
                    </a:lnTo>
                    <a:lnTo>
                      <a:pt x="365" y="766"/>
                    </a:lnTo>
                    <a:lnTo>
                      <a:pt x="275" y="801"/>
                    </a:lnTo>
                    <a:lnTo>
                      <a:pt x="201" y="847"/>
                    </a:lnTo>
                    <a:lnTo>
                      <a:pt x="140" y="903"/>
                    </a:lnTo>
                    <a:lnTo>
                      <a:pt x="93" y="964"/>
                    </a:lnTo>
                    <a:lnTo>
                      <a:pt x="56" y="1032"/>
                    </a:lnTo>
                    <a:lnTo>
                      <a:pt x="30" y="1102"/>
                    </a:lnTo>
                    <a:lnTo>
                      <a:pt x="13" y="1174"/>
                    </a:lnTo>
                    <a:lnTo>
                      <a:pt x="3" y="1246"/>
                    </a:lnTo>
                    <a:lnTo>
                      <a:pt x="0" y="1317"/>
                    </a:lnTo>
                    <a:lnTo>
                      <a:pt x="0" y="1383"/>
                    </a:lnTo>
                    <a:lnTo>
                      <a:pt x="4" y="1445"/>
                    </a:lnTo>
                    <a:lnTo>
                      <a:pt x="11" y="1499"/>
                    </a:lnTo>
                    <a:lnTo>
                      <a:pt x="18" y="1545"/>
                    </a:lnTo>
                    <a:lnTo>
                      <a:pt x="26" y="1579"/>
                    </a:lnTo>
                    <a:lnTo>
                      <a:pt x="30" y="1600"/>
                    </a:lnTo>
                    <a:lnTo>
                      <a:pt x="33" y="1609"/>
                    </a:lnTo>
                    <a:lnTo>
                      <a:pt x="344" y="1609"/>
                    </a:lnTo>
                    <a:lnTo>
                      <a:pt x="314" y="1525"/>
                    </a:lnTo>
                    <a:lnTo>
                      <a:pt x="297" y="1447"/>
                    </a:lnTo>
                    <a:lnTo>
                      <a:pt x="287" y="1377"/>
                    </a:lnTo>
                    <a:lnTo>
                      <a:pt x="286" y="1312"/>
                    </a:lnTo>
                    <a:lnTo>
                      <a:pt x="291" y="1256"/>
                    </a:lnTo>
                    <a:lnTo>
                      <a:pt x="302" y="1204"/>
                    </a:lnTo>
                    <a:lnTo>
                      <a:pt x="318" y="1158"/>
                    </a:lnTo>
                    <a:lnTo>
                      <a:pt x="338" y="1118"/>
                    </a:lnTo>
                    <a:lnTo>
                      <a:pt x="358" y="1083"/>
                    </a:lnTo>
                    <a:lnTo>
                      <a:pt x="380" y="1055"/>
                    </a:lnTo>
                    <a:lnTo>
                      <a:pt x="403" y="1030"/>
                    </a:lnTo>
                    <a:lnTo>
                      <a:pt x="424" y="1011"/>
                    </a:lnTo>
                    <a:lnTo>
                      <a:pt x="442" y="996"/>
                    </a:lnTo>
                    <a:lnTo>
                      <a:pt x="456" y="987"/>
                    </a:lnTo>
                    <a:lnTo>
                      <a:pt x="465" y="981"/>
                    </a:lnTo>
                    <a:lnTo>
                      <a:pt x="469" y="978"/>
                    </a:lnTo>
                    <a:lnTo>
                      <a:pt x="999" y="978"/>
                    </a:lnTo>
                    <a:lnTo>
                      <a:pt x="1017" y="875"/>
                    </a:lnTo>
                    <a:lnTo>
                      <a:pt x="1026" y="774"/>
                    </a:lnTo>
                    <a:lnTo>
                      <a:pt x="1028" y="679"/>
                    </a:lnTo>
                    <a:lnTo>
                      <a:pt x="1024" y="588"/>
                    </a:lnTo>
                    <a:lnTo>
                      <a:pt x="1014" y="502"/>
                    </a:lnTo>
                    <a:lnTo>
                      <a:pt x="999" y="421"/>
                    </a:lnTo>
                    <a:lnTo>
                      <a:pt x="981" y="347"/>
                    </a:lnTo>
                    <a:lnTo>
                      <a:pt x="961" y="279"/>
                    </a:lnTo>
                    <a:lnTo>
                      <a:pt x="940" y="216"/>
                    </a:lnTo>
                    <a:lnTo>
                      <a:pt x="919" y="162"/>
                    </a:lnTo>
                    <a:lnTo>
                      <a:pt x="898" y="114"/>
                    </a:lnTo>
                    <a:lnTo>
                      <a:pt x="878" y="73"/>
                    </a:lnTo>
                    <a:lnTo>
                      <a:pt x="860" y="43"/>
                    </a:lnTo>
                    <a:lnTo>
                      <a:pt x="847" y="19"/>
                    </a:lnTo>
                    <a:lnTo>
                      <a:pt x="839" y="5"/>
                    </a:lnTo>
                    <a:lnTo>
                      <a:pt x="835" y="0"/>
                    </a:lnTo>
                    <a:close/>
                  </a:path>
                </a:pathLst>
              </a:custGeom>
              <a:solidFill>
                <a:srgbClr val="000000"/>
              </a:solidFill>
              <a:ln w="9525">
                <a:noFill/>
                <a:round/>
                <a:headEnd/>
                <a:tailEnd/>
              </a:ln>
            </p:spPr>
            <p:txBody>
              <a:bodyPr/>
              <a:lstStyle/>
              <a:p>
                <a:endParaRPr lang="it-IT"/>
              </a:p>
            </p:txBody>
          </p:sp>
          <p:sp>
            <p:nvSpPr>
              <p:cNvPr id="15407" name="Freeform 103"/>
              <p:cNvSpPr>
                <a:spLocks/>
              </p:cNvSpPr>
              <p:nvPr/>
            </p:nvSpPr>
            <p:spPr bwMode="auto">
              <a:xfrm>
                <a:off x="737" y="3089"/>
                <a:ext cx="281" cy="229"/>
              </a:xfrm>
              <a:custGeom>
                <a:avLst/>
                <a:gdLst>
                  <a:gd name="T0" fmla="*/ 0 w 842"/>
                  <a:gd name="T1" fmla="*/ 0 h 687"/>
                  <a:gd name="T2" fmla="*/ 0 w 842"/>
                  <a:gd name="T3" fmla="*/ 0 h 687"/>
                  <a:gd name="T4" fmla="*/ 0 w 842"/>
                  <a:gd name="T5" fmla="*/ 0 h 687"/>
                  <a:gd name="T6" fmla="*/ 0 w 842"/>
                  <a:gd name="T7" fmla="*/ 0 h 687"/>
                  <a:gd name="T8" fmla="*/ 0 w 842"/>
                  <a:gd name="T9" fmla="*/ 0 h 687"/>
                  <a:gd name="T10" fmla="*/ 0 w 842"/>
                  <a:gd name="T11" fmla="*/ 0 h 687"/>
                  <a:gd name="T12" fmla="*/ 0 w 842"/>
                  <a:gd name="T13" fmla="*/ 0 h 687"/>
                  <a:gd name="T14" fmla="*/ 0 w 842"/>
                  <a:gd name="T15" fmla="*/ 0 h 687"/>
                  <a:gd name="T16" fmla="*/ 0 w 842"/>
                  <a:gd name="T17" fmla="*/ 0 h 687"/>
                  <a:gd name="T18" fmla="*/ 0 w 842"/>
                  <a:gd name="T19" fmla="*/ 0 h 687"/>
                  <a:gd name="T20" fmla="*/ 0 w 842"/>
                  <a:gd name="T21" fmla="*/ 0 h 687"/>
                  <a:gd name="T22" fmla="*/ 0 w 842"/>
                  <a:gd name="T23" fmla="*/ 0 h 687"/>
                  <a:gd name="T24" fmla="*/ 0 w 842"/>
                  <a:gd name="T25" fmla="*/ 0 h 687"/>
                  <a:gd name="T26" fmla="*/ 0 w 842"/>
                  <a:gd name="T27" fmla="*/ 0 h 687"/>
                  <a:gd name="T28" fmla="*/ 0 w 842"/>
                  <a:gd name="T29" fmla="*/ 0 h 687"/>
                  <a:gd name="T30" fmla="*/ 0 w 842"/>
                  <a:gd name="T31" fmla="*/ 0 h 687"/>
                  <a:gd name="T32" fmla="*/ 0 w 842"/>
                  <a:gd name="T33" fmla="*/ 0 h 687"/>
                  <a:gd name="T34" fmla="*/ 0 w 842"/>
                  <a:gd name="T35" fmla="*/ 0 h 687"/>
                  <a:gd name="T36" fmla="*/ 0 w 842"/>
                  <a:gd name="T37" fmla="*/ 0 h 687"/>
                  <a:gd name="T38" fmla="*/ 0 w 842"/>
                  <a:gd name="T39" fmla="*/ 0 h 687"/>
                  <a:gd name="T40" fmla="*/ 0 w 842"/>
                  <a:gd name="T41" fmla="*/ 0 h 687"/>
                  <a:gd name="T42" fmla="*/ 0 w 842"/>
                  <a:gd name="T43" fmla="*/ 0 h 687"/>
                  <a:gd name="T44" fmla="*/ 0 w 842"/>
                  <a:gd name="T45" fmla="*/ 0 h 687"/>
                  <a:gd name="T46" fmla="*/ 0 w 842"/>
                  <a:gd name="T47" fmla="*/ 0 h 687"/>
                  <a:gd name="T48" fmla="*/ 0 w 842"/>
                  <a:gd name="T49" fmla="*/ 0 h 687"/>
                  <a:gd name="T50" fmla="*/ 0 w 842"/>
                  <a:gd name="T51" fmla="*/ 0 h 687"/>
                  <a:gd name="T52" fmla="*/ 0 w 842"/>
                  <a:gd name="T53" fmla="*/ 0 h 687"/>
                  <a:gd name="T54" fmla="*/ 0 w 842"/>
                  <a:gd name="T55" fmla="*/ 0 h 687"/>
                  <a:gd name="T56" fmla="*/ 0 w 842"/>
                  <a:gd name="T57" fmla="*/ 0 h 687"/>
                  <a:gd name="T58" fmla="*/ 0 w 842"/>
                  <a:gd name="T59" fmla="*/ 0 h 687"/>
                  <a:gd name="T60" fmla="*/ 0 w 842"/>
                  <a:gd name="T61" fmla="*/ 0 h 687"/>
                  <a:gd name="T62" fmla="*/ 0 w 842"/>
                  <a:gd name="T63" fmla="*/ 0 h 687"/>
                  <a:gd name="T64" fmla="*/ 0 w 842"/>
                  <a:gd name="T65" fmla="*/ 0 h 687"/>
                  <a:gd name="T66" fmla="*/ 0 w 842"/>
                  <a:gd name="T67" fmla="*/ 0 h 687"/>
                  <a:gd name="T68" fmla="*/ 0 w 842"/>
                  <a:gd name="T69" fmla="*/ 0 h 687"/>
                  <a:gd name="T70" fmla="*/ 0 w 842"/>
                  <a:gd name="T71" fmla="*/ 0 h 687"/>
                  <a:gd name="T72" fmla="*/ 0 w 842"/>
                  <a:gd name="T73" fmla="*/ 0 h 687"/>
                  <a:gd name="T74" fmla="*/ 0 w 842"/>
                  <a:gd name="T75" fmla="*/ 0 h 687"/>
                  <a:gd name="T76" fmla="*/ 0 w 842"/>
                  <a:gd name="T77" fmla="*/ 0 h 687"/>
                  <a:gd name="T78" fmla="*/ 0 w 842"/>
                  <a:gd name="T79" fmla="*/ 0 h 687"/>
                  <a:gd name="T80" fmla="*/ 0 w 842"/>
                  <a:gd name="T81" fmla="*/ 0 h 687"/>
                  <a:gd name="T82" fmla="*/ 0 w 842"/>
                  <a:gd name="T83" fmla="*/ 0 h 6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2"/>
                  <a:gd name="T127" fmla="*/ 0 h 687"/>
                  <a:gd name="T128" fmla="*/ 842 w 842"/>
                  <a:gd name="T129" fmla="*/ 687 h 6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2" h="687">
                    <a:moveTo>
                      <a:pt x="712" y="0"/>
                    </a:moveTo>
                    <a:lnTo>
                      <a:pt x="673" y="0"/>
                    </a:lnTo>
                    <a:lnTo>
                      <a:pt x="681" y="59"/>
                    </a:lnTo>
                    <a:lnTo>
                      <a:pt x="688" y="119"/>
                    </a:lnTo>
                    <a:lnTo>
                      <a:pt x="692" y="184"/>
                    </a:lnTo>
                    <a:lnTo>
                      <a:pt x="693" y="250"/>
                    </a:lnTo>
                    <a:lnTo>
                      <a:pt x="691" y="318"/>
                    </a:lnTo>
                    <a:lnTo>
                      <a:pt x="686" y="388"/>
                    </a:lnTo>
                    <a:lnTo>
                      <a:pt x="677" y="461"/>
                    </a:lnTo>
                    <a:lnTo>
                      <a:pt x="662" y="535"/>
                    </a:lnTo>
                    <a:lnTo>
                      <a:pt x="653" y="581"/>
                    </a:lnTo>
                    <a:lnTo>
                      <a:pt x="607" y="581"/>
                    </a:lnTo>
                    <a:lnTo>
                      <a:pt x="93" y="581"/>
                    </a:lnTo>
                    <a:lnTo>
                      <a:pt x="85" y="587"/>
                    </a:lnTo>
                    <a:lnTo>
                      <a:pt x="75" y="594"/>
                    </a:lnTo>
                    <a:lnTo>
                      <a:pt x="64" y="604"/>
                    </a:lnTo>
                    <a:lnTo>
                      <a:pt x="52" y="615"/>
                    </a:lnTo>
                    <a:lnTo>
                      <a:pt x="39" y="628"/>
                    </a:lnTo>
                    <a:lnTo>
                      <a:pt x="26" y="644"/>
                    </a:lnTo>
                    <a:lnTo>
                      <a:pt x="13" y="661"/>
                    </a:lnTo>
                    <a:lnTo>
                      <a:pt x="0" y="682"/>
                    </a:lnTo>
                    <a:lnTo>
                      <a:pt x="0" y="683"/>
                    </a:lnTo>
                    <a:lnTo>
                      <a:pt x="0" y="684"/>
                    </a:lnTo>
                    <a:lnTo>
                      <a:pt x="0" y="686"/>
                    </a:lnTo>
                    <a:lnTo>
                      <a:pt x="0" y="687"/>
                    </a:lnTo>
                    <a:lnTo>
                      <a:pt x="781" y="687"/>
                    </a:lnTo>
                    <a:lnTo>
                      <a:pt x="784" y="686"/>
                    </a:lnTo>
                    <a:lnTo>
                      <a:pt x="788" y="680"/>
                    </a:lnTo>
                    <a:lnTo>
                      <a:pt x="796" y="672"/>
                    </a:lnTo>
                    <a:lnTo>
                      <a:pt x="805" y="658"/>
                    </a:lnTo>
                    <a:lnTo>
                      <a:pt x="814" y="640"/>
                    </a:lnTo>
                    <a:lnTo>
                      <a:pt x="824" y="617"/>
                    </a:lnTo>
                    <a:lnTo>
                      <a:pt x="832" y="587"/>
                    </a:lnTo>
                    <a:lnTo>
                      <a:pt x="839" y="552"/>
                    </a:lnTo>
                    <a:lnTo>
                      <a:pt x="842" y="510"/>
                    </a:lnTo>
                    <a:lnTo>
                      <a:pt x="842" y="461"/>
                    </a:lnTo>
                    <a:lnTo>
                      <a:pt x="837" y="405"/>
                    </a:lnTo>
                    <a:lnTo>
                      <a:pt x="826" y="342"/>
                    </a:lnTo>
                    <a:lnTo>
                      <a:pt x="810" y="270"/>
                    </a:lnTo>
                    <a:lnTo>
                      <a:pt x="785" y="188"/>
                    </a:lnTo>
                    <a:lnTo>
                      <a:pt x="753" y="99"/>
                    </a:lnTo>
                    <a:lnTo>
                      <a:pt x="712" y="0"/>
                    </a:lnTo>
                    <a:close/>
                  </a:path>
                </a:pathLst>
              </a:custGeom>
              <a:solidFill>
                <a:srgbClr val="000000"/>
              </a:solidFill>
              <a:ln w="9525">
                <a:noFill/>
                <a:round/>
                <a:headEnd/>
                <a:tailEnd/>
              </a:ln>
            </p:spPr>
            <p:txBody>
              <a:bodyPr/>
              <a:lstStyle/>
              <a:p>
                <a:endParaRPr lang="it-IT"/>
              </a:p>
            </p:txBody>
          </p:sp>
          <p:sp>
            <p:nvSpPr>
              <p:cNvPr id="15408" name="Rectangle 104"/>
              <p:cNvSpPr>
                <a:spLocks noChangeArrowheads="1"/>
              </p:cNvSpPr>
              <p:nvPr/>
            </p:nvSpPr>
            <p:spPr bwMode="auto">
              <a:xfrm>
                <a:off x="737" y="3337"/>
                <a:ext cx="220" cy="29"/>
              </a:xfrm>
              <a:prstGeom prst="rect">
                <a:avLst/>
              </a:prstGeom>
              <a:solidFill>
                <a:srgbClr val="000000"/>
              </a:solidFill>
              <a:ln w="9525">
                <a:noFill/>
                <a:miter lim="800000"/>
                <a:headEnd/>
                <a:tailEnd/>
              </a:ln>
            </p:spPr>
            <p:txBody>
              <a:bodyPr/>
              <a:lstStyle/>
              <a:p>
                <a:endParaRPr lang="it-IT"/>
              </a:p>
            </p:txBody>
          </p:sp>
          <p:sp>
            <p:nvSpPr>
              <p:cNvPr id="15409" name="Freeform 105"/>
              <p:cNvSpPr>
                <a:spLocks/>
              </p:cNvSpPr>
              <p:nvPr/>
            </p:nvSpPr>
            <p:spPr bwMode="auto">
              <a:xfrm>
                <a:off x="755" y="3383"/>
                <a:ext cx="182" cy="109"/>
              </a:xfrm>
              <a:custGeom>
                <a:avLst/>
                <a:gdLst>
                  <a:gd name="T0" fmla="*/ 0 w 545"/>
                  <a:gd name="T1" fmla="*/ 0 h 326"/>
                  <a:gd name="T2" fmla="*/ 0 w 545"/>
                  <a:gd name="T3" fmla="*/ 0 h 326"/>
                  <a:gd name="T4" fmla="*/ 0 w 545"/>
                  <a:gd name="T5" fmla="*/ 0 h 326"/>
                  <a:gd name="T6" fmla="*/ 0 w 545"/>
                  <a:gd name="T7" fmla="*/ 0 h 326"/>
                  <a:gd name="T8" fmla="*/ 0 w 545"/>
                  <a:gd name="T9" fmla="*/ 0 h 326"/>
                  <a:gd name="T10" fmla="*/ 0 w 545"/>
                  <a:gd name="T11" fmla="*/ 0 h 326"/>
                  <a:gd name="T12" fmla="*/ 0 w 545"/>
                  <a:gd name="T13" fmla="*/ 0 h 326"/>
                  <a:gd name="T14" fmla="*/ 0 w 545"/>
                  <a:gd name="T15" fmla="*/ 0 h 326"/>
                  <a:gd name="T16" fmla="*/ 0 w 545"/>
                  <a:gd name="T17" fmla="*/ 0 h 326"/>
                  <a:gd name="T18" fmla="*/ 0 w 545"/>
                  <a:gd name="T19" fmla="*/ 0 h 326"/>
                  <a:gd name="T20" fmla="*/ 0 w 545"/>
                  <a:gd name="T21" fmla="*/ 0 h 326"/>
                  <a:gd name="T22" fmla="*/ 0 w 545"/>
                  <a:gd name="T23" fmla="*/ 0 h 326"/>
                  <a:gd name="T24" fmla="*/ 0 w 545"/>
                  <a:gd name="T25" fmla="*/ 0 h 326"/>
                  <a:gd name="T26" fmla="*/ 0 w 545"/>
                  <a:gd name="T27" fmla="*/ 0 h 326"/>
                  <a:gd name="T28" fmla="*/ 0 w 545"/>
                  <a:gd name="T29" fmla="*/ 0 h 326"/>
                  <a:gd name="T30" fmla="*/ 0 w 545"/>
                  <a:gd name="T31" fmla="*/ 0 h 326"/>
                  <a:gd name="T32" fmla="*/ 0 w 545"/>
                  <a:gd name="T33" fmla="*/ 0 h 326"/>
                  <a:gd name="T34" fmla="*/ 0 w 545"/>
                  <a:gd name="T35" fmla="*/ 0 h 326"/>
                  <a:gd name="T36" fmla="*/ 0 w 545"/>
                  <a:gd name="T37" fmla="*/ 0 h 326"/>
                  <a:gd name="T38" fmla="*/ 0 w 545"/>
                  <a:gd name="T39" fmla="*/ 0 h 326"/>
                  <a:gd name="T40" fmla="*/ 0 w 545"/>
                  <a:gd name="T41" fmla="*/ 0 h 326"/>
                  <a:gd name="T42" fmla="*/ 0 w 545"/>
                  <a:gd name="T43" fmla="*/ 0 h 326"/>
                  <a:gd name="T44" fmla="*/ 0 w 545"/>
                  <a:gd name="T45" fmla="*/ 0 h 326"/>
                  <a:gd name="T46" fmla="*/ 0 w 545"/>
                  <a:gd name="T47" fmla="*/ 0 h 326"/>
                  <a:gd name="T48" fmla="*/ 0 w 545"/>
                  <a:gd name="T49" fmla="*/ 0 h 326"/>
                  <a:gd name="T50" fmla="*/ 0 w 545"/>
                  <a:gd name="T51" fmla="*/ 0 h 326"/>
                  <a:gd name="T52" fmla="*/ 0 w 545"/>
                  <a:gd name="T53" fmla="*/ 0 h 326"/>
                  <a:gd name="T54" fmla="*/ 0 w 545"/>
                  <a:gd name="T55" fmla="*/ 0 h 326"/>
                  <a:gd name="T56" fmla="*/ 0 w 545"/>
                  <a:gd name="T57" fmla="*/ 0 h 326"/>
                  <a:gd name="T58" fmla="*/ 0 w 545"/>
                  <a:gd name="T59" fmla="*/ 0 h 326"/>
                  <a:gd name="T60" fmla="*/ 0 w 545"/>
                  <a:gd name="T61" fmla="*/ 0 h 326"/>
                  <a:gd name="T62" fmla="*/ 0 w 545"/>
                  <a:gd name="T63" fmla="*/ 0 h 326"/>
                  <a:gd name="T64" fmla="*/ 0 w 545"/>
                  <a:gd name="T65" fmla="*/ 0 h 326"/>
                  <a:gd name="T66" fmla="*/ 0 w 545"/>
                  <a:gd name="T67" fmla="*/ 0 h 326"/>
                  <a:gd name="T68" fmla="*/ 0 w 545"/>
                  <a:gd name="T69" fmla="*/ 0 h 326"/>
                  <a:gd name="T70" fmla="*/ 0 w 545"/>
                  <a:gd name="T71" fmla="*/ 0 h 326"/>
                  <a:gd name="T72" fmla="*/ 0 w 545"/>
                  <a:gd name="T73" fmla="*/ 0 h 326"/>
                  <a:gd name="T74" fmla="*/ 0 w 545"/>
                  <a:gd name="T75" fmla="*/ 0 h 326"/>
                  <a:gd name="T76" fmla="*/ 0 w 545"/>
                  <a:gd name="T77" fmla="*/ 0 h 326"/>
                  <a:gd name="T78" fmla="*/ 0 w 545"/>
                  <a:gd name="T79" fmla="*/ 0 h 326"/>
                  <a:gd name="T80" fmla="*/ 0 w 545"/>
                  <a:gd name="T81" fmla="*/ 0 h 326"/>
                  <a:gd name="T82" fmla="*/ 0 w 545"/>
                  <a:gd name="T83" fmla="*/ 0 h 326"/>
                  <a:gd name="T84" fmla="*/ 0 w 545"/>
                  <a:gd name="T85" fmla="*/ 0 h 3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326"/>
                  <a:gd name="T131" fmla="*/ 545 w 545"/>
                  <a:gd name="T132" fmla="*/ 326 h 3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326">
                    <a:moveTo>
                      <a:pt x="477" y="217"/>
                    </a:moveTo>
                    <a:lnTo>
                      <a:pt x="459" y="201"/>
                    </a:lnTo>
                    <a:lnTo>
                      <a:pt x="441" y="187"/>
                    </a:lnTo>
                    <a:lnTo>
                      <a:pt x="421" y="174"/>
                    </a:lnTo>
                    <a:lnTo>
                      <a:pt x="401" y="163"/>
                    </a:lnTo>
                    <a:lnTo>
                      <a:pt x="380" y="154"/>
                    </a:lnTo>
                    <a:lnTo>
                      <a:pt x="359" y="145"/>
                    </a:lnTo>
                    <a:lnTo>
                      <a:pt x="336" y="139"/>
                    </a:lnTo>
                    <a:lnTo>
                      <a:pt x="314" y="136"/>
                    </a:lnTo>
                    <a:lnTo>
                      <a:pt x="314" y="0"/>
                    </a:lnTo>
                    <a:lnTo>
                      <a:pt x="227" y="0"/>
                    </a:lnTo>
                    <a:lnTo>
                      <a:pt x="227" y="136"/>
                    </a:lnTo>
                    <a:lnTo>
                      <a:pt x="207" y="139"/>
                    </a:lnTo>
                    <a:lnTo>
                      <a:pt x="188" y="145"/>
                    </a:lnTo>
                    <a:lnTo>
                      <a:pt x="169" y="151"/>
                    </a:lnTo>
                    <a:lnTo>
                      <a:pt x="151" y="159"/>
                    </a:lnTo>
                    <a:lnTo>
                      <a:pt x="134" y="168"/>
                    </a:lnTo>
                    <a:lnTo>
                      <a:pt x="117" y="178"/>
                    </a:lnTo>
                    <a:lnTo>
                      <a:pt x="102" y="189"/>
                    </a:lnTo>
                    <a:lnTo>
                      <a:pt x="86" y="201"/>
                    </a:lnTo>
                    <a:lnTo>
                      <a:pt x="72" y="214"/>
                    </a:lnTo>
                    <a:lnTo>
                      <a:pt x="59" y="228"/>
                    </a:lnTo>
                    <a:lnTo>
                      <a:pt x="46" y="242"/>
                    </a:lnTo>
                    <a:lnTo>
                      <a:pt x="36" y="257"/>
                    </a:lnTo>
                    <a:lnTo>
                      <a:pt x="25" y="274"/>
                    </a:lnTo>
                    <a:lnTo>
                      <a:pt x="16" y="290"/>
                    </a:lnTo>
                    <a:lnTo>
                      <a:pt x="8" y="308"/>
                    </a:lnTo>
                    <a:lnTo>
                      <a:pt x="0" y="326"/>
                    </a:lnTo>
                    <a:lnTo>
                      <a:pt x="89" y="326"/>
                    </a:lnTo>
                    <a:lnTo>
                      <a:pt x="92" y="319"/>
                    </a:lnTo>
                    <a:lnTo>
                      <a:pt x="97" y="313"/>
                    </a:lnTo>
                    <a:lnTo>
                      <a:pt x="101" y="306"/>
                    </a:lnTo>
                    <a:lnTo>
                      <a:pt x="105" y="300"/>
                    </a:lnTo>
                    <a:lnTo>
                      <a:pt x="110" y="293"/>
                    </a:lnTo>
                    <a:lnTo>
                      <a:pt x="116" y="287"/>
                    </a:lnTo>
                    <a:lnTo>
                      <a:pt x="121" y="281"/>
                    </a:lnTo>
                    <a:lnTo>
                      <a:pt x="127" y="275"/>
                    </a:lnTo>
                    <a:lnTo>
                      <a:pt x="137" y="264"/>
                    </a:lnTo>
                    <a:lnTo>
                      <a:pt x="149" y="256"/>
                    </a:lnTo>
                    <a:lnTo>
                      <a:pt x="161" y="247"/>
                    </a:lnTo>
                    <a:lnTo>
                      <a:pt x="174" y="240"/>
                    </a:lnTo>
                    <a:lnTo>
                      <a:pt x="185" y="234"/>
                    </a:lnTo>
                    <a:lnTo>
                      <a:pt x="200" y="228"/>
                    </a:lnTo>
                    <a:lnTo>
                      <a:pt x="213" y="223"/>
                    </a:lnTo>
                    <a:lnTo>
                      <a:pt x="227" y="220"/>
                    </a:lnTo>
                    <a:lnTo>
                      <a:pt x="233" y="218"/>
                    </a:lnTo>
                    <a:lnTo>
                      <a:pt x="238" y="217"/>
                    </a:lnTo>
                    <a:lnTo>
                      <a:pt x="243" y="216"/>
                    </a:lnTo>
                    <a:lnTo>
                      <a:pt x="249" y="216"/>
                    </a:lnTo>
                    <a:lnTo>
                      <a:pt x="255" y="215"/>
                    </a:lnTo>
                    <a:lnTo>
                      <a:pt x="261" y="215"/>
                    </a:lnTo>
                    <a:lnTo>
                      <a:pt x="267" y="215"/>
                    </a:lnTo>
                    <a:lnTo>
                      <a:pt x="273" y="215"/>
                    </a:lnTo>
                    <a:lnTo>
                      <a:pt x="277" y="215"/>
                    </a:lnTo>
                    <a:lnTo>
                      <a:pt x="283" y="215"/>
                    </a:lnTo>
                    <a:lnTo>
                      <a:pt x="288" y="215"/>
                    </a:lnTo>
                    <a:lnTo>
                      <a:pt x="294" y="216"/>
                    </a:lnTo>
                    <a:lnTo>
                      <a:pt x="299" y="216"/>
                    </a:lnTo>
                    <a:lnTo>
                      <a:pt x="304" y="217"/>
                    </a:lnTo>
                    <a:lnTo>
                      <a:pt x="309" y="217"/>
                    </a:lnTo>
                    <a:lnTo>
                      <a:pt x="314" y="218"/>
                    </a:lnTo>
                    <a:lnTo>
                      <a:pt x="328" y="222"/>
                    </a:lnTo>
                    <a:lnTo>
                      <a:pt x="342" y="227"/>
                    </a:lnTo>
                    <a:lnTo>
                      <a:pt x="356" y="233"/>
                    </a:lnTo>
                    <a:lnTo>
                      <a:pt x="369" y="240"/>
                    </a:lnTo>
                    <a:lnTo>
                      <a:pt x="382" y="247"/>
                    </a:lnTo>
                    <a:lnTo>
                      <a:pt x="395" y="255"/>
                    </a:lnTo>
                    <a:lnTo>
                      <a:pt x="407" y="264"/>
                    </a:lnTo>
                    <a:lnTo>
                      <a:pt x="418" y="275"/>
                    </a:lnTo>
                    <a:lnTo>
                      <a:pt x="424" y="281"/>
                    </a:lnTo>
                    <a:lnTo>
                      <a:pt x="428" y="287"/>
                    </a:lnTo>
                    <a:lnTo>
                      <a:pt x="434" y="293"/>
                    </a:lnTo>
                    <a:lnTo>
                      <a:pt x="439" y="300"/>
                    </a:lnTo>
                    <a:lnTo>
                      <a:pt x="444" y="306"/>
                    </a:lnTo>
                    <a:lnTo>
                      <a:pt x="447" y="313"/>
                    </a:lnTo>
                    <a:lnTo>
                      <a:pt x="452" y="319"/>
                    </a:lnTo>
                    <a:lnTo>
                      <a:pt x="455" y="326"/>
                    </a:lnTo>
                    <a:lnTo>
                      <a:pt x="545" y="326"/>
                    </a:lnTo>
                    <a:lnTo>
                      <a:pt x="539" y="310"/>
                    </a:lnTo>
                    <a:lnTo>
                      <a:pt x="533" y="296"/>
                    </a:lnTo>
                    <a:lnTo>
                      <a:pt x="525" y="282"/>
                    </a:lnTo>
                    <a:lnTo>
                      <a:pt x="517" y="268"/>
                    </a:lnTo>
                    <a:lnTo>
                      <a:pt x="508" y="255"/>
                    </a:lnTo>
                    <a:lnTo>
                      <a:pt x="498" y="242"/>
                    </a:lnTo>
                    <a:lnTo>
                      <a:pt x="487" y="229"/>
                    </a:lnTo>
                    <a:lnTo>
                      <a:pt x="477" y="217"/>
                    </a:lnTo>
                    <a:close/>
                  </a:path>
                </a:pathLst>
              </a:custGeom>
              <a:solidFill>
                <a:srgbClr val="000000"/>
              </a:solidFill>
              <a:ln w="9525">
                <a:noFill/>
                <a:round/>
                <a:headEnd/>
                <a:tailEnd/>
              </a:ln>
            </p:spPr>
            <p:txBody>
              <a:bodyPr/>
              <a:lstStyle/>
              <a:p>
                <a:endParaRPr lang="it-IT"/>
              </a:p>
            </p:txBody>
          </p:sp>
          <p:sp>
            <p:nvSpPr>
              <p:cNvPr id="15410" name="Freeform 106"/>
              <p:cNvSpPr>
                <a:spLocks/>
              </p:cNvSpPr>
              <p:nvPr/>
            </p:nvSpPr>
            <p:spPr bwMode="auto">
              <a:xfrm>
                <a:off x="537" y="3120"/>
                <a:ext cx="125" cy="28"/>
              </a:xfrm>
              <a:custGeom>
                <a:avLst/>
                <a:gdLst>
                  <a:gd name="T0" fmla="*/ 0 w 376"/>
                  <a:gd name="T1" fmla="*/ 0 h 85"/>
                  <a:gd name="T2" fmla="*/ 0 w 376"/>
                  <a:gd name="T3" fmla="*/ 0 h 85"/>
                  <a:gd name="T4" fmla="*/ 0 w 376"/>
                  <a:gd name="T5" fmla="*/ 0 h 85"/>
                  <a:gd name="T6" fmla="*/ 0 w 376"/>
                  <a:gd name="T7" fmla="*/ 0 h 85"/>
                  <a:gd name="T8" fmla="*/ 0 w 376"/>
                  <a:gd name="T9" fmla="*/ 0 h 85"/>
                  <a:gd name="T10" fmla="*/ 0 60000 65536"/>
                  <a:gd name="T11" fmla="*/ 0 60000 65536"/>
                  <a:gd name="T12" fmla="*/ 0 60000 65536"/>
                  <a:gd name="T13" fmla="*/ 0 60000 65536"/>
                  <a:gd name="T14" fmla="*/ 0 60000 65536"/>
                  <a:gd name="T15" fmla="*/ 0 w 376"/>
                  <a:gd name="T16" fmla="*/ 0 h 85"/>
                  <a:gd name="T17" fmla="*/ 376 w 376"/>
                  <a:gd name="T18" fmla="*/ 85 h 85"/>
                </a:gdLst>
                <a:ahLst/>
                <a:cxnLst>
                  <a:cxn ang="T10">
                    <a:pos x="T0" y="T1"/>
                  </a:cxn>
                  <a:cxn ang="T11">
                    <a:pos x="T2" y="T3"/>
                  </a:cxn>
                  <a:cxn ang="T12">
                    <a:pos x="T4" y="T5"/>
                  </a:cxn>
                  <a:cxn ang="T13">
                    <a:pos x="T6" y="T7"/>
                  </a:cxn>
                  <a:cxn ang="T14">
                    <a:pos x="T8" y="T9"/>
                  </a:cxn>
                </a:cxnLst>
                <a:rect l="T15" t="T16" r="T17" b="T18"/>
                <a:pathLst>
                  <a:path w="376" h="85">
                    <a:moveTo>
                      <a:pt x="0" y="85"/>
                    </a:moveTo>
                    <a:lnTo>
                      <a:pt x="376" y="85"/>
                    </a:lnTo>
                    <a:lnTo>
                      <a:pt x="376" y="28"/>
                    </a:lnTo>
                    <a:lnTo>
                      <a:pt x="0" y="0"/>
                    </a:lnTo>
                    <a:lnTo>
                      <a:pt x="0" y="85"/>
                    </a:lnTo>
                    <a:close/>
                  </a:path>
                </a:pathLst>
              </a:custGeom>
              <a:solidFill>
                <a:srgbClr val="000000"/>
              </a:solidFill>
              <a:ln w="9525">
                <a:noFill/>
                <a:round/>
                <a:headEnd/>
                <a:tailEnd/>
              </a:ln>
            </p:spPr>
            <p:txBody>
              <a:bodyPr/>
              <a:lstStyle/>
              <a:p>
                <a:endParaRPr lang="it-IT"/>
              </a:p>
            </p:txBody>
          </p:sp>
          <p:sp>
            <p:nvSpPr>
              <p:cNvPr id="15411" name="Freeform 107"/>
              <p:cNvSpPr>
                <a:spLocks/>
              </p:cNvSpPr>
              <p:nvPr/>
            </p:nvSpPr>
            <p:spPr bwMode="auto">
              <a:xfrm>
                <a:off x="288" y="2884"/>
                <a:ext cx="240" cy="263"/>
              </a:xfrm>
              <a:custGeom>
                <a:avLst/>
                <a:gdLst>
                  <a:gd name="T0" fmla="*/ 0 w 721"/>
                  <a:gd name="T1" fmla="*/ 0 h 790"/>
                  <a:gd name="T2" fmla="*/ 0 w 721"/>
                  <a:gd name="T3" fmla="*/ 0 h 790"/>
                  <a:gd name="T4" fmla="*/ 0 w 721"/>
                  <a:gd name="T5" fmla="*/ 0 h 790"/>
                  <a:gd name="T6" fmla="*/ 0 w 721"/>
                  <a:gd name="T7" fmla="*/ 0 h 790"/>
                  <a:gd name="T8" fmla="*/ 0 w 721"/>
                  <a:gd name="T9" fmla="*/ 0 h 790"/>
                  <a:gd name="T10" fmla="*/ 0 w 721"/>
                  <a:gd name="T11" fmla="*/ 0 h 790"/>
                  <a:gd name="T12" fmla="*/ 0 w 721"/>
                  <a:gd name="T13" fmla="*/ 0 h 790"/>
                  <a:gd name="T14" fmla="*/ 0 w 721"/>
                  <a:gd name="T15" fmla="*/ 0 h 790"/>
                  <a:gd name="T16" fmla="*/ 0 w 721"/>
                  <a:gd name="T17" fmla="*/ 0 h 790"/>
                  <a:gd name="T18" fmla="*/ 0 w 721"/>
                  <a:gd name="T19" fmla="*/ 0 h 790"/>
                  <a:gd name="T20" fmla="*/ 0 w 721"/>
                  <a:gd name="T21" fmla="*/ 0 h 790"/>
                  <a:gd name="T22" fmla="*/ 0 w 721"/>
                  <a:gd name="T23" fmla="*/ 0 h 790"/>
                  <a:gd name="T24" fmla="*/ 0 w 721"/>
                  <a:gd name="T25" fmla="*/ 0 h 790"/>
                  <a:gd name="T26" fmla="*/ 0 w 721"/>
                  <a:gd name="T27" fmla="*/ 0 h 7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1"/>
                  <a:gd name="T43" fmla="*/ 0 h 790"/>
                  <a:gd name="T44" fmla="*/ 721 w 721"/>
                  <a:gd name="T45" fmla="*/ 790 h 7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1" h="790">
                    <a:moveTo>
                      <a:pt x="672" y="790"/>
                    </a:moveTo>
                    <a:lnTo>
                      <a:pt x="62" y="790"/>
                    </a:lnTo>
                    <a:lnTo>
                      <a:pt x="62" y="665"/>
                    </a:lnTo>
                    <a:lnTo>
                      <a:pt x="213" y="665"/>
                    </a:lnTo>
                    <a:lnTo>
                      <a:pt x="213" y="612"/>
                    </a:lnTo>
                    <a:lnTo>
                      <a:pt x="153" y="612"/>
                    </a:lnTo>
                    <a:lnTo>
                      <a:pt x="0" y="217"/>
                    </a:lnTo>
                    <a:lnTo>
                      <a:pt x="557" y="0"/>
                    </a:lnTo>
                    <a:lnTo>
                      <a:pt x="721" y="565"/>
                    </a:lnTo>
                    <a:lnTo>
                      <a:pt x="574" y="616"/>
                    </a:lnTo>
                    <a:lnTo>
                      <a:pt x="574" y="659"/>
                    </a:lnTo>
                    <a:lnTo>
                      <a:pt x="678" y="659"/>
                    </a:lnTo>
                    <a:lnTo>
                      <a:pt x="678" y="790"/>
                    </a:lnTo>
                    <a:lnTo>
                      <a:pt x="672" y="790"/>
                    </a:lnTo>
                    <a:close/>
                  </a:path>
                </a:pathLst>
              </a:custGeom>
              <a:solidFill>
                <a:srgbClr val="000000"/>
              </a:solidFill>
              <a:ln w="9525">
                <a:noFill/>
                <a:round/>
                <a:headEnd/>
                <a:tailEnd/>
              </a:ln>
            </p:spPr>
            <p:txBody>
              <a:bodyPr/>
              <a:lstStyle/>
              <a:p>
                <a:endParaRPr lang="it-IT"/>
              </a:p>
            </p:txBody>
          </p:sp>
          <p:sp>
            <p:nvSpPr>
              <p:cNvPr id="15412" name="Freeform 108"/>
              <p:cNvSpPr>
                <a:spLocks/>
              </p:cNvSpPr>
              <p:nvPr/>
            </p:nvSpPr>
            <p:spPr bwMode="auto">
              <a:xfrm>
                <a:off x="595" y="3083"/>
                <a:ext cx="48" cy="26"/>
              </a:xfrm>
              <a:custGeom>
                <a:avLst/>
                <a:gdLst>
                  <a:gd name="T0" fmla="*/ 0 w 143"/>
                  <a:gd name="T1" fmla="*/ 0 h 78"/>
                  <a:gd name="T2" fmla="*/ 0 w 143"/>
                  <a:gd name="T3" fmla="*/ 0 h 78"/>
                  <a:gd name="T4" fmla="*/ 0 w 143"/>
                  <a:gd name="T5" fmla="*/ 0 h 78"/>
                  <a:gd name="T6" fmla="*/ 0 w 143"/>
                  <a:gd name="T7" fmla="*/ 0 h 78"/>
                  <a:gd name="T8" fmla="*/ 0 w 143"/>
                  <a:gd name="T9" fmla="*/ 0 h 78"/>
                  <a:gd name="T10" fmla="*/ 0 w 143"/>
                  <a:gd name="T11" fmla="*/ 0 h 78"/>
                  <a:gd name="T12" fmla="*/ 0 w 143"/>
                  <a:gd name="T13" fmla="*/ 0 h 78"/>
                  <a:gd name="T14" fmla="*/ 0 w 143"/>
                  <a:gd name="T15" fmla="*/ 0 h 78"/>
                  <a:gd name="T16" fmla="*/ 0 w 143"/>
                  <a:gd name="T17" fmla="*/ 0 h 78"/>
                  <a:gd name="T18" fmla="*/ 0 w 143"/>
                  <a:gd name="T19" fmla="*/ 0 h 78"/>
                  <a:gd name="T20" fmla="*/ 0 w 143"/>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78"/>
                  <a:gd name="T35" fmla="*/ 143 w 14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78">
                    <a:moveTo>
                      <a:pt x="143" y="78"/>
                    </a:moveTo>
                    <a:lnTo>
                      <a:pt x="0" y="78"/>
                    </a:lnTo>
                    <a:lnTo>
                      <a:pt x="3" y="74"/>
                    </a:lnTo>
                    <a:lnTo>
                      <a:pt x="13" y="66"/>
                    </a:lnTo>
                    <a:lnTo>
                      <a:pt x="27" y="54"/>
                    </a:lnTo>
                    <a:lnTo>
                      <a:pt x="43" y="40"/>
                    </a:lnTo>
                    <a:lnTo>
                      <a:pt x="62" y="27"/>
                    </a:lnTo>
                    <a:lnTo>
                      <a:pt x="81" y="14"/>
                    </a:lnTo>
                    <a:lnTo>
                      <a:pt x="99" y="4"/>
                    </a:lnTo>
                    <a:lnTo>
                      <a:pt x="114" y="0"/>
                    </a:lnTo>
                    <a:lnTo>
                      <a:pt x="143" y="78"/>
                    </a:lnTo>
                    <a:close/>
                  </a:path>
                </a:pathLst>
              </a:custGeom>
              <a:solidFill>
                <a:srgbClr val="000000"/>
              </a:solidFill>
              <a:ln w="9525">
                <a:noFill/>
                <a:round/>
                <a:headEnd/>
                <a:tailEnd/>
              </a:ln>
            </p:spPr>
            <p:txBody>
              <a:bodyPr/>
              <a:lstStyle/>
              <a:p>
                <a:endParaRPr lang="it-IT"/>
              </a:p>
            </p:txBody>
          </p:sp>
          <p:sp>
            <p:nvSpPr>
              <p:cNvPr id="15413" name="Freeform 109"/>
              <p:cNvSpPr>
                <a:spLocks/>
              </p:cNvSpPr>
              <p:nvPr/>
            </p:nvSpPr>
            <p:spPr bwMode="auto">
              <a:xfrm>
                <a:off x="306" y="3171"/>
                <a:ext cx="359" cy="321"/>
              </a:xfrm>
              <a:custGeom>
                <a:avLst/>
                <a:gdLst>
                  <a:gd name="T0" fmla="*/ 0 w 1075"/>
                  <a:gd name="T1" fmla="*/ 0 h 964"/>
                  <a:gd name="T2" fmla="*/ 0 w 1075"/>
                  <a:gd name="T3" fmla="*/ 0 h 964"/>
                  <a:gd name="T4" fmla="*/ 0 w 1075"/>
                  <a:gd name="T5" fmla="*/ 0 h 964"/>
                  <a:gd name="T6" fmla="*/ 0 w 1075"/>
                  <a:gd name="T7" fmla="*/ 0 h 964"/>
                  <a:gd name="T8" fmla="*/ 0 w 1075"/>
                  <a:gd name="T9" fmla="*/ 0 h 964"/>
                  <a:gd name="T10" fmla="*/ 0 w 1075"/>
                  <a:gd name="T11" fmla="*/ 0 h 964"/>
                  <a:gd name="T12" fmla="*/ 0 w 1075"/>
                  <a:gd name="T13" fmla="*/ 0 h 964"/>
                  <a:gd name="T14" fmla="*/ 0 w 1075"/>
                  <a:gd name="T15" fmla="*/ 0 h 964"/>
                  <a:gd name="T16" fmla="*/ 0 w 1075"/>
                  <a:gd name="T17" fmla="*/ 0 h 964"/>
                  <a:gd name="T18" fmla="*/ 0 w 1075"/>
                  <a:gd name="T19" fmla="*/ 0 h 964"/>
                  <a:gd name="T20" fmla="*/ 0 w 1075"/>
                  <a:gd name="T21" fmla="*/ 0 h 964"/>
                  <a:gd name="T22" fmla="*/ 0 w 1075"/>
                  <a:gd name="T23" fmla="*/ 0 h 964"/>
                  <a:gd name="T24" fmla="*/ 0 w 1075"/>
                  <a:gd name="T25" fmla="*/ 0 h 964"/>
                  <a:gd name="T26" fmla="*/ 0 w 1075"/>
                  <a:gd name="T27" fmla="*/ 0 h 964"/>
                  <a:gd name="T28" fmla="*/ 0 w 1075"/>
                  <a:gd name="T29" fmla="*/ 0 h 964"/>
                  <a:gd name="T30" fmla="*/ 0 w 1075"/>
                  <a:gd name="T31" fmla="*/ 0 h 964"/>
                  <a:gd name="T32" fmla="*/ 0 w 1075"/>
                  <a:gd name="T33" fmla="*/ 0 h 964"/>
                  <a:gd name="T34" fmla="*/ 0 w 1075"/>
                  <a:gd name="T35" fmla="*/ 0 h 964"/>
                  <a:gd name="T36" fmla="*/ 0 w 1075"/>
                  <a:gd name="T37" fmla="*/ 0 h 964"/>
                  <a:gd name="T38" fmla="*/ 0 w 1075"/>
                  <a:gd name="T39" fmla="*/ 0 h 964"/>
                  <a:gd name="T40" fmla="*/ 0 w 1075"/>
                  <a:gd name="T41" fmla="*/ 0 h 9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5"/>
                  <a:gd name="T64" fmla="*/ 0 h 964"/>
                  <a:gd name="T65" fmla="*/ 1075 w 1075"/>
                  <a:gd name="T66" fmla="*/ 964 h 9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5" h="964">
                    <a:moveTo>
                      <a:pt x="0" y="0"/>
                    </a:moveTo>
                    <a:lnTo>
                      <a:pt x="0" y="87"/>
                    </a:lnTo>
                    <a:lnTo>
                      <a:pt x="131" y="87"/>
                    </a:lnTo>
                    <a:lnTo>
                      <a:pt x="131" y="322"/>
                    </a:lnTo>
                    <a:lnTo>
                      <a:pt x="218" y="322"/>
                    </a:lnTo>
                    <a:lnTo>
                      <a:pt x="218" y="87"/>
                    </a:lnTo>
                    <a:lnTo>
                      <a:pt x="715" y="87"/>
                    </a:lnTo>
                    <a:lnTo>
                      <a:pt x="715" y="802"/>
                    </a:lnTo>
                    <a:lnTo>
                      <a:pt x="218" y="802"/>
                    </a:lnTo>
                    <a:lnTo>
                      <a:pt x="218" y="322"/>
                    </a:lnTo>
                    <a:lnTo>
                      <a:pt x="131" y="322"/>
                    </a:lnTo>
                    <a:lnTo>
                      <a:pt x="131" y="964"/>
                    </a:lnTo>
                    <a:lnTo>
                      <a:pt x="218" y="964"/>
                    </a:lnTo>
                    <a:lnTo>
                      <a:pt x="218" y="890"/>
                    </a:lnTo>
                    <a:lnTo>
                      <a:pt x="715" y="890"/>
                    </a:lnTo>
                    <a:lnTo>
                      <a:pt x="715" y="964"/>
                    </a:lnTo>
                    <a:lnTo>
                      <a:pt x="803" y="964"/>
                    </a:lnTo>
                    <a:lnTo>
                      <a:pt x="803" y="87"/>
                    </a:lnTo>
                    <a:lnTo>
                      <a:pt x="1075" y="87"/>
                    </a:lnTo>
                    <a:lnTo>
                      <a:pt x="1075" y="0"/>
                    </a:lnTo>
                    <a:lnTo>
                      <a:pt x="0" y="0"/>
                    </a:lnTo>
                    <a:close/>
                  </a:path>
                </a:pathLst>
              </a:custGeom>
              <a:solidFill>
                <a:srgbClr val="000000"/>
              </a:solidFill>
              <a:ln w="9525">
                <a:noFill/>
                <a:round/>
                <a:headEnd/>
                <a:tailEnd/>
              </a:ln>
            </p:spPr>
            <p:txBody>
              <a:bodyPr/>
              <a:lstStyle/>
              <a:p>
                <a:endParaRPr lang="it-IT"/>
              </a:p>
            </p:txBody>
          </p:sp>
        </p:grpSp>
        <p:sp>
          <p:nvSpPr>
            <p:cNvPr id="15394" name="Line 110"/>
            <p:cNvSpPr>
              <a:spLocks noChangeShapeType="1"/>
            </p:cNvSpPr>
            <p:nvPr/>
          </p:nvSpPr>
          <p:spPr bwMode="auto">
            <a:xfrm>
              <a:off x="1519" y="1434"/>
              <a:ext cx="544" cy="0"/>
            </a:xfrm>
            <a:prstGeom prst="line">
              <a:avLst/>
            </a:prstGeom>
            <a:noFill/>
            <a:ln w="31750">
              <a:solidFill>
                <a:srgbClr val="333333"/>
              </a:solidFill>
              <a:round/>
              <a:headEnd/>
              <a:tailEnd/>
            </a:ln>
          </p:spPr>
          <p:txBody>
            <a:bodyPr wrap="none" anchor="ctr"/>
            <a:lstStyle/>
            <a:p>
              <a:endParaRPr lang="it-IT"/>
            </a:p>
          </p:txBody>
        </p:sp>
        <p:sp>
          <p:nvSpPr>
            <p:cNvPr id="15395" name="Line 111"/>
            <p:cNvSpPr>
              <a:spLocks noChangeShapeType="1"/>
            </p:cNvSpPr>
            <p:nvPr/>
          </p:nvSpPr>
          <p:spPr bwMode="auto">
            <a:xfrm flipH="1" flipV="1">
              <a:off x="2426" y="1616"/>
              <a:ext cx="136" cy="499"/>
            </a:xfrm>
            <a:prstGeom prst="line">
              <a:avLst/>
            </a:prstGeom>
            <a:noFill/>
            <a:ln w="31750">
              <a:solidFill>
                <a:srgbClr val="333333"/>
              </a:solidFill>
              <a:round/>
              <a:headEnd/>
              <a:tailEnd/>
            </a:ln>
          </p:spPr>
          <p:txBody>
            <a:bodyPr wrap="none" anchor="ctr"/>
            <a:lstStyle/>
            <a:p>
              <a:endParaRPr lang="it-IT"/>
            </a:p>
          </p:txBody>
        </p:sp>
        <p:sp>
          <p:nvSpPr>
            <p:cNvPr id="15396" name="Line 112"/>
            <p:cNvSpPr>
              <a:spLocks noChangeShapeType="1"/>
            </p:cNvSpPr>
            <p:nvPr/>
          </p:nvSpPr>
          <p:spPr bwMode="auto">
            <a:xfrm flipV="1">
              <a:off x="4331" y="1978"/>
              <a:ext cx="545" cy="182"/>
            </a:xfrm>
            <a:prstGeom prst="line">
              <a:avLst/>
            </a:prstGeom>
            <a:noFill/>
            <a:ln w="31750">
              <a:solidFill>
                <a:srgbClr val="333333"/>
              </a:solidFill>
              <a:round/>
              <a:headEnd/>
              <a:tailEnd/>
            </a:ln>
          </p:spPr>
          <p:txBody>
            <a:bodyPr wrap="none" anchor="ctr"/>
            <a:lstStyle/>
            <a:p>
              <a:endParaRPr lang="it-IT"/>
            </a:p>
          </p:txBody>
        </p:sp>
        <p:sp>
          <p:nvSpPr>
            <p:cNvPr id="15397" name="Line 113"/>
            <p:cNvSpPr>
              <a:spLocks noChangeShapeType="1"/>
            </p:cNvSpPr>
            <p:nvPr/>
          </p:nvSpPr>
          <p:spPr bwMode="auto">
            <a:xfrm flipV="1">
              <a:off x="1837" y="1706"/>
              <a:ext cx="363" cy="227"/>
            </a:xfrm>
            <a:prstGeom prst="line">
              <a:avLst/>
            </a:prstGeom>
            <a:noFill/>
            <a:ln w="31750">
              <a:solidFill>
                <a:srgbClr val="333333"/>
              </a:solidFill>
              <a:round/>
              <a:headEnd/>
              <a:tailEnd/>
            </a:ln>
          </p:spPr>
          <p:txBody>
            <a:bodyPr wrap="none" anchor="ctr"/>
            <a:lstStyle/>
            <a:p>
              <a:endParaRPr lang="it-IT"/>
            </a:p>
          </p:txBody>
        </p:sp>
        <p:sp>
          <p:nvSpPr>
            <p:cNvPr id="15398" name="Line 114"/>
            <p:cNvSpPr>
              <a:spLocks noChangeShapeType="1"/>
            </p:cNvSpPr>
            <p:nvPr/>
          </p:nvSpPr>
          <p:spPr bwMode="auto">
            <a:xfrm flipH="1" flipV="1">
              <a:off x="2426" y="1661"/>
              <a:ext cx="635" cy="907"/>
            </a:xfrm>
            <a:prstGeom prst="line">
              <a:avLst/>
            </a:prstGeom>
            <a:noFill/>
            <a:ln w="31750">
              <a:solidFill>
                <a:srgbClr val="333333"/>
              </a:solidFill>
              <a:round/>
              <a:headEnd/>
              <a:tailEnd/>
            </a:ln>
          </p:spPr>
          <p:txBody>
            <a:bodyPr wrap="none" anchor="ctr"/>
            <a:lstStyle/>
            <a:p>
              <a:endParaRPr lang="it-IT"/>
            </a:p>
          </p:txBody>
        </p:sp>
        <p:sp>
          <p:nvSpPr>
            <p:cNvPr id="15399" name="Line 115"/>
            <p:cNvSpPr>
              <a:spLocks noChangeShapeType="1"/>
            </p:cNvSpPr>
            <p:nvPr/>
          </p:nvSpPr>
          <p:spPr bwMode="auto">
            <a:xfrm>
              <a:off x="3742" y="2704"/>
              <a:ext cx="408" cy="272"/>
            </a:xfrm>
            <a:prstGeom prst="line">
              <a:avLst/>
            </a:prstGeom>
            <a:noFill/>
            <a:ln w="31750">
              <a:solidFill>
                <a:srgbClr val="333333"/>
              </a:solidFill>
              <a:round/>
              <a:headEnd/>
              <a:tailEnd/>
            </a:ln>
          </p:spPr>
          <p:txBody>
            <a:bodyPr wrap="none" anchor="ctr"/>
            <a:lstStyle/>
            <a:p>
              <a:endParaRPr lang="it-IT"/>
            </a:p>
          </p:txBody>
        </p:sp>
        <p:sp>
          <p:nvSpPr>
            <p:cNvPr id="15400" name="Line 116"/>
            <p:cNvSpPr>
              <a:spLocks noChangeShapeType="1"/>
            </p:cNvSpPr>
            <p:nvPr/>
          </p:nvSpPr>
          <p:spPr bwMode="auto">
            <a:xfrm flipV="1">
              <a:off x="3470" y="2976"/>
              <a:ext cx="680" cy="363"/>
            </a:xfrm>
            <a:prstGeom prst="line">
              <a:avLst/>
            </a:prstGeom>
            <a:noFill/>
            <a:ln w="31750">
              <a:solidFill>
                <a:srgbClr val="333333"/>
              </a:solidFill>
              <a:round/>
              <a:headEnd/>
              <a:tailEnd/>
            </a:ln>
          </p:spPr>
          <p:txBody>
            <a:bodyPr wrap="none" anchor="ctr"/>
            <a:lstStyle/>
            <a:p>
              <a:endParaRPr lang="it-IT"/>
            </a:p>
          </p:txBody>
        </p:sp>
        <p:sp>
          <p:nvSpPr>
            <p:cNvPr id="15401" name="Line 117"/>
            <p:cNvSpPr>
              <a:spLocks noChangeShapeType="1"/>
            </p:cNvSpPr>
            <p:nvPr/>
          </p:nvSpPr>
          <p:spPr bwMode="auto">
            <a:xfrm flipV="1">
              <a:off x="4014" y="3249"/>
              <a:ext cx="317" cy="453"/>
            </a:xfrm>
            <a:prstGeom prst="line">
              <a:avLst/>
            </a:prstGeom>
            <a:noFill/>
            <a:ln w="31750">
              <a:solidFill>
                <a:srgbClr val="333333"/>
              </a:solidFill>
              <a:round/>
              <a:headEnd/>
              <a:tailEnd/>
            </a:ln>
          </p:spPr>
          <p:txBody>
            <a:bodyPr wrap="none" anchor="ctr"/>
            <a:lstStyle/>
            <a:p>
              <a:endParaRPr lang="it-IT"/>
            </a:p>
          </p:txBody>
        </p:sp>
        <p:sp>
          <p:nvSpPr>
            <p:cNvPr id="15402" name="Line 118"/>
            <p:cNvSpPr>
              <a:spLocks noChangeShapeType="1"/>
            </p:cNvSpPr>
            <p:nvPr/>
          </p:nvSpPr>
          <p:spPr bwMode="auto">
            <a:xfrm flipH="1" flipV="1">
              <a:off x="4513" y="3203"/>
              <a:ext cx="136" cy="454"/>
            </a:xfrm>
            <a:prstGeom prst="line">
              <a:avLst/>
            </a:prstGeom>
            <a:noFill/>
            <a:ln w="31750">
              <a:solidFill>
                <a:srgbClr val="333333"/>
              </a:solidFill>
              <a:round/>
              <a:headEnd/>
              <a:tailEnd/>
            </a:ln>
          </p:spPr>
          <p:txBody>
            <a:bodyPr wrap="none" anchor="ctr"/>
            <a:lstStyle/>
            <a:p>
              <a:endParaRPr lang="it-IT"/>
            </a:p>
          </p:txBody>
        </p:sp>
        <p:sp>
          <p:nvSpPr>
            <p:cNvPr id="15403" name="Line 119"/>
            <p:cNvSpPr>
              <a:spLocks noChangeShapeType="1"/>
            </p:cNvSpPr>
            <p:nvPr/>
          </p:nvSpPr>
          <p:spPr bwMode="auto">
            <a:xfrm flipV="1">
              <a:off x="3742" y="1978"/>
              <a:ext cx="1134" cy="726"/>
            </a:xfrm>
            <a:prstGeom prst="line">
              <a:avLst/>
            </a:prstGeom>
            <a:noFill/>
            <a:ln w="31750">
              <a:solidFill>
                <a:srgbClr val="333333"/>
              </a:solidFill>
              <a:round/>
              <a:headEnd/>
              <a:tailEnd/>
            </a:ln>
          </p:spPr>
          <p:txBody>
            <a:bodyPr wrap="none" anchor="ctr"/>
            <a:lstStyle/>
            <a:p>
              <a:endParaRPr lang="it-IT"/>
            </a:p>
          </p:txBody>
        </p:sp>
      </p:grpSp>
      <p:grpSp>
        <p:nvGrpSpPr>
          <p:cNvPr id="15366" name="Group 120"/>
          <p:cNvGrpSpPr>
            <a:grpSpLocks/>
          </p:cNvGrpSpPr>
          <p:nvPr/>
        </p:nvGrpSpPr>
        <p:grpSpPr bwMode="auto">
          <a:xfrm>
            <a:off x="3594100" y="685800"/>
            <a:ext cx="5421313" cy="3462338"/>
            <a:chOff x="1882" y="255"/>
            <a:chExt cx="3765" cy="2404"/>
          </a:xfrm>
        </p:grpSpPr>
        <p:sp>
          <p:nvSpPr>
            <p:cNvPr id="15379" name="Line 121"/>
            <p:cNvSpPr>
              <a:spLocks noChangeShapeType="1"/>
            </p:cNvSpPr>
            <p:nvPr/>
          </p:nvSpPr>
          <p:spPr bwMode="auto">
            <a:xfrm flipV="1">
              <a:off x="5103" y="891"/>
              <a:ext cx="544" cy="725"/>
            </a:xfrm>
            <a:prstGeom prst="line">
              <a:avLst/>
            </a:prstGeom>
            <a:noFill/>
            <a:ln w="63500">
              <a:solidFill>
                <a:srgbClr val="FF0000"/>
              </a:solidFill>
              <a:prstDash val="sysDot"/>
              <a:round/>
              <a:headEnd/>
              <a:tailEnd type="arrow" w="med" len="med"/>
            </a:ln>
          </p:spPr>
          <p:txBody>
            <a:bodyPr wrap="none" anchor="ctr"/>
            <a:lstStyle/>
            <a:p>
              <a:endParaRPr lang="it-IT"/>
            </a:p>
          </p:txBody>
        </p:sp>
        <p:sp>
          <p:nvSpPr>
            <p:cNvPr id="15380" name="Line 122"/>
            <p:cNvSpPr>
              <a:spLocks noChangeShapeType="1"/>
            </p:cNvSpPr>
            <p:nvPr/>
          </p:nvSpPr>
          <p:spPr bwMode="auto">
            <a:xfrm flipV="1">
              <a:off x="5103" y="573"/>
              <a:ext cx="90" cy="1043"/>
            </a:xfrm>
            <a:prstGeom prst="line">
              <a:avLst/>
            </a:prstGeom>
            <a:noFill/>
            <a:ln w="63500">
              <a:solidFill>
                <a:srgbClr val="FF0000"/>
              </a:solidFill>
              <a:prstDash val="sysDot"/>
              <a:round/>
              <a:headEnd/>
              <a:tailEnd type="arrow" w="med" len="med"/>
            </a:ln>
          </p:spPr>
          <p:txBody>
            <a:bodyPr wrap="none" anchor="ctr"/>
            <a:lstStyle/>
            <a:p>
              <a:endParaRPr lang="it-IT"/>
            </a:p>
          </p:txBody>
        </p:sp>
        <p:sp>
          <p:nvSpPr>
            <p:cNvPr id="15381" name="Line 123"/>
            <p:cNvSpPr>
              <a:spLocks noChangeShapeType="1"/>
            </p:cNvSpPr>
            <p:nvPr/>
          </p:nvSpPr>
          <p:spPr bwMode="auto">
            <a:xfrm flipV="1">
              <a:off x="2335" y="300"/>
              <a:ext cx="681" cy="771"/>
            </a:xfrm>
            <a:prstGeom prst="line">
              <a:avLst/>
            </a:prstGeom>
            <a:noFill/>
            <a:ln w="63500">
              <a:solidFill>
                <a:srgbClr val="FF0000"/>
              </a:solidFill>
              <a:prstDash val="sysDot"/>
              <a:round/>
              <a:headEnd/>
              <a:tailEnd type="arrow" w="med" len="med"/>
            </a:ln>
          </p:spPr>
          <p:txBody>
            <a:bodyPr wrap="none" anchor="ctr"/>
            <a:lstStyle/>
            <a:p>
              <a:endParaRPr lang="it-IT"/>
            </a:p>
          </p:txBody>
        </p:sp>
        <p:sp>
          <p:nvSpPr>
            <p:cNvPr id="15382" name="Line 124"/>
            <p:cNvSpPr>
              <a:spLocks noChangeShapeType="1"/>
            </p:cNvSpPr>
            <p:nvPr/>
          </p:nvSpPr>
          <p:spPr bwMode="auto">
            <a:xfrm flipH="1" flipV="1">
              <a:off x="1882" y="255"/>
              <a:ext cx="408" cy="816"/>
            </a:xfrm>
            <a:prstGeom prst="line">
              <a:avLst/>
            </a:prstGeom>
            <a:noFill/>
            <a:ln w="63500">
              <a:solidFill>
                <a:srgbClr val="FF0000"/>
              </a:solidFill>
              <a:prstDash val="sysDot"/>
              <a:round/>
              <a:headEnd/>
              <a:tailEnd type="arrow" w="med" len="med"/>
            </a:ln>
          </p:spPr>
          <p:txBody>
            <a:bodyPr wrap="none" anchor="ctr"/>
            <a:lstStyle/>
            <a:p>
              <a:endParaRPr lang="it-IT"/>
            </a:p>
          </p:txBody>
        </p:sp>
        <p:sp>
          <p:nvSpPr>
            <p:cNvPr id="15383" name="Line 125"/>
            <p:cNvSpPr>
              <a:spLocks noChangeShapeType="1"/>
            </p:cNvSpPr>
            <p:nvPr/>
          </p:nvSpPr>
          <p:spPr bwMode="auto">
            <a:xfrm flipH="1" flipV="1">
              <a:off x="3334" y="1026"/>
              <a:ext cx="1088" cy="1633"/>
            </a:xfrm>
            <a:prstGeom prst="line">
              <a:avLst/>
            </a:prstGeom>
            <a:noFill/>
            <a:ln w="63500">
              <a:solidFill>
                <a:srgbClr val="FF0000"/>
              </a:solidFill>
              <a:prstDash val="sysDot"/>
              <a:round/>
              <a:headEnd/>
              <a:tailEnd type="arrow" w="med" len="med"/>
            </a:ln>
          </p:spPr>
          <p:txBody>
            <a:bodyPr wrap="none" anchor="ctr"/>
            <a:lstStyle/>
            <a:p>
              <a:endParaRPr lang="it-IT"/>
            </a:p>
          </p:txBody>
        </p:sp>
        <p:sp>
          <p:nvSpPr>
            <p:cNvPr id="15384" name="Line 126"/>
            <p:cNvSpPr>
              <a:spLocks noChangeShapeType="1"/>
            </p:cNvSpPr>
            <p:nvPr/>
          </p:nvSpPr>
          <p:spPr bwMode="auto">
            <a:xfrm flipV="1">
              <a:off x="4422" y="935"/>
              <a:ext cx="46" cy="1724"/>
            </a:xfrm>
            <a:prstGeom prst="line">
              <a:avLst/>
            </a:prstGeom>
            <a:noFill/>
            <a:ln w="63500">
              <a:solidFill>
                <a:srgbClr val="FF0000"/>
              </a:solidFill>
              <a:prstDash val="sysDot"/>
              <a:round/>
              <a:headEnd/>
              <a:tailEnd type="arrow" w="med" len="med"/>
            </a:ln>
          </p:spPr>
          <p:txBody>
            <a:bodyPr wrap="none" anchor="ctr"/>
            <a:lstStyle/>
            <a:p>
              <a:endParaRPr lang="it-IT"/>
            </a:p>
          </p:txBody>
        </p:sp>
      </p:grpSp>
      <p:pic>
        <p:nvPicPr>
          <p:cNvPr id="15368" name="Picture 132" descr="http://www.astropa.unipa.it/Urania/images/INAF-logo-3.jpg"/>
          <p:cNvPicPr>
            <a:picLocks noChangeAspect="1" noChangeArrowheads="1"/>
          </p:cNvPicPr>
          <p:nvPr/>
        </p:nvPicPr>
        <p:blipFill>
          <a:blip r:embed="rId5" cstate="print"/>
          <a:srcRect/>
          <a:stretch>
            <a:fillRect/>
          </a:stretch>
        </p:blipFill>
        <p:spPr bwMode="auto">
          <a:xfrm>
            <a:off x="180975" y="1797050"/>
            <a:ext cx="835025" cy="815975"/>
          </a:xfrm>
          <a:prstGeom prst="rect">
            <a:avLst/>
          </a:prstGeom>
          <a:noFill/>
          <a:ln w="9525">
            <a:noFill/>
            <a:miter lim="800000"/>
            <a:headEnd/>
            <a:tailEnd/>
          </a:ln>
        </p:spPr>
      </p:pic>
      <p:pic>
        <p:nvPicPr>
          <p:cNvPr id="15369" name="Picture 134" descr="http://mcinquil.web.cern.ch/mcinquil/images/Infn_Logo.jpg"/>
          <p:cNvPicPr>
            <a:picLocks noChangeAspect="1" noChangeArrowheads="1"/>
          </p:cNvPicPr>
          <p:nvPr/>
        </p:nvPicPr>
        <p:blipFill>
          <a:blip r:embed="rId6" cstate="print"/>
          <a:srcRect/>
          <a:stretch>
            <a:fillRect/>
          </a:stretch>
        </p:blipFill>
        <p:spPr bwMode="auto">
          <a:xfrm>
            <a:off x="115888" y="819150"/>
            <a:ext cx="1052512" cy="928688"/>
          </a:xfrm>
          <a:prstGeom prst="rect">
            <a:avLst/>
          </a:prstGeom>
          <a:noFill/>
          <a:ln w="9525">
            <a:noFill/>
            <a:miter lim="800000"/>
            <a:headEnd/>
            <a:tailEnd/>
          </a:ln>
        </p:spPr>
      </p:pic>
      <p:pic>
        <p:nvPicPr>
          <p:cNvPr id="15371" name="Picture 4" descr="logo_unict"/>
          <p:cNvPicPr>
            <a:picLocks noChangeAspect="1" noChangeArrowheads="1"/>
          </p:cNvPicPr>
          <p:nvPr/>
        </p:nvPicPr>
        <p:blipFill>
          <a:blip r:embed="rId7" cstate="print"/>
          <a:srcRect/>
          <a:stretch>
            <a:fillRect/>
          </a:stretch>
        </p:blipFill>
        <p:spPr bwMode="auto">
          <a:xfrm>
            <a:off x="7796213" y="4508500"/>
            <a:ext cx="849312" cy="930275"/>
          </a:xfrm>
          <a:prstGeom prst="rect">
            <a:avLst/>
          </a:prstGeom>
          <a:noFill/>
          <a:ln w="9525">
            <a:noFill/>
            <a:miter lim="800000"/>
            <a:headEnd/>
            <a:tailEnd/>
          </a:ln>
        </p:spPr>
      </p:pic>
      <p:pic>
        <p:nvPicPr>
          <p:cNvPr id="15372" name="Picture 5" descr="logo_unime"/>
          <p:cNvPicPr>
            <a:picLocks noChangeAspect="1" noChangeArrowheads="1"/>
          </p:cNvPicPr>
          <p:nvPr/>
        </p:nvPicPr>
        <p:blipFill>
          <a:blip r:embed="rId8" cstate="print"/>
          <a:srcRect/>
          <a:stretch>
            <a:fillRect/>
          </a:stretch>
        </p:blipFill>
        <p:spPr bwMode="auto">
          <a:xfrm>
            <a:off x="8159750" y="3449638"/>
            <a:ext cx="971550" cy="957262"/>
          </a:xfrm>
          <a:prstGeom prst="rect">
            <a:avLst/>
          </a:prstGeom>
          <a:noFill/>
          <a:ln w="9525">
            <a:noFill/>
            <a:miter lim="800000"/>
            <a:headEnd/>
            <a:tailEnd/>
          </a:ln>
        </p:spPr>
      </p:pic>
      <p:pic>
        <p:nvPicPr>
          <p:cNvPr id="15373" name="Picture 9" descr="logo_unipa"/>
          <p:cNvPicPr>
            <a:picLocks noChangeAspect="1" noChangeArrowheads="1"/>
          </p:cNvPicPr>
          <p:nvPr/>
        </p:nvPicPr>
        <p:blipFill>
          <a:blip r:embed="rId9" cstate="print"/>
          <a:srcRect/>
          <a:stretch>
            <a:fillRect/>
          </a:stretch>
        </p:blipFill>
        <p:spPr bwMode="auto">
          <a:xfrm>
            <a:off x="1535113" y="958850"/>
            <a:ext cx="3068637" cy="730250"/>
          </a:xfrm>
          <a:prstGeom prst="rect">
            <a:avLst/>
          </a:prstGeom>
          <a:noFill/>
          <a:ln w="9525">
            <a:noFill/>
            <a:miter lim="800000"/>
            <a:headEnd/>
            <a:tailEnd/>
          </a:ln>
        </p:spPr>
      </p:pic>
      <p:pic>
        <p:nvPicPr>
          <p:cNvPr id="15374" name="Picture 8" descr="logoscire"/>
          <p:cNvPicPr>
            <a:picLocks noChangeAspect="1" noChangeArrowheads="1"/>
          </p:cNvPicPr>
          <p:nvPr/>
        </p:nvPicPr>
        <p:blipFill>
          <a:blip r:embed="rId10" cstate="print"/>
          <a:srcRect/>
          <a:stretch>
            <a:fillRect/>
          </a:stretch>
        </p:blipFill>
        <p:spPr bwMode="auto">
          <a:xfrm>
            <a:off x="180975" y="3679825"/>
            <a:ext cx="1906588" cy="903288"/>
          </a:xfrm>
          <a:prstGeom prst="rect">
            <a:avLst/>
          </a:prstGeom>
          <a:noFill/>
          <a:ln w="9525">
            <a:noFill/>
            <a:miter lim="800000"/>
            <a:headEnd/>
            <a:tailEnd/>
          </a:ln>
        </p:spPr>
      </p:pic>
      <p:sp>
        <p:nvSpPr>
          <p:cNvPr id="2" name="Rectangle 2"/>
          <p:cNvSpPr>
            <a:spLocks noGrp="1" noChangeArrowheads="1"/>
          </p:cNvSpPr>
          <p:nvPr>
            <p:ph type="title"/>
          </p:nvPr>
        </p:nvSpPr>
        <p:spPr>
          <a:xfrm>
            <a:off x="769938" y="-50800"/>
            <a:ext cx="8229600" cy="825500"/>
          </a:xfrm>
        </p:spPr>
        <p:txBody>
          <a:bodyPr/>
          <a:lstStyle/>
          <a:p>
            <a:pPr eaLnBrk="1" hangingPunct="1"/>
            <a:r>
              <a:rPr lang="it-IT" sz="2400" b="0" smtClean="0">
                <a:latin typeface="Arial Rounded MT Bold" pitchFamily="32" charset="0"/>
              </a:rPr>
              <a:t>The Consorzio COMETA</a:t>
            </a:r>
            <a:br>
              <a:rPr lang="it-IT" sz="2400" b="0" smtClean="0">
                <a:latin typeface="Arial Rounded MT Bold" pitchFamily="32" charset="0"/>
              </a:rPr>
            </a:br>
            <a:r>
              <a:rPr lang="it-IT" sz="1600" b="0" smtClean="0">
                <a:latin typeface="Arial Rounded MT Bold" pitchFamily="32" charset="0"/>
              </a:rPr>
              <a:t>(http://www.consorzio-cometa.it)</a:t>
            </a:r>
          </a:p>
        </p:txBody>
      </p:sp>
      <p:sp>
        <p:nvSpPr>
          <p:cNvPr id="140" name="Text Box 4"/>
          <p:cNvSpPr txBox="1">
            <a:spLocks noChangeArrowheads="1"/>
          </p:cNvSpPr>
          <p:nvPr/>
        </p:nvSpPr>
        <p:spPr bwMode="auto">
          <a:xfrm>
            <a:off x="25400" y="4713288"/>
            <a:ext cx="3803650" cy="1798637"/>
          </a:xfrm>
          <a:prstGeom prst="rect">
            <a:avLst/>
          </a:prstGeom>
          <a:solidFill>
            <a:srgbClr val="FFFF00"/>
          </a:solidFill>
          <a:ln w="25400" algn="ctr">
            <a:solidFill>
              <a:srgbClr val="DF1303"/>
            </a:solidFill>
            <a:miter lim="800000"/>
            <a:headEnd/>
            <a:tailEnd/>
          </a:ln>
        </p:spPr>
        <p:txBody>
          <a:bodyPr lIns="90000" tIns="46800" rIns="90000" bIns="46800">
            <a:spAutoFit/>
          </a:bodyPr>
          <a:lstStyle/>
          <a:p>
            <a:pPr marL="342900" indent="-342900" algn="l" eaLnBrk="1" hangingPunct="1">
              <a:lnSpc>
                <a:spcPct val="100000"/>
              </a:lnSpc>
              <a:spcBef>
                <a:spcPct val="20000"/>
              </a:spcBef>
              <a:buClr>
                <a:srgbClr val="FFCC66"/>
              </a:buClr>
              <a:buFontTx/>
              <a:buAutoNum type="arabicPeriod"/>
            </a:pPr>
            <a:r>
              <a:rPr lang="it-IT" sz="1600" b="1" dirty="0">
                <a:latin typeface="Calibri" pitchFamily="32" charset="0"/>
              </a:rPr>
              <a:t> </a:t>
            </a:r>
            <a:r>
              <a:rPr lang="en-US" b="1" u="sng" dirty="0">
                <a:solidFill>
                  <a:srgbClr val="EA2E08"/>
                </a:solidFill>
                <a:latin typeface="Calibri" pitchFamily="32" charset="0"/>
              </a:rPr>
              <a:t>~</a:t>
            </a:r>
            <a:r>
              <a:rPr lang="it-IT" b="1" u="sng" dirty="0">
                <a:solidFill>
                  <a:srgbClr val="EA2E08"/>
                </a:solidFill>
                <a:latin typeface="Calibri" pitchFamily="32" charset="0"/>
              </a:rPr>
              <a:t>2000 </a:t>
            </a:r>
            <a:r>
              <a:rPr lang="it-IT" b="1" u="sng" dirty="0" err="1">
                <a:solidFill>
                  <a:srgbClr val="EA2E08"/>
                </a:solidFill>
                <a:latin typeface="Calibri" pitchFamily="32" charset="0"/>
              </a:rPr>
              <a:t>cores</a:t>
            </a:r>
            <a:r>
              <a:rPr lang="it-IT" sz="1600" b="1" dirty="0">
                <a:latin typeface="Calibri" pitchFamily="32" charset="0"/>
              </a:rPr>
              <a:t> </a:t>
            </a:r>
            <a:r>
              <a:rPr lang="it-IT" sz="1600" b="1" dirty="0">
                <a:solidFill>
                  <a:srgbClr val="000060"/>
                </a:solidFill>
                <a:latin typeface="Calibri" pitchFamily="32" charset="0"/>
              </a:rPr>
              <a:t>AMD </a:t>
            </a:r>
            <a:r>
              <a:rPr lang="it-IT" sz="1600" b="1" dirty="0" err="1">
                <a:solidFill>
                  <a:srgbClr val="000060"/>
                </a:solidFill>
                <a:latin typeface="Calibri" pitchFamily="32" charset="0"/>
              </a:rPr>
              <a:t>Opteron</a:t>
            </a:r>
            <a:r>
              <a:rPr lang="it-IT" sz="1600" b="1" dirty="0">
                <a:solidFill>
                  <a:srgbClr val="000060"/>
                </a:solidFill>
                <a:latin typeface="Calibri" pitchFamily="32" charset="0"/>
              </a:rPr>
              <a:t> 2218</a:t>
            </a:r>
            <a:endParaRPr lang="it-IT" sz="1600" b="1" u="sng" dirty="0">
              <a:solidFill>
                <a:srgbClr val="000060"/>
              </a:solidFill>
              <a:latin typeface="Calibri" pitchFamily="32" charset="0"/>
            </a:endParaRPr>
          </a:p>
          <a:p>
            <a:pPr marL="342900" indent="-342900" algn="l" eaLnBrk="1" hangingPunct="1">
              <a:lnSpc>
                <a:spcPct val="100000"/>
              </a:lnSpc>
              <a:spcBef>
                <a:spcPct val="20000"/>
              </a:spcBef>
              <a:buClr>
                <a:srgbClr val="FFCC66"/>
              </a:buClr>
              <a:buFontTx/>
              <a:buAutoNum type="arabicPeriod"/>
            </a:pPr>
            <a:r>
              <a:rPr lang="it-IT" sz="1600" b="1" dirty="0">
                <a:solidFill>
                  <a:srgbClr val="000060"/>
                </a:solidFill>
                <a:latin typeface="Calibri" pitchFamily="32" charset="0"/>
              </a:rPr>
              <a:t> 2 GB of RAM per core </a:t>
            </a:r>
          </a:p>
          <a:p>
            <a:pPr marL="342900" indent="-342900" algn="l" eaLnBrk="1" hangingPunct="1">
              <a:lnSpc>
                <a:spcPct val="100000"/>
              </a:lnSpc>
              <a:spcBef>
                <a:spcPct val="20000"/>
              </a:spcBef>
              <a:buClr>
                <a:srgbClr val="FFCC66"/>
              </a:buClr>
              <a:buFontTx/>
              <a:buAutoNum type="arabicPeriod"/>
            </a:pPr>
            <a:r>
              <a:rPr lang="it-IT" sz="1600" b="1" dirty="0">
                <a:solidFill>
                  <a:srgbClr val="000060"/>
                </a:solidFill>
                <a:latin typeface="Calibri" pitchFamily="32" charset="0"/>
              </a:rPr>
              <a:t> LSF </a:t>
            </a:r>
            <a:r>
              <a:rPr lang="it-IT" sz="1600" b="1" dirty="0" err="1">
                <a:solidFill>
                  <a:srgbClr val="000060"/>
                </a:solidFill>
                <a:latin typeface="Calibri" pitchFamily="32" charset="0"/>
              </a:rPr>
              <a:t>as</a:t>
            </a:r>
            <a:r>
              <a:rPr lang="it-IT" sz="1600" b="1" dirty="0">
                <a:solidFill>
                  <a:srgbClr val="000060"/>
                </a:solidFill>
                <a:latin typeface="Calibri" pitchFamily="32" charset="0"/>
              </a:rPr>
              <a:t> LRMS </a:t>
            </a:r>
            <a:r>
              <a:rPr lang="it-IT" sz="1600" b="1" dirty="0" err="1">
                <a:solidFill>
                  <a:srgbClr val="000060"/>
                </a:solidFill>
                <a:latin typeface="Calibri" pitchFamily="32" charset="0"/>
              </a:rPr>
              <a:t>everywhere</a:t>
            </a:r>
            <a:endParaRPr lang="it-IT" sz="1600" b="1" dirty="0">
              <a:solidFill>
                <a:srgbClr val="000060"/>
              </a:solidFill>
              <a:latin typeface="Calibri" pitchFamily="32" charset="0"/>
            </a:endParaRPr>
          </a:p>
          <a:p>
            <a:pPr marL="342900" indent="-342900" algn="l" eaLnBrk="1" hangingPunct="1">
              <a:lnSpc>
                <a:spcPct val="100000"/>
              </a:lnSpc>
              <a:spcBef>
                <a:spcPct val="20000"/>
              </a:spcBef>
              <a:buClr>
                <a:srgbClr val="FFCC66"/>
              </a:buClr>
              <a:buFontTx/>
              <a:buAutoNum type="arabicPeriod"/>
            </a:pPr>
            <a:r>
              <a:rPr lang="it-IT" sz="1600" b="1" dirty="0">
                <a:solidFill>
                  <a:srgbClr val="000060"/>
                </a:solidFill>
                <a:latin typeface="Calibri" pitchFamily="32" charset="0"/>
              </a:rPr>
              <a:t> Infiniband-4X </a:t>
            </a:r>
            <a:r>
              <a:rPr lang="it-IT" sz="1600" b="1" dirty="0" err="1">
                <a:solidFill>
                  <a:srgbClr val="000060"/>
                </a:solidFill>
                <a:latin typeface="Calibri" pitchFamily="32" charset="0"/>
              </a:rPr>
              <a:t>at</a:t>
            </a:r>
            <a:r>
              <a:rPr lang="it-IT" sz="1600" b="1" dirty="0">
                <a:solidFill>
                  <a:srgbClr val="000060"/>
                </a:solidFill>
                <a:latin typeface="Calibri" pitchFamily="32" charset="0"/>
              </a:rPr>
              <a:t> </a:t>
            </a:r>
            <a:r>
              <a:rPr lang="it-IT" sz="1600" b="1" dirty="0" err="1">
                <a:solidFill>
                  <a:srgbClr val="000060"/>
                </a:solidFill>
                <a:latin typeface="Calibri" pitchFamily="32" charset="0"/>
              </a:rPr>
              <a:t>all</a:t>
            </a:r>
            <a:r>
              <a:rPr lang="it-IT" sz="1600" b="1" dirty="0">
                <a:solidFill>
                  <a:srgbClr val="000060"/>
                </a:solidFill>
                <a:latin typeface="Calibri" pitchFamily="32" charset="0"/>
              </a:rPr>
              <a:t> </a:t>
            </a:r>
            <a:r>
              <a:rPr lang="it-IT" sz="1600" b="1" dirty="0" err="1">
                <a:solidFill>
                  <a:srgbClr val="000060"/>
                </a:solidFill>
                <a:latin typeface="Calibri" pitchFamily="32" charset="0"/>
              </a:rPr>
              <a:t>sites</a:t>
            </a:r>
            <a:endParaRPr lang="it-IT" sz="1600" b="1" dirty="0">
              <a:solidFill>
                <a:srgbClr val="000060"/>
              </a:solidFill>
              <a:latin typeface="Calibri" pitchFamily="32" charset="0"/>
            </a:endParaRPr>
          </a:p>
          <a:p>
            <a:pPr marL="342900" indent="-342900" algn="l" eaLnBrk="1" hangingPunct="1">
              <a:lnSpc>
                <a:spcPct val="100000"/>
              </a:lnSpc>
              <a:spcBef>
                <a:spcPct val="20000"/>
              </a:spcBef>
              <a:buClr>
                <a:srgbClr val="FFCC66"/>
              </a:buClr>
              <a:buFontTx/>
              <a:buAutoNum type="arabicPeriod"/>
            </a:pPr>
            <a:r>
              <a:rPr lang="it-IT" sz="1600" b="1" dirty="0">
                <a:solidFill>
                  <a:srgbClr val="FF0000"/>
                </a:solidFill>
                <a:latin typeface="Calibri" pitchFamily="32" charset="0"/>
              </a:rPr>
              <a:t>200+ TB</a:t>
            </a:r>
            <a:r>
              <a:rPr lang="it-IT" sz="1600" b="1" dirty="0">
                <a:solidFill>
                  <a:srgbClr val="000060"/>
                </a:solidFill>
                <a:latin typeface="Calibri" pitchFamily="32" charset="0"/>
              </a:rPr>
              <a:t> of </a:t>
            </a:r>
            <a:r>
              <a:rPr lang="it-IT" sz="1600" b="1" dirty="0" err="1">
                <a:solidFill>
                  <a:srgbClr val="000060"/>
                </a:solidFill>
                <a:latin typeface="Calibri" pitchFamily="32" charset="0"/>
              </a:rPr>
              <a:t>raw</a:t>
            </a:r>
            <a:r>
              <a:rPr lang="it-IT" sz="1600" b="1" dirty="0">
                <a:solidFill>
                  <a:srgbClr val="000060"/>
                </a:solidFill>
                <a:latin typeface="Calibri" pitchFamily="32" charset="0"/>
              </a:rPr>
              <a:t> disk </a:t>
            </a:r>
            <a:r>
              <a:rPr lang="it-IT" sz="1600" b="1" dirty="0" err="1">
                <a:solidFill>
                  <a:srgbClr val="000060"/>
                </a:solidFill>
                <a:latin typeface="Calibri" pitchFamily="32" charset="0"/>
              </a:rPr>
              <a:t>storage</a:t>
            </a:r>
            <a:r>
              <a:rPr lang="it-IT" sz="1600" b="1" dirty="0">
                <a:solidFill>
                  <a:srgbClr val="000060"/>
                </a:solidFill>
                <a:latin typeface="Calibri" pitchFamily="32" charset="0"/>
              </a:rPr>
              <a:t/>
            </a:r>
            <a:br>
              <a:rPr lang="it-IT" sz="1600" b="1" dirty="0">
                <a:solidFill>
                  <a:srgbClr val="000060"/>
                </a:solidFill>
                <a:latin typeface="Calibri" pitchFamily="32" charset="0"/>
              </a:rPr>
            </a:br>
            <a:r>
              <a:rPr lang="it-IT" sz="1600" b="1" dirty="0" smtClean="0">
                <a:solidFill>
                  <a:srgbClr val="000060"/>
                </a:solidFill>
                <a:latin typeface="Calibri" pitchFamily="32" charset="0"/>
              </a:rPr>
              <a:t>Distributed/</a:t>
            </a:r>
            <a:r>
              <a:rPr lang="it-IT" sz="1600" b="1" dirty="0" err="1" smtClean="0">
                <a:solidFill>
                  <a:srgbClr val="000060"/>
                </a:solidFill>
                <a:latin typeface="Calibri" pitchFamily="32" charset="0"/>
              </a:rPr>
              <a:t>parallel</a:t>
            </a:r>
            <a:r>
              <a:rPr lang="it-IT" sz="1600" b="1" dirty="0">
                <a:solidFill>
                  <a:srgbClr val="000060"/>
                </a:solidFill>
                <a:latin typeface="Calibri" pitchFamily="32" charset="0"/>
              </a:rPr>
              <a:t> </a:t>
            </a:r>
            <a:r>
              <a:rPr lang="it-IT" sz="1600" b="1" dirty="0" smtClean="0">
                <a:solidFill>
                  <a:srgbClr val="000060"/>
                </a:solidFill>
                <a:latin typeface="Calibri" pitchFamily="32" charset="0"/>
              </a:rPr>
              <a:t>GPFS </a:t>
            </a:r>
            <a:r>
              <a:rPr lang="it-IT" sz="1600" b="1" dirty="0">
                <a:solidFill>
                  <a:srgbClr val="000060"/>
                </a:solidFill>
                <a:latin typeface="Calibri" pitchFamily="32" charset="0"/>
              </a:rPr>
              <a:t>file </a:t>
            </a:r>
            <a:r>
              <a:rPr lang="it-IT" sz="1600" b="1" dirty="0" err="1">
                <a:solidFill>
                  <a:srgbClr val="000060"/>
                </a:solidFill>
                <a:latin typeface="Calibri" pitchFamily="32" charset="0"/>
              </a:rPr>
              <a:t>system</a:t>
            </a:r>
            <a:endParaRPr lang="it-IT" sz="1600" b="1" dirty="0">
              <a:solidFill>
                <a:srgbClr val="000060"/>
              </a:solidFill>
              <a:latin typeface="Calibri" pitchFamily="32" charset="0"/>
            </a:endParaRPr>
          </a:p>
        </p:txBody>
      </p:sp>
      <p:pic>
        <p:nvPicPr>
          <p:cNvPr id="15501" name="Picture 141" descr="http://roma2.rm.ingv.it/userfiles/file/Logo/INGV_Logo-abbr_colore.jpg"/>
          <p:cNvPicPr>
            <a:picLocks noChangeAspect="1" noChangeArrowheads="1"/>
          </p:cNvPicPr>
          <p:nvPr/>
        </p:nvPicPr>
        <p:blipFill>
          <a:blip r:embed="rId11" cstate="print"/>
          <a:srcRect/>
          <a:stretch>
            <a:fillRect/>
          </a:stretch>
        </p:blipFill>
        <p:spPr bwMode="auto">
          <a:xfrm>
            <a:off x="266700" y="2722563"/>
            <a:ext cx="698500" cy="882650"/>
          </a:xfrm>
          <a:prstGeom prst="rect">
            <a:avLst/>
          </a:prstGeom>
          <a:noFill/>
          <a:ln w="9525">
            <a:noFill/>
            <a:miter lim="800000"/>
            <a:headEnd/>
            <a:tailEnd/>
          </a:ln>
        </p:spPr>
      </p:pic>
      <p:pic>
        <p:nvPicPr>
          <p:cNvPr id="15376" name="Picture 15" descr="http://gw.ct.infn.it/iort-portlet/images/cometa.png"/>
          <p:cNvPicPr>
            <a:picLocks noChangeAspect="1" noChangeArrowheads="1"/>
          </p:cNvPicPr>
          <p:nvPr/>
        </p:nvPicPr>
        <p:blipFill>
          <a:blip r:embed="rId12" cstate="print"/>
          <a:srcRect/>
          <a:stretch>
            <a:fillRect/>
          </a:stretch>
        </p:blipFill>
        <p:spPr bwMode="auto">
          <a:xfrm>
            <a:off x="3695700" y="0"/>
            <a:ext cx="1398588" cy="958850"/>
          </a:xfrm>
          <a:prstGeom prst="rect">
            <a:avLst/>
          </a:prstGeom>
          <a:noFill/>
          <a:ln w="9525">
            <a:noFill/>
            <a:miter lim="800000"/>
            <a:headEnd/>
            <a:tailEnd/>
          </a:ln>
        </p:spPr>
      </p:pic>
      <p:sp>
        <p:nvSpPr>
          <p:cNvPr id="14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500"/>
                                        <p:tgtEl>
                                          <p:spTgt spid="15369"/>
                                        </p:tgtEl>
                                      </p:cBhvr>
                                    </p:animEffect>
                                  </p:childTnLst>
                                </p:cTn>
                              </p:par>
                              <p:par>
                                <p:cTn id="8" presetID="10" presetClass="entr" presetSubtype="0"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fade">
                                      <p:cBhvr>
                                        <p:cTn id="10" dur="500"/>
                                        <p:tgtEl>
                                          <p:spTgt spid="15368"/>
                                        </p:tgtEl>
                                      </p:cBhvr>
                                    </p:animEffect>
                                  </p:childTnLst>
                                </p:cTn>
                              </p:par>
                              <p:par>
                                <p:cTn id="11" presetID="10" presetClass="entr" presetSubtype="0" fill="hold" nodeType="withEffect">
                                  <p:stCondLst>
                                    <p:cond delay="0"/>
                                  </p:stCondLst>
                                  <p:childTnLst>
                                    <p:set>
                                      <p:cBhvr>
                                        <p:cTn id="12" dur="1" fill="hold">
                                          <p:stCondLst>
                                            <p:cond delay="0"/>
                                          </p:stCondLst>
                                        </p:cTn>
                                        <p:tgtEl>
                                          <p:spTgt spid="15501"/>
                                        </p:tgtEl>
                                        <p:attrNameLst>
                                          <p:attrName>style.visibility</p:attrName>
                                        </p:attrNameLst>
                                      </p:cBhvr>
                                      <p:to>
                                        <p:strVal val="visible"/>
                                      </p:to>
                                    </p:set>
                                    <p:animEffect transition="in" filter="fade">
                                      <p:cBhvr>
                                        <p:cTn id="13" dur="500"/>
                                        <p:tgtEl>
                                          <p:spTgt spid="15501"/>
                                        </p:tgtEl>
                                      </p:cBhvr>
                                    </p:animEffect>
                                  </p:childTnLst>
                                </p:cTn>
                              </p:par>
                              <p:par>
                                <p:cTn id="14" presetID="10" presetClass="entr" presetSubtype="0" fill="hold" nodeType="withEffect">
                                  <p:stCondLst>
                                    <p:cond delay="0"/>
                                  </p:stCondLst>
                                  <p:childTnLst>
                                    <p:set>
                                      <p:cBhvr>
                                        <p:cTn id="15" dur="1" fill="hold">
                                          <p:stCondLst>
                                            <p:cond delay="0"/>
                                          </p:stCondLst>
                                        </p:cTn>
                                        <p:tgtEl>
                                          <p:spTgt spid="15374"/>
                                        </p:tgtEl>
                                        <p:attrNameLst>
                                          <p:attrName>style.visibility</p:attrName>
                                        </p:attrNameLst>
                                      </p:cBhvr>
                                      <p:to>
                                        <p:strVal val="visible"/>
                                      </p:to>
                                    </p:set>
                                    <p:animEffect transition="in" filter="fade">
                                      <p:cBhvr>
                                        <p:cTn id="16" dur="500"/>
                                        <p:tgtEl>
                                          <p:spTgt spid="15374"/>
                                        </p:tgtEl>
                                      </p:cBhvr>
                                    </p:animEffect>
                                  </p:childTnLst>
                                </p:cTn>
                              </p:par>
                              <p:par>
                                <p:cTn id="17" presetID="10" presetClass="entr" presetSubtype="0" fill="hold" nodeType="withEffect">
                                  <p:stCondLst>
                                    <p:cond delay="0"/>
                                  </p:stCondLst>
                                  <p:childTnLst>
                                    <p:set>
                                      <p:cBhvr>
                                        <p:cTn id="18" dur="1" fill="hold">
                                          <p:stCondLst>
                                            <p:cond delay="0"/>
                                          </p:stCondLst>
                                        </p:cTn>
                                        <p:tgtEl>
                                          <p:spTgt spid="15373"/>
                                        </p:tgtEl>
                                        <p:attrNameLst>
                                          <p:attrName>style.visibility</p:attrName>
                                        </p:attrNameLst>
                                      </p:cBhvr>
                                      <p:to>
                                        <p:strVal val="visible"/>
                                      </p:to>
                                    </p:set>
                                    <p:animEffect transition="in" filter="fade">
                                      <p:cBhvr>
                                        <p:cTn id="19" dur="500"/>
                                        <p:tgtEl>
                                          <p:spTgt spid="15373"/>
                                        </p:tgtEl>
                                      </p:cBhvr>
                                    </p:animEffect>
                                  </p:childTnLst>
                                </p:cTn>
                              </p:par>
                              <p:par>
                                <p:cTn id="20" presetID="10" presetClass="entr" presetSubtype="0" fill="hold" nodeType="withEffect">
                                  <p:stCondLst>
                                    <p:cond delay="0"/>
                                  </p:stCondLst>
                                  <p:childTnLst>
                                    <p:set>
                                      <p:cBhvr>
                                        <p:cTn id="21" dur="1" fill="hold">
                                          <p:stCondLst>
                                            <p:cond delay="0"/>
                                          </p:stCondLst>
                                        </p:cTn>
                                        <p:tgtEl>
                                          <p:spTgt spid="15372"/>
                                        </p:tgtEl>
                                        <p:attrNameLst>
                                          <p:attrName>style.visibility</p:attrName>
                                        </p:attrNameLst>
                                      </p:cBhvr>
                                      <p:to>
                                        <p:strVal val="visible"/>
                                      </p:to>
                                    </p:set>
                                    <p:animEffect transition="in" filter="fade">
                                      <p:cBhvr>
                                        <p:cTn id="22" dur="500"/>
                                        <p:tgtEl>
                                          <p:spTgt spid="15372"/>
                                        </p:tgtEl>
                                      </p:cBhvr>
                                    </p:animEffect>
                                  </p:childTnLst>
                                </p:cTn>
                              </p:par>
                              <p:par>
                                <p:cTn id="23" presetID="10" presetClass="entr" presetSubtype="0" fill="hold"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fade">
                                      <p:cBhvr>
                                        <p:cTn id="25" dur="500"/>
                                        <p:tgtEl>
                                          <p:spTgt spid="153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4"/>
          <p:cNvSpPr>
            <a:spLocks noGrp="1"/>
          </p:cNvSpPr>
          <p:nvPr>
            <p:ph type="sldNum" sz="quarter" idx="11"/>
          </p:nvPr>
        </p:nvSpPr>
        <p:spPr>
          <a:xfrm>
            <a:off x="8464550" y="6562725"/>
            <a:ext cx="527050" cy="476250"/>
          </a:xfrm>
          <a:noFill/>
        </p:spPr>
        <p:txBody>
          <a:bodyPr/>
          <a:lstStyle/>
          <a:p>
            <a:fld id="{FC6D33F0-6798-4CEC-8DB5-87F585676C35}" type="slidenum">
              <a:rPr lang="en-GB" smtClean="0"/>
              <a:pPr/>
              <a:t>18</a:t>
            </a:fld>
            <a:endParaRPr lang="en-GB" smtClean="0"/>
          </a:p>
        </p:txBody>
      </p:sp>
      <p:sp>
        <p:nvSpPr>
          <p:cNvPr id="16387" name="Rectangle 2"/>
          <p:cNvSpPr>
            <a:spLocks noGrp="1" noChangeArrowheads="1"/>
          </p:cNvSpPr>
          <p:nvPr>
            <p:ph type="title"/>
          </p:nvPr>
        </p:nvSpPr>
        <p:spPr>
          <a:xfrm>
            <a:off x="2254250" y="-215900"/>
            <a:ext cx="6724650" cy="1141413"/>
          </a:xfrm>
        </p:spPr>
        <p:txBody>
          <a:bodyPr/>
          <a:lstStyle/>
          <a:p>
            <a:pPr eaLnBrk="1" hangingPunct="1"/>
            <a:r>
              <a:rPr lang="en-GB" sz="2400" b="0" smtClean="0">
                <a:latin typeface="Arial Rounded MT Bold" pitchFamily="32" charset="0"/>
              </a:rPr>
              <a:t>The Catania Science Gateway components </a:t>
            </a:r>
          </a:p>
        </p:txBody>
      </p:sp>
      <p:sp>
        <p:nvSpPr>
          <p:cNvPr id="29" name="Segnaposto contenuto 2"/>
          <p:cNvSpPr>
            <a:spLocks/>
          </p:cNvSpPr>
          <p:nvPr/>
        </p:nvSpPr>
        <p:spPr bwMode="auto">
          <a:xfrm>
            <a:off x="25400" y="774700"/>
            <a:ext cx="9055100" cy="151130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a:solidFill>
                  <a:srgbClr val="000060"/>
                </a:solidFill>
                <a:latin typeface="Verdana" pitchFamily="32" charset="0"/>
              </a:rPr>
              <a:t> The primary requirements that drove us in the design and implementation of the Science Gateway were:</a:t>
            </a:r>
          </a:p>
          <a:p>
            <a:pPr marL="800100" lvl="1" indent="-342900" algn="just">
              <a:spcBef>
                <a:spcPct val="20000"/>
              </a:spcBef>
              <a:buClr>
                <a:schemeClr val="folHlink"/>
              </a:buClr>
              <a:buSzPct val="150000"/>
              <a:buFont typeface="Wingdings" charset="2"/>
              <a:buChar char="ü"/>
            </a:pPr>
            <a:r>
              <a:rPr lang="en-US" b="1" dirty="0">
                <a:solidFill>
                  <a:srgbClr val="000060"/>
                </a:solidFill>
                <a:latin typeface="Verdana" pitchFamily="32" charset="0"/>
              </a:rPr>
              <a:t>Use of </a:t>
            </a:r>
            <a:r>
              <a:rPr lang="en-US" b="1" dirty="0">
                <a:solidFill>
                  <a:srgbClr val="000074"/>
                </a:solidFill>
                <a:latin typeface="Verdana" pitchFamily="32" charset="0"/>
              </a:rPr>
              <a:t>standards</a:t>
            </a:r>
            <a:r>
              <a:rPr lang="en-US" b="1" dirty="0">
                <a:solidFill>
                  <a:srgbClr val="000060"/>
                </a:solidFill>
                <a:latin typeface="Verdana" pitchFamily="32" charset="0"/>
              </a:rPr>
              <a:t>;</a:t>
            </a:r>
          </a:p>
          <a:p>
            <a:pPr marL="800100" lvl="1" indent="-342900" algn="just">
              <a:spcBef>
                <a:spcPct val="20000"/>
              </a:spcBef>
              <a:buClr>
                <a:schemeClr val="folHlink"/>
              </a:buClr>
              <a:buSzPct val="150000"/>
              <a:buFont typeface="Wingdings" charset="2"/>
              <a:buChar char="ü"/>
            </a:pPr>
            <a:r>
              <a:rPr lang="en-US" b="1" dirty="0">
                <a:solidFill>
                  <a:srgbClr val="000060"/>
                </a:solidFill>
                <a:latin typeface="Verdana" pitchFamily="32" charset="0"/>
              </a:rPr>
              <a:t>Simplicity;</a:t>
            </a:r>
          </a:p>
          <a:p>
            <a:pPr marL="800100" lvl="1" indent="-342900" algn="just">
              <a:spcBef>
                <a:spcPct val="20000"/>
              </a:spcBef>
              <a:buClr>
                <a:schemeClr val="folHlink"/>
              </a:buClr>
              <a:buSzPct val="150000"/>
              <a:buFont typeface="Wingdings" charset="2"/>
              <a:buChar char="ü"/>
            </a:pPr>
            <a:r>
              <a:rPr lang="en-US" b="1" dirty="0">
                <a:solidFill>
                  <a:srgbClr val="000060"/>
                </a:solidFill>
                <a:latin typeface="Verdana" pitchFamily="32" charset="0"/>
              </a:rPr>
              <a:t>Easiness of use;</a:t>
            </a:r>
          </a:p>
          <a:p>
            <a:pPr marL="800100" lvl="1" indent="-342900" algn="just">
              <a:spcBef>
                <a:spcPct val="20000"/>
              </a:spcBef>
              <a:buClr>
                <a:schemeClr val="folHlink"/>
              </a:buClr>
              <a:buSzPct val="150000"/>
              <a:buFont typeface="Wingdings" charset="2"/>
              <a:buChar char="ü"/>
            </a:pPr>
            <a:r>
              <a:rPr lang="en-US" b="1" dirty="0">
                <a:solidFill>
                  <a:srgbClr val="000060"/>
                </a:solidFill>
                <a:latin typeface="Verdana" pitchFamily="32" charset="0"/>
              </a:rPr>
              <a:t>Re-usability.</a:t>
            </a:r>
            <a:endParaRPr lang="it-IT" sz="1600" b="1" dirty="0">
              <a:solidFill>
                <a:srgbClr val="000060"/>
              </a:solidFill>
              <a:latin typeface="Verdana" pitchFamily="32" charset="0"/>
            </a:endParaRPr>
          </a:p>
        </p:txBody>
      </p:sp>
      <p:sp>
        <p:nvSpPr>
          <p:cNvPr id="106" name="Segnaposto contenuto 2"/>
          <p:cNvSpPr>
            <a:spLocks/>
          </p:cNvSpPr>
          <p:nvPr/>
        </p:nvSpPr>
        <p:spPr bwMode="auto">
          <a:xfrm>
            <a:off x="76200" y="2882900"/>
            <a:ext cx="9055100" cy="75565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a:solidFill>
                  <a:srgbClr val="000060"/>
                </a:solidFill>
                <a:latin typeface="Verdana" pitchFamily="32" charset="0"/>
              </a:rPr>
              <a:t>For the </a:t>
            </a:r>
            <a:r>
              <a:rPr lang="en-US" b="1" dirty="0" smtClean="0">
                <a:solidFill>
                  <a:srgbClr val="000060"/>
                </a:solidFill>
                <a:latin typeface="Verdana" pitchFamily="32" charset="0"/>
              </a:rPr>
              <a:t>development </a:t>
            </a:r>
            <a:r>
              <a:rPr lang="en-US" b="1" dirty="0">
                <a:solidFill>
                  <a:srgbClr val="000060"/>
                </a:solidFill>
                <a:latin typeface="Verdana" pitchFamily="32" charset="0"/>
              </a:rPr>
              <a:t>of the basic elements of the Science Gateway we  decided to adopt the </a:t>
            </a:r>
            <a:r>
              <a:rPr lang="en-US" b="1" dirty="0">
                <a:solidFill>
                  <a:srgbClr val="F01302"/>
                </a:solidFill>
                <a:latin typeface="Verdana" pitchFamily="32" charset="0"/>
              </a:rPr>
              <a:t>JSR </a:t>
            </a:r>
            <a:r>
              <a:rPr lang="en-US" b="1" dirty="0" smtClean="0">
                <a:solidFill>
                  <a:srgbClr val="F01302"/>
                </a:solidFill>
                <a:latin typeface="Verdana" pitchFamily="32" charset="0"/>
              </a:rPr>
              <a:t>286</a:t>
            </a:r>
            <a:r>
              <a:rPr lang="en-US" b="1" dirty="0" smtClean="0">
                <a:solidFill>
                  <a:srgbClr val="000060"/>
                </a:solidFill>
                <a:latin typeface="Verdana" pitchFamily="32" charset="0"/>
              </a:rPr>
              <a:t> standard and </a:t>
            </a:r>
            <a:r>
              <a:rPr lang="en-US" b="1" dirty="0" err="1" smtClean="0">
                <a:solidFill>
                  <a:srgbClr val="FF0000"/>
                </a:solidFill>
                <a:latin typeface="Verdana" pitchFamily="32" charset="0"/>
              </a:rPr>
              <a:t>Liferay</a:t>
            </a:r>
            <a:r>
              <a:rPr lang="en-US" b="1" dirty="0" smtClean="0">
                <a:solidFill>
                  <a:srgbClr val="000060"/>
                </a:solidFill>
                <a:latin typeface="Verdana" pitchFamily="32" charset="0"/>
              </a:rPr>
              <a:t> as </a:t>
            </a:r>
            <a:r>
              <a:rPr lang="en-US" b="1" dirty="0" err="1" smtClean="0">
                <a:solidFill>
                  <a:srgbClr val="000060"/>
                </a:solidFill>
                <a:latin typeface="Verdana" pitchFamily="32" charset="0"/>
              </a:rPr>
              <a:t>portlet</a:t>
            </a:r>
            <a:r>
              <a:rPr lang="en-US" b="1" dirty="0" smtClean="0">
                <a:solidFill>
                  <a:srgbClr val="000060"/>
                </a:solidFill>
                <a:latin typeface="Verdana" pitchFamily="32" charset="0"/>
              </a:rPr>
              <a:t> container;</a:t>
            </a:r>
            <a:endParaRPr lang="it-IT" sz="1600" b="1" dirty="0">
              <a:solidFill>
                <a:srgbClr val="000060"/>
              </a:solidFill>
              <a:latin typeface="Verdana" pitchFamily="32" charset="0"/>
            </a:endParaRPr>
          </a:p>
        </p:txBody>
      </p:sp>
      <p:sp>
        <p:nvSpPr>
          <p:cNvPr id="8" name="Segnaposto contenuto 2"/>
          <p:cNvSpPr>
            <a:spLocks/>
          </p:cNvSpPr>
          <p:nvPr/>
        </p:nvSpPr>
        <p:spPr bwMode="auto">
          <a:xfrm>
            <a:off x="76200" y="3810000"/>
            <a:ext cx="9055100" cy="75565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a:solidFill>
                  <a:srgbClr val="000060"/>
                </a:solidFill>
                <a:latin typeface="Verdana" pitchFamily="32" charset="0"/>
              </a:rPr>
              <a:t>Identity Federations based on the </a:t>
            </a:r>
            <a:r>
              <a:rPr lang="en-US" b="1" dirty="0">
                <a:solidFill>
                  <a:srgbClr val="F01302"/>
                </a:solidFill>
                <a:latin typeface="Verdana" pitchFamily="32" charset="0"/>
              </a:rPr>
              <a:t>SAML 2.0</a:t>
            </a:r>
            <a:r>
              <a:rPr lang="en-US" b="1" dirty="0">
                <a:solidFill>
                  <a:srgbClr val="000060"/>
                </a:solidFill>
                <a:latin typeface="Verdana" pitchFamily="32" charset="0"/>
              </a:rPr>
              <a:t> standard and on its implementation based on Shibboleth;</a:t>
            </a:r>
          </a:p>
          <a:p>
            <a:pPr marL="342900" indent="-342900" algn="just">
              <a:spcBef>
                <a:spcPct val="20000"/>
              </a:spcBef>
              <a:buClr>
                <a:schemeClr val="folHlink"/>
              </a:buClr>
              <a:buSzPct val="150000"/>
              <a:buFont typeface="Wingdings" charset="2"/>
              <a:buChar char="v"/>
            </a:pPr>
            <a:endParaRPr lang="it-IT" sz="1600" b="1" dirty="0">
              <a:solidFill>
                <a:srgbClr val="000060"/>
              </a:solidFill>
              <a:latin typeface="Verdana" pitchFamily="32" charset="0"/>
            </a:endParaRPr>
          </a:p>
        </p:txBody>
      </p:sp>
      <p:sp>
        <p:nvSpPr>
          <p:cNvPr id="9" name="Segnaposto contenuto 2"/>
          <p:cNvSpPr>
            <a:spLocks/>
          </p:cNvSpPr>
          <p:nvPr/>
        </p:nvSpPr>
        <p:spPr bwMode="auto">
          <a:xfrm>
            <a:off x="76200" y="4457700"/>
            <a:ext cx="9055100" cy="75565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smtClean="0">
                <a:solidFill>
                  <a:srgbClr val="000060"/>
                </a:solidFill>
                <a:latin typeface="Verdana" pitchFamily="32" charset="0"/>
              </a:rPr>
              <a:t>To access the computing resources we use </a:t>
            </a:r>
            <a:r>
              <a:rPr lang="en-US" b="1" dirty="0" smtClean="0">
                <a:solidFill>
                  <a:srgbClr val="F01302"/>
                </a:solidFill>
                <a:latin typeface="Verdana" pitchFamily="32" charset="0"/>
              </a:rPr>
              <a:t>SAGA</a:t>
            </a:r>
            <a:r>
              <a:rPr lang="en-US" b="1" dirty="0" smtClean="0">
                <a:solidFill>
                  <a:srgbClr val="000060"/>
                </a:solidFill>
                <a:latin typeface="Verdana" pitchFamily="32" charset="0"/>
              </a:rPr>
              <a:t> and </a:t>
            </a:r>
            <a:r>
              <a:rPr lang="en-US" b="1" dirty="0">
                <a:solidFill>
                  <a:srgbClr val="000060"/>
                </a:solidFill>
                <a:latin typeface="Verdana" pitchFamily="32" charset="0"/>
              </a:rPr>
              <a:t>its JSAGA implementation;</a:t>
            </a:r>
          </a:p>
          <a:p>
            <a:pPr marL="342900" indent="-342900" algn="just">
              <a:spcBef>
                <a:spcPct val="20000"/>
              </a:spcBef>
              <a:buClr>
                <a:schemeClr val="folHlink"/>
              </a:buClr>
              <a:buSzPct val="150000"/>
              <a:buFont typeface="Wingdings" charset="2"/>
              <a:buChar char="v"/>
            </a:pPr>
            <a:endParaRPr lang="it-IT" sz="1600" b="1" dirty="0">
              <a:solidFill>
                <a:srgbClr val="000060"/>
              </a:solidFill>
              <a:latin typeface="Verdana" pitchFamily="32" charset="0"/>
            </a:endParaRPr>
          </a:p>
        </p:txBody>
      </p:sp>
      <p:sp>
        <p:nvSpPr>
          <p:cNvPr id="10" name="Segnaposto contenuto 2"/>
          <p:cNvSpPr>
            <a:spLocks/>
          </p:cNvSpPr>
          <p:nvPr/>
        </p:nvSpPr>
        <p:spPr bwMode="auto">
          <a:xfrm>
            <a:off x="76200" y="5143500"/>
            <a:ext cx="9055100" cy="755650"/>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smtClean="0">
                <a:solidFill>
                  <a:srgbClr val="000060"/>
                </a:solidFill>
                <a:latin typeface="Verdana" pitchFamily="32" charset="0"/>
              </a:rPr>
              <a:t>For all </a:t>
            </a:r>
            <a:r>
              <a:rPr lang="en-US" b="1" dirty="0">
                <a:solidFill>
                  <a:srgbClr val="000060"/>
                </a:solidFill>
                <a:latin typeface="Verdana" pitchFamily="32" charset="0"/>
              </a:rPr>
              <a:t>grid transactions we </a:t>
            </a:r>
            <a:r>
              <a:rPr lang="en-US" b="1" dirty="0" smtClean="0">
                <a:solidFill>
                  <a:srgbClr val="000060"/>
                </a:solidFill>
                <a:latin typeface="Verdana" pitchFamily="32" charset="0"/>
              </a:rPr>
              <a:t>rely </a:t>
            </a:r>
            <a:r>
              <a:rPr lang="en-US" b="1" dirty="0">
                <a:solidFill>
                  <a:srgbClr val="000060"/>
                </a:solidFill>
                <a:latin typeface="Verdana" pitchFamily="32" charset="0"/>
              </a:rPr>
              <a:t>on robot X.509 certificates and </a:t>
            </a:r>
            <a:r>
              <a:rPr lang="en-US" b="1" dirty="0" smtClean="0">
                <a:solidFill>
                  <a:srgbClr val="000060"/>
                </a:solidFill>
                <a:latin typeface="Verdana" pitchFamily="32" charset="0"/>
              </a:rPr>
              <a:t>on the following standards: </a:t>
            </a:r>
            <a:r>
              <a:rPr lang="en-US" b="1" dirty="0" smtClean="0">
                <a:solidFill>
                  <a:srgbClr val="F01302"/>
                </a:solidFill>
                <a:latin typeface="Verdana" pitchFamily="32" charset="0"/>
              </a:rPr>
              <a:t>JAX-RS</a:t>
            </a:r>
            <a:r>
              <a:rPr lang="en-US" b="1" dirty="0">
                <a:solidFill>
                  <a:srgbClr val="000060"/>
                </a:solidFill>
                <a:latin typeface="Verdana" pitchFamily="32" charset="0"/>
              </a:rPr>
              <a:t> </a:t>
            </a:r>
            <a:r>
              <a:rPr lang="en-US" b="1" dirty="0" smtClean="0">
                <a:solidFill>
                  <a:srgbClr val="000060"/>
                </a:solidFill>
                <a:latin typeface="Verdana" pitchFamily="32" charset="0"/>
              </a:rPr>
              <a:t>and </a:t>
            </a:r>
            <a:r>
              <a:rPr lang="en-US" b="1" dirty="0" smtClean="0">
                <a:solidFill>
                  <a:srgbClr val="F01302"/>
                </a:solidFill>
                <a:latin typeface="Verdana" pitchFamily="32" charset="0"/>
              </a:rPr>
              <a:t>PKCS#11</a:t>
            </a:r>
            <a:r>
              <a:rPr lang="en-US" b="1" dirty="0" smtClean="0">
                <a:solidFill>
                  <a:srgbClr val="000060"/>
                </a:solidFill>
                <a:latin typeface="Verdana" pitchFamily="32" charset="0"/>
              </a:rPr>
              <a:t>;</a:t>
            </a:r>
            <a:endParaRPr lang="en-US" b="1" dirty="0">
              <a:solidFill>
                <a:srgbClr val="000060"/>
              </a:solidFill>
              <a:latin typeface="Verdana" pitchFamily="32" charset="0"/>
            </a:endParaRPr>
          </a:p>
          <a:p>
            <a:pPr marL="342900" indent="-342900" algn="just">
              <a:spcBef>
                <a:spcPct val="20000"/>
              </a:spcBef>
              <a:buClr>
                <a:schemeClr val="folHlink"/>
              </a:buClr>
              <a:buSzPct val="150000"/>
              <a:buFont typeface="Wingdings" charset="2"/>
              <a:buChar char="v"/>
            </a:pPr>
            <a:endParaRPr lang="it-IT" sz="1600" b="1" dirty="0">
              <a:solidFill>
                <a:srgbClr val="000060"/>
              </a:solidFill>
              <a:latin typeface="Verdana" pitchFamily="32" charset="0"/>
            </a:endParaRPr>
          </a:p>
        </p:txBody>
      </p:sp>
      <p:pic>
        <p:nvPicPr>
          <p:cNvPr id="11" name="Picture 24" descr="https://fbcdn-sphotos-c-a.akamaihd.net/hphotos-ak-ash3/523626_410429225687603_151341434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455" y="1181356"/>
            <a:ext cx="1252537" cy="132688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5" name="Segnaposto contenuto 2"/>
          <p:cNvSpPr>
            <a:spLocks/>
          </p:cNvSpPr>
          <p:nvPr/>
        </p:nvSpPr>
        <p:spPr bwMode="auto">
          <a:xfrm>
            <a:off x="88900" y="5854700"/>
            <a:ext cx="8497092" cy="377825"/>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b="1" dirty="0" smtClean="0">
                <a:solidFill>
                  <a:srgbClr val="000060"/>
                </a:solidFill>
                <a:latin typeface="Verdana" pitchFamily="32" charset="0"/>
              </a:rPr>
              <a:t>We comply with </a:t>
            </a:r>
            <a:r>
              <a:rPr lang="en-US" b="1" dirty="0">
                <a:solidFill>
                  <a:srgbClr val="000060"/>
                </a:solidFill>
                <a:latin typeface="Verdana" pitchFamily="32" charset="0"/>
              </a:rPr>
              <a:t>the</a:t>
            </a:r>
            <a:r>
              <a:rPr lang="en-US" b="1" dirty="0">
                <a:solidFill>
                  <a:srgbClr val="F01302"/>
                </a:solidFill>
                <a:latin typeface="Verdana" pitchFamily="32" charset="0"/>
              </a:rPr>
              <a:t> </a:t>
            </a:r>
            <a:r>
              <a:rPr lang="en-US" b="1" dirty="0">
                <a:solidFill>
                  <a:srgbClr val="F01302"/>
                </a:solidFill>
                <a:latin typeface="Verdana" pitchFamily="32" charset="0"/>
                <a:hlinkClick r:id="rId4"/>
              </a:rPr>
              <a:t>EGI VO Portal Policy</a:t>
            </a:r>
            <a:r>
              <a:rPr lang="en-US" b="1" dirty="0">
                <a:solidFill>
                  <a:srgbClr val="F01302"/>
                </a:solidFill>
                <a:latin typeface="Verdana" pitchFamily="32" charset="0"/>
              </a:rPr>
              <a:t> </a:t>
            </a:r>
            <a:r>
              <a:rPr lang="en-US" b="1" dirty="0" smtClean="0">
                <a:solidFill>
                  <a:srgbClr val="000060"/>
                </a:solidFill>
                <a:latin typeface="Verdana" pitchFamily="32" charset="0"/>
              </a:rPr>
              <a:t>and the</a:t>
            </a:r>
            <a:r>
              <a:rPr lang="en-US" b="1" dirty="0" smtClean="0">
                <a:solidFill>
                  <a:srgbClr val="F01302"/>
                </a:solidFill>
                <a:latin typeface="Verdana" pitchFamily="32" charset="0"/>
              </a:rPr>
              <a:t> </a:t>
            </a:r>
            <a:r>
              <a:rPr lang="en-US" b="1" dirty="0">
                <a:solidFill>
                  <a:srgbClr val="F01302"/>
                </a:solidFill>
                <a:latin typeface="Verdana" pitchFamily="32" charset="0"/>
                <a:hlinkClick r:id="rId5"/>
              </a:rPr>
              <a:t>EGI Grid </a:t>
            </a:r>
            <a:r>
              <a:rPr lang="en-US" b="1" dirty="0" smtClean="0">
                <a:solidFill>
                  <a:srgbClr val="F01302"/>
                </a:solidFill>
                <a:latin typeface="Verdana" pitchFamily="32" charset="0"/>
                <a:hlinkClick r:id="rId5"/>
              </a:rPr>
              <a:t/>
            </a:r>
            <a:br>
              <a:rPr lang="en-US" b="1" dirty="0" smtClean="0">
                <a:solidFill>
                  <a:srgbClr val="F01302"/>
                </a:solidFill>
                <a:latin typeface="Verdana" pitchFamily="32" charset="0"/>
                <a:hlinkClick r:id="rId5"/>
              </a:rPr>
            </a:br>
            <a:r>
              <a:rPr lang="en-US" b="1" dirty="0" smtClean="0">
                <a:solidFill>
                  <a:srgbClr val="F01302"/>
                </a:solidFill>
                <a:latin typeface="Verdana" pitchFamily="32" charset="0"/>
                <a:hlinkClick r:id="rId5"/>
              </a:rPr>
              <a:t>Security </a:t>
            </a:r>
            <a:r>
              <a:rPr lang="en-US" b="1" dirty="0">
                <a:solidFill>
                  <a:srgbClr val="F01302"/>
                </a:solidFill>
                <a:latin typeface="Verdana" pitchFamily="32" charset="0"/>
                <a:hlinkClick r:id="rId5"/>
              </a:rPr>
              <a:t>Traceability and </a:t>
            </a:r>
            <a:r>
              <a:rPr lang="en-US" b="1" dirty="0" smtClean="0">
                <a:solidFill>
                  <a:srgbClr val="F01302"/>
                </a:solidFill>
                <a:latin typeface="Verdana" pitchFamily="32" charset="0"/>
                <a:hlinkClick r:id="rId5"/>
              </a:rPr>
              <a:t>Logging Policy</a:t>
            </a:r>
            <a:r>
              <a:rPr lang="en-US" b="1" dirty="0">
                <a:solidFill>
                  <a:srgbClr val="F01302"/>
                </a:solidFill>
                <a:latin typeface="Verdana" pitchFamily="32" charset="0"/>
              </a:rPr>
              <a:t> </a:t>
            </a:r>
            <a:r>
              <a:rPr lang="en-US" b="1" dirty="0" smtClean="0">
                <a:solidFill>
                  <a:srgbClr val="000060"/>
                </a:solidFill>
                <a:latin typeface="Verdana" pitchFamily="32" charset="0"/>
              </a:rPr>
              <a:t>!!</a:t>
            </a:r>
            <a:endParaRPr lang="en-US" b="1" dirty="0">
              <a:solidFill>
                <a:srgbClr val="000060"/>
              </a:solidFill>
              <a:latin typeface="Verdana" pitchFamily="32" charset="0"/>
            </a:endParaRPr>
          </a:p>
          <a:p>
            <a:pPr marL="342900" indent="-342900" algn="just">
              <a:spcBef>
                <a:spcPct val="20000"/>
              </a:spcBef>
              <a:buClr>
                <a:schemeClr val="folHlink"/>
              </a:buClr>
              <a:buSzPct val="150000"/>
              <a:buFont typeface="Wingdings" charset="2"/>
              <a:buChar char="v"/>
            </a:pPr>
            <a:endParaRPr lang="it-IT" sz="1600" b="1" dirty="0">
              <a:solidFill>
                <a:srgbClr val="000060"/>
              </a:solidFill>
              <a:latin typeface="Verdana" pitchFamily="32" charset="0"/>
            </a:endParaRPr>
          </a:p>
        </p:txBody>
      </p:sp>
      <p:sp>
        <p:nvSpPr>
          <p:cNvPr id="13"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6" grpId="0"/>
      <p:bldP spid="8" grpId="0"/>
      <p:bldP spid="9"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4"/>
          <p:cNvSpPr>
            <a:spLocks noGrp="1"/>
          </p:cNvSpPr>
          <p:nvPr>
            <p:ph type="sldNum" sz="quarter" idx="11"/>
          </p:nvPr>
        </p:nvSpPr>
        <p:spPr>
          <a:xfrm>
            <a:off x="8464550" y="6289765"/>
            <a:ext cx="527050" cy="476250"/>
          </a:xfrm>
          <a:noFill/>
        </p:spPr>
        <p:txBody>
          <a:bodyPr/>
          <a:lstStyle/>
          <a:p>
            <a:fld id="{754A06A6-077F-466C-8762-CEFCB3EC6F00}" type="slidenum">
              <a:rPr lang="en-GB" smtClean="0"/>
              <a:pPr/>
              <a:t>19</a:t>
            </a:fld>
            <a:endParaRPr lang="en-GB" smtClean="0"/>
          </a:p>
        </p:txBody>
      </p:sp>
      <p:sp>
        <p:nvSpPr>
          <p:cNvPr id="17435" name="Rectangle 2"/>
          <p:cNvSpPr>
            <a:spLocks noGrp="1" noChangeArrowheads="1"/>
          </p:cNvSpPr>
          <p:nvPr>
            <p:ph type="title"/>
          </p:nvPr>
        </p:nvSpPr>
        <p:spPr>
          <a:xfrm>
            <a:off x="2254250" y="-215900"/>
            <a:ext cx="6724650" cy="1141413"/>
          </a:xfrm>
        </p:spPr>
        <p:txBody>
          <a:bodyPr/>
          <a:lstStyle/>
          <a:p>
            <a:pPr eaLnBrk="1" hangingPunct="1"/>
            <a:r>
              <a:rPr lang="en-GB" sz="2400" b="0" smtClean="0">
                <a:latin typeface="Arial Rounded MT Bold" pitchFamily="32" charset="0"/>
              </a:rPr>
              <a:t>The Catania Science Gateway model </a:t>
            </a:r>
          </a:p>
        </p:txBody>
      </p:sp>
      <p:sp>
        <p:nvSpPr>
          <p:cNvPr id="30"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pic>
        <p:nvPicPr>
          <p:cNvPr id="90" name="Picture 2" descr="http://cms.iopscience.iop.org/alfresco/d/d/workspace/SpacesStore/36af8528-2015-11e1-8314-e901e4daa3c3/Shibboleth-logo.gif?guest=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309" y="906900"/>
            <a:ext cx="664963" cy="664964"/>
          </a:xfrm>
          <a:prstGeom prst="rect">
            <a:avLst/>
          </a:prstGeom>
          <a:noFill/>
          <a:extLst>
            <a:ext uri="{909E8E84-426E-40DD-AFC4-6F175D3DCCD1}">
              <a14:hiddenFill xmlns:a14="http://schemas.microsoft.com/office/drawing/2010/main">
                <a:solidFill>
                  <a:srgbClr val="FFFFFF"/>
                </a:solidFill>
              </a14:hiddenFill>
            </a:ext>
          </a:extLst>
        </p:spPr>
      </p:pic>
      <p:sp>
        <p:nvSpPr>
          <p:cNvPr id="91" name="Rounded Rectangle 6"/>
          <p:cNvSpPr/>
          <p:nvPr/>
        </p:nvSpPr>
        <p:spPr>
          <a:xfrm rot="5400000">
            <a:off x="5021213" y="2274780"/>
            <a:ext cx="2392363" cy="698500"/>
          </a:xfrm>
          <a:prstGeom prst="roundRect">
            <a:avLst/>
          </a:prstGeom>
          <a:solidFill>
            <a:srgbClr val="325FAF"/>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Arial"/>
                <a:cs typeface="+mn-cs"/>
              </a:rPr>
              <a:t>Science </a:t>
            </a:r>
          </a:p>
          <a:p>
            <a:pPr eaLnBrk="1" fontAlgn="auto" hangingPunct="1">
              <a:lnSpc>
                <a:spcPct val="100000"/>
              </a:lnSpc>
              <a:spcBef>
                <a:spcPts val="0"/>
              </a:spcBef>
              <a:spcAft>
                <a:spcPts val="0"/>
              </a:spcAft>
              <a:buClrTx/>
              <a:buFontTx/>
              <a:buNone/>
              <a:defRPr/>
            </a:pPr>
            <a:r>
              <a:rPr lang="en-US" kern="0" dirty="0">
                <a:solidFill>
                  <a:srgbClr val="FFFFFF"/>
                </a:solidFill>
                <a:latin typeface="Arial"/>
                <a:cs typeface="+mn-cs"/>
              </a:rPr>
              <a:t>Gateway</a:t>
            </a:r>
          </a:p>
        </p:txBody>
      </p:sp>
      <p:sp>
        <p:nvSpPr>
          <p:cNvPr id="92" name="Left Arrow 7"/>
          <p:cNvSpPr/>
          <p:nvPr/>
        </p:nvSpPr>
        <p:spPr>
          <a:xfrm>
            <a:off x="5203186" y="2223135"/>
            <a:ext cx="635000" cy="500857"/>
          </a:xfrm>
          <a:prstGeom prst="leftArrow">
            <a:avLst/>
          </a:prstGeom>
          <a:solidFill>
            <a:sysClr val="window" lastClr="FFFFFF"/>
          </a:soli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pic>
        <p:nvPicPr>
          <p:cNvPr id="93" name="Picture 8" descr="Screen shot 2011-04-18 at 4.08.00 PM.png"/>
          <p:cNvPicPr>
            <a:picLocks noChangeAspect="1"/>
          </p:cNvPicPr>
          <p:nvPr/>
        </p:nvPicPr>
        <p:blipFill>
          <a:blip r:embed="rId4" cstate="print"/>
          <a:srcRect/>
          <a:stretch>
            <a:fillRect/>
          </a:stretch>
        </p:blipFill>
        <p:spPr bwMode="auto">
          <a:xfrm rot="1417730">
            <a:off x="5441950" y="3321736"/>
            <a:ext cx="1298575" cy="463550"/>
          </a:xfrm>
          <a:prstGeom prst="rect">
            <a:avLst/>
          </a:prstGeom>
          <a:noFill/>
          <a:ln w="9525">
            <a:solidFill>
              <a:srgbClr val="1F497D"/>
            </a:solidFill>
            <a:miter lim="800000"/>
            <a:headEnd/>
            <a:tailEnd/>
          </a:ln>
          <a:effectLst>
            <a:outerShdw blurRad="50800" dist="38100" dir="2700000" algn="tl" rotWithShape="0">
              <a:prstClr val="black">
                <a:alpha val="40000"/>
              </a:prstClr>
            </a:outerShdw>
          </a:effectLst>
        </p:spPr>
      </p:pic>
      <p:sp>
        <p:nvSpPr>
          <p:cNvPr id="94" name="Rounded Rectangle 17"/>
          <p:cNvSpPr/>
          <p:nvPr/>
        </p:nvSpPr>
        <p:spPr>
          <a:xfrm>
            <a:off x="179388" y="1074046"/>
            <a:ext cx="5010150" cy="2428386"/>
          </a:xfrm>
          <a:prstGeom prst="roundRect">
            <a:avLst/>
          </a:prstGeom>
          <a:noFill/>
          <a:ln w="2857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endParaRPr lang="en-US" kern="0">
              <a:solidFill>
                <a:srgbClr val="FFFFFF"/>
              </a:solidFill>
              <a:latin typeface="Arial"/>
              <a:cs typeface="+mn-cs"/>
            </a:endParaRPr>
          </a:p>
        </p:txBody>
      </p:sp>
      <p:pic>
        <p:nvPicPr>
          <p:cNvPr id="95" name="Picture 27" descr="User-group-256.png"/>
          <p:cNvPicPr>
            <a:picLocks noChangeAspect="1"/>
          </p:cNvPicPr>
          <p:nvPr/>
        </p:nvPicPr>
        <p:blipFill>
          <a:blip r:embed="rId5" cstate="print"/>
          <a:srcRect/>
          <a:stretch>
            <a:fillRect/>
          </a:stretch>
        </p:blipFill>
        <p:spPr bwMode="auto">
          <a:xfrm>
            <a:off x="7092280" y="1012419"/>
            <a:ext cx="1281113" cy="1279525"/>
          </a:xfrm>
          <a:prstGeom prst="rect">
            <a:avLst/>
          </a:prstGeom>
          <a:noFill/>
          <a:ln w="9525">
            <a:noFill/>
            <a:miter lim="800000"/>
            <a:headEnd/>
            <a:tailEnd/>
          </a:ln>
        </p:spPr>
      </p:pic>
      <p:sp>
        <p:nvSpPr>
          <p:cNvPr id="96" name="Left Brace 30"/>
          <p:cNvSpPr/>
          <p:nvPr/>
        </p:nvSpPr>
        <p:spPr>
          <a:xfrm>
            <a:off x="6688138" y="1516748"/>
            <a:ext cx="341312" cy="2278063"/>
          </a:xfrm>
          <a:prstGeom prst="leftBrac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nchor="ctr"/>
          <a:lstStyle/>
          <a:p>
            <a:pPr eaLnBrk="1" fontAlgn="auto" hangingPunct="1">
              <a:lnSpc>
                <a:spcPct val="100000"/>
              </a:lnSpc>
              <a:spcBef>
                <a:spcPts val="0"/>
              </a:spcBef>
              <a:spcAft>
                <a:spcPts val="0"/>
              </a:spcAft>
              <a:buClrTx/>
              <a:buFontTx/>
              <a:buNone/>
              <a:defRPr/>
            </a:pPr>
            <a:endParaRPr lang="en-US" kern="0">
              <a:solidFill>
                <a:srgbClr val="2B519A"/>
              </a:solidFill>
              <a:latin typeface="Arial"/>
              <a:cs typeface="+mn-cs"/>
            </a:endParaRPr>
          </a:p>
        </p:txBody>
      </p:sp>
      <p:sp>
        <p:nvSpPr>
          <p:cNvPr id="97" name="Rounded Rectangle 16"/>
          <p:cNvSpPr/>
          <p:nvPr/>
        </p:nvSpPr>
        <p:spPr>
          <a:xfrm>
            <a:off x="35496" y="4262931"/>
            <a:ext cx="6750844" cy="2190611"/>
          </a:xfrm>
          <a:prstGeom prst="roundRect">
            <a:avLst/>
          </a:prstGeom>
          <a:noFill/>
          <a:ln w="2857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endParaRPr lang="en-US" kern="0">
              <a:solidFill>
                <a:srgbClr val="FFFFFF"/>
              </a:solidFill>
              <a:latin typeface="Arial"/>
              <a:cs typeface="+mn-cs"/>
            </a:endParaRPr>
          </a:p>
        </p:txBody>
      </p:sp>
      <p:pic>
        <p:nvPicPr>
          <p:cNvPr id="98" name="Picture 4"/>
          <p:cNvPicPr>
            <a:picLocks noChangeAspect="1" noChangeArrowheads="1"/>
          </p:cNvPicPr>
          <p:nvPr/>
        </p:nvPicPr>
        <p:blipFill>
          <a:blip r:embed="rId6" cstate="print"/>
          <a:srcRect/>
          <a:stretch>
            <a:fillRect/>
          </a:stretch>
        </p:blipFill>
        <p:spPr bwMode="auto">
          <a:xfrm>
            <a:off x="5065713" y="4705241"/>
            <a:ext cx="1689100" cy="676275"/>
          </a:xfrm>
          <a:prstGeom prst="rect">
            <a:avLst/>
          </a:prstGeom>
          <a:noFill/>
          <a:ln w="9525">
            <a:noFill/>
            <a:miter lim="800000"/>
            <a:headEnd/>
            <a:tailEnd/>
          </a:ln>
          <a:effectLst/>
        </p:spPr>
      </p:pic>
      <p:sp>
        <p:nvSpPr>
          <p:cNvPr id="99" name="Rounded Rectangle 12"/>
          <p:cNvSpPr/>
          <p:nvPr/>
        </p:nvSpPr>
        <p:spPr>
          <a:xfrm>
            <a:off x="314929" y="2435960"/>
            <a:ext cx="4736827" cy="844550"/>
          </a:xfrm>
          <a:prstGeom prst="roundRect">
            <a:avLst/>
          </a:prstGeom>
          <a:solidFill>
            <a:srgbClr val="325FAF"/>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algn="ctr" eaLnBrk="1" fontAlgn="auto" hangingPunct="1">
              <a:lnSpc>
                <a:spcPct val="100000"/>
              </a:lnSpc>
              <a:spcBef>
                <a:spcPts val="0"/>
              </a:spcBef>
              <a:spcAft>
                <a:spcPts val="0"/>
              </a:spcAft>
              <a:buClrTx/>
              <a:buFontTx/>
              <a:buNone/>
              <a:defRPr/>
            </a:pPr>
            <a:r>
              <a:rPr lang="en-US" sz="1600" kern="0" dirty="0">
                <a:solidFill>
                  <a:srgbClr val="FFFFFF"/>
                </a:solidFill>
                <a:latin typeface="Comic Sans MS" pitchFamily="66" charset="0"/>
                <a:cs typeface="+mn-cs"/>
              </a:rPr>
              <a:t>Standard-based (SAGA) </a:t>
            </a:r>
            <a:r>
              <a:rPr lang="en-US" sz="1600" kern="0" dirty="0" smtClean="0">
                <a:solidFill>
                  <a:srgbClr val="FFFFFF"/>
                </a:solidFill>
                <a:latin typeface="Comic Sans MS" pitchFamily="66" charset="0"/>
                <a:cs typeface="+mn-cs"/>
              </a:rPr>
              <a:t/>
            </a:r>
            <a:br>
              <a:rPr lang="en-US" sz="1600" kern="0" dirty="0" smtClean="0">
                <a:solidFill>
                  <a:srgbClr val="FFFFFF"/>
                </a:solidFill>
                <a:latin typeface="Comic Sans MS" pitchFamily="66" charset="0"/>
                <a:cs typeface="+mn-cs"/>
              </a:rPr>
            </a:br>
            <a:r>
              <a:rPr lang="en-US" sz="1600" kern="0" dirty="0" smtClean="0">
                <a:solidFill>
                  <a:srgbClr val="FFFFFF"/>
                </a:solidFill>
                <a:latin typeface="Comic Sans MS" pitchFamily="66" charset="0"/>
                <a:cs typeface="+mn-cs"/>
              </a:rPr>
              <a:t>middleware-independent </a:t>
            </a:r>
            <a:r>
              <a:rPr lang="en-US" sz="1600" kern="0" dirty="0" smtClean="0">
                <a:solidFill>
                  <a:srgbClr val="FFFFFF"/>
                </a:solidFill>
                <a:latin typeface="Comic Sans MS" pitchFamily="66" charset="0"/>
              </a:rPr>
              <a:t>Grid </a:t>
            </a:r>
            <a:r>
              <a:rPr lang="en-US" sz="1600" kern="0" dirty="0">
                <a:solidFill>
                  <a:srgbClr val="FFFFFF"/>
                </a:solidFill>
                <a:latin typeface="Comic Sans MS" pitchFamily="66" charset="0"/>
              </a:rPr>
              <a:t>Engine</a:t>
            </a:r>
            <a:endParaRPr lang="en-US" sz="1600" kern="0" dirty="0">
              <a:solidFill>
                <a:srgbClr val="FFFFFF"/>
              </a:solidFill>
              <a:latin typeface="Comic Sans MS" pitchFamily="66" charset="0"/>
              <a:cs typeface="+mn-cs"/>
            </a:endParaRPr>
          </a:p>
        </p:txBody>
      </p:sp>
      <p:pic>
        <p:nvPicPr>
          <p:cNvPr id="100" name="Immagine 68" descr="logo_unicore.gif"/>
          <p:cNvPicPr>
            <a:picLocks noChangeAspect="1"/>
          </p:cNvPicPr>
          <p:nvPr/>
        </p:nvPicPr>
        <p:blipFill>
          <a:blip r:embed="rId7" cstate="print"/>
          <a:srcRect/>
          <a:stretch>
            <a:fillRect/>
          </a:stretch>
        </p:blipFill>
        <p:spPr bwMode="auto">
          <a:xfrm>
            <a:off x="4860007" y="5746120"/>
            <a:ext cx="1800225" cy="434256"/>
          </a:xfrm>
          <a:prstGeom prst="rect">
            <a:avLst/>
          </a:prstGeom>
          <a:noFill/>
          <a:ln w="9525">
            <a:noFill/>
            <a:miter lim="800000"/>
            <a:headEnd/>
            <a:tailEnd/>
          </a:ln>
        </p:spPr>
      </p:pic>
      <p:pic>
        <p:nvPicPr>
          <p:cNvPr id="101" name="Immagine 69" descr="globus.png"/>
          <p:cNvPicPr>
            <a:picLocks noChangeAspect="1"/>
          </p:cNvPicPr>
          <p:nvPr/>
        </p:nvPicPr>
        <p:blipFill>
          <a:blip r:embed="rId8" cstate="print"/>
          <a:srcRect/>
          <a:stretch>
            <a:fillRect/>
          </a:stretch>
        </p:blipFill>
        <p:spPr bwMode="auto">
          <a:xfrm>
            <a:off x="3536950" y="5463670"/>
            <a:ext cx="1143709" cy="798512"/>
          </a:xfrm>
          <a:prstGeom prst="rect">
            <a:avLst/>
          </a:prstGeom>
          <a:noFill/>
          <a:ln w="9525">
            <a:noFill/>
            <a:miter lim="800000"/>
            <a:headEnd/>
            <a:tailEnd/>
          </a:ln>
        </p:spPr>
      </p:pic>
      <p:pic>
        <p:nvPicPr>
          <p:cNvPr id="102" name="Immagine 1"/>
          <p:cNvPicPr>
            <a:picLocks noChangeAspect="1"/>
          </p:cNvPicPr>
          <p:nvPr/>
        </p:nvPicPr>
        <p:blipFill>
          <a:blip r:embed="rId9" cstate="print"/>
          <a:srcRect/>
          <a:stretch>
            <a:fillRect/>
          </a:stretch>
        </p:blipFill>
        <p:spPr bwMode="auto">
          <a:xfrm>
            <a:off x="3149600" y="4739373"/>
            <a:ext cx="1943100" cy="550863"/>
          </a:xfrm>
          <a:prstGeom prst="rect">
            <a:avLst/>
          </a:prstGeom>
          <a:noFill/>
          <a:ln w="9525">
            <a:noFill/>
            <a:miter lim="800000"/>
            <a:headEnd/>
            <a:tailEnd/>
          </a:ln>
        </p:spPr>
      </p:pic>
      <p:pic>
        <p:nvPicPr>
          <p:cNvPr id="103" name="Immagine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7562" y="5653752"/>
            <a:ext cx="1235076" cy="611731"/>
          </a:xfrm>
          <a:prstGeom prst="rect">
            <a:avLst/>
          </a:prstGeom>
        </p:spPr>
      </p:pic>
      <p:pic>
        <p:nvPicPr>
          <p:cNvPr id="105" name="Picture 2"/>
          <p:cNvPicPr>
            <a:picLocks noChangeAspect="1"/>
          </p:cNvPicPr>
          <p:nvPr/>
        </p:nvPicPr>
        <p:blipFill>
          <a:blip r:embed="rId11" cstate="print"/>
          <a:stretch>
            <a:fillRect/>
          </a:stretch>
        </p:blipFill>
        <p:spPr>
          <a:xfrm>
            <a:off x="1572774" y="4596200"/>
            <a:ext cx="1559066" cy="694036"/>
          </a:xfrm>
          <a:prstGeom prst="rect">
            <a:avLst/>
          </a:prstGeom>
        </p:spPr>
      </p:pic>
      <p:pic>
        <p:nvPicPr>
          <p:cNvPr id="106" name="Picture 3"/>
          <p:cNvPicPr>
            <a:picLocks noChangeAspect="1" noChangeArrowheads="1"/>
          </p:cNvPicPr>
          <p:nvPr/>
        </p:nvPicPr>
        <p:blipFill>
          <a:blip r:embed="rId12" cstate="print"/>
          <a:srcRect/>
          <a:stretch>
            <a:fillRect/>
          </a:stretch>
        </p:blipFill>
        <p:spPr bwMode="auto">
          <a:xfrm>
            <a:off x="279698" y="4524192"/>
            <a:ext cx="1123950" cy="1122363"/>
          </a:xfrm>
          <a:prstGeom prst="rect">
            <a:avLst/>
          </a:prstGeom>
          <a:noFill/>
          <a:ln w="9525">
            <a:noFill/>
            <a:miter lim="800000"/>
            <a:headEnd/>
            <a:tailEnd/>
          </a:ln>
          <a:effectLst/>
        </p:spPr>
      </p:pic>
      <p:sp>
        <p:nvSpPr>
          <p:cNvPr id="107" name="Fumetto 1 106"/>
          <p:cNvSpPr/>
          <p:nvPr/>
        </p:nvSpPr>
        <p:spPr>
          <a:xfrm>
            <a:off x="6934200" y="4574273"/>
            <a:ext cx="2133600" cy="1735138"/>
          </a:xfrm>
          <a:prstGeom prst="wedgeRectCallout">
            <a:avLst>
              <a:gd name="adj1" fmla="val 4854"/>
              <a:gd name="adj2" fmla="val -107955"/>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rgbClr val="325FAF">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Users from different organizations having different roles and privileges</a:t>
            </a:r>
          </a:p>
        </p:txBody>
      </p:sp>
      <p:pic>
        <p:nvPicPr>
          <p:cNvPr id="108" name="Picture 4" descr="http://t1.gstatic.com/images?q=tbn:ANd9GcS8p6n1emVWk3PZzdXv12mXonjPOwO6wMQdk6c-A5G9gm0-9-rX1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3968" y="1499856"/>
            <a:ext cx="793383" cy="7913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9" name="TextBox 29"/>
          <p:cNvSpPr txBox="1">
            <a:spLocks noChangeArrowheads="1"/>
          </p:cNvSpPr>
          <p:nvPr/>
        </p:nvSpPr>
        <p:spPr bwMode="auto">
          <a:xfrm>
            <a:off x="6937375" y="2363952"/>
            <a:ext cx="2098675" cy="923925"/>
          </a:xfrm>
          <a:prstGeom prst="rect">
            <a:avLst/>
          </a:prstGeom>
          <a:noFill/>
          <a:ln w="9525">
            <a:noFill/>
            <a:miter lim="800000"/>
            <a:headEnd/>
            <a:tailEnd/>
          </a:ln>
        </p:spPr>
        <p:txBody>
          <a:bodyPr>
            <a:spAutoFit/>
          </a:bodyPr>
          <a:lstStyle/>
          <a:p>
            <a:pPr eaLnBrk="1" fontAlgn="auto" hangingPunct="1">
              <a:lnSpc>
                <a:spcPct val="100000"/>
              </a:lnSpc>
              <a:spcBef>
                <a:spcPts val="0"/>
              </a:spcBef>
              <a:spcAft>
                <a:spcPts val="0"/>
              </a:spcAft>
              <a:buClrTx/>
              <a:buFontTx/>
              <a:buNone/>
              <a:defRPr/>
            </a:pPr>
            <a:r>
              <a:rPr lang="en-US" kern="0" dirty="0">
                <a:solidFill>
                  <a:srgbClr val="2B519A"/>
                </a:solidFill>
                <a:latin typeface="Comic Sans MS" pitchFamily="66" charset="0"/>
              </a:rPr>
              <a:t>Administrator</a:t>
            </a:r>
          </a:p>
          <a:p>
            <a:pPr eaLnBrk="1" fontAlgn="auto" hangingPunct="1">
              <a:lnSpc>
                <a:spcPct val="100000"/>
              </a:lnSpc>
              <a:spcBef>
                <a:spcPts val="0"/>
              </a:spcBef>
              <a:spcAft>
                <a:spcPts val="0"/>
              </a:spcAft>
              <a:buClrTx/>
              <a:buFontTx/>
              <a:buNone/>
              <a:defRPr/>
            </a:pPr>
            <a:r>
              <a:rPr lang="en-US" kern="0" dirty="0">
                <a:solidFill>
                  <a:srgbClr val="2B519A"/>
                </a:solidFill>
                <a:latin typeface="Comic Sans MS" pitchFamily="66" charset="0"/>
              </a:rPr>
              <a:t>Power User</a:t>
            </a:r>
          </a:p>
          <a:p>
            <a:pPr eaLnBrk="1" fontAlgn="auto" hangingPunct="1">
              <a:lnSpc>
                <a:spcPct val="100000"/>
              </a:lnSpc>
              <a:spcBef>
                <a:spcPts val="0"/>
              </a:spcBef>
              <a:spcAft>
                <a:spcPts val="0"/>
              </a:spcAft>
              <a:buClrTx/>
              <a:buFontTx/>
              <a:buNone/>
              <a:defRPr/>
            </a:pPr>
            <a:r>
              <a:rPr lang="en-US" kern="0" dirty="0">
                <a:solidFill>
                  <a:srgbClr val="2B519A"/>
                </a:solidFill>
                <a:latin typeface="Comic Sans MS" pitchFamily="66" charset="0"/>
              </a:rPr>
              <a:t>Basic User</a:t>
            </a:r>
          </a:p>
        </p:txBody>
      </p:sp>
      <p:pic>
        <p:nvPicPr>
          <p:cNvPr id="110" name="Picture 2" descr="http://t1.gstatic.com/images?q=tbn:ANd9GcSLfLRQkzw1rvCuzom5wDrodzDQUSIfxbLqFBtibcGXKSwuhP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5873" y="1356870"/>
            <a:ext cx="971600" cy="93507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euisoTTPPWWicon18">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648" y="1250206"/>
            <a:ext cx="1166945" cy="111374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fig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784" y="1317316"/>
            <a:ext cx="1368152" cy="1046636"/>
          </a:xfrm>
          <a:prstGeom prst="rect">
            <a:avLst/>
          </a:prstGeom>
          <a:noFill/>
          <a:extLst>
            <a:ext uri="{909E8E84-426E-40DD-AFC4-6F175D3DCCD1}">
              <a14:hiddenFill xmlns:a14="http://schemas.microsoft.com/office/drawing/2010/main">
                <a:solidFill>
                  <a:srgbClr val="FFFFFF"/>
                </a:solidFill>
              </a14:hiddenFill>
            </a:ext>
          </a:extLst>
        </p:spPr>
      </p:pic>
      <p:sp>
        <p:nvSpPr>
          <p:cNvPr id="113" name="Left Arrow 7"/>
          <p:cNvSpPr/>
          <p:nvPr/>
        </p:nvSpPr>
        <p:spPr>
          <a:xfrm rot="16200000">
            <a:off x="2525824" y="3615970"/>
            <a:ext cx="661194" cy="550839"/>
          </a:xfrm>
          <a:prstGeom prst="leftArrow">
            <a:avLst/>
          </a:prstGeom>
          <a:solidFill>
            <a:sysClr val="window" lastClr="FFFFFF"/>
          </a:soli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egnaposto numero diapositiva 4"/>
          <p:cNvSpPr>
            <a:spLocks noGrp="1"/>
          </p:cNvSpPr>
          <p:nvPr>
            <p:ph type="sldNum" sz="quarter" idx="11"/>
          </p:nvPr>
        </p:nvSpPr>
        <p:spPr>
          <a:noFill/>
        </p:spPr>
        <p:txBody>
          <a:bodyPr/>
          <a:lstStyle/>
          <a:p>
            <a:fld id="{FF381D80-CA29-41B2-9B9F-A0CEFBB3FFFC}" type="slidenum">
              <a:rPr lang="en-GB" smtClean="0"/>
              <a:pPr/>
              <a:t>2</a:t>
            </a:fld>
            <a:endParaRPr lang="en-GB" smtClean="0"/>
          </a:p>
        </p:txBody>
      </p:sp>
      <p:sp>
        <p:nvSpPr>
          <p:cNvPr id="5125" name="Rectangle 2"/>
          <p:cNvSpPr>
            <a:spLocks noGrp="1" noChangeArrowheads="1"/>
          </p:cNvSpPr>
          <p:nvPr>
            <p:ph type="title"/>
          </p:nvPr>
        </p:nvSpPr>
        <p:spPr>
          <a:xfrm>
            <a:off x="5159375" y="82550"/>
            <a:ext cx="3246438" cy="685800"/>
          </a:xfrm>
        </p:spPr>
        <p:txBody>
          <a:bodyPr/>
          <a:lstStyle/>
          <a:p>
            <a:pPr eaLnBrk="1" hangingPunct="1"/>
            <a:r>
              <a:rPr lang="en-US" sz="2400" b="0" smtClean="0">
                <a:latin typeface="Arial Rounded MT Bold" pitchFamily="32" charset="0"/>
              </a:rPr>
              <a:t>Outline</a:t>
            </a:r>
          </a:p>
        </p:txBody>
      </p:sp>
      <p:sp>
        <p:nvSpPr>
          <p:cNvPr id="5126" name="Rectangle 3"/>
          <p:cNvSpPr>
            <a:spLocks noGrp="1" noChangeArrowheads="1"/>
          </p:cNvSpPr>
          <p:nvPr>
            <p:ph type="body" idx="1"/>
          </p:nvPr>
        </p:nvSpPr>
        <p:spPr>
          <a:xfrm>
            <a:off x="393941" y="1463759"/>
            <a:ext cx="8580438" cy="4664089"/>
          </a:xfrm>
        </p:spPr>
        <p:txBody>
          <a:bodyPr/>
          <a:lstStyle/>
          <a:p>
            <a:pPr eaLnBrk="1" hangingPunct="1">
              <a:lnSpc>
                <a:spcPct val="80000"/>
              </a:lnSpc>
            </a:pPr>
            <a:r>
              <a:rPr lang="en-US" sz="2000" dirty="0" smtClean="0">
                <a:solidFill>
                  <a:srgbClr val="000066"/>
                </a:solidFill>
                <a:latin typeface="Verdana" pitchFamily="32" charset="0"/>
              </a:rPr>
              <a:t>The Intra-Operative Electron Radiotherapy </a:t>
            </a:r>
          </a:p>
          <a:p>
            <a:pPr eaLnBrk="1" hangingPunct="1">
              <a:lnSpc>
                <a:spcPct val="80000"/>
              </a:lnSpc>
              <a:buNone/>
            </a:pPr>
            <a:r>
              <a:rPr lang="en-US" sz="2000" dirty="0" smtClean="0">
                <a:solidFill>
                  <a:srgbClr val="000066"/>
                </a:solidFill>
                <a:latin typeface="Verdana" pitchFamily="32" charset="0"/>
              </a:rPr>
              <a:t/>
            </a:r>
            <a:br>
              <a:rPr lang="en-US" sz="2000" dirty="0" smtClean="0">
                <a:solidFill>
                  <a:srgbClr val="000066"/>
                </a:solidFill>
                <a:latin typeface="Verdana" pitchFamily="32" charset="0"/>
              </a:rPr>
            </a:br>
            <a:endParaRPr lang="en-US" sz="2000" dirty="0" smtClean="0">
              <a:solidFill>
                <a:srgbClr val="000066"/>
              </a:solidFill>
              <a:latin typeface="Verdana" pitchFamily="32" charset="0"/>
            </a:endParaRPr>
          </a:p>
          <a:p>
            <a:pPr eaLnBrk="1" hangingPunct="1">
              <a:lnSpc>
                <a:spcPct val="80000"/>
              </a:lnSpc>
            </a:pPr>
            <a:r>
              <a:rPr lang="en-US" sz="2000" i="1" dirty="0" err="1" smtClean="0">
                <a:solidFill>
                  <a:srgbClr val="000066"/>
                </a:solidFill>
                <a:latin typeface="Verdana" pitchFamily="32" charset="0"/>
              </a:rPr>
              <a:t>iort_therapy</a:t>
            </a:r>
            <a:r>
              <a:rPr lang="en-US" sz="2000" i="1" dirty="0" smtClean="0">
                <a:solidFill>
                  <a:srgbClr val="000066"/>
                </a:solidFill>
                <a:latin typeface="Verdana" pitchFamily="32" charset="0"/>
              </a:rPr>
              <a:t> </a:t>
            </a:r>
            <a:r>
              <a:rPr lang="en-US" sz="2000" dirty="0" smtClean="0">
                <a:solidFill>
                  <a:srgbClr val="000066"/>
                </a:solidFill>
                <a:latin typeface="Verdana" pitchFamily="32" charset="0"/>
              </a:rPr>
              <a:t>: a Monte Carlo application based on the GEANT4 toolkit</a:t>
            </a:r>
          </a:p>
          <a:p>
            <a:pPr lvl="1" eaLnBrk="1" hangingPunct="1">
              <a:lnSpc>
                <a:spcPct val="80000"/>
              </a:lnSpc>
              <a:buNone/>
            </a:pPr>
            <a:endParaRPr lang="en-US" sz="2000" b="1" dirty="0" smtClean="0">
              <a:solidFill>
                <a:srgbClr val="000066"/>
              </a:solidFill>
              <a:latin typeface="Verdana" pitchFamily="32" charset="0"/>
            </a:endParaRPr>
          </a:p>
          <a:p>
            <a:pPr lvl="1" eaLnBrk="1" hangingPunct="1">
              <a:lnSpc>
                <a:spcPct val="80000"/>
              </a:lnSpc>
              <a:buNone/>
            </a:pPr>
            <a:endParaRPr lang="en-US" sz="2000" b="1" dirty="0" smtClean="0">
              <a:solidFill>
                <a:srgbClr val="000066"/>
              </a:solidFill>
              <a:latin typeface="Verdana" pitchFamily="32" charset="0"/>
            </a:endParaRPr>
          </a:p>
          <a:p>
            <a:pPr eaLnBrk="1" hangingPunct="1">
              <a:lnSpc>
                <a:spcPct val="80000"/>
              </a:lnSpc>
            </a:pPr>
            <a:r>
              <a:rPr lang="en-US" sz="2000" dirty="0" smtClean="0">
                <a:solidFill>
                  <a:srgbClr val="000066"/>
                </a:solidFill>
                <a:latin typeface="Verdana" pitchFamily="32" charset="0"/>
              </a:rPr>
              <a:t>The Catania Science Gateway components</a:t>
            </a:r>
          </a:p>
          <a:p>
            <a:pPr eaLnBrk="1" hangingPunct="1">
              <a:lnSpc>
                <a:spcPct val="80000"/>
              </a:lnSpc>
              <a:buNone/>
            </a:pPr>
            <a:endParaRPr lang="en-US" sz="2000" dirty="0" smtClean="0">
              <a:solidFill>
                <a:srgbClr val="000066"/>
              </a:solidFill>
              <a:latin typeface="Verdana" pitchFamily="32" charset="0"/>
            </a:endParaRPr>
          </a:p>
          <a:p>
            <a:pPr eaLnBrk="1" hangingPunct="1">
              <a:lnSpc>
                <a:spcPct val="80000"/>
              </a:lnSpc>
              <a:buNone/>
            </a:pPr>
            <a:endParaRPr lang="en-US" sz="2000" dirty="0" smtClean="0">
              <a:solidFill>
                <a:srgbClr val="000066"/>
              </a:solidFill>
              <a:latin typeface="Verdana" pitchFamily="32" charset="0"/>
            </a:endParaRPr>
          </a:p>
          <a:p>
            <a:pPr eaLnBrk="1" hangingPunct="1">
              <a:lnSpc>
                <a:spcPct val="80000"/>
              </a:lnSpc>
            </a:pPr>
            <a:r>
              <a:rPr lang="en-US" sz="2000" dirty="0" smtClean="0">
                <a:solidFill>
                  <a:srgbClr val="000066"/>
                </a:solidFill>
                <a:latin typeface="Verdana" pitchFamily="32" charset="0"/>
              </a:rPr>
              <a:t>Summary and Conclusions</a:t>
            </a:r>
          </a:p>
          <a:p>
            <a:pPr eaLnBrk="1" hangingPunct="1">
              <a:lnSpc>
                <a:spcPct val="80000"/>
              </a:lnSpc>
              <a:buNone/>
            </a:pPr>
            <a:endParaRPr lang="en-US" sz="2000" dirty="0" smtClean="0">
              <a:solidFill>
                <a:srgbClr val="000066"/>
              </a:solidFill>
              <a:latin typeface="Verdana" pitchFamily="32" charset="0"/>
            </a:endParaRPr>
          </a:p>
          <a:p>
            <a:pPr eaLnBrk="1" hangingPunct="1">
              <a:lnSpc>
                <a:spcPct val="80000"/>
              </a:lnSpc>
              <a:buNone/>
            </a:pPr>
            <a:endParaRPr lang="en-US" sz="2000" dirty="0" smtClean="0">
              <a:solidFill>
                <a:srgbClr val="000066"/>
              </a:solidFill>
              <a:latin typeface="Verdana" pitchFamily="32" charset="0"/>
            </a:endParaRPr>
          </a:p>
          <a:p>
            <a:pPr eaLnBrk="1" hangingPunct="1">
              <a:lnSpc>
                <a:spcPct val="80000"/>
              </a:lnSpc>
            </a:pPr>
            <a:r>
              <a:rPr lang="en-US" sz="2000" dirty="0" smtClean="0">
                <a:solidFill>
                  <a:srgbClr val="000066"/>
                </a:solidFill>
                <a:latin typeface="Verdana" pitchFamily="32" charset="0"/>
              </a:rPr>
              <a:t>References and Contacts</a:t>
            </a:r>
          </a:p>
        </p:txBody>
      </p:sp>
      <p:pic>
        <p:nvPicPr>
          <p:cNvPr id="203781" name="Picture 5" descr="new_c"/>
          <p:cNvPicPr>
            <a:picLocks noChangeAspect="1" noChangeArrowheads="1" noCrop="1"/>
          </p:cNvPicPr>
          <p:nvPr/>
        </p:nvPicPr>
        <p:blipFill>
          <a:blip r:embed="rId3" cstate="print"/>
          <a:srcRect/>
          <a:stretch>
            <a:fillRect/>
          </a:stretch>
        </p:blipFill>
        <p:spPr bwMode="auto">
          <a:xfrm>
            <a:off x="54592" y="2337274"/>
            <a:ext cx="361950" cy="271463"/>
          </a:xfrm>
          <a:prstGeom prst="rect">
            <a:avLst/>
          </a:prstGeom>
          <a:noFill/>
          <a:ln w="9525">
            <a:noFill/>
            <a:miter lim="800000"/>
            <a:headEnd/>
            <a:tailEnd/>
          </a:ln>
        </p:spPr>
      </p:pic>
      <p:pic>
        <p:nvPicPr>
          <p:cNvPr id="9" name="Picture 24" descr="https://fbcdn-sphotos-c-a.akamaihd.net/hphotos-ak-ash3/523626_410429225687603_1513414347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418" y="3809308"/>
            <a:ext cx="1252537" cy="1326889"/>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129" name="Picture 15" descr="http://gw.ct.infn.it/iort-portlet/images/cometa.png"/>
          <p:cNvPicPr>
            <a:picLocks noChangeAspect="1" noChangeArrowheads="1"/>
          </p:cNvPicPr>
          <p:nvPr/>
        </p:nvPicPr>
        <p:blipFill>
          <a:blip r:embed="rId5" cstate="print"/>
          <a:srcRect/>
          <a:stretch>
            <a:fillRect/>
          </a:stretch>
        </p:blipFill>
        <p:spPr bwMode="auto">
          <a:xfrm>
            <a:off x="7262314" y="2769547"/>
            <a:ext cx="1398588" cy="958850"/>
          </a:xfrm>
          <a:prstGeom prst="rect">
            <a:avLst/>
          </a:prstGeom>
          <a:noFill/>
          <a:ln w="9525">
            <a:noFill/>
            <a:miter lim="800000"/>
            <a:headEnd/>
            <a:tailEnd/>
          </a:ln>
        </p:spPr>
      </p:pic>
      <p:sp>
        <p:nvSpPr>
          <p:cNvPr id="13"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pic>
        <p:nvPicPr>
          <p:cNvPr id="14" name="Picture 13" descr="LOGO DEFINITIVO LATO copia">
            <a:hlinkClick r:id="rId6"/>
          </p:cNvPr>
          <p:cNvPicPr>
            <a:picLocks noChangeAspect="1" noChangeArrowheads="1"/>
          </p:cNvPicPr>
          <p:nvPr/>
        </p:nvPicPr>
        <p:blipFill>
          <a:blip r:embed="rId7" cstate="print"/>
          <a:srcRect/>
          <a:stretch>
            <a:fillRect/>
          </a:stretch>
        </p:blipFill>
        <p:spPr bwMode="auto">
          <a:xfrm>
            <a:off x="7366352" y="750640"/>
            <a:ext cx="1764000" cy="537241"/>
          </a:xfrm>
          <a:prstGeom prst="rect">
            <a:avLst/>
          </a:prstGeom>
          <a:noFill/>
          <a:ln w="9525">
            <a:noFill/>
            <a:miter lim="800000"/>
            <a:headEnd/>
            <a:tailEnd/>
          </a:ln>
        </p:spPr>
      </p:pic>
      <p:pic>
        <p:nvPicPr>
          <p:cNvPr id="15" name="Immagine 6" descr="Logo ibfm 2.png">
            <a:hlinkClick r:id="rId8"/>
          </p:cNvPr>
          <p:cNvPicPr>
            <a:picLocks noChangeAspect="1"/>
          </p:cNvPicPr>
          <p:nvPr/>
        </p:nvPicPr>
        <p:blipFill>
          <a:blip r:embed="rId9" cstate="print"/>
          <a:srcRect/>
          <a:stretch>
            <a:fillRect/>
          </a:stretch>
        </p:blipFill>
        <p:spPr bwMode="auto">
          <a:xfrm>
            <a:off x="7806235" y="1365678"/>
            <a:ext cx="756000" cy="57448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3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4"/>
          <p:cNvSpPr>
            <a:spLocks noGrp="1"/>
          </p:cNvSpPr>
          <p:nvPr>
            <p:ph type="sldNum" sz="quarter" idx="11"/>
          </p:nvPr>
        </p:nvSpPr>
        <p:spPr>
          <a:noFill/>
        </p:spPr>
        <p:txBody>
          <a:bodyPr/>
          <a:lstStyle/>
          <a:p>
            <a:fld id="{934FB62E-1C70-4049-BA49-297925CD36EE}" type="slidenum">
              <a:rPr lang="en-GB" smtClean="0"/>
              <a:pPr/>
              <a:t>20</a:t>
            </a:fld>
            <a:endParaRPr lang="en-GB" smtClean="0"/>
          </a:p>
        </p:txBody>
      </p:sp>
      <p:sp>
        <p:nvSpPr>
          <p:cNvPr id="18435" name="Rectangle 2"/>
          <p:cNvSpPr>
            <a:spLocks noGrp="1" noChangeArrowheads="1"/>
          </p:cNvSpPr>
          <p:nvPr>
            <p:ph type="title"/>
          </p:nvPr>
        </p:nvSpPr>
        <p:spPr>
          <a:xfrm>
            <a:off x="889000" y="-215900"/>
            <a:ext cx="8089900" cy="1141413"/>
          </a:xfrm>
        </p:spPr>
        <p:txBody>
          <a:bodyPr/>
          <a:lstStyle/>
          <a:p>
            <a:pPr eaLnBrk="1" hangingPunct="1"/>
            <a:r>
              <a:rPr lang="en-GB" sz="2400" b="0" dirty="0" smtClean="0">
                <a:latin typeface="Arial Rounded MT Bold" pitchFamily="32" charset="0"/>
              </a:rPr>
              <a:t>The </a:t>
            </a:r>
            <a:r>
              <a:rPr lang="en-GB" sz="2400" b="0" i="1" dirty="0" err="1" smtClean="0">
                <a:latin typeface="Arial Rounded MT Bold" pitchFamily="32" charset="0"/>
              </a:rPr>
              <a:t>iort_therapy</a:t>
            </a:r>
            <a:r>
              <a:rPr lang="en-GB" sz="2400" b="0" dirty="0" smtClean="0">
                <a:latin typeface="Arial Rounded MT Bold" pitchFamily="32" charset="0"/>
              </a:rPr>
              <a:t> application on the Science Gateway </a:t>
            </a:r>
          </a:p>
        </p:txBody>
      </p:sp>
      <p:pic>
        <p:nvPicPr>
          <p:cNvPr id="18436" name="Picture 7"/>
          <p:cNvPicPr>
            <a:picLocks noChangeAspect="1" noChangeArrowheads="1"/>
          </p:cNvPicPr>
          <p:nvPr/>
        </p:nvPicPr>
        <p:blipFill>
          <a:blip r:embed="rId3" cstate="print"/>
          <a:srcRect/>
          <a:stretch>
            <a:fillRect/>
          </a:stretch>
        </p:blipFill>
        <p:spPr bwMode="auto">
          <a:xfrm>
            <a:off x="128588" y="838200"/>
            <a:ext cx="5999162" cy="5478463"/>
          </a:xfrm>
          <a:prstGeom prst="rect">
            <a:avLst/>
          </a:prstGeom>
          <a:noFill/>
          <a:ln w="9525" algn="ctr">
            <a:noFill/>
            <a:miter lim="800000"/>
            <a:headEnd/>
            <a:tailEnd/>
          </a:ln>
          <a:effectLst>
            <a:outerShdw blurRad="50800" dist="38100" dir="2700000" algn="tl" rotWithShape="0">
              <a:prstClr val="black">
                <a:alpha val="40000"/>
              </a:prstClr>
            </a:outerShdw>
          </a:effectLst>
        </p:spPr>
      </p:pic>
      <p:sp>
        <p:nvSpPr>
          <p:cNvPr id="18437" name="Segnaposto contenuto 2"/>
          <p:cNvSpPr>
            <a:spLocks/>
          </p:cNvSpPr>
          <p:nvPr/>
        </p:nvSpPr>
        <p:spPr bwMode="auto">
          <a:xfrm>
            <a:off x="6138863" y="1446213"/>
            <a:ext cx="2903537" cy="419100"/>
          </a:xfrm>
          <a:prstGeom prst="rect">
            <a:avLst/>
          </a:prstGeom>
          <a:noFill/>
          <a:ln w="9525">
            <a:noFill/>
            <a:miter lim="800000"/>
            <a:headEnd/>
            <a:tailEnd/>
          </a:ln>
        </p:spPr>
        <p:txBody>
          <a:bodyPr/>
          <a:lstStyle/>
          <a:p>
            <a:pPr algn="r">
              <a:spcBef>
                <a:spcPct val="20000"/>
              </a:spcBef>
              <a:buClr>
                <a:schemeClr val="folHlink"/>
              </a:buClr>
              <a:buSzPct val="150000"/>
            </a:pPr>
            <a:r>
              <a:rPr lang="en-US" sz="1400">
                <a:solidFill>
                  <a:schemeClr val="accent1"/>
                </a:solidFill>
                <a:latin typeface="Comic Sans MS" pitchFamily="66" charset="0"/>
              </a:rPr>
              <a:t>running on </a:t>
            </a:r>
            <a:r>
              <a:rPr lang="en-US" sz="1400">
                <a:solidFill>
                  <a:schemeClr val="accent1"/>
                </a:solidFill>
                <a:latin typeface="Comic Sans MS" pitchFamily="66" charset="0"/>
                <a:hlinkClick r:id="rId4"/>
              </a:rPr>
              <a:t>http://gw.ct.infn.it</a:t>
            </a:r>
            <a:r>
              <a:rPr lang="en-US" sz="1400">
                <a:solidFill>
                  <a:schemeClr val="accent1"/>
                </a:solidFill>
                <a:latin typeface="Comic Sans MS" pitchFamily="66" charset="0"/>
              </a:rPr>
              <a:t> </a:t>
            </a:r>
          </a:p>
        </p:txBody>
      </p:sp>
      <p:pic>
        <p:nvPicPr>
          <p:cNvPr id="18438" name="Picture 9" descr="http://gw.ct.infn.it/sg-theme/images/theme/logosg.png"/>
          <p:cNvPicPr>
            <a:picLocks noChangeAspect="1" noChangeArrowheads="1"/>
          </p:cNvPicPr>
          <p:nvPr/>
        </p:nvPicPr>
        <p:blipFill>
          <a:blip r:embed="rId5" cstate="print"/>
          <a:srcRect/>
          <a:stretch>
            <a:fillRect/>
          </a:stretch>
        </p:blipFill>
        <p:spPr bwMode="auto">
          <a:xfrm>
            <a:off x="6186488" y="881063"/>
            <a:ext cx="1981200" cy="666750"/>
          </a:xfrm>
          <a:prstGeom prst="rect">
            <a:avLst/>
          </a:prstGeom>
          <a:noFill/>
          <a:ln w="9525">
            <a:noFill/>
            <a:miter lim="800000"/>
            <a:headEnd/>
            <a:tailEnd/>
          </a:ln>
        </p:spPr>
      </p:pic>
      <p:sp>
        <p:nvSpPr>
          <p:cNvPr id="17" name="Fumetto 1 16"/>
          <p:cNvSpPr/>
          <p:nvPr/>
        </p:nvSpPr>
        <p:spPr>
          <a:xfrm>
            <a:off x="6480175" y="2255838"/>
            <a:ext cx="2133600" cy="1808162"/>
          </a:xfrm>
          <a:prstGeom prst="wedgeRectCallout">
            <a:avLst>
              <a:gd name="adj1" fmla="val -127885"/>
              <a:gd name="adj2" fmla="val -57544"/>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It provides some explanation about the application</a:t>
            </a:r>
          </a:p>
        </p:txBody>
      </p:sp>
      <p:pic>
        <p:nvPicPr>
          <p:cNvPr id="18440" name="Picture 13" descr="http://gw.ct.infn.it/iort-portlet/images/glass_numbers_1.png"/>
          <p:cNvPicPr>
            <a:picLocks noChangeAspect="1" noChangeArrowheads="1"/>
          </p:cNvPicPr>
          <p:nvPr/>
        </p:nvPicPr>
        <p:blipFill>
          <a:blip r:embed="rId6" cstate="print"/>
          <a:srcRect/>
          <a:stretch>
            <a:fillRect/>
          </a:stretch>
        </p:blipFill>
        <p:spPr bwMode="auto">
          <a:xfrm>
            <a:off x="6265863" y="2068513"/>
            <a:ext cx="428625" cy="428625"/>
          </a:xfrm>
          <a:prstGeom prst="rect">
            <a:avLst/>
          </a:prstGeom>
          <a:noFill/>
          <a:ln w="9525">
            <a:noFill/>
            <a:miter lim="800000"/>
            <a:headEnd/>
            <a:tailEnd/>
          </a:ln>
        </p:spPr>
      </p:pic>
      <p:sp>
        <p:nvSpPr>
          <p:cNvPr id="1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srcRect/>
          <a:stretch>
            <a:fillRect/>
          </a:stretch>
        </p:blipFill>
        <p:spPr bwMode="auto">
          <a:xfrm>
            <a:off x="53975" y="889000"/>
            <a:ext cx="6045200" cy="5549900"/>
          </a:xfrm>
          <a:prstGeom prst="rect">
            <a:avLst/>
          </a:prstGeom>
          <a:noFill/>
          <a:ln w="9525" algn="ctr">
            <a:noFill/>
            <a:miter lim="800000"/>
            <a:headEnd/>
            <a:tailEnd/>
          </a:ln>
          <a:effectLst>
            <a:outerShdw blurRad="50800" dist="38100" dir="2700000" algn="tl" rotWithShape="0">
              <a:prstClr val="black">
                <a:alpha val="40000"/>
              </a:prstClr>
            </a:outerShdw>
          </a:effectLst>
        </p:spPr>
      </p:pic>
      <p:sp>
        <p:nvSpPr>
          <p:cNvPr id="19459" name="Segnaposto numero diapositiva 4"/>
          <p:cNvSpPr>
            <a:spLocks noGrp="1"/>
          </p:cNvSpPr>
          <p:nvPr>
            <p:ph type="sldNum" sz="quarter" idx="11"/>
          </p:nvPr>
        </p:nvSpPr>
        <p:spPr>
          <a:noFill/>
        </p:spPr>
        <p:txBody>
          <a:bodyPr/>
          <a:lstStyle/>
          <a:p>
            <a:fld id="{C7EED91A-16CE-4140-87C4-D1801EBC254D}" type="slidenum">
              <a:rPr lang="en-GB" smtClean="0"/>
              <a:pPr/>
              <a:t>21</a:t>
            </a:fld>
            <a:endParaRPr lang="en-GB" smtClean="0"/>
          </a:p>
        </p:txBody>
      </p:sp>
      <p:sp>
        <p:nvSpPr>
          <p:cNvPr id="19460" name="Rectangle 2"/>
          <p:cNvSpPr>
            <a:spLocks noGrp="1" noChangeArrowheads="1"/>
          </p:cNvSpPr>
          <p:nvPr>
            <p:ph type="title"/>
          </p:nvPr>
        </p:nvSpPr>
        <p:spPr>
          <a:xfrm>
            <a:off x="889000" y="-215900"/>
            <a:ext cx="8089900" cy="1141413"/>
          </a:xfrm>
        </p:spPr>
        <p:txBody>
          <a:bodyPr/>
          <a:lstStyle/>
          <a:p>
            <a:pPr eaLnBrk="1" hangingPunct="1"/>
            <a:r>
              <a:rPr lang="en-GB" sz="2400" b="0" dirty="0" smtClean="0">
                <a:latin typeface="Arial Rounded MT Bold" pitchFamily="32" charset="0"/>
              </a:rPr>
              <a:t>The </a:t>
            </a:r>
            <a:r>
              <a:rPr lang="en-GB" sz="2400" b="0" i="1" dirty="0" err="1" smtClean="0">
                <a:latin typeface="Arial Rounded MT Bold" pitchFamily="32" charset="0"/>
              </a:rPr>
              <a:t>iort_therapy</a:t>
            </a:r>
            <a:r>
              <a:rPr lang="en-GB" sz="2400" b="0" dirty="0" smtClean="0">
                <a:latin typeface="Arial Rounded MT Bold" pitchFamily="32" charset="0"/>
              </a:rPr>
              <a:t> application on the Science Gateway </a:t>
            </a:r>
          </a:p>
        </p:txBody>
      </p:sp>
      <p:sp>
        <p:nvSpPr>
          <p:cNvPr id="19461" name="Segnaposto contenuto 2"/>
          <p:cNvSpPr>
            <a:spLocks/>
          </p:cNvSpPr>
          <p:nvPr/>
        </p:nvSpPr>
        <p:spPr bwMode="auto">
          <a:xfrm>
            <a:off x="6138863" y="1446213"/>
            <a:ext cx="2903537" cy="419100"/>
          </a:xfrm>
          <a:prstGeom prst="rect">
            <a:avLst/>
          </a:prstGeom>
          <a:noFill/>
          <a:ln w="9525">
            <a:noFill/>
            <a:miter lim="800000"/>
            <a:headEnd/>
            <a:tailEnd/>
          </a:ln>
        </p:spPr>
        <p:txBody>
          <a:bodyPr/>
          <a:lstStyle/>
          <a:p>
            <a:pPr algn="r">
              <a:spcBef>
                <a:spcPct val="20000"/>
              </a:spcBef>
              <a:buClr>
                <a:schemeClr val="folHlink"/>
              </a:buClr>
              <a:buSzPct val="150000"/>
            </a:pPr>
            <a:r>
              <a:rPr lang="en-US" sz="1400">
                <a:solidFill>
                  <a:schemeClr val="accent1"/>
                </a:solidFill>
                <a:latin typeface="Comic Sans MS" pitchFamily="66" charset="0"/>
              </a:rPr>
              <a:t>running on </a:t>
            </a:r>
            <a:r>
              <a:rPr lang="en-US" sz="1400">
                <a:solidFill>
                  <a:schemeClr val="accent1"/>
                </a:solidFill>
                <a:latin typeface="Comic Sans MS" pitchFamily="66" charset="0"/>
                <a:hlinkClick r:id="rId4"/>
              </a:rPr>
              <a:t>http://gw.ct.infn.it</a:t>
            </a:r>
            <a:r>
              <a:rPr lang="en-US" sz="1400">
                <a:solidFill>
                  <a:schemeClr val="accent1"/>
                </a:solidFill>
                <a:latin typeface="Comic Sans MS" pitchFamily="66" charset="0"/>
              </a:rPr>
              <a:t> </a:t>
            </a:r>
          </a:p>
        </p:txBody>
      </p:sp>
      <p:pic>
        <p:nvPicPr>
          <p:cNvPr id="19462" name="Picture 9" descr="http://gw.ct.infn.it/sg-theme/images/theme/logosg.png"/>
          <p:cNvPicPr>
            <a:picLocks noChangeAspect="1" noChangeArrowheads="1"/>
          </p:cNvPicPr>
          <p:nvPr/>
        </p:nvPicPr>
        <p:blipFill>
          <a:blip r:embed="rId5" cstate="print"/>
          <a:srcRect/>
          <a:stretch>
            <a:fillRect/>
          </a:stretch>
        </p:blipFill>
        <p:spPr bwMode="auto">
          <a:xfrm>
            <a:off x="6186488" y="881063"/>
            <a:ext cx="1981200" cy="666750"/>
          </a:xfrm>
          <a:prstGeom prst="rect">
            <a:avLst/>
          </a:prstGeom>
          <a:noFill/>
          <a:ln w="9525">
            <a:noFill/>
            <a:miter lim="800000"/>
            <a:headEnd/>
            <a:tailEnd/>
          </a:ln>
        </p:spPr>
      </p:pic>
      <p:sp>
        <p:nvSpPr>
          <p:cNvPr id="17" name="Fumetto 1 16"/>
          <p:cNvSpPr/>
          <p:nvPr/>
        </p:nvSpPr>
        <p:spPr>
          <a:xfrm>
            <a:off x="6683375" y="2382838"/>
            <a:ext cx="2133600" cy="1808162"/>
          </a:xfrm>
          <a:prstGeom prst="wedgeRectCallout">
            <a:avLst>
              <a:gd name="adj1" fmla="val -127885"/>
              <a:gd name="adj2" fmla="val -57544"/>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It shows the computing resources where </a:t>
            </a:r>
            <a:r>
              <a:rPr lang="en-US" i="1" kern="0" dirty="0" err="1" smtClean="0">
                <a:solidFill>
                  <a:srgbClr val="FFFFFF"/>
                </a:solidFill>
                <a:latin typeface="Comic Sans MS" pitchFamily="66" charset="0"/>
                <a:cs typeface="+mn-cs"/>
              </a:rPr>
              <a:t>iort_therapy</a:t>
            </a:r>
            <a:r>
              <a:rPr lang="en-US" kern="0" dirty="0" smtClean="0">
                <a:solidFill>
                  <a:srgbClr val="FFFFFF"/>
                </a:solidFill>
                <a:latin typeface="Comic Sans MS" pitchFamily="66" charset="0"/>
                <a:cs typeface="+mn-cs"/>
              </a:rPr>
              <a:t>  has </a:t>
            </a:r>
            <a:r>
              <a:rPr lang="en-US" kern="0" dirty="0">
                <a:solidFill>
                  <a:srgbClr val="FFFFFF"/>
                </a:solidFill>
                <a:latin typeface="Comic Sans MS" pitchFamily="66" charset="0"/>
                <a:cs typeface="+mn-cs"/>
              </a:rPr>
              <a:t>been successfully deployed</a:t>
            </a:r>
          </a:p>
        </p:txBody>
      </p:sp>
      <p:pic>
        <p:nvPicPr>
          <p:cNvPr id="19464" name="Picture 4" descr="http://gw.ct.infn.it/iort-portlet/images/glass_numbers_2.png"/>
          <p:cNvPicPr>
            <a:picLocks noChangeAspect="1" noChangeArrowheads="1"/>
          </p:cNvPicPr>
          <p:nvPr/>
        </p:nvPicPr>
        <p:blipFill>
          <a:blip r:embed="rId6" cstate="print"/>
          <a:srcRect/>
          <a:stretch>
            <a:fillRect/>
          </a:stretch>
        </p:blipFill>
        <p:spPr bwMode="auto">
          <a:xfrm>
            <a:off x="6457950" y="2168525"/>
            <a:ext cx="428625" cy="428625"/>
          </a:xfrm>
          <a:prstGeom prst="rect">
            <a:avLst/>
          </a:prstGeom>
          <a:noFill/>
          <a:ln w="9525">
            <a:noFill/>
            <a:miter lim="800000"/>
            <a:headEnd/>
            <a:tailEnd/>
          </a:ln>
        </p:spPr>
      </p:pic>
      <p:sp>
        <p:nvSpPr>
          <p:cNvPr id="15" name="Fumetto 1 14"/>
          <p:cNvSpPr/>
          <p:nvPr/>
        </p:nvSpPr>
        <p:spPr>
          <a:xfrm>
            <a:off x="6670675" y="4402138"/>
            <a:ext cx="2133600" cy="1808162"/>
          </a:xfrm>
          <a:prstGeom prst="wedgeRectCallout">
            <a:avLst>
              <a:gd name="adj1" fmla="val -127885"/>
              <a:gd name="adj2" fmla="val -57544"/>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It is possible to rank the generic computing resource</a:t>
            </a:r>
          </a:p>
        </p:txBody>
      </p:sp>
      <p:sp>
        <p:nvSpPr>
          <p:cNvPr id="12"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61913" y="1190625"/>
            <a:ext cx="6149975" cy="5207000"/>
          </a:xfrm>
          <a:prstGeom prst="rect">
            <a:avLst/>
          </a:prstGeom>
          <a:noFill/>
          <a:ln w="9525" algn="ctr">
            <a:noFill/>
            <a:miter lim="800000"/>
            <a:headEnd/>
            <a:tailEnd/>
          </a:ln>
          <a:effectLst>
            <a:outerShdw blurRad="50800" dist="38100" dir="2700000" algn="tl" rotWithShape="0">
              <a:prstClr val="black">
                <a:alpha val="40000"/>
              </a:prstClr>
            </a:outerShdw>
          </a:effectLst>
        </p:spPr>
      </p:pic>
      <p:sp>
        <p:nvSpPr>
          <p:cNvPr id="20483" name="Segnaposto numero diapositiva 4"/>
          <p:cNvSpPr>
            <a:spLocks noGrp="1"/>
          </p:cNvSpPr>
          <p:nvPr>
            <p:ph type="sldNum" sz="quarter" idx="11"/>
          </p:nvPr>
        </p:nvSpPr>
        <p:spPr>
          <a:noFill/>
        </p:spPr>
        <p:txBody>
          <a:bodyPr/>
          <a:lstStyle/>
          <a:p>
            <a:fld id="{5B72015C-C203-44E1-905E-5EC13236D097}" type="slidenum">
              <a:rPr lang="en-GB" smtClean="0"/>
              <a:pPr/>
              <a:t>22</a:t>
            </a:fld>
            <a:endParaRPr lang="en-GB" smtClean="0"/>
          </a:p>
        </p:txBody>
      </p:sp>
      <p:sp>
        <p:nvSpPr>
          <p:cNvPr id="20484" name="Rectangle 2"/>
          <p:cNvSpPr>
            <a:spLocks noGrp="1" noChangeArrowheads="1"/>
          </p:cNvSpPr>
          <p:nvPr>
            <p:ph type="title"/>
          </p:nvPr>
        </p:nvSpPr>
        <p:spPr>
          <a:xfrm>
            <a:off x="889000" y="-215900"/>
            <a:ext cx="8089900" cy="1141413"/>
          </a:xfrm>
        </p:spPr>
        <p:txBody>
          <a:bodyPr/>
          <a:lstStyle/>
          <a:p>
            <a:pPr eaLnBrk="1" hangingPunct="1"/>
            <a:r>
              <a:rPr lang="en-GB" sz="2400" b="0" dirty="0" smtClean="0">
                <a:latin typeface="Arial Rounded MT Bold" pitchFamily="32" charset="0"/>
              </a:rPr>
              <a:t>The </a:t>
            </a:r>
            <a:r>
              <a:rPr lang="en-GB" sz="2400" b="0" i="1" dirty="0" err="1" smtClean="0">
                <a:latin typeface="Arial Rounded MT Bold" pitchFamily="32" charset="0"/>
              </a:rPr>
              <a:t>iort_therapy</a:t>
            </a:r>
            <a:r>
              <a:rPr lang="en-GB" sz="2400" b="0" dirty="0" smtClean="0">
                <a:latin typeface="Arial Rounded MT Bold" pitchFamily="32" charset="0"/>
              </a:rPr>
              <a:t> application on the Science Gateway </a:t>
            </a:r>
          </a:p>
        </p:txBody>
      </p:sp>
      <p:sp>
        <p:nvSpPr>
          <p:cNvPr id="20485" name="Segnaposto contenuto 2"/>
          <p:cNvSpPr>
            <a:spLocks/>
          </p:cNvSpPr>
          <p:nvPr/>
        </p:nvSpPr>
        <p:spPr bwMode="auto">
          <a:xfrm>
            <a:off x="6138863" y="1446213"/>
            <a:ext cx="2903537" cy="419100"/>
          </a:xfrm>
          <a:prstGeom prst="rect">
            <a:avLst/>
          </a:prstGeom>
          <a:noFill/>
          <a:ln w="9525">
            <a:noFill/>
            <a:miter lim="800000"/>
            <a:headEnd/>
            <a:tailEnd/>
          </a:ln>
        </p:spPr>
        <p:txBody>
          <a:bodyPr/>
          <a:lstStyle/>
          <a:p>
            <a:pPr algn="r">
              <a:spcBef>
                <a:spcPct val="20000"/>
              </a:spcBef>
              <a:buClr>
                <a:schemeClr val="folHlink"/>
              </a:buClr>
              <a:buSzPct val="150000"/>
            </a:pPr>
            <a:r>
              <a:rPr lang="en-US" sz="1400">
                <a:solidFill>
                  <a:schemeClr val="accent1"/>
                </a:solidFill>
                <a:latin typeface="Comic Sans MS" pitchFamily="66" charset="0"/>
              </a:rPr>
              <a:t>running on </a:t>
            </a:r>
            <a:r>
              <a:rPr lang="en-US" sz="1400">
                <a:solidFill>
                  <a:schemeClr val="accent1"/>
                </a:solidFill>
                <a:latin typeface="Comic Sans MS" pitchFamily="66" charset="0"/>
                <a:hlinkClick r:id="rId4"/>
              </a:rPr>
              <a:t>http://gw.ct.infn.it</a:t>
            </a:r>
            <a:r>
              <a:rPr lang="en-US" sz="1400">
                <a:solidFill>
                  <a:schemeClr val="accent1"/>
                </a:solidFill>
                <a:latin typeface="Comic Sans MS" pitchFamily="66" charset="0"/>
              </a:rPr>
              <a:t> </a:t>
            </a:r>
          </a:p>
        </p:txBody>
      </p:sp>
      <p:pic>
        <p:nvPicPr>
          <p:cNvPr id="20486" name="Picture 9" descr="http://gw.ct.infn.it/sg-theme/images/theme/logosg.png"/>
          <p:cNvPicPr>
            <a:picLocks noChangeAspect="1" noChangeArrowheads="1"/>
          </p:cNvPicPr>
          <p:nvPr/>
        </p:nvPicPr>
        <p:blipFill>
          <a:blip r:embed="rId5" cstate="print"/>
          <a:srcRect/>
          <a:stretch>
            <a:fillRect/>
          </a:stretch>
        </p:blipFill>
        <p:spPr bwMode="auto">
          <a:xfrm>
            <a:off x="6186488" y="881063"/>
            <a:ext cx="1981200" cy="666750"/>
          </a:xfrm>
          <a:prstGeom prst="rect">
            <a:avLst/>
          </a:prstGeom>
          <a:noFill/>
          <a:ln w="9525">
            <a:noFill/>
            <a:miter lim="800000"/>
            <a:headEnd/>
            <a:tailEnd/>
          </a:ln>
        </p:spPr>
      </p:pic>
      <p:sp>
        <p:nvSpPr>
          <p:cNvPr id="17" name="Fumetto 1 16"/>
          <p:cNvSpPr/>
          <p:nvPr/>
        </p:nvSpPr>
        <p:spPr>
          <a:xfrm>
            <a:off x="6683375" y="1954213"/>
            <a:ext cx="2133600" cy="1246187"/>
          </a:xfrm>
          <a:prstGeom prst="wedgeRectCallout">
            <a:avLst>
              <a:gd name="adj1" fmla="val -136814"/>
              <a:gd name="adj2" fmla="val 87623"/>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Uploading a</a:t>
            </a:r>
            <a:r>
              <a:rPr lang="en-US" i="1" kern="0" dirty="0">
                <a:solidFill>
                  <a:srgbClr val="FFFFFF"/>
                </a:solidFill>
                <a:latin typeface="Comic Sans MS" pitchFamily="66" charset="0"/>
                <a:cs typeface="+mn-cs"/>
              </a:rPr>
              <a:t> </a:t>
            </a:r>
            <a:r>
              <a:rPr lang="en-US" i="1" kern="0" dirty="0" err="1" smtClean="0">
                <a:solidFill>
                  <a:srgbClr val="FFFFFF"/>
                </a:solidFill>
                <a:latin typeface="Comic Sans MS" pitchFamily="66" charset="0"/>
                <a:cs typeface="+mn-cs"/>
              </a:rPr>
              <a:t>iort_therapy</a:t>
            </a:r>
            <a:r>
              <a:rPr lang="en-US" kern="0" dirty="0" smtClean="0">
                <a:solidFill>
                  <a:srgbClr val="FFFFFF"/>
                </a:solidFill>
                <a:latin typeface="Comic Sans MS" pitchFamily="66" charset="0"/>
                <a:cs typeface="+mn-cs"/>
              </a:rPr>
              <a:t>  </a:t>
            </a:r>
            <a:r>
              <a:rPr lang="en-US" kern="0" dirty="0">
                <a:solidFill>
                  <a:srgbClr val="FFFFFF"/>
                </a:solidFill>
                <a:latin typeface="Comic Sans MS" pitchFamily="66" charset="0"/>
                <a:cs typeface="+mn-cs"/>
              </a:rPr>
              <a:t>macro as ASCII file or use the text-area</a:t>
            </a:r>
          </a:p>
        </p:txBody>
      </p:sp>
      <p:sp>
        <p:nvSpPr>
          <p:cNvPr id="15" name="Fumetto 1 14"/>
          <p:cNvSpPr/>
          <p:nvPr/>
        </p:nvSpPr>
        <p:spPr>
          <a:xfrm>
            <a:off x="6670675" y="5410200"/>
            <a:ext cx="2133600" cy="800100"/>
          </a:xfrm>
          <a:prstGeom prst="wedgeRectCallout">
            <a:avLst>
              <a:gd name="adj1" fmla="val -125504"/>
              <a:gd name="adj2" fmla="val -42275"/>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 of Monte Carlo jobs submitted</a:t>
            </a:r>
          </a:p>
        </p:txBody>
      </p:sp>
      <p:pic>
        <p:nvPicPr>
          <p:cNvPr id="20489" name="Picture 4" descr="http://gw.ct.infn.it/iort-portlet/images/glass_numbers_3.png"/>
          <p:cNvPicPr>
            <a:picLocks noChangeAspect="1" noChangeArrowheads="1"/>
          </p:cNvPicPr>
          <p:nvPr/>
        </p:nvPicPr>
        <p:blipFill>
          <a:blip r:embed="rId6" cstate="print"/>
          <a:srcRect/>
          <a:stretch>
            <a:fillRect/>
          </a:stretch>
        </p:blipFill>
        <p:spPr bwMode="auto">
          <a:xfrm>
            <a:off x="6496050" y="1827213"/>
            <a:ext cx="428625" cy="428625"/>
          </a:xfrm>
          <a:prstGeom prst="rect">
            <a:avLst/>
          </a:prstGeom>
          <a:noFill/>
          <a:ln w="9525">
            <a:noFill/>
            <a:miter lim="800000"/>
            <a:headEnd/>
            <a:tailEnd/>
          </a:ln>
        </p:spPr>
      </p:pic>
      <p:sp>
        <p:nvSpPr>
          <p:cNvPr id="16" name="Fumetto 1 15"/>
          <p:cNvSpPr/>
          <p:nvPr/>
        </p:nvSpPr>
        <p:spPr>
          <a:xfrm>
            <a:off x="6683375" y="3476625"/>
            <a:ext cx="2133600" cy="635000"/>
          </a:xfrm>
          <a:prstGeom prst="wedgeRectCallout">
            <a:avLst>
              <a:gd name="adj1" fmla="val -109432"/>
              <a:gd name="adj2" fmla="val 121058"/>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Job description</a:t>
            </a:r>
          </a:p>
        </p:txBody>
      </p:sp>
      <p:sp>
        <p:nvSpPr>
          <p:cNvPr id="13" name="Fumetto 1 12"/>
          <p:cNvSpPr/>
          <p:nvPr/>
        </p:nvSpPr>
        <p:spPr>
          <a:xfrm>
            <a:off x="6683375" y="4416425"/>
            <a:ext cx="2133600" cy="635000"/>
          </a:xfrm>
          <a:prstGeom prst="wedgeRectCallout">
            <a:avLst>
              <a:gd name="adj1" fmla="val -199313"/>
              <a:gd name="adj2" fmla="val 35058"/>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Enable e-mail notification</a:t>
            </a:r>
          </a:p>
        </p:txBody>
      </p:sp>
      <p:sp>
        <p:nvSpPr>
          <p:cNvPr id="14"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cstate="print"/>
          <a:srcRect/>
          <a:stretch>
            <a:fillRect/>
          </a:stretch>
        </p:blipFill>
        <p:spPr bwMode="auto">
          <a:xfrm>
            <a:off x="2108200" y="1765300"/>
            <a:ext cx="6967538" cy="4725988"/>
          </a:xfrm>
          <a:prstGeom prst="rect">
            <a:avLst/>
          </a:prstGeom>
          <a:noFill/>
          <a:ln w="9525" algn="ctr">
            <a:noFill/>
            <a:miter lim="800000"/>
            <a:headEnd/>
            <a:tailEnd/>
          </a:ln>
          <a:effectLst>
            <a:outerShdw blurRad="50800" dist="38100" dir="2700000" algn="tl" rotWithShape="0">
              <a:prstClr val="black">
                <a:alpha val="40000"/>
              </a:prstClr>
            </a:outerShdw>
          </a:effectLst>
        </p:spPr>
      </p:pic>
      <p:sp>
        <p:nvSpPr>
          <p:cNvPr id="21507" name="Segnaposto numero diapositiva 4"/>
          <p:cNvSpPr>
            <a:spLocks noGrp="1"/>
          </p:cNvSpPr>
          <p:nvPr>
            <p:ph type="sldNum" sz="quarter" idx="11"/>
          </p:nvPr>
        </p:nvSpPr>
        <p:spPr>
          <a:noFill/>
        </p:spPr>
        <p:txBody>
          <a:bodyPr/>
          <a:lstStyle/>
          <a:p>
            <a:fld id="{2EA3E19E-3B49-407B-A446-15B594565EAE}" type="slidenum">
              <a:rPr lang="en-GB" smtClean="0"/>
              <a:pPr/>
              <a:t>23</a:t>
            </a:fld>
            <a:endParaRPr lang="en-GB" smtClean="0"/>
          </a:p>
        </p:txBody>
      </p:sp>
      <p:sp>
        <p:nvSpPr>
          <p:cNvPr id="21508" name="Rectangle 2"/>
          <p:cNvSpPr>
            <a:spLocks noGrp="1" noChangeArrowheads="1"/>
          </p:cNvSpPr>
          <p:nvPr>
            <p:ph type="title"/>
          </p:nvPr>
        </p:nvSpPr>
        <p:spPr>
          <a:xfrm>
            <a:off x="889000" y="-215900"/>
            <a:ext cx="8089900" cy="1141413"/>
          </a:xfrm>
        </p:spPr>
        <p:txBody>
          <a:bodyPr/>
          <a:lstStyle/>
          <a:p>
            <a:pPr eaLnBrk="1" hangingPunct="1"/>
            <a:r>
              <a:rPr lang="en-GB" sz="2400" b="0" dirty="0" smtClean="0">
                <a:latin typeface="Arial Rounded MT Bold" pitchFamily="32" charset="0"/>
              </a:rPr>
              <a:t>The </a:t>
            </a:r>
            <a:r>
              <a:rPr lang="en-GB" sz="2400" b="0" i="1" dirty="0" err="1" smtClean="0">
                <a:latin typeface="Arial Rounded MT Bold" pitchFamily="32" charset="0"/>
              </a:rPr>
              <a:t>iort_therapy</a:t>
            </a:r>
            <a:r>
              <a:rPr lang="en-GB" sz="2400" b="0" dirty="0" smtClean="0">
                <a:latin typeface="Arial Rounded MT Bold" pitchFamily="32" charset="0"/>
              </a:rPr>
              <a:t> application on the Science Gateway </a:t>
            </a:r>
          </a:p>
        </p:txBody>
      </p:sp>
      <p:sp>
        <p:nvSpPr>
          <p:cNvPr id="21509" name="Segnaposto contenuto 2"/>
          <p:cNvSpPr>
            <a:spLocks/>
          </p:cNvSpPr>
          <p:nvPr/>
        </p:nvSpPr>
        <p:spPr bwMode="auto">
          <a:xfrm>
            <a:off x="6138863" y="1446213"/>
            <a:ext cx="2903537" cy="419100"/>
          </a:xfrm>
          <a:prstGeom prst="rect">
            <a:avLst/>
          </a:prstGeom>
          <a:noFill/>
          <a:ln w="9525">
            <a:noFill/>
            <a:miter lim="800000"/>
            <a:headEnd/>
            <a:tailEnd/>
          </a:ln>
        </p:spPr>
        <p:txBody>
          <a:bodyPr/>
          <a:lstStyle/>
          <a:p>
            <a:pPr algn="r">
              <a:spcBef>
                <a:spcPct val="20000"/>
              </a:spcBef>
              <a:buClr>
                <a:schemeClr val="folHlink"/>
              </a:buClr>
              <a:buSzPct val="150000"/>
            </a:pPr>
            <a:r>
              <a:rPr lang="en-US" sz="1400">
                <a:solidFill>
                  <a:schemeClr val="accent1"/>
                </a:solidFill>
                <a:latin typeface="Comic Sans MS" pitchFamily="66" charset="0"/>
              </a:rPr>
              <a:t>running on </a:t>
            </a:r>
            <a:r>
              <a:rPr lang="en-US" sz="1400">
                <a:solidFill>
                  <a:schemeClr val="accent1"/>
                </a:solidFill>
                <a:latin typeface="Comic Sans MS" pitchFamily="66" charset="0"/>
                <a:hlinkClick r:id="rId4"/>
              </a:rPr>
              <a:t>http://gw.ct.infn.it</a:t>
            </a:r>
            <a:r>
              <a:rPr lang="en-US" sz="1400">
                <a:solidFill>
                  <a:schemeClr val="accent1"/>
                </a:solidFill>
                <a:latin typeface="Comic Sans MS" pitchFamily="66" charset="0"/>
              </a:rPr>
              <a:t> </a:t>
            </a:r>
          </a:p>
        </p:txBody>
      </p:sp>
      <p:pic>
        <p:nvPicPr>
          <p:cNvPr id="21510" name="Picture 9" descr="http://gw.ct.infn.it/sg-theme/images/theme/logosg.png"/>
          <p:cNvPicPr>
            <a:picLocks noChangeAspect="1" noChangeArrowheads="1"/>
          </p:cNvPicPr>
          <p:nvPr/>
        </p:nvPicPr>
        <p:blipFill>
          <a:blip r:embed="rId5" cstate="print"/>
          <a:srcRect/>
          <a:stretch>
            <a:fillRect/>
          </a:stretch>
        </p:blipFill>
        <p:spPr bwMode="auto">
          <a:xfrm>
            <a:off x="6186488" y="881063"/>
            <a:ext cx="1981200" cy="666750"/>
          </a:xfrm>
          <a:prstGeom prst="rect">
            <a:avLst/>
          </a:prstGeom>
          <a:noFill/>
          <a:ln w="9525">
            <a:noFill/>
            <a:miter lim="800000"/>
            <a:headEnd/>
            <a:tailEnd/>
          </a:ln>
        </p:spPr>
      </p:pic>
      <p:sp>
        <p:nvSpPr>
          <p:cNvPr id="18" name="Fumetto 1 17"/>
          <p:cNvSpPr/>
          <p:nvPr/>
        </p:nvSpPr>
        <p:spPr>
          <a:xfrm>
            <a:off x="182563" y="879475"/>
            <a:ext cx="1951037" cy="1165225"/>
          </a:xfrm>
          <a:prstGeom prst="wedgeRectCallout">
            <a:avLst>
              <a:gd name="adj1" fmla="val 52099"/>
              <a:gd name="adj2" fmla="val 66265"/>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Showing the status of the Monte Carlo simulations</a:t>
            </a:r>
          </a:p>
        </p:txBody>
      </p:sp>
      <p:sp>
        <p:nvSpPr>
          <p:cNvPr id="10" name="Fumetto 1 9"/>
          <p:cNvSpPr/>
          <p:nvPr/>
        </p:nvSpPr>
        <p:spPr>
          <a:xfrm>
            <a:off x="157163" y="3241675"/>
            <a:ext cx="1951037" cy="671513"/>
          </a:xfrm>
          <a:prstGeom prst="wedgeRectCallout">
            <a:avLst>
              <a:gd name="adj1" fmla="val 56656"/>
              <a:gd name="adj2" fmla="val -85234"/>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Asking for support</a:t>
            </a:r>
          </a:p>
        </p:txBody>
      </p:sp>
      <p:sp>
        <p:nvSpPr>
          <p:cNvPr id="15" name="Fumetto 1 14"/>
          <p:cNvSpPr/>
          <p:nvPr/>
        </p:nvSpPr>
        <p:spPr>
          <a:xfrm>
            <a:off x="169863" y="4930775"/>
            <a:ext cx="1951037" cy="936625"/>
          </a:xfrm>
          <a:prstGeom prst="wedgeRectCallout">
            <a:avLst>
              <a:gd name="adj1" fmla="val 225899"/>
              <a:gd name="adj2" fmla="val -206313"/>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Comic Sans MS" pitchFamily="66" charset="0"/>
                <a:cs typeface="+mn-cs"/>
              </a:rPr>
              <a:t>Automatic jobs output downloading</a:t>
            </a:r>
            <a:endParaRPr lang="en-US" kern="0" dirty="0">
              <a:solidFill>
                <a:srgbClr val="FFFFFF"/>
              </a:solidFill>
              <a:latin typeface="Comic Sans MS" pitchFamily="66" charset="0"/>
              <a:cs typeface="+mn-cs"/>
            </a:endParaRPr>
          </a:p>
        </p:txBody>
      </p:sp>
      <p:pic>
        <p:nvPicPr>
          <p:cNvPr id="19" name="Picture 2"/>
          <p:cNvPicPr>
            <a:picLocks noChangeAspect="1" noChangeArrowheads="1"/>
          </p:cNvPicPr>
          <p:nvPr/>
        </p:nvPicPr>
        <p:blipFill>
          <a:blip r:embed="rId6" cstate="print"/>
          <a:srcRect/>
          <a:stretch>
            <a:fillRect/>
          </a:stretch>
        </p:blipFill>
        <p:spPr bwMode="auto">
          <a:xfrm>
            <a:off x="1273175" y="2044700"/>
            <a:ext cx="7766050" cy="4459288"/>
          </a:xfrm>
          <a:prstGeom prst="rect">
            <a:avLst/>
          </a:prstGeom>
          <a:noFill/>
          <a:ln w="9525" algn="ctr">
            <a:noFill/>
            <a:miter lim="800000"/>
            <a:headEnd/>
            <a:tailEnd/>
          </a:ln>
          <a:effectLst>
            <a:outerShdw blurRad="50800" dist="38100" dir="2700000" algn="tl" rotWithShape="0">
              <a:prstClr val="black">
                <a:alpha val="40000"/>
              </a:prstClr>
            </a:outerShdw>
          </a:effectLst>
        </p:spPr>
      </p:pic>
      <p:sp>
        <p:nvSpPr>
          <p:cNvPr id="20" name="Fumetto 1 19"/>
          <p:cNvSpPr/>
          <p:nvPr/>
        </p:nvSpPr>
        <p:spPr>
          <a:xfrm>
            <a:off x="169863" y="879475"/>
            <a:ext cx="3081337" cy="1165225"/>
          </a:xfrm>
          <a:prstGeom prst="wedgeRectCallout">
            <a:avLst>
              <a:gd name="adj1" fmla="val -2351"/>
              <a:gd name="adj2" fmla="val 150189"/>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cs typeface="+mn-cs"/>
              </a:rPr>
              <a:t>Showing the status of the Monte Carlo simulations using Google Map</a:t>
            </a:r>
          </a:p>
        </p:txBody>
      </p:sp>
      <p:sp>
        <p:nvSpPr>
          <p:cNvPr id="14"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1506"/>
                                        </p:tgtEl>
                                      </p:cBhvr>
                                    </p:animEffect>
                                    <p:set>
                                      <p:cBhvr>
                                        <p:cTn id="10" dur="1" fill="hold">
                                          <p:stCondLst>
                                            <p:cond delay="499"/>
                                          </p:stCondLst>
                                        </p:cTn>
                                        <p:tgtEl>
                                          <p:spTgt spid="2150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5"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4"/>
          <p:cNvSpPr>
            <a:spLocks noGrp="1"/>
          </p:cNvSpPr>
          <p:nvPr>
            <p:ph type="sldNum" sz="quarter" idx="11"/>
          </p:nvPr>
        </p:nvSpPr>
        <p:spPr>
          <a:noFill/>
        </p:spPr>
        <p:txBody>
          <a:bodyPr/>
          <a:lstStyle/>
          <a:p>
            <a:fld id="{CD5F2119-4FC9-4C87-B3A8-C770F23F21EE}" type="slidenum">
              <a:rPr lang="en-GB" smtClean="0"/>
              <a:pPr/>
              <a:t>24</a:t>
            </a:fld>
            <a:endParaRPr lang="en-GB" smtClean="0"/>
          </a:p>
        </p:txBody>
      </p:sp>
      <p:sp>
        <p:nvSpPr>
          <p:cNvPr id="22531" name="Rectangle 2"/>
          <p:cNvSpPr>
            <a:spLocks noGrp="1" noChangeArrowheads="1"/>
          </p:cNvSpPr>
          <p:nvPr>
            <p:ph type="title"/>
          </p:nvPr>
        </p:nvSpPr>
        <p:spPr>
          <a:xfrm>
            <a:off x="889000" y="-215900"/>
            <a:ext cx="8089900" cy="1141413"/>
          </a:xfrm>
        </p:spPr>
        <p:txBody>
          <a:bodyPr/>
          <a:lstStyle/>
          <a:p>
            <a:pPr eaLnBrk="1" hangingPunct="1"/>
            <a:r>
              <a:rPr lang="en-GB" sz="2400" b="0" i="1" dirty="0" err="1" smtClean="0">
                <a:latin typeface="Arial Rounded MT Bold" pitchFamily="32" charset="0"/>
              </a:rPr>
              <a:t>iort_therapy</a:t>
            </a:r>
            <a:r>
              <a:rPr lang="en-GB" sz="2400" b="0" dirty="0" err="1" smtClean="0">
                <a:latin typeface="Arial Rounded MT Bold" pitchFamily="32" charset="0"/>
              </a:rPr>
              <a:t>’s</a:t>
            </a:r>
            <a:r>
              <a:rPr lang="en-GB" sz="2400" b="0" dirty="0" smtClean="0">
                <a:latin typeface="Arial Rounded MT Bold" pitchFamily="32" charset="0"/>
              </a:rPr>
              <a:t> performance</a:t>
            </a:r>
          </a:p>
        </p:txBody>
      </p:sp>
      <p:sp>
        <p:nvSpPr>
          <p:cNvPr id="9" name="Segnaposto contenuto 2"/>
          <p:cNvSpPr>
            <a:spLocks/>
          </p:cNvSpPr>
          <p:nvPr/>
        </p:nvSpPr>
        <p:spPr bwMode="auto">
          <a:xfrm>
            <a:off x="114300" y="4102100"/>
            <a:ext cx="8890000" cy="1155700"/>
          </a:xfrm>
          <a:prstGeom prst="rect">
            <a:avLst/>
          </a:prstGeom>
          <a:noFill/>
          <a:ln w="9525">
            <a:noFill/>
            <a:miter lim="800000"/>
            <a:headEnd/>
            <a:tailEnd/>
          </a:ln>
        </p:spPr>
        <p:txBody>
          <a:bodyPr/>
          <a:lstStyle/>
          <a:p>
            <a:pPr marL="342900" indent="-342900" algn="l">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The average data rate produced from the grid:</a:t>
            </a:r>
          </a:p>
          <a:p>
            <a:pPr marL="800100" lvl="1" indent="-342900" algn="l">
              <a:spcBef>
                <a:spcPct val="20000"/>
              </a:spcBef>
              <a:buClr>
                <a:schemeClr val="folHlink"/>
              </a:buClr>
              <a:buSzPct val="150000"/>
              <a:buFont typeface="Wingdings" pitchFamily="2" charset="2"/>
              <a:buChar char="ü"/>
            </a:pPr>
            <a:r>
              <a:rPr lang="en-US" b="1" dirty="0" smtClean="0">
                <a:solidFill>
                  <a:srgbClr val="EA2E08"/>
                </a:solidFill>
                <a:latin typeface="Comic Sans MS" pitchFamily="66" charset="0"/>
              </a:rPr>
              <a:t>partially </a:t>
            </a:r>
            <a:r>
              <a:rPr lang="en-US" b="1" dirty="0" smtClean="0">
                <a:solidFill>
                  <a:srgbClr val="000060"/>
                </a:solidFill>
                <a:latin typeface="Verdana" pitchFamily="32" charset="0"/>
              </a:rPr>
              <a:t>address the IOERT </a:t>
            </a:r>
            <a:r>
              <a:rPr lang="en-US" b="1" dirty="0" smtClean="0">
                <a:solidFill>
                  <a:srgbClr val="F01302"/>
                </a:solidFill>
                <a:latin typeface="Verdana" pitchFamily="32" charset="0"/>
              </a:rPr>
              <a:t>Clinical</a:t>
            </a:r>
            <a:r>
              <a:rPr lang="en-US" b="1" dirty="0" smtClean="0">
                <a:solidFill>
                  <a:srgbClr val="000060"/>
                </a:solidFill>
                <a:latin typeface="Verdana" pitchFamily="32" charset="0"/>
              </a:rPr>
              <a:t> requirements </a:t>
            </a:r>
          </a:p>
          <a:p>
            <a:pPr marL="800100" lvl="1" indent="-342900" algn="l">
              <a:spcBef>
                <a:spcPct val="20000"/>
              </a:spcBef>
              <a:buClr>
                <a:schemeClr val="folHlink"/>
              </a:buClr>
              <a:buSzPct val="150000"/>
              <a:buFont typeface="Wingdings" pitchFamily="2" charset="2"/>
              <a:buChar char="§"/>
            </a:pPr>
            <a:r>
              <a:rPr lang="en-US" b="1" dirty="0" smtClean="0">
                <a:solidFill>
                  <a:srgbClr val="000060"/>
                </a:solidFill>
                <a:latin typeface="Verdana" pitchFamily="32" charset="0"/>
              </a:rPr>
              <a:t>The </a:t>
            </a:r>
            <a:r>
              <a:rPr lang="en-US" b="1" dirty="0" smtClean="0">
                <a:solidFill>
                  <a:srgbClr val="00B0F0"/>
                </a:solidFill>
                <a:latin typeface="Verdana" pitchFamily="32" charset="0"/>
              </a:rPr>
              <a:t>NOVAC7</a:t>
            </a:r>
            <a:r>
              <a:rPr lang="en-US" b="1" dirty="0" smtClean="0">
                <a:solidFill>
                  <a:srgbClr val="000060"/>
                </a:solidFill>
                <a:latin typeface="Verdana" pitchFamily="32" charset="0"/>
              </a:rPr>
              <a:t> </a:t>
            </a:r>
            <a:r>
              <a:rPr lang="en-US" b="1" dirty="0" smtClean="0">
                <a:solidFill>
                  <a:srgbClr val="F01302"/>
                </a:solidFill>
                <a:latin typeface="Comic Sans MS" pitchFamily="66" charset="0"/>
              </a:rPr>
              <a:t>Commissioning</a:t>
            </a:r>
            <a:r>
              <a:rPr lang="en-US" b="1" dirty="0" smtClean="0">
                <a:solidFill>
                  <a:srgbClr val="000060"/>
                </a:solidFill>
                <a:latin typeface="Verdana" pitchFamily="32" charset="0"/>
              </a:rPr>
              <a:t> could be done in </a:t>
            </a:r>
            <a:r>
              <a:rPr lang="en-US" b="1" dirty="0" smtClean="0">
                <a:solidFill>
                  <a:srgbClr val="F01302"/>
                </a:solidFill>
                <a:latin typeface="Comic Sans MS" pitchFamily="66" charset="0"/>
              </a:rPr>
              <a:t>1 week</a:t>
            </a:r>
            <a:endParaRPr lang="en-US" b="1" dirty="0" smtClean="0">
              <a:solidFill>
                <a:srgbClr val="000060"/>
              </a:solidFill>
              <a:latin typeface="Verdana" pitchFamily="32" charset="0"/>
            </a:endParaRPr>
          </a:p>
        </p:txBody>
      </p:sp>
      <p:sp>
        <p:nvSpPr>
          <p:cNvPr id="10" name="Segnaposto contenuto 2"/>
          <p:cNvSpPr>
            <a:spLocks/>
          </p:cNvSpPr>
          <p:nvPr/>
        </p:nvSpPr>
        <p:spPr bwMode="auto">
          <a:xfrm>
            <a:off x="88900" y="5270500"/>
            <a:ext cx="8890000" cy="1155700"/>
          </a:xfrm>
          <a:prstGeom prst="rect">
            <a:avLst/>
          </a:prstGeom>
          <a:noFill/>
          <a:ln w="9525">
            <a:noFill/>
            <a:miter lim="800000"/>
            <a:headEnd/>
            <a:tailEnd/>
          </a:ln>
        </p:spPr>
        <p:txBody>
          <a:bodyPr/>
          <a:lstStyle/>
          <a:p>
            <a:pPr marL="800100" lvl="1" indent="-342900" algn="l">
              <a:spcBef>
                <a:spcPct val="20000"/>
              </a:spcBef>
              <a:buClr>
                <a:schemeClr val="folHlink"/>
              </a:buClr>
              <a:buSzPct val="150000"/>
              <a:buFont typeface="Wingdings" pitchFamily="2" charset="2"/>
              <a:buChar char="ü"/>
            </a:pPr>
            <a:r>
              <a:rPr lang="en-US" b="1" dirty="0" smtClean="0">
                <a:solidFill>
                  <a:srgbClr val="EA2E08"/>
                </a:solidFill>
                <a:latin typeface="Comic Sans MS" pitchFamily="66" charset="0"/>
              </a:rPr>
              <a:t>fully </a:t>
            </a:r>
            <a:r>
              <a:rPr lang="en-US" b="1" dirty="0" smtClean="0">
                <a:solidFill>
                  <a:srgbClr val="000060"/>
                </a:solidFill>
                <a:latin typeface="Verdana" pitchFamily="32" charset="0"/>
              </a:rPr>
              <a:t>address the IOERT </a:t>
            </a:r>
            <a:r>
              <a:rPr lang="en-US" b="1" dirty="0" smtClean="0">
                <a:solidFill>
                  <a:srgbClr val="F01302"/>
                </a:solidFill>
                <a:latin typeface="Verdana" pitchFamily="32" charset="0"/>
              </a:rPr>
              <a:t>Technical</a:t>
            </a:r>
            <a:r>
              <a:rPr lang="en-US" b="1" dirty="0" smtClean="0">
                <a:solidFill>
                  <a:srgbClr val="000060"/>
                </a:solidFill>
                <a:latin typeface="Verdana" pitchFamily="32" charset="0"/>
              </a:rPr>
              <a:t> requirements </a:t>
            </a:r>
          </a:p>
          <a:p>
            <a:pPr marL="800100" lvl="1" indent="-342900" algn="l">
              <a:spcBef>
                <a:spcPct val="20000"/>
              </a:spcBef>
              <a:buClr>
                <a:schemeClr val="folHlink"/>
              </a:buClr>
              <a:buSzPct val="150000"/>
              <a:buFont typeface="Wingdings" pitchFamily="2" charset="2"/>
              <a:buChar char="§"/>
            </a:pPr>
            <a:r>
              <a:rPr lang="en-US" b="1" dirty="0" smtClean="0">
                <a:solidFill>
                  <a:srgbClr val="000060"/>
                </a:solidFill>
                <a:latin typeface="Verdana" pitchFamily="32" charset="0"/>
              </a:rPr>
              <a:t>The Grid infrastructure helps to fulfill Company and Research’s requirements</a:t>
            </a:r>
          </a:p>
        </p:txBody>
      </p:sp>
      <p:sp>
        <p:nvSpPr>
          <p:cNvPr id="1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pic>
        <p:nvPicPr>
          <p:cNvPr id="1026" name="Picture 2"/>
          <p:cNvPicPr>
            <a:picLocks noChangeAspect="1" noChangeArrowheads="1"/>
          </p:cNvPicPr>
          <p:nvPr/>
        </p:nvPicPr>
        <p:blipFill>
          <a:blip r:embed="rId3" cstate="print"/>
          <a:srcRect/>
          <a:stretch>
            <a:fillRect/>
          </a:stretch>
        </p:blipFill>
        <p:spPr bwMode="auto">
          <a:xfrm>
            <a:off x="2079071" y="926837"/>
            <a:ext cx="4969202" cy="3168000"/>
          </a:xfrm>
          <a:prstGeom prst="rect">
            <a:avLst/>
          </a:prstGeom>
          <a:noFill/>
          <a:ln w="9525">
            <a:noFill/>
            <a:miter lim="800000"/>
            <a:headEnd/>
            <a:tailEnd/>
          </a:ln>
        </p:spPr>
      </p:pic>
    </p:spTree>
    <p:extLst>
      <p:ext uri="{BB962C8B-B14F-4D97-AF65-F5344CB8AC3E}">
        <p14:creationId xmlns:p14="http://schemas.microsoft.com/office/powerpoint/2010/main" val="19665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4"/>
          <p:cNvSpPr>
            <a:spLocks noGrp="1"/>
          </p:cNvSpPr>
          <p:nvPr>
            <p:ph type="sldNum" sz="quarter" idx="11"/>
          </p:nvPr>
        </p:nvSpPr>
        <p:spPr>
          <a:noFill/>
        </p:spPr>
        <p:txBody>
          <a:bodyPr/>
          <a:lstStyle/>
          <a:p>
            <a:fld id="{1A136915-14B9-489E-9448-F30B3691B281}" type="slidenum">
              <a:rPr lang="en-GB" smtClean="0"/>
              <a:pPr/>
              <a:t>25</a:t>
            </a:fld>
            <a:endParaRPr lang="en-GB" smtClean="0"/>
          </a:p>
        </p:txBody>
      </p:sp>
      <p:sp>
        <p:nvSpPr>
          <p:cNvPr id="23555" name="Rectangle 6"/>
          <p:cNvSpPr>
            <a:spLocks noGrp="1" noChangeArrowheads="1"/>
          </p:cNvSpPr>
          <p:nvPr>
            <p:ph type="title"/>
          </p:nvPr>
        </p:nvSpPr>
        <p:spPr>
          <a:xfrm>
            <a:off x="1557338" y="-12700"/>
            <a:ext cx="6704012" cy="855663"/>
          </a:xfrm>
          <a:noFill/>
        </p:spPr>
        <p:txBody>
          <a:bodyPr lIns="90000" tIns="46800" rIns="90000" bIns="46800"/>
          <a:lstStyle/>
          <a:p>
            <a:pPr algn="ctr" eaLnBrk="1" hangingPunct="1"/>
            <a:r>
              <a:rPr lang="en-US" sz="2400" b="0" dirty="0" smtClean="0">
                <a:latin typeface="Arial Rounded MT Bold" pitchFamily="32" charset="0"/>
              </a:rPr>
              <a:t>Summary &amp; Conclusions</a:t>
            </a:r>
          </a:p>
        </p:txBody>
      </p:sp>
      <p:sp>
        <p:nvSpPr>
          <p:cNvPr id="7" name="Segnaposto contenuto 2"/>
          <p:cNvSpPr>
            <a:spLocks/>
          </p:cNvSpPr>
          <p:nvPr/>
        </p:nvSpPr>
        <p:spPr bwMode="auto">
          <a:xfrm>
            <a:off x="101600" y="863599"/>
            <a:ext cx="8877300" cy="5223301"/>
          </a:xfrm>
          <a:prstGeom prst="rect">
            <a:avLst/>
          </a:prstGeom>
          <a:noFill/>
          <a:ln w="9525">
            <a:noFill/>
            <a:miter lim="800000"/>
            <a:headEnd/>
            <a:tailEnd/>
          </a:ln>
        </p:spPr>
        <p:txBody>
          <a:bodyPr/>
          <a:lstStyle/>
          <a:p>
            <a:pPr marL="342900" indent="-342900" algn="just">
              <a:spcBef>
                <a:spcPct val="20000"/>
              </a:spcBef>
              <a:buClr>
                <a:schemeClr val="folHlink"/>
              </a:buClr>
              <a:buSzPct val="150000"/>
              <a:buFont typeface="Wingdings" charset="2"/>
              <a:buChar char="v"/>
            </a:pPr>
            <a:r>
              <a:rPr lang="en-US" sz="2000" b="1" dirty="0" smtClean="0">
                <a:solidFill>
                  <a:srgbClr val="000060"/>
                </a:solidFill>
                <a:latin typeface="Verdana" pitchFamily="32" charset="0"/>
              </a:rPr>
              <a:t> Thanks to the computing capabilities of </a:t>
            </a:r>
            <a:r>
              <a:rPr lang="en-US" sz="2000" b="1" dirty="0" err="1" smtClean="0">
                <a:solidFill>
                  <a:srgbClr val="000060"/>
                </a:solidFill>
                <a:latin typeface="Verdana" pitchFamily="32" charset="0"/>
              </a:rPr>
              <a:t>Consorzio</a:t>
            </a:r>
            <a:r>
              <a:rPr lang="en-US" sz="2000" b="1" dirty="0" smtClean="0">
                <a:solidFill>
                  <a:srgbClr val="000060"/>
                </a:solidFill>
                <a:latin typeface="Verdana" pitchFamily="32" charset="0"/>
              </a:rPr>
              <a:t> COMETA, the IBFM-CNR LATO can then:</a:t>
            </a:r>
          </a:p>
          <a:p>
            <a:pPr algn="just">
              <a:spcBef>
                <a:spcPct val="20000"/>
              </a:spcBef>
              <a:buClr>
                <a:schemeClr val="folHlink"/>
              </a:buClr>
              <a:buSzPct val="150000"/>
            </a:pPr>
            <a:endParaRPr lang="en-US" sz="2000" b="1" dirty="0" smtClean="0">
              <a:solidFill>
                <a:srgbClr val="000060"/>
              </a:solidFill>
              <a:latin typeface="Verdana" pitchFamily="32" charset="0"/>
            </a:endParaRPr>
          </a:p>
          <a:p>
            <a:pPr marL="800100" lvl="1" indent="-342900" algn="just">
              <a:spcBef>
                <a:spcPct val="20000"/>
              </a:spcBef>
              <a:buClr>
                <a:schemeClr val="folHlink"/>
              </a:buClr>
              <a:buSzPct val="150000"/>
              <a:buFont typeface="Wingdings" pitchFamily="2" charset="2"/>
              <a:buChar char="ü"/>
            </a:pPr>
            <a:r>
              <a:rPr lang="en-US" sz="2000" b="1" dirty="0" smtClean="0">
                <a:solidFill>
                  <a:srgbClr val="000060"/>
                </a:solidFill>
                <a:latin typeface="Verdana" pitchFamily="32" charset="0"/>
              </a:rPr>
              <a:t> </a:t>
            </a:r>
            <a:r>
              <a:rPr lang="en-US" sz="2000" b="1" dirty="0" smtClean="0">
                <a:solidFill>
                  <a:srgbClr val="F01302"/>
                </a:solidFill>
                <a:latin typeface="Comic Sans MS" pitchFamily="66" charset="0"/>
              </a:rPr>
              <a:t>sustain</a:t>
            </a:r>
            <a:r>
              <a:rPr lang="en-US" sz="2000" b="1" dirty="0" smtClean="0">
                <a:solidFill>
                  <a:srgbClr val="000060"/>
                </a:solidFill>
                <a:latin typeface="Verdana" pitchFamily="32" charset="0"/>
              </a:rPr>
              <a:t> a research project to validate and improve commercial IOERT </a:t>
            </a:r>
            <a:r>
              <a:rPr lang="en-US" sz="2000" b="1" dirty="0">
                <a:solidFill>
                  <a:srgbClr val="000060"/>
                </a:solidFill>
                <a:latin typeface="Verdana" pitchFamily="32" charset="0"/>
              </a:rPr>
              <a:t>Treatment Planning </a:t>
            </a:r>
            <a:r>
              <a:rPr lang="en-US" sz="2000" b="1" dirty="0" smtClean="0">
                <a:solidFill>
                  <a:srgbClr val="000060"/>
                </a:solidFill>
                <a:latin typeface="Verdana" pitchFamily="32" charset="0"/>
              </a:rPr>
              <a:t>System (TPS)</a:t>
            </a:r>
          </a:p>
          <a:p>
            <a:pPr marL="800100" lvl="1" indent="-342900" algn="just">
              <a:spcBef>
                <a:spcPct val="20000"/>
              </a:spcBef>
              <a:buClr>
                <a:schemeClr val="folHlink"/>
              </a:buClr>
              <a:buSzPct val="150000"/>
              <a:buFont typeface="Wingdings" pitchFamily="2" charset="2"/>
              <a:buChar char="ü"/>
            </a:pPr>
            <a:endParaRPr lang="en-US" sz="2000" b="1" dirty="0" smtClean="0">
              <a:solidFill>
                <a:srgbClr val="000060"/>
              </a:solidFill>
              <a:latin typeface="Verdana" pitchFamily="32" charset="0"/>
            </a:endParaRPr>
          </a:p>
          <a:p>
            <a:pPr marL="800100" lvl="1" indent="-342900" algn="just">
              <a:spcBef>
                <a:spcPct val="20000"/>
              </a:spcBef>
              <a:buClr>
                <a:schemeClr val="folHlink"/>
              </a:buClr>
              <a:buSzPct val="150000"/>
              <a:buFont typeface="Wingdings" pitchFamily="2" charset="2"/>
              <a:buChar char="ü"/>
            </a:pPr>
            <a:r>
              <a:rPr lang="en-US" sz="2000" b="1" dirty="0" smtClean="0">
                <a:solidFill>
                  <a:srgbClr val="F01302"/>
                </a:solidFill>
                <a:latin typeface="Comic Sans MS" pitchFamily="66" charset="0"/>
              </a:rPr>
              <a:t>collaborate</a:t>
            </a:r>
            <a:r>
              <a:rPr lang="en-US" sz="2000" b="1" i="1" dirty="0" smtClean="0">
                <a:solidFill>
                  <a:srgbClr val="000060"/>
                </a:solidFill>
                <a:latin typeface="Verdana" pitchFamily="32" charset="0"/>
              </a:rPr>
              <a:t> </a:t>
            </a:r>
            <a:r>
              <a:rPr lang="en-US" sz="2000" b="1" dirty="0" smtClean="0">
                <a:solidFill>
                  <a:srgbClr val="000060"/>
                </a:solidFill>
                <a:latin typeface="Verdana" pitchFamily="32" charset="0"/>
              </a:rPr>
              <a:t>with </a:t>
            </a:r>
            <a:r>
              <a:rPr lang="en-US" sz="2000" b="1" dirty="0" smtClean="0">
                <a:solidFill>
                  <a:srgbClr val="000060"/>
                </a:solidFill>
                <a:latin typeface="Verdana" pitchFamily="32" charset="0"/>
                <a:hlinkClick r:id="rId2"/>
              </a:rPr>
              <a:t>New Radiant Technology NRT </a:t>
            </a:r>
            <a:r>
              <a:rPr lang="en-US" sz="2000" b="1" dirty="0" err="1" smtClean="0">
                <a:solidFill>
                  <a:srgbClr val="000060"/>
                </a:solidFill>
                <a:latin typeface="Verdana" pitchFamily="32" charset="0"/>
                <a:hlinkClick r:id="rId2"/>
              </a:rPr>
              <a:t>S.p.a</a:t>
            </a:r>
            <a:r>
              <a:rPr lang="en-US" sz="2000" b="1" dirty="0" smtClean="0">
                <a:solidFill>
                  <a:srgbClr val="000060"/>
                </a:solidFill>
                <a:latin typeface="Verdana" pitchFamily="32" charset="0"/>
                <a:hlinkClick r:id="rId2"/>
              </a:rPr>
              <a:t>.</a:t>
            </a:r>
            <a:r>
              <a:rPr lang="en-US" sz="2000" b="1" dirty="0" smtClean="0">
                <a:solidFill>
                  <a:srgbClr val="000060"/>
                </a:solidFill>
                <a:latin typeface="Verdana" pitchFamily="32" charset="0"/>
              </a:rPr>
              <a:t> company to optimize patient radioprotection and the design of the </a:t>
            </a:r>
            <a:r>
              <a:rPr lang="en-US" sz="2000" b="1" dirty="0" smtClean="0">
                <a:solidFill>
                  <a:srgbClr val="00B0F0"/>
                </a:solidFill>
                <a:latin typeface="Verdana" pitchFamily="32" charset="0"/>
              </a:rPr>
              <a:t>NOVAC7</a:t>
            </a:r>
            <a:r>
              <a:rPr lang="en-US" sz="2000" b="1" dirty="0" smtClean="0">
                <a:solidFill>
                  <a:srgbClr val="000060"/>
                </a:solidFill>
                <a:latin typeface="Verdana" pitchFamily="32" charset="0"/>
              </a:rPr>
              <a:t> collimation system</a:t>
            </a:r>
          </a:p>
          <a:p>
            <a:pPr marL="800100" lvl="1" indent="-342900" algn="just">
              <a:spcBef>
                <a:spcPct val="20000"/>
              </a:spcBef>
              <a:buClr>
                <a:schemeClr val="folHlink"/>
              </a:buClr>
              <a:buSzPct val="150000"/>
            </a:pPr>
            <a:endParaRPr lang="en-US" sz="2000" b="1" dirty="0" smtClean="0">
              <a:solidFill>
                <a:srgbClr val="000060"/>
              </a:solidFill>
              <a:latin typeface="Verdana" pitchFamily="32" charset="0"/>
            </a:endParaRPr>
          </a:p>
          <a:p>
            <a:pPr marL="800100" lvl="1" indent="-342900" algn="just">
              <a:spcBef>
                <a:spcPct val="20000"/>
              </a:spcBef>
              <a:buClr>
                <a:schemeClr val="folHlink"/>
              </a:buClr>
              <a:buSzPct val="150000"/>
              <a:buFont typeface="Wingdings" pitchFamily="2" charset="2"/>
              <a:buChar char="ü"/>
            </a:pPr>
            <a:r>
              <a:rPr lang="en-US" sz="2000" b="1" dirty="0" smtClean="0">
                <a:solidFill>
                  <a:srgbClr val="000060"/>
                </a:solidFill>
                <a:latin typeface="Verdana" pitchFamily="32" charset="0"/>
              </a:rPr>
              <a:t> </a:t>
            </a:r>
            <a:r>
              <a:rPr lang="en-US" sz="2000" b="1" dirty="0" smtClean="0">
                <a:solidFill>
                  <a:srgbClr val="F01302"/>
                </a:solidFill>
                <a:latin typeface="Comic Sans MS" pitchFamily="66" charset="0"/>
              </a:rPr>
              <a:t>promote </a:t>
            </a:r>
            <a:r>
              <a:rPr lang="en-US" sz="2000" b="1" dirty="0" smtClean="0">
                <a:solidFill>
                  <a:srgbClr val="000060"/>
                </a:solidFill>
                <a:latin typeface="Verdana" pitchFamily="32" charset="0"/>
              </a:rPr>
              <a:t>the use and distribution of </a:t>
            </a:r>
            <a:r>
              <a:rPr lang="en-US" sz="2000" b="1" i="1" dirty="0" err="1" smtClean="0">
                <a:solidFill>
                  <a:srgbClr val="00B0F0"/>
                </a:solidFill>
                <a:latin typeface="Verdana" pitchFamily="32" charset="0"/>
              </a:rPr>
              <a:t>iort_therapy</a:t>
            </a:r>
            <a:r>
              <a:rPr lang="en-US" sz="2000" b="1" dirty="0" smtClean="0">
                <a:solidFill>
                  <a:srgbClr val="000060"/>
                </a:solidFill>
                <a:latin typeface="Verdana" pitchFamily="32" charset="0"/>
              </a:rPr>
              <a:t> application in hospitals</a:t>
            </a:r>
          </a:p>
        </p:txBody>
      </p:sp>
      <p:sp>
        <p:nvSpPr>
          <p:cNvPr id="8"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4"/>
          <p:cNvSpPr>
            <a:spLocks noGrp="1"/>
          </p:cNvSpPr>
          <p:nvPr>
            <p:ph type="sldNum" sz="quarter" idx="11"/>
          </p:nvPr>
        </p:nvSpPr>
        <p:spPr>
          <a:noFill/>
        </p:spPr>
        <p:txBody>
          <a:bodyPr/>
          <a:lstStyle/>
          <a:p>
            <a:fld id="{0DE236A1-2B23-4082-9A13-521FC007C8F6}" type="slidenum">
              <a:rPr lang="en-GB" smtClean="0"/>
              <a:pPr/>
              <a:t>26</a:t>
            </a:fld>
            <a:endParaRPr lang="en-GB" smtClean="0"/>
          </a:p>
        </p:txBody>
      </p:sp>
      <p:sp>
        <p:nvSpPr>
          <p:cNvPr id="24579" name="Rectangle 6"/>
          <p:cNvSpPr>
            <a:spLocks noGrp="1" noChangeArrowheads="1"/>
          </p:cNvSpPr>
          <p:nvPr>
            <p:ph type="title"/>
          </p:nvPr>
        </p:nvSpPr>
        <p:spPr>
          <a:xfrm>
            <a:off x="1379538" y="-12700"/>
            <a:ext cx="6704012" cy="855663"/>
          </a:xfrm>
          <a:noFill/>
        </p:spPr>
        <p:txBody>
          <a:bodyPr lIns="90000" tIns="46800" rIns="90000" bIns="46800"/>
          <a:lstStyle/>
          <a:p>
            <a:pPr algn="ctr" eaLnBrk="1" hangingPunct="1"/>
            <a:r>
              <a:rPr lang="en-US" sz="2400" b="0" dirty="0" smtClean="0">
                <a:latin typeface="Arial Rounded MT Bold" pitchFamily="32" charset="0"/>
              </a:rPr>
              <a:t>References</a:t>
            </a:r>
          </a:p>
        </p:txBody>
      </p:sp>
      <p:sp>
        <p:nvSpPr>
          <p:cNvPr id="24580" name="CasellaDiTesto 11"/>
          <p:cNvSpPr txBox="1">
            <a:spLocks noChangeArrowheads="1"/>
          </p:cNvSpPr>
          <p:nvPr/>
        </p:nvSpPr>
        <p:spPr bwMode="auto">
          <a:xfrm>
            <a:off x="158750" y="850900"/>
            <a:ext cx="8680450" cy="6050887"/>
          </a:xfrm>
          <a:prstGeom prst="rect">
            <a:avLst/>
          </a:prstGeom>
          <a:noFill/>
          <a:ln w="9525">
            <a:noFill/>
            <a:miter lim="800000"/>
            <a:headEnd/>
            <a:tailEnd/>
          </a:ln>
        </p:spPr>
        <p:txBody>
          <a:bodyPr>
            <a:spAutoFit/>
          </a:bodyPr>
          <a:lstStyle/>
          <a:p>
            <a:pPr marL="342900" indent="-342900" algn="just">
              <a:buClr>
                <a:schemeClr val="folHlink"/>
              </a:buClr>
              <a:buSzPct val="150000"/>
            </a:pPr>
            <a:r>
              <a:rPr lang="en-US" sz="1600" dirty="0">
                <a:solidFill>
                  <a:srgbClr val="000060"/>
                </a:solidFill>
                <a:latin typeface="Verdana" pitchFamily="32" charset="0"/>
              </a:rPr>
              <a:t>Russo G,  CASARINO C, </a:t>
            </a:r>
            <a:r>
              <a:rPr lang="en-US" sz="1600" dirty="0" err="1">
                <a:solidFill>
                  <a:srgbClr val="000060"/>
                </a:solidFill>
                <a:latin typeface="Verdana" pitchFamily="32" charset="0"/>
              </a:rPr>
              <a:t>Arnetta</a:t>
            </a:r>
            <a:r>
              <a:rPr lang="en-US" sz="1600" dirty="0">
                <a:solidFill>
                  <a:srgbClr val="000060"/>
                </a:solidFill>
                <a:latin typeface="Verdana" pitchFamily="32" charset="0"/>
              </a:rPr>
              <a:t> G </a:t>
            </a:r>
            <a:r>
              <a:rPr lang="en-US" sz="1600" dirty="0" err="1">
                <a:solidFill>
                  <a:srgbClr val="000060"/>
                </a:solidFill>
                <a:latin typeface="Verdana" pitchFamily="32" charset="0"/>
              </a:rPr>
              <a:t>Candiano</a:t>
            </a:r>
            <a:r>
              <a:rPr lang="en-US" sz="1600" dirty="0">
                <a:solidFill>
                  <a:srgbClr val="000060"/>
                </a:solidFill>
                <a:latin typeface="Verdana" pitchFamily="32" charset="0"/>
              </a:rPr>
              <a:t>, A Stefano. F </a:t>
            </a:r>
            <a:r>
              <a:rPr lang="en-US" sz="1600" dirty="0" err="1">
                <a:solidFill>
                  <a:srgbClr val="000060"/>
                </a:solidFill>
                <a:latin typeface="Verdana" pitchFamily="32" charset="0"/>
              </a:rPr>
              <a:t>Alongi</a:t>
            </a:r>
            <a:r>
              <a:rPr lang="en-US" sz="1600" dirty="0">
                <a:solidFill>
                  <a:srgbClr val="000060"/>
                </a:solidFill>
                <a:latin typeface="Verdana" pitchFamily="32" charset="0"/>
              </a:rPr>
              <a:t>, G </a:t>
            </a:r>
            <a:r>
              <a:rPr lang="en-US" sz="1600" dirty="0" err="1">
                <a:solidFill>
                  <a:srgbClr val="000060"/>
                </a:solidFill>
                <a:latin typeface="Verdana" pitchFamily="32" charset="0"/>
              </a:rPr>
              <a:t>Borasi</a:t>
            </a:r>
            <a:r>
              <a:rPr lang="en-US" sz="1600" dirty="0">
                <a:solidFill>
                  <a:srgbClr val="000060"/>
                </a:solidFill>
                <a:latin typeface="Verdana" pitchFamily="32" charset="0"/>
              </a:rPr>
              <a:t>, </a:t>
            </a:r>
            <a:br>
              <a:rPr lang="en-US" sz="1600" dirty="0">
                <a:solidFill>
                  <a:srgbClr val="000060"/>
                </a:solidFill>
                <a:latin typeface="Verdana" pitchFamily="32" charset="0"/>
              </a:rPr>
            </a:br>
            <a:r>
              <a:rPr lang="en-US" sz="1600" dirty="0">
                <a:solidFill>
                  <a:srgbClr val="000060"/>
                </a:solidFill>
                <a:latin typeface="Verdana" pitchFamily="32" charset="0"/>
              </a:rPr>
              <a:t>C </a:t>
            </a:r>
            <a:r>
              <a:rPr lang="en-US" sz="1600" dirty="0" err="1">
                <a:solidFill>
                  <a:srgbClr val="000060"/>
                </a:solidFill>
                <a:latin typeface="Verdana" pitchFamily="32" charset="0"/>
              </a:rPr>
              <a:t>Messa</a:t>
            </a:r>
            <a:r>
              <a:rPr lang="en-US" sz="1600" dirty="0">
                <a:solidFill>
                  <a:srgbClr val="000060"/>
                </a:solidFill>
                <a:latin typeface="Verdana" pitchFamily="32" charset="0"/>
              </a:rPr>
              <a:t>, MC </a:t>
            </a:r>
            <a:r>
              <a:rPr lang="en-US" sz="1600" dirty="0" err="1">
                <a:solidFill>
                  <a:srgbClr val="000060"/>
                </a:solidFill>
                <a:latin typeface="Verdana" pitchFamily="32" charset="0"/>
              </a:rPr>
              <a:t>Gilardi</a:t>
            </a:r>
            <a:r>
              <a:rPr lang="en-US" sz="1600" dirty="0">
                <a:solidFill>
                  <a:srgbClr val="000060"/>
                </a:solidFill>
                <a:latin typeface="Verdana" pitchFamily="32" charset="0"/>
              </a:rPr>
              <a:t> (2012). </a:t>
            </a:r>
            <a:r>
              <a:rPr lang="en-US" sz="1600" b="1" dirty="0">
                <a:solidFill>
                  <a:srgbClr val="000060"/>
                </a:solidFill>
                <a:latin typeface="Verdana" pitchFamily="32" charset="0"/>
              </a:rPr>
              <a:t>Dose distribution changes with shielding disc misalignments and wrong orientations in breast IOERT: a Monte Carlo – GEANT4 and experimental study</a:t>
            </a:r>
            <a:r>
              <a:rPr lang="en-US" sz="1600" i="1" dirty="0">
                <a:solidFill>
                  <a:srgbClr val="000060"/>
                </a:solidFill>
                <a:latin typeface="Verdana" pitchFamily="32" charset="0"/>
              </a:rPr>
              <a:t>. </a:t>
            </a:r>
            <a:r>
              <a:rPr lang="en-US" sz="1600" dirty="0" smtClean="0">
                <a:solidFill>
                  <a:srgbClr val="000060"/>
                </a:solidFill>
                <a:latin typeface="Verdana" pitchFamily="32" charset="0"/>
              </a:rPr>
              <a:t>Jour. App. </a:t>
            </a:r>
            <a:r>
              <a:rPr lang="en-US" sz="1600" dirty="0" err="1" smtClean="0">
                <a:solidFill>
                  <a:srgbClr val="000060"/>
                </a:solidFill>
                <a:latin typeface="Verdana" pitchFamily="32" charset="0"/>
              </a:rPr>
              <a:t>Clin</a:t>
            </a:r>
            <a:r>
              <a:rPr lang="en-US" sz="1600" dirty="0" smtClean="0">
                <a:solidFill>
                  <a:srgbClr val="000060"/>
                </a:solidFill>
                <a:latin typeface="Verdana" pitchFamily="32" charset="0"/>
              </a:rPr>
              <a:t>. Med. Phys., vol. 13 (5), pp.:74 - 92, May 2012</a:t>
            </a:r>
            <a:endParaRPr lang="en-US" sz="1600" dirty="0">
              <a:solidFill>
                <a:srgbClr val="000060"/>
              </a:solidFill>
              <a:latin typeface="Verdana" pitchFamily="32" charset="0"/>
            </a:endParaRPr>
          </a:p>
          <a:p>
            <a:pPr marL="342900" indent="-342900" algn="just">
              <a:buClr>
                <a:schemeClr val="folHlink"/>
              </a:buClr>
              <a:buSzPct val="150000"/>
            </a:pPr>
            <a:r>
              <a:rPr lang="en-US" sz="1600" dirty="0">
                <a:solidFill>
                  <a:srgbClr val="000060"/>
                </a:solidFill>
                <a:latin typeface="Verdana" pitchFamily="32" charset="0"/>
              </a:rPr>
              <a:t>G Russo, CASARINO C., G </a:t>
            </a:r>
            <a:r>
              <a:rPr lang="en-US" sz="1600" dirty="0" err="1">
                <a:solidFill>
                  <a:srgbClr val="000060"/>
                </a:solidFill>
                <a:latin typeface="Verdana" pitchFamily="32" charset="0"/>
              </a:rPr>
              <a:t>Candiano</a:t>
            </a:r>
            <a:r>
              <a:rPr lang="en-US" sz="1600" dirty="0">
                <a:solidFill>
                  <a:srgbClr val="000060"/>
                </a:solidFill>
                <a:latin typeface="Verdana" pitchFamily="32" charset="0"/>
              </a:rPr>
              <a:t>, G </a:t>
            </a:r>
            <a:r>
              <a:rPr lang="en-US" sz="1600" dirty="0" err="1">
                <a:solidFill>
                  <a:srgbClr val="000060"/>
                </a:solidFill>
                <a:latin typeface="Verdana" pitchFamily="32" charset="0"/>
              </a:rPr>
              <a:t>Borasi</a:t>
            </a:r>
            <a:r>
              <a:rPr lang="en-US" sz="1600" dirty="0">
                <a:solidFill>
                  <a:srgbClr val="000060"/>
                </a:solidFill>
                <a:latin typeface="Verdana" pitchFamily="32" charset="0"/>
              </a:rPr>
              <a:t>, C </a:t>
            </a:r>
            <a:r>
              <a:rPr lang="en-US" sz="1600" dirty="0" err="1">
                <a:solidFill>
                  <a:srgbClr val="000060"/>
                </a:solidFill>
                <a:latin typeface="Verdana" pitchFamily="32" charset="0"/>
              </a:rPr>
              <a:t>Messa</a:t>
            </a:r>
            <a:r>
              <a:rPr lang="en-US" sz="1600" dirty="0">
                <a:solidFill>
                  <a:srgbClr val="000060"/>
                </a:solidFill>
                <a:latin typeface="Verdana" pitchFamily="32" charset="0"/>
              </a:rPr>
              <a:t>, MC </a:t>
            </a:r>
            <a:r>
              <a:rPr lang="en-US" sz="1600" dirty="0" err="1">
                <a:solidFill>
                  <a:srgbClr val="000060"/>
                </a:solidFill>
                <a:latin typeface="Verdana" pitchFamily="32" charset="0"/>
              </a:rPr>
              <a:t>Gilardi</a:t>
            </a:r>
            <a:r>
              <a:rPr lang="en-US" sz="1600" dirty="0">
                <a:solidFill>
                  <a:srgbClr val="000060"/>
                </a:solidFill>
                <a:latin typeface="Verdana" pitchFamily="32" charset="0"/>
              </a:rPr>
              <a:t> (2012). </a:t>
            </a:r>
            <a:r>
              <a:rPr lang="en-US" sz="1600" b="1" dirty="0">
                <a:solidFill>
                  <a:srgbClr val="000060"/>
                </a:solidFill>
                <a:latin typeface="Verdana" pitchFamily="32" charset="0"/>
              </a:rPr>
              <a:t>A GEANT4 application for the simulation of the NOVAC7: a support to optimize the clinical setup in IOERT treatment</a:t>
            </a:r>
            <a:r>
              <a:rPr lang="en-US" sz="1600" dirty="0">
                <a:solidFill>
                  <a:srgbClr val="000060"/>
                </a:solidFill>
                <a:latin typeface="Verdana" pitchFamily="32" charset="0"/>
              </a:rPr>
              <a:t>. In: 3</a:t>
            </a:r>
            <a:r>
              <a:rPr lang="en-US" sz="1600" baseline="30000" dirty="0">
                <a:solidFill>
                  <a:srgbClr val="000060"/>
                </a:solidFill>
                <a:latin typeface="Verdana" pitchFamily="32" charset="0"/>
              </a:rPr>
              <a:t>rd </a:t>
            </a:r>
            <a:r>
              <a:rPr lang="en-US" sz="1600" dirty="0">
                <a:solidFill>
                  <a:srgbClr val="000060"/>
                </a:solidFill>
                <a:latin typeface="Verdana" pitchFamily="32" charset="0"/>
              </a:rPr>
              <a:t>European Workshop on Monte Carlo Treatment Planning. </a:t>
            </a:r>
            <a:r>
              <a:rPr lang="en-US" sz="1600" dirty="0" err="1">
                <a:solidFill>
                  <a:srgbClr val="000060"/>
                </a:solidFill>
                <a:latin typeface="Verdana" pitchFamily="32" charset="0"/>
              </a:rPr>
              <a:t>Sevilla</a:t>
            </a:r>
            <a:r>
              <a:rPr lang="en-US" sz="1600" dirty="0">
                <a:solidFill>
                  <a:srgbClr val="000060"/>
                </a:solidFill>
                <a:latin typeface="Verdana" pitchFamily="32" charset="0"/>
              </a:rPr>
              <a:t>, Spain, 15-18 May 2012</a:t>
            </a:r>
          </a:p>
          <a:p>
            <a:pPr marL="342900" indent="-342900" algn="just">
              <a:buClr>
                <a:schemeClr val="folHlink"/>
              </a:buClr>
              <a:buSzPct val="150000"/>
            </a:pPr>
            <a:r>
              <a:rPr lang="en-US" sz="1600" dirty="0">
                <a:solidFill>
                  <a:srgbClr val="000060"/>
                </a:solidFill>
                <a:latin typeface="Verdana" pitchFamily="32" charset="0"/>
              </a:rPr>
              <a:t>I Fazio, G Russo, CASARINO C., G </a:t>
            </a:r>
            <a:r>
              <a:rPr lang="en-US" sz="1600" dirty="0" err="1">
                <a:solidFill>
                  <a:srgbClr val="000060"/>
                </a:solidFill>
                <a:latin typeface="Verdana" pitchFamily="32" charset="0"/>
              </a:rPr>
              <a:t>Candiano</a:t>
            </a:r>
            <a:r>
              <a:rPr lang="en-US" sz="1600" dirty="0">
                <a:solidFill>
                  <a:srgbClr val="000060"/>
                </a:solidFill>
                <a:latin typeface="Verdana" pitchFamily="32" charset="0"/>
              </a:rPr>
              <a:t>, G </a:t>
            </a:r>
            <a:r>
              <a:rPr lang="en-US" sz="1600" dirty="0" err="1">
                <a:solidFill>
                  <a:srgbClr val="000060"/>
                </a:solidFill>
                <a:latin typeface="Verdana" pitchFamily="32" charset="0"/>
              </a:rPr>
              <a:t>Borasi</a:t>
            </a:r>
            <a:r>
              <a:rPr lang="en-US" sz="1600" dirty="0">
                <a:solidFill>
                  <a:srgbClr val="000060"/>
                </a:solidFill>
                <a:latin typeface="Verdana" pitchFamily="32" charset="0"/>
              </a:rPr>
              <a:t>, C </a:t>
            </a:r>
            <a:r>
              <a:rPr lang="en-US" sz="1600" dirty="0" err="1">
                <a:solidFill>
                  <a:srgbClr val="000060"/>
                </a:solidFill>
                <a:latin typeface="Verdana" pitchFamily="32" charset="0"/>
              </a:rPr>
              <a:t>Messa</a:t>
            </a:r>
            <a:r>
              <a:rPr lang="en-US" sz="1600" dirty="0">
                <a:solidFill>
                  <a:srgbClr val="000060"/>
                </a:solidFill>
                <a:latin typeface="Verdana" pitchFamily="32" charset="0"/>
              </a:rPr>
              <a:t>, MC </a:t>
            </a:r>
            <a:r>
              <a:rPr lang="en-US" sz="1600" dirty="0" err="1">
                <a:solidFill>
                  <a:srgbClr val="000060"/>
                </a:solidFill>
                <a:latin typeface="Verdana" pitchFamily="32" charset="0"/>
              </a:rPr>
              <a:t>Gilardi</a:t>
            </a:r>
            <a:r>
              <a:rPr lang="en-US" sz="1600" dirty="0">
                <a:solidFill>
                  <a:srgbClr val="000060"/>
                </a:solidFill>
                <a:latin typeface="Verdana" pitchFamily="32" charset="0"/>
              </a:rPr>
              <a:t> (2012). </a:t>
            </a:r>
            <a:r>
              <a:rPr lang="en-US" sz="1600" b="1" dirty="0">
                <a:solidFill>
                  <a:srgbClr val="000060"/>
                </a:solidFill>
                <a:latin typeface="Verdana" pitchFamily="32" charset="0"/>
              </a:rPr>
              <a:t>DOSE DISTRIBUTION CHANGES WITH SHIELDING DISC MISALIGNMENTS AND WRONG ORIENTATIONS IN BREAST IOERT:  A MONTE CARLO – GEANT4 STUDY</a:t>
            </a:r>
            <a:r>
              <a:rPr lang="en-US" sz="1600" dirty="0">
                <a:solidFill>
                  <a:srgbClr val="000060"/>
                </a:solidFill>
                <a:latin typeface="Verdana" pitchFamily="32" charset="0"/>
              </a:rPr>
              <a:t>. In: ISIORT 7th International Conference of the International Society for Intraoperative Radiation Therapy (ISIORT). </a:t>
            </a:r>
            <a:r>
              <a:rPr lang="en-US" sz="1600" dirty="0" err="1">
                <a:solidFill>
                  <a:srgbClr val="000060"/>
                </a:solidFill>
                <a:latin typeface="Verdana" pitchFamily="32" charset="0"/>
              </a:rPr>
              <a:t>Baveno</a:t>
            </a:r>
            <a:r>
              <a:rPr lang="en-US" sz="1600" dirty="0">
                <a:solidFill>
                  <a:srgbClr val="000060"/>
                </a:solidFill>
                <a:latin typeface="Verdana" pitchFamily="32" charset="0"/>
              </a:rPr>
              <a:t>, Italy, June 22-24, 2012</a:t>
            </a:r>
          </a:p>
          <a:p>
            <a:pPr marL="342900" indent="-342900" algn="just">
              <a:buClr>
                <a:schemeClr val="folHlink"/>
              </a:buClr>
              <a:buSzPct val="150000"/>
            </a:pPr>
            <a:r>
              <a:rPr lang="en-US" sz="1600" dirty="0">
                <a:solidFill>
                  <a:srgbClr val="000060"/>
                </a:solidFill>
                <a:latin typeface="Verdana" pitchFamily="32" charset="0"/>
              </a:rPr>
              <a:t>V. </a:t>
            </a:r>
            <a:r>
              <a:rPr lang="en-US" sz="1600" dirty="0" err="1">
                <a:solidFill>
                  <a:srgbClr val="000060"/>
                </a:solidFill>
                <a:latin typeface="Verdana" pitchFamily="32" charset="0"/>
              </a:rPr>
              <a:t>Ardizzone</a:t>
            </a:r>
            <a:r>
              <a:rPr lang="en-US" sz="1600" dirty="0">
                <a:solidFill>
                  <a:srgbClr val="000060"/>
                </a:solidFill>
                <a:latin typeface="Verdana" pitchFamily="32" charset="0"/>
              </a:rPr>
              <a:t>, R. </a:t>
            </a:r>
            <a:r>
              <a:rPr lang="en-US" sz="1600" dirty="0" err="1">
                <a:solidFill>
                  <a:srgbClr val="000060"/>
                </a:solidFill>
                <a:latin typeface="Verdana" pitchFamily="32" charset="0"/>
              </a:rPr>
              <a:t>Barbera</a:t>
            </a:r>
            <a:r>
              <a:rPr lang="en-US" sz="1600" dirty="0">
                <a:solidFill>
                  <a:srgbClr val="000060"/>
                </a:solidFill>
                <a:latin typeface="Verdana" pitchFamily="32" charset="0"/>
              </a:rPr>
              <a:t>, A. </a:t>
            </a:r>
            <a:r>
              <a:rPr lang="en-US" sz="1600" dirty="0" err="1">
                <a:solidFill>
                  <a:srgbClr val="000060"/>
                </a:solidFill>
                <a:latin typeface="Verdana" pitchFamily="32" charset="0"/>
              </a:rPr>
              <a:t>Calanducci</a:t>
            </a:r>
            <a:r>
              <a:rPr lang="en-US" sz="1600" dirty="0">
                <a:solidFill>
                  <a:srgbClr val="000060"/>
                </a:solidFill>
                <a:latin typeface="Verdana" pitchFamily="32" charset="0"/>
              </a:rPr>
              <a:t>, M. </a:t>
            </a:r>
            <a:r>
              <a:rPr lang="en-US" sz="1600" dirty="0" err="1">
                <a:solidFill>
                  <a:srgbClr val="000060"/>
                </a:solidFill>
                <a:latin typeface="Verdana" pitchFamily="32" charset="0"/>
              </a:rPr>
              <a:t>Fargetta</a:t>
            </a:r>
            <a:r>
              <a:rPr lang="en-US" sz="1600" dirty="0">
                <a:solidFill>
                  <a:srgbClr val="000060"/>
                </a:solidFill>
                <a:latin typeface="Verdana" pitchFamily="32" charset="0"/>
              </a:rPr>
              <a:t>, E. </a:t>
            </a:r>
            <a:r>
              <a:rPr lang="en-US" sz="1600" dirty="0" err="1">
                <a:solidFill>
                  <a:srgbClr val="000060"/>
                </a:solidFill>
                <a:latin typeface="Verdana" pitchFamily="32" charset="0"/>
              </a:rPr>
              <a:t>Ingrà</a:t>
            </a:r>
            <a:r>
              <a:rPr lang="en-US" sz="1600" dirty="0">
                <a:solidFill>
                  <a:srgbClr val="000060"/>
                </a:solidFill>
                <a:latin typeface="Verdana" pitchFamily="32" charset="0"/>
              </a:rPr>
              <a:t>, I. </a:t>
            </a:r>
            <a:r>
              <a:rPr lang="en-US" sz="1600" dirty="0" err="1">
                <a:solidFill>
                  <a:srgbClr val="000060"/>
                </a:solidFill>
                <a:latin typeface="Verdana" pitchFamily="32" charset="0"/>
              </a:rPr>
              <a:t>Porro</a:t>
            </a:r>
            <a:r>
              <a:rPr lang="en-US" sz="1600" dirty="0">
                <a:solidFill>
                  <a:srgbClr val="000060"/>
                </a:solidFill>
                <a:latin typeface="Verdana" pitchFamily="32" charset="0"/>
              </a:rPr>
              <a:t>, G. La </a:t>
            </a:r>
            <a:r>
              <a:rPr lang="en-US" sz="1600" dirty="0" err="1">
                <a:solidFill>
                  <a:srgbClr val="000060"/>
                </a:solidFill>
                <a:latin typeface="Verdana" pitchFamily="32" charset="0"/>
              </a:rPr>
              <a:t>Rocca</a:t>
            </a:r>
            <a:r>
              <a:rPr lang="en-US" sz="1600" dirty="0">
                <a:solidFill>
                  <a:srgbClr val="000060"/>
                </a:solidFill>
                <a:latin typeface="Verdana" pitchFamily="32" charset="0"/>
              </a:rPr>
              <a:t>, S. </a:t>
            </a:r>
            <a:r>
              <a:rPr lang="en-US" sz="1600" dirty="0" err="1">
                <a:solidFill>
                  <a:srgbClr val="000060"/>
                </a:solidFill>
                <a:latin typeface="Verdana" pitchFamily="32" charset="0"/>
              </a:rPr>
              <a:t>Monforte</a:t>
            </a:r>
            <a:r>
              <a:rPr lang="en-US" sz="1600" dirty="0">
                <a:solidFill>
                  <a:srgbClr val="000060"/>
                </a:solidFill>
                <a:latin typeface="Verdana" pitchFamily="32" charset="0"/>
              </a:rPr>
              <a:t>, R. </a:t>
            </a:r>
            <a:r>
              <a:rPr lang="en-US" sz="1600" dirty="0" err="1">
                <a:solidFill>
                  <a:srgbClr val="000060"/>
                </a:solidFill>
                <a:latin typeface="Verdana" pitchFamily="32" charset="0"/>
              </a:rPr>
              <a:t>Ricceri</a:t>
            </a:r>
            <a:r>
              <a:rPr lang="en-US" sz="1600" dirty="0">
                <a:solidFill>
                  <a:srgbClr val="000060"/>
                </a:solidFill>
                <a:latin typeface="Verdana" pitchFamily="32" charset="0"/>
              </a:rPr>
              <a:t>, R. </a:t>
            </a:r>
            <a:r>
              <a:rPr lang="en-US" sz="1600" dirty="0" err="1">
                <a:solidFill>
                  <a:srgbClr val="000060"/>
                </a:solidFill>
                <a:latin typeface="Verdana" pitchFamily="32" charset="0"/>
              </a:rPr>
              <a:t>Rotondo</a:t>
            </a:r>
            <a:r>
              <a:rPr lang="en-US" sz="1600" dirty="0">
                <a:solidFill>
                  <a:srgbClr val="000060"/>
                </a:solidFill>
                <a:latin typeface="Verdana" pitchFamily="32" charset="0"/>
              </a:rPr>
              <a:t>, D. </a:t>
            </a:r>
            <a:r>
              <a:rPr lang="en-US" sz="1600" dirty="0" err="1">
                <a:solidFill>
                  <a:srgbClr val="000060"/>
                </a:solidFill>
                <a:latin typeface="Verdana" pitchFamily="32" charset="0"/>
              </a:rPr>
              <a:t>Scardaci</a:t>
            </a:r>
            <a:r>
              <a:rPr lang="en-US" sz="1600" dirty="0">
                <a:solidFill>
                  <a:srgbClr val="000060"/>
                </a:solidFill>
                <a:latin typeface="Verdana" pitchFamily="32" charset="0"/>
              </a:rPr>
              <a:t>, A. </a:t>
            </a:r>
            <a:r>
              <a:rPr lang="en-US" sz="1600" dirty="0" err="1">
                <a:solidFill>
                  <a:srgbClr val="000060"/>
                </a:solidFill>
                <a:latin typeface="Verdana" pitchFamily="32" charset="0"/>
              </a:rPr>
              <a:t>Schenone</a:t>
            </a:r>
            <a:r>
              <a:rPr lang="en-US" sz="1600" dirty="0">
                <a:solidFill>
                  <a:srgbClr val="000060"/>
                </a:solidFill>
                <a:latin typeface="Verdana" pitchFamily="32" charset="0"/>
              </a:rPr>
              <a:t> – 2012, </a:t>
            </a:r>
            <a:r>
              <a:rPr lang="en-US" sz="1600" b="1" dirty="0">
                <a:solidFill>
                  <a:srgbClr val="000060"/>
                </a:solidFill>
                <a:latin typeface="Verdana" pitchFamily="32" charset="0"/>
              </a:rPr>
              <a:t>The DECIDE Science Gateway, Journal of Grid Computing – Special Issue: Science Gateway, </a:t>
            </a:r>
            <a:r>
              <a:rPr lang="en-US" sz="1600" dirty="0">
                <a:solidFill>
                  <a:srgbClr val="000060"/>
                </a:solidFill>
                <a:latin typeface="Verdana" pitchFamily="32" charset="0"/>
              </a:rPr>
              <a:t>ISSN 1570-7873, 2012</a:t>
            </a:r>
          </a:p>
          <a:p>
            <a:pPr marL="342900" indent="-342900" algn="just">
              <a:buClr>
                <a:schemeClr val="folHlink"/>
              </a:buClr>
              <a:buSzPct val="150000"/>
            </a:pPr>
            <a:endParaRPr lang="en-US" dirty="0">
              <a:latin typeface="Verdana" pitchFamily="32" charset="0"/>
            </a:endParaRPr>
          </a:p>
        </p:txBody>
      </p:sp>
      <p:sp>
        <p:nvSpPr>
          <p:cNvPr id="7"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descr="http://vigilanteproject.com/wp-content/uploads/2012/04/thankyou.jpg"/>
          <p:cNvPicPr>
            <a:picLocks noChangeAspect="1" noChangeArrowheads="1"/>
          </p:cNvPicPr>
          <p:nvPr/>
        </p:nvPicPr>
        <p:blipFill>
          <a:blip r:embed="rId3" cstate="print"/>
          <a:srcRect/>
          <a:stretch>
            <a:fillRect/>
          </a:stretch>
        </p:blipFill>
        <p:spPr bwMode="auto">
          <a:xfrm>
            <a:off x="223838" y="808038"/>
            <a:ext cx="1503362" cy="1554162"/>
          </a:xfrm>
          <a:prstGeom prst="rect">
            <a:avLst/>
          </a:prstGeom>
          <a:noFill/>
          <a:ln w="9525">
            <a:noFill/>
            <a:miter lim="800000"/>
            <a:headEnd/>
            <a:tailEnd/>
          </a:ln>
        </p:spPr>
      </p:pic>
      <p:sp>
        <p:nvSpPr>
          <p:cNvPr id="25603" name="Segnaposto numero diapositiva 4"/>
          <p:cNvSpPr>
            <a:spLocks noGrp="1"/>
          </p:cNvSpPr>
          <p:nvPr>
            <p:ph type="sldNum" sz="quarter" idx="11"/>
          </p:nvPr>
        </p:nvSpPr>
        <p:spPr>
          <a:noFill/>
        </p:spPr>
        <p:txBody>
          <a:bodyPr/>
          <a:lstStyle/>
          <a:p>
            <a:fld id="{6E8B587C-4B17-4A26-878F-7A9C4D69E884}" type="slidenum">
              <a:rPr lang="en-GB" smtClean="0"/>
              <a:pPr/>
              <a:t>27</a:t>
            </a:fld>
            <a:endParaRPr lang="en-GB" smtClean="0"/>
          </a:p>
        </p:txBody>
      </p:sp>
      <p:sp>
        <p:nvSpPr>
          <p:cNvPr id="25604" name="Rectangle 3"/>
          <p:cNvSpPr>
            <a:spLocks noGrp="1" noChangeArrowheads="1"/>
          </p:cNvSpPr>
          <p:nvPr>
            <p:ph type="body" idx="1"/>
          </p:nvPr>
        </p:nvSpPr>
        <p:spPr>
          <a:xfrm>
            <a:off x="152400" y="762000"/>
            <a:ext cx="8589963" cy="5429250"/>
          </a:xfrm>
          <a:noFill/>
        </p:spPr>
        <p:txBody>
          <a:bodyPr/>
          <a:lstStyle/>
          <a:p>
            <a:pPr eaLnBrk="1" hangingPunct="1">
              <a:buFontTx/>
              <a:buNone/>
            </a:pPr>
            <a:endParaRPr lang="it-IT" b="0" dirty="0" smtClean="0">
              <a:solidFill>
                <a:srgbClr val="000066"/>
              </a:solidFill>
              <a:latin typeface="Verdana" pitchFamily="32" charset="0"/>
            </a:endParaRPr>
          </a:p>
          <a:p>
            <a:pPr eaLnBrk="1" hangingPunct="1"/>
            <a:endParaRPr lang="it-IT" b="0" dirty="0" smtClean="0">
              <a:solidFill>
                <a:srgbClr val="000066"/>
              </a:solidFill>
              <a:latin typeface="Verdana" pitchFamily="32" charset="0"/>
            </a:endParaRPr>
          </a:p>
          <a:p>
            <a:pPr eaLnBrk="1" hangingPunct="1">
              <a:buFontTx/>
              <a:buNone/>
            </a:pPr>
            <a:endParaRPr lang="it-IT" b="0" dirty="0" smtClean="0">
              <a:solidFill>
                <a:srgbClr val="000066"/>
              </a:solidFill>
              <a:latin typeface="Verdana" pitchFamily="32" charset="0"/>
            </a:endParaRPr>
          </a:p>
          <a:p>
            <a:pPr eaLnBrk="1" hangingPunct="1"/>
            <a:endParaRPr lang="it-IT" b="0" dirty="0" smtClean="0">
              <a:solidFill>
                <a:srgbClr val="000066"/>
              </a:solidFill>
              <a:latin typeface="Verdana" pitchFamily="32" charset="0"/>
            </a:endParaRPr>
          </a:p>
          <a:p>
            <a:pPr eaLnBrk="1" hangingPunct="1"/>
            <a:endParaRPr lang="it-IT" b="0" dirty="0" smtClean="0">
              <a:solidFill>
                <a:srgbClr val="000066"/>
              </a:solidFill>
              <a:latin typeface="Verdana" pitchFamily="32" charset="0"/>
            </a:endParaRPr>
          </a:p>
          <a:p>
            <a:pPr eaLnBrk="1" hangingPunct="1"/>
            <a:endParaRPr lang="it-IT" b="0" dirty="0" smtClean="0">
              <a:solidFill>
                <a:srgbClr val="000066"/>
              </a:solidFill>
              <a:latin typeface="Verdana" pitchFamily="32" charset="0"/>
            </a:endParaRPr>
          </a:p>
          <a:p>
            <a:pPr eaLnBrk="1" hangingPunct="1"/>
            <a:endParaRPr lang="it-IT" sz="2800" b="0" dirty="0" smtClean="0">
              <a:solidFill>
                <a:srgbClr val="000066"/>
              </a:solidFill>
              <a:latin typeface="Verdana" pitchFamily="32" charset="0"/>
            </a:endParaRPr>
          </a:p>
        </p:txBody>
      </p:sp>
      <p:sp>
        <p:nvSpPr>
          <p:cNvPr id="25605" name="Text Box 12"/>
          <p:cNvSpPr txBox="1">
            <a:spLocks noChangeArrowheads="1"/>
          </p:cNvSpPr>
          <p:nvPr/>
        </p:nvSpPr>
        <p:spPr bwMode="auto">
          <a:xfrm>
            <a:off x="1423988" y="903288"/>
            <a:ext cx="7593012" cy="1061829"/>
          </a:xfrm>
          <a:prstGeom prst="rect">
            <a:avLst/>
          </a:prstGeom>
          <a:noFill/>
          <a:ln w="9525">
            <a:noFill/>
            <a:miter lim="800000"/>
            <a:headEnd/>
            <a:tailEnd/>
          </a:ln>
        </p:spPr>
        <p:txBody>
          <a:bodyPr>
            <a:spAutoFit/>
          </a:bodyPr>
          <a:lstStyle/>
          <a:p>
            <a:pPr eaLnBrk="1" hangingPunct="1">
              <a:lnSpc>
                <a:spcPct val="100000"/>
              </a:lnSpc>
              <a:buClrTx/>
              <a:buFontTx/>
              <a:buNone/>
            </a:pPr>
            <a:r>
              <a:rPr lang="en-US" b="1" dirty="0">
                <a:solidFill>
                  <a:srgbClr val="000066"/>
                </a:solidFill>
                <a:latin typeface="Verdana" pitchFamily="32" charset="0"/>
              </a:rPr>
              <a:t>Any questions, comments or remarks are very welcome</a:t>
            </a:r>
            <a:r>
              <a:rPr lang="en-GB" b="1" dirty="0">
                <a:solidFill>
                  <a:srgbClr val="000066"/>
                </a:solidFill>
                <a:latin typeface="Verdana" pitchFamily="32" charset="0"/>
              </a:rPr>
              <a:t>.</a:t>
            </a:r>
          </a:p>
          <a:p>
            <a:pPr eaLnBrk="1" hangingPunct="1">
              <a:lnSpc>
                <a:spcPct val="100000"/>
              </a:lnSpc>
              <a:buClrTx/>
              <a:buFontTx/>
              <a:buNone/>
            </a:pPr>
            <a:r>
              <a:rPr lang="en-GB" b="1" dirty="0" smtClean="0">
                <a:solidFill>
                  <a:srgbClr val="000066"/>
                </a:solidFill>
                <a:latin typeface="Verdana" pitchFamily="32" charset="0"/>
              </a:rPr>
              <a:t>Contacts:  </a:t>
            </a:r>
            <a:r>
              <a:rPr lang="it-IT" b="1" dirty="0" smtClean="0">
                <a:solidFill>
                  <a:srgbClr val="000060"/>
                </a:solidFill>
                <a:latin typeface="Verdana" pitchFamily="32" charset="0"/>
                <a:hlinkClick r:id="rId4"/>
              </a:rPr>
              <a:t>carlo.casarino@polooncologicocefalu.it</a:t>
            </a:r>
            <a:r>
              <a:rPr lang="it-IT" b="1" dirty="0">
                <a:solidFill>
                  <a:srgbClr val="000060"/>
                </a:solidFill>
                <a:latin typeface="Verdana" pitchFamily="32" charset="0"/>
              </a:rPr>
              <a:t/>
            </a:r>
            <a:br>
              <a:rPr lang="it-IT" b="1" dirty="0">
                <a:solidFill>
                  <a:srgbClr val="000060"/>
                </a:solidFill>
                <a:latin typeface="Verdana" pitchFamily="32" charset="0"/>
              </a:rPr>
            </a:br>
            <a:r>
              <a:rPr lang="it-IT" b="1" dirty="0" smtClean="0">
                <a:solidFill>
                  <a:srgbClr val="000060"/>
                </a:solidFill>
                <a:latin typeface="Verdana" pitchFamily="32" charset="0"/>
                <a:hlinkClick r:id="rId5"/>
              </a:rPr>
              <a:t>giuseppe.larocca@ct.infn.it</a:t>
            </a:r>
            <a:r>
              <a:rPr lang="it-IT" b="1" dirty="0" smtClean="0">
                <a:solidFill>
                  <a:srgbClr val="000060"/>
                </a:solidFill>
                <a:latin typeface="Verdana" pitchFamily="32" charset="0"/>
              </a:rPr>
              <a:t> </a:t>
            </a:r>
            <a:r>
              <a:rPr lang="it-IT" b="1" dirty="0" smtClean="0">
                <a:solidFill>
                  <a:srgbClr val="000066"/>
                </a:solidFill>
                <a:latin typeface="Verdana" pitchFamily="32" charset="0"/>
              </a:rPr>
              <a:t> </a:t>
            </a:r>
            <a:endParaRPr lang="pl-PL" b="1" dirty="0">
              <a:solidFill>
                <a:srgbClr val="000066"/>
              </a:solidFill>
              <a:latin typeface="Verdana" pitchFamily="32" charset="0"/>
            </a:endParaRPr>
          </a:p>
        </p:txBody>
      </p:sp>
      <p:pic>
        <p:nvPicPr>
          <p:cNvPr id="25606" name="Picture 13" descr="LOGO DEFINITIVO LATO copia">
            <a:hlinkClick r:id="rId6"/>
          </p:cNvPr>
          <p:cNvPicPr>
            <a:picLocks noChangeAspect="1" noChangeArrowheads="1"/>
          </p:cNvPicPr>
          <p:nvPr/>
        </p:nvPicPr>
        <p:blipFill>
          <a:blip r:embed="rId7" cstate="print"/>
          <a:srcRect/>
          <a:stretch>
            <a:fillRect/>
          </a:stretch>
        </p:blipFill>
        <p:spPr bwMode="auto">
          <a:xfrm>
            <a:off x="469900" y="2360613"/>
            <a:ext cx="2260600" cy="700087"/>
          </a:xfrm>
          <a:prstGeom prst="rect">
            <a:avLst/>
          </a:prstGeom>
          <a:noFill/>
          <a:ln w="9525">
            <a:noFill/>
            <a:miter lim="800000"/>
            <a:headEnd/>
            <a:tailEnd/>
          </a:ln>
        </p:spPr>
      </p:pic>
      <p:pic>
        <p:nvPicPr>
          <p:cNvPr id="25607" name="Immagine 6" descr="Logo ibfm 2.png">
            <a:hlinkClick r:id="rId8"/>
          </p:cNvPr>
          <p:cNvPicPr>
            <a:picLocks noChangeAspect="1"/>
          </p:cNvPicPr>
          <p:nvPr/>
        </p:nvPicPr>
        <p:blipFill>
          <a:blip r:embed="rId9" cstate="print"/>
          <a:srcRect/>
          <a:stretch>
            <a:fillRect/>
          </a:stretch>
        </p:blipFill>
        <p:spPr bwMode="auto">
          <a:xfrm>
            <a:off x="7708900" y="2197459"/>
            <a:ext cx="1006475" cy="764815"/>
          </a:xfrm>
          <a:prstGeom prst="rect">
            <a:avLst/>
          </a:prstGeom>
          <a:noFill/>
          <a:ln w="9525">
            <a:noFill/>
            <a:miter lim="800000"/>
            <a:headEnd/>
            <a:tailEnd/>
          </a:ln>
        </p:spPr>
      </p:pic>
      <p:pic>
        <p:nvPicPr>
          <p:cNvPr id="25608" name="Picture 15" descr="http://gw.ct.infn.it/iort-portlet/images/cometa.png">
            <a:hlinkClick r:id="rId10"/>
          </p:cNvPr>
          <p:cNvPicPr>
            <a:picLocks noChangeAspect="1" noChangeArrowheads="1"/>
          </p:cNvPicPr>
          <p:nvPr/>
        </p:nvPicPr>
        <p:blipFill>
          <a:blip r:embed="rId11" cstate="print"/>
          <a:srcRect/>
          <a:stretch>
            <a:fillRect/>
          </a:stretch>
        </p:blipFill>
        <p:spPr bwMode="auto">
          <a:xfrm>
            <a:off x="7401256" y="3586162"/>
            <a:ext cx="1428419" cy="979487"/>
          </a:xfrm>
          <a:prstGeom prst="rect">
            <a:avLst/>
          </a:prstGeom>
          <a:noFill/>
          <a:ln w="9525">
            <a:noFill/>
            <a:miter lim="800000"/>
            <a:headEnd/>
            <a:tailEnd/>
          </a:ln>
        </p:spPr>
      </p:pic>
      <p:pic>
        <p:nvPicPr>
          <p:cNvPr id="25609" name="Picture 19" descr="http://gw.ct.infn.it/iort-portlet/images/logoSRGiglio.gif">
            <a:hlinkClick r:id="rId12"/>
          </p:cNvPr>
          <p:cNvPicPr>
            <a:picLocks noChangeAspect="1" noChangeArrowheads="1"/>
          </p:cNvPicPr>
          <p:nvPr/>
        </p:nvPicPr>
        <p:blipFill>
          <a:blip r:embed="rId13" cstate="print"/>
          <a:srcRect/>
          <a:stretch>
            <a:fillRect/>
          </a:stretch>
        </p:blipFill>
        <p:spPr bwMode="auto">
          <a:xfrm>
            <a:off x="6269038" y="3559175"/>
            <a:ext cx="866775" cy="942975"/>
          </a:xfrm>
          <a:prstGeom prst="rect">
            <a:avLst/>
          </a:prstGeom>
          <a:noFill/>
          <a:ln w="9525">
            <a:noFill/>
            <a:miter lim="800000"/>
            <a:headEnd/>
            <a:tailEnd/>
          </a:ln>
        </p:spPr>
      </p:pic>
      <p:pic>
        <p:nvPicPr>
          <p:cNvPr id="25610" name="Picture 22" descr="http://gw.ct.infn.it/iort-portlet/images/LogoPoloOncologico.png">
            <a:hlinkClick r:id="rId6"/>
          </p:cNvPr>
          <p:cNvPicPr>
            <a:picLocks noChangeAspect="1" noChangeArrowheads="1"/>
          </p:cNvPicPr>
          <p:nvPr/>
        </p:nvPicPr>
        <p:blipFill>
          <a:blip r:embed="rId14" cstate="print"/>
          <a:srcRect/>
          <a:stretch>
            <a:fillRect/>
          </a:stretch>
        </p:blipFill>
        <p:spPr bwMode="auto">
          <a:xfrm>
            <a:off x="3025776" y="2197459"/>
            <a:ext cx="2130424" cy="875941"/>
          </a:xfrm>
          <a:prstGeom prst="rect">
            <a:avLst/>
          </a:prstGeom>
          <a:noFill/>
          <a:ln w="9525">
            <a:noFill/>
            <a:miter lim="800000"/>
            <a:headEnd/>
            <a:tailEnd/>
          </a:ln>
        </p:spPr>
      </p:pic>
      <p:pic>
        <p:nvPicPr>
          <p:cNvPr id="25611" name="Picture 24" descr="https://fbcdn-sphotos-c-a.akamaihd.net/hphotos-ak-ash3/523626_410429225687603_1513414347_n.jpg">
            <a:hlinkClick r:id="rId15"/>
          </p:cNvPr>
          <p:cNvPicPr>
            <a:picLocks noChangeAspect="1" noChangeArrowheads="1"/>
          </p:cNvPicPr>
          <p:nvPr/>
        </p:nvPicPr>
        <p:blipFill>
          <a:blip r:embed="rId16" cstate="print"/>
          <a:srcRect/>
          <a:stretch>
            <a:fillRect/>
          </a:stretch>
        </p:blipFill>
        <p:spPr bwMode="auto">
          <a:xfrm>
            <a:off x="5081183" y="4778375"/>
            <a:ext cx="1105709" cy="1171575"/>
          </a:xfrm>
          <a:prstGeom prst="rect">
            <a:avLst/>
          </a:prstGeom>
          <a:noFill/>
          <a:ln w="9525">
            <a:noFill/>
            <a:miter lim="800000"/>
            <a:headEnd/>
            <a:tailEnd/>
          </a:ln>
        </p:spPr>
      </p:pic>
      <p:pic>
        <p:nvPicPr>
          <p:cNvPr id="25612" name="Picture 134" descr="http://mcinquil.web.cern.ch/mcinquil/images/Infn_Logo.jpg">
            <a:hlinkClick r:id="rId17"/>
          </p:cNvPr>
          <p:cNvPicPr>
            <a:picLocks noChangeAspect="1" noChangeArrowheads="1"/>
          </p:cNvPicPr>
          <p:nvPr/>
        </p:nvPicPr>
        <p:blipFill>
          <a:blip r:embed="rId18" cstate="print"/>
          <a:srcRect/>
          <a:stretch>
            <a:fillRect/>
          </a:stretch>
        </p:blipFill>
        <p:spPr bwMode="auto">
          <a:xfrm>
            <a:off x="600869" y="3397407"/>
            <a:ext cx="1268412" cy="1119031"/>
          </a:xfrm>
          <a:prstGeom prst="rect">
            <a:avLst/>
          </a:prstGeom>
          <a:noFill/>
          <a:ln w="9525">
            <a:noFill/>
            <a:miter lim="800000"/>
            <a:headEnd/>
            <a:tailEnd/>
          </a:ln>
        </p:spPr>
      </p:pic>
      <p:pic>
        <p:nvPicPr>
          <p:cNvPr id="25615" name="Picture 18" descr="http://geant4.in2p3.fr/2000/logo.gif">
            <a:hlinkClick r:id="rId19"/>
          </p:cNvPr>
          <p:cNvPicPr>
            <a:picLocks noChangeAspect="1" noChangeArrowheads="1"/>
          </p:cNvPicPr>
          <p:nvPr/>
        </p:nvPicPr>
        <p:blipFill>
          <a:blip r:embed="rId20" cstate="print"/>
          <a:srcRect/>
          <a:stretch>
            <a:fillRect/>
          </a:stretch>
        </p:blipFill>
        <p:spPr bwMode="auto">
          <a:xfrm>
            <a:off x="4273550" y="3786188"/>
            <a:ext cx="1598613" cy="730250"/>
          </a:xfrm>
          <a:prstGeom prst="rect">
            <a:avLst/>
          </a:prstGeom>
          <a:noFill/>
          <a:ln w="9525">
            <a:noFill/>
            <a:miter lim="800000"/>
            <a:headEnd/>
            <a:tailEnd/>
          </a:ln>
        </p:spPr>
      </p:pic>
      <p:pic>
        <p:nvPicPr>
          <p:cNvPr id="25616" name="Picture 17" descr="http://gw.ct.infn.it/iort-portlet/images/img_logo_uow.png">
            <a:hlinkClick r:id="rId21"/>
          </p:cNvPr>
          <p:cNvPicPr>
            <a:picLocks noChangeAspect="1" noChangeArrowheads="1"/>
          </p:cNvPicPr>
          <p:nvPr/>
        </p:nvPicPr>
        <p:blipFill>
          <a:blip r:embed="rId22" cstate="print"/>
          <a:srcRect/>
          <a:stretch>
            <a:fillRect/>
          </a:stretch>
        </p:blipFill>
        <p:spPr bwMode="auto">
          <a:xfrm>
            <a:off x="5435601" y="2346188"/>
            <a:ext cx="1976438" cy="541379"/>
          </a:xfrm>
          <a:prstGeom prst="rect">
            <a:avLst/>
          </a:prstGeom>
          <a:noFill/>
          <a:ln w="9525">
            <a:noFill/>
            <a:miter lim="800000"/>
            <a:headEnd/>
            <a:tailEnd/>
          </a:ln>
        </p:spPr>
      </p:pic>
      <p:pic>
        <p:nvPicPr>
          <p:cNvPr id="25617" name="Picture 9" descr="http://gw.ct.infn.it/sg-theme/images/theme/logosg.png">
            <a:hlinkClick r:id="rId23"/>
          </p:cNvPr>
          <p:cNvPicPr>
            <a:picLocks noChangeAspect="1" noChangeArrowheads="1"/>
          </p:cNvPicPr>
          <p:nvPr/>
        </p:nvPicPr>
        <p:blipFill>
          <a:blip r:embed="rId24" cstate="print"/>
          <a:srcRect/>
          <a:stretch>
            <a:fillRect/>
          </a:stretch>
        </p:blipFill>
        <p:spPr bwMode="auto">
          <a:xfrm>
            <a:off x="387350" y="5148263"/>
            <a:ext cx="1981200" cy="666750"/>
          </a:xfrm>
          <a:prstGeom prst="rect">
            <a:avLst/>
          </a:prstGeom>
          <a:noFill/>
          <a:ln w="9525">
            <a:noFill/>
            <a:miter lim="800000"/>
            <a:headEnd/>
            <a:tailEnd/>
          </a:ln>
        </p:spPr>
      </p:pic>
      <p:pic>
        <p:nvPicPr>
          <p:cNvPr id="25618" name="Picture 20" descr="JSAGA">
            <a:hlinkClick r:id="rId25"/>
          </p:cNvPr>
          <p:cNvPicPr>
            <a:picLocks noChangeAspect="1" noChangeArrowheads="1"/>
          </p:cNvPicPr>
          <p:nvPr/>
        </p:nvPicPr>
        <p:blipFill>
          <a:blip r:embed="rId26" cstate="print"/>
          <a:srcRect/>
          <a:stretch>
            <a:fillRect/>
          </a:stretch>
        </p:blipFill>
        <p:spPr bwMode="auto">
          <a:xfrm>
            <a:off x="2479676" y="5148263"/>
            <a:ext cx="2432618" cy="720725"/>
          </a:xfrm>
          <a:prstGeom prst="rect">
            <a:avLst/>
          </a:prstGeom>
          <a:noFill/>
          <a:ln w="9525">
            <a:noFill/>
            <a:miter lim="800000"/>
            <a:headEnd/>
            <a:tailEnd/>
          </a:ln>
        </p:spPr>
      </p:pic>
      <p:pic>
        <p:nvPicPr>
          <p:cNvPr id="25619" name="Picture 24" descr="http://www.redtree.be/wp-content/uploads/2012/07/Liferay_logo-large.png">
            <a:hlinkClick r:id="rId27"/>
          </p:cNvPr>
          <p:cNvPicPr>
            <a:picLocks noChangeAspect="1" noChangeArrowheads="1"/>
          </p:cNvPicPr>
          <p:nvPr/>
        </p:nvPicPr>
        <p:blipFill>
          <a:blip r:embed="rId28" cstate="print"/>
          <a:srcRect/>
          <a:stretch>
            <a:fillRect/>
          </a:stretch>
        </p:blipFill>
        <p:spPr bwMode="auto">
          <a:xfrm>
            <a:off x="6383338" y="5135563"/>
            <a:ext cx="2547937" cy="733425"/>
          </a:xfrm>
          <a:prstGeom prst="rect">
            <a:avLst/>
          </a:prstGeom>
          <a:noFill/>
          <a:ln w="9525">
            <a:noFill/>
            <a:miter lim="800000"/>
            <a:headEnd/>
            <a:tailEnd/>
          </a:ln>
        </p:spPr>
      </p:pic>
      <p:sp>
        <p:nvSpPr>
          <p:cNvPr id="25620" name="Rectangle 6"/>
          <p:cNvSpPr>
            <a:spLocks noGrp="1" noChangeArrowheads="1"/>
          </p:cNvSpPr>
          <p:nvPr>
            <p:ph type="title"/>
          </p:nvPr>
        </p:nvSpPr>
        <p:spPr>
          <a:xfrm>
            <a:off x="1646238" y="-12700"/>
            <a:ext cx="6704012" cy="855663"/>
          </a:xfrm>
          <a:noFill/>
        </p:spPr>
        <p:txBody>
          <a:bodyPr lIns="90000" tIns="46800" rIns="90000" bIns="46800"/>
          <a:lstStyle/>
          <a:p>
            <a:pPr algn="ctr" eaLnBrk="1" hangingPunct="1"/>
            <a:r>
              <a:rPr lang="en-US" sz="2400" b="0" dirty="0" smtClean="0">
                <a:latin typeface="Arial Rounded MT Bold" pitchFamily="32" charset="0"/>
              </a:rPr>
              <a:t>Contacts</a:t>
            </a:r>
          </a:p>
        </p:txBody>
      </p:sp>
      <p:pic>
        <p:nvPicPr>
          <p:cNvPr id="1026" name="Picture 2" descr="http://1.bp.blogspot.com/_9ah-w4G7jow/S7EZS5cCL5I/AAAAAAAAAOc/s57Nkau60u4/s400/nrt_logo.pn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178051" y="3666727"/>
            <a:ext cx="1797844" cy="898923"/>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4"/>
          <p:cNvSpPr>
            <a:spLocks noGrp="1"/>
          </p:cNvSpPr>
          <p:nvPr>
            <p:ph type="sldNum" sz="quarter" idx="11"/>
          </p:nvPr>
        </p:nvSpPr>
        <p:spPr>
          <a:noFill/>
        </p:spPr>
        <p:txBody>
          <a:bodyPr/>
          <a:lstStyle/>
          <a:p>
            <a:fld id="{042BEBC8-DDA8-4B0A-8EBC-B04E5B3309CE}" type="slidenum">
              <a:rPr lang="en-GB" smtClean="0"/>
              <a:pPr/>
              <a:t>3</a:t>
            </a:fld>
            <a:endParaRPr lang="en-GB" smtClean="0"/>
          </a:p>
        </p:txBody>
      </p:sp>
      <p:sp>
        <p:nvSpPr>
          <p:cNvPr id="7171" name="Rectangle 2"/>
          <p:cNvSpPr>
            <a:spLocks noGrp="1" noChangeArrowheads="1"/>
          </p:cNvSpPr>
          <p:nvPr>
            <p:ph type="title"/>
          </p:nvPr>
        </p:nvSpPr>
        <p:spPr>
          <a:xfrm>
            <a:off x="1828800" y="82550"/>
            <a:ext cx="7110413" cy="685800"/>
          </a:xfrm>
        </p:spPr>
        <p:txBody>
          <a:bodyPr/>
          <a:lstStyle/>
          <a:p>
            <a:pPr eaLnBrk="1" hangingPunct="1"/>
            <a:r>
              <a:rPr lang="en-US" sz="2400" b="0" dirty="0" smtClean="0">
                <a:latin typeface="Arial Rounded MT Bold" pitchFamily="32" charset="0"/>
              </a:rPr>
              <a:t>IBFM CNR – LATO Activities</a:t>
            </a:r>
          </a:p>
        </p:txBody>
      </p:sp>
      <p:sp>
        <p:nvSpPr>
          <p:cNvPr id="10" name="Segnaposto contenuto 2"/>
          <p:cNvSpPr>
            <a:spLocks/>
          </p:cNvSpPr>
          <p:nvPr/>
        </p:nvSpPr>
        <p:spPr bwMode="auto">
          <a:xfrm>
            <a:off x="185384" y="1158168"/>
            <a:ext cx="4025900" cy="1680570"/>
          </a:xfrm>
          <a:prstGeom prst="rect">
            <a:avLst/>
          </a:prstGeom>
          <a:noFill/>
          <a:ln w="9525">
            <a:noFill/>
            <a:miter lim="800000"/>
            <a:headEnd/>
            <a:tailEnd/>
          </a:ln>
        </p:spPr>
        <p:txBody>
          <a:bodyPr/>
          <a:lstStyle/>
          <a:p>
            <a:pPr algn="just">
              <a:spcBef>
                <a:spcPct val="20000"/>
              </a:spcBef>
              <a:buClr>
                <a:schemeClr val="folHlink"/>
              </a:buClr>
              <a:buSzPct val="150000"/>
            </a:pPr>
            <a:r>
              <a:rPr lang="it-IT" b="1" dirty="0" smtClean="0">
                <a:solidFill>
                  <a:srgbClr val="EA2E08"/>
                </a:solidFill>
                <a:latin typeface="Comic Sans MS" pitchFamily="66" charset="0"/>
              </a:rPr>
              <a:t>IBFM CNR – LATO (</a:t>
            </a:r>
            <a:r>
              <a:rPr lang="it-IT" b="1" dirty="0" err="1" smtClean="0">
                <a:solidFill>
                  <a:srgbClr val="EA2E08"/>
                </a:solidFill>
                <a:latin typeface="Comic Sans MS" pitchFamily="66" charset="0"/>
              </a:rPr>
              <a:t>LAboratorio</a:t>
            </a:r>
            <a:r>
              <a:rPr lang="it-IT" b="1" dirty="0" smtClean="0">
                <a:solidFill>
                  <a:srgbClr val="EA2E08"/>
                </a:solidFill>
                <a:latin typeface="Comic Sans MS" pitchFamily="66" charset="0"/>
              </a:rPr>
              <a:t> di Tecnologie Oncologiche)</a:t>
            </a:r>
            <a:r>
              <a:rPr lang="it-IT" b="1" dirty="0" smtClean="0">
                <a:solidFill>
                  <a:srgbClr val="000060"/>
                </a:solidFill>
                <a:latin typeface="Verdana" pitchFamily="32" charset="0"/>
              </a:rPr>
              <a:t> @ HSR </a:t>
            </a:r>
            <a:r>
              <a:rPr lang="it-IT" b="1" dirty="0">
                <a:solidFill>
                  <a:srgbClr val="000060"/>
                </a:solidFill>
                <a:latin typeface="Verdana" pitchFamily="32" charset="0"/>
              </a:rPr>
              <a:t>Giglio – Fondazione Istituto San Raffaele G. </a:t>
            </a:r>
            <a:r>
              <a:rPr lang="it-IT" b="1" dirty="0" smtClean="0">
                <a:solidFill>
                  <a:srgbClr val="000060"/>
                </a:solidFill>
                <a:latin typeface="Verdana" pitchFamily="32" charset="0"/>
              </a:rPr>
              <a:t>Giglio, Cefalù (ITALY)</a:t>
            </a:r>
            <a:endParaRPr lang="en-US" b="1" dirty="0">
              <a:solidFill>
                <a:srgbClr val="000060"/>
              </a:solidFill>
              <a:latin typeface="Verdana" pitchFamily="32" charset="0"/>
            </a:endParaRPr>
          </a:p>
        </p:txBody>
      </p:sp>
      <p:sp>
        <p:nvSpPr>
          <p:cNvPr id="11" name="Segnaposto contenuto 2"/>
          <p:cNvSpPr>
            <a:spLocks/>
          </p:cNvSpPr>
          <p:nvPr/>
        </p:nvSpPr>
        <p:spPr bwMode="auto">
          <a:xfrm>
            <a:off x="177800" y="3263900"/>
            <a:ext cx="5562600" cy="419100"/>
          </a:xfrm>
          <a:prstGeom prst="rect">
            <a:avLst/>
          </a:prstGeom>
          <a:noFill/>
          <a:ln w="9525">
            <a:noFill/>
            <a:miter lim="800000"/>
            <a:headEnd/>
            <a:tailEnd/>
          </a:ln>
        </p:spPr>
        <p:txBody>
          <a:bodyPr/>
          <a:lstStyle/>
          <a:p>
            <a:pPr algn="just">
              <a:spcBef>
                <a:spcPct val="20000"/>
              </a:spcBef>
              <a:buClr>
                <a:schemeClr val="folHlink"/>
              </a:buClr>
              <a:buSzPct val="150000"/>
              <a:defRPr/>
            </a:pPr>
            <a:r>
              <a:rPr lang="en-US" sz="2000" b="1" dirty="0">
                <a:solidFill>
                  <a:srgbClr val="000074"/>
                </a:solidFill>
                <a:latin typeface="Verdana" pitchFamily="34" charset="0"/>
                <a:ea typeface="Verdana" pitchFamily="34" charset="0"/>
                <a:cs typeface="Verdana" pitchFamily="34" charset="0"/>
              </a:rPr>
              <a:t>Clinical and Research </a:t>
            </a:r>
            <a:r>
              <a:rPr lang="en-US" sz="2000" b="1" dirty="0" smtClean="0">
                <a:solidFill>
                  <a:srgbClr val="000074"/>
                </a:solidFill>
                <a:latin typeface="Verdana" pitchFamily="34" charset="0"/>
                <a:ea typeface="Verdana" pitchFamily="34" charset="0"/>
                <a:cs typeface="Verdana" pitchFamily="34" charset="0"/>
              </a:rPr>
              <a:t>Activities:</a:t>
            </a:r>
            <a:endParaRPr lang="en-US" sz="2000" b="1" dirty="0">
              <a:solidFill>
                <a:srgbClr val="000074"/>
              </a:solidFill>
              <a:latin typeface="Verdana" pitchFamily="34" charset="0"/>
              <a:ea typeface="Verdana" pitchFamily="34" charset="0"/>
              <a:cs typeface="Verdana" pitchFamily="34" charset="0"/>
            </a:endParaRPr>
          </a:p>
        </p:txBody>
      </p:sp>
      <p:pic>
        <p:nvPicPr>
          <p:cNvPr id="51202" name="Picture 2" descr="http://www.urologiarobotica.it/content/images/giglio_small.jpg"/>
          <p:cNvPicPr>
            <a:picLocks noChangeAspect="1" noChangeArrowheads="1"/>
          </p:cNvPicPr>
          <p:nvPr/>
        </p:nvPicPr>
        <p:blipFill>
          <a:blip r:embed="rId3" cstate="print"/>
          <a:srcRect/>
          <a:stretch>
            <a:fillRect/>
          </a:stretch>
        </p:blipFill>
        <p:spPr bwMode="auto">
          <a:xfrm>
            <a:off x="4394200" y="855663"/>
            <a:ext cx="4635500" cy="22574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Segnaposto contenuto 2"/>
          <p:cNvSpPr>
            <a:spLocks/>
          </p:cNvSpPr>
          <p:nvPr/>
        </p:nvSpPr>
        <p:spPr bwMode="auto">
          <a:xfrm>
            <a:off x="254000" y="3708400"/>
            <a:ext cx="8775700" cy="2120900"/>
          </a:xfrm>
          <a:prstGeom prst="rect">
            <a:avLst/>
          </a:prstGeom>
          <a:noFill/>
          <a:ln w="9525">
            <a:noFill/>
            <a:miter lim="800000"/>
            <a:headEnd/>
            <a:tailEnd/>
          </a:ln>
        </p:spPr>
        <p:txBody>
          <a:bodyPr/>
          <a:lstStyle/>
          <a:p>
            <a:pPr marL="285750" indent="-285750" algn="just">
              <a:spcBef>
                <a:spcPct val="20000"/>
              </a:spcBef>
              <a:buClr>
                <a:schemeClr val="folHlink"/>
              </a:buClr>
              <a:buSzPct val="150000"/>
              <a:buFont typeface="Wingdings" pitchFamily="2" charset="2"/>
              <a:buChar char="ü"/>
              <a:defRPr/>
            </a:pPr>
            <a:r>
              <a:rPr lang="en-US" b="1" dirty="0" smtClean="0">
                <a:solidFill>
                  <a:srgbClr val="000074"/>
                </a:solidFill>
                <a:latin typeface="Verdana" pitchFamily="34" charset="0"/>
                <a:ea typeface="Verdana" pitchFamily="34" charset="0"/>
                <a:cs typeface="Verdana" pitchFamily="34" charset="0"/>
              </a:rPr>
              <a:t> Proteomic and Genomic</a:t>
            </a:r>
          </a:p>
          <a:p>
            <a:pPr marL="285750" indent="-285750" algn="just">
              <a:spcBef>
                <a:spcPct val="20000"/>
              </a:spcBef>
              <a:buClr>
                <a:schemeClr val="folHlink"/>
              </a:buClr>
              <a:buSzPct val="150000"/>
              <a:buFont typeface="Wingdings" pitchFamily="2" charset="2"/>
              <a:buChar char="ü"/>
              <a:defRPr/>
            </a:pPr>
            <a:r>
              <a:rPr lang="en-US" b="1" dirty="0" smtClean="0">
                <a:solidFill>
                  <a:srgbClr val="000074"/>
                </a:solidFill>
                <a:latin typeface="Verdana" pitchFamily="34" charset="0"/>
                <a:ea typeface="Verdana" pitchFamily="34" charset="0"/>
                <a:cs typeface="Verdana" pitchFamily="34" charset="0"/>
              </a:rPr>
              <a:t>Morbid Anatomy</a:t>
            </a:r>
          </a:p>
          <a:p>
            <a:pPr marL="285750" indent="-285750" algn="just">
              <a:spcBef>
                <a:spcPct val="20000"/>
              </a:spcBef>
              <a:buClr>
                <a:schemeClr val="folHlink"/>
              </a:buClr>
              <a:buSzPct val="150000"/>
              <a:buFont typeface="Wingdings" pitchFamily="2" charset="2"/>
              <a:buChar char="ü"/>
              <a:defRPr/>
            </a:pPr>
            <a:r>
              <a:rPr lang="en-US" sz="2000" b="1" dirty="0" smtClean="0">
                <a:solidFill>
                  <a:srgbClr val="FF0000"/>
                </a:solidFill>
                <a:latin typeface="Verdana" pitchFamily="34" charset="0"/>
                <a:ea typeface="Verdana" pitchFamily="34" charset="0"/>
                <a:cs typeface="Verdana" pitchFamily="34" charset="0"/>
              </a:rPr>
              <a:t>Intra-Operative Electron </a:t>
            </a:r>
            <a:r>
              <a:rPr lang="en-US" sz="2000" b="1" dirty="0" err="1" smtClean="0">
                <a:solidFill>
                  <a:srgbClr val="FF0000"/>
                </a:solidFill>
                <a:latin typeface="Verdana" pitchFamily="34" charset="0"/>
                <a:ea typeface="Verdana" pitchFamily="34" charset="0"/>
                <a:cs typeface="Verdana" pitchFamily="34" charset="0"/>
              </a:rPr>
              <a:t>RadioTherapy</a:t>
            </a:r>
            <a:r>
              <a:rPr lang="en-US" sz="2000" b="1" dirty="0" smtClean="0">
                <a:solidFill>
                  <a:srgbClr val="000074"/>
                </a:solidFill>
                <a:latin typeface="Verdana" pitchFamily="34" charset="0"/>
                <a:ea typeface="Verdana" pitchFamily="34" charset="0"/>
                <a:cs typeface="Verdana" pitchFamily="34" charset="0"/>
              </a:rPr>
              <a:t> (IOERT)</a:t>
            </a:r>
          </a:p>
          <a:p>
            <a:pPr marL="285750" indent="-285750" algn="just">
              <a:spcBef>
                <a:spcPct val="20000"/>
              </a:spcBef>
              <a:buClr>
                <a:schemeClr val="folHlink"/>
              </a:buClr>
              <a:buSzPct val="150000"/>
              <a:buFont typeface="Wingdings" pitchFamily="2" charset="2"/>
              <a:buChar char="ü"/>
              <a:defRPr/>
            </a:pPr>
            <a:r>
              <a:rPr lang="en-US" b="1" dirty="0" smtClean="0">
                <a:solidFill>
                  <a:srgbClr val="000074"/>
                </a:solidFill>
                <a:latin typeface="Verdana" pitchFamily="34" charset="0"/>
                <a:ea typeface="Verdana" pitchFamily="34" charset="0"/>
                <a:cs typeface="Verdana" pitchFamily="34" charset="0"/>
              </a:rPr>
              <a:t>Magnetic Resonance</a:t>
            </a:r>
          </a:p>
          <a:p>
            <a:pPr marL="285750" indent="-285750" algn="just">
              <a:spcBef>
                <a:spcPct val="20000"/>
              </a:spcBef>
              <a:buClr>
                <a:schemeClr val="folHlink"/>
              </a:buClr>
              <a:buSzPct val="150000"/>
              <a:buFont typeface="Wingdings" pitchFamily="2" charset="2"/>
              <a:buChar char="ü"/>
              <a:defRPr/>
            </a:pPr>
            <a:r>
              <a:rPr lang="en-US" b="1" dirty="0" smtClean="0">
                <a:solidFill>
                  <a:srgbClr val="000074"/>
                </a:solidFill>
                <a:latin typeface="Verdana" pitchFamily="34" charset="0"/>
                <a:ea typeface="Verdana" pitchFamily="34" charset="0"/>
                <a:cs typeface="Verdana" pitchFamily="34" charset="0"/>
              </a:rPr>
              <a:t>Nuclear Medicine</a:t>
            </a:r>
          </a:p>
          <a:p>
            <a:pPr marL="285750" indent="-285750" algn="just">
              <a:spcBef>
                <a:spcPct val="20000"/>
              </a:spcBef>
              <a:buClr>
                <a:schemeClr val="folHlink"/>
              </a:buClr>
              <a:buSzPct val="150000"/>
              <a:buFont typeface="Wingdings" pitchFamily="2" charset="2"/>
              <a:buChar char="ü"/>
              <a:defRPr/>
            </a:pPr>
            <a:r>
              <a:rPr lang="en-US" b="1" dirty="0" smtClean="0">
                <a:solidFill>
                  <a:srgbClr val="000074"/>
                </a:solidFill>
                <a:latin typeface="Verdana" pitchFamily="34" charset="0"/>
                <a:ea typeface="Verdana" pitchFamily="34" charset="0"/>
                <a:cs typeface="Verdana" pitchFamily="34" charset="0"/>
              </a:rPr>
              <a:t>Magnetic Resonance guided Focused Ultrasound Surgery (</a:t>
            </a:r>
            <a:r>
              <a:rPr lang="en-US" b="1" dirty="0" err="1" smtClean="0">
                <a:solidFill>
                  <a:srgbClr val="000074"/>
                </a:solidFill>
                <a:latin typeface="Verdana" pitchFamily="34" charset="0"/>
                <a:ea typeface="Verdana" pitchFamily="34" charset="0"/>
                <a:cs typeface="Verdana" pitchFamily="34" charset="0"/>
              </a:rPr>
              <a:t>MRgFUS</a:t>
            </a:r>
            <a:r>
              <a:rPr lang="en-US" b="1" dirty="0" smtClean="0">
                <a:solidFill>
                  <a:srgbClr val="000074"/>
                </a:solidFill>
                <a:latin typeface="Verdana" pitchFamily="34" charset="0"/>
                <a:ea typeface="Verdana" pitchFamily="34" charset="0"/>
                <a:cs typeface="Verdana" pitchFamily="34" charset="0"/>
              </a:rPr>
              <a:t>)</a:t>
            </a:r>
          </a:p>
          <a:p>
            <a:pPr marL="285750" indent="-285750" algn="just">
              <a:spcBef>
                <a:spcPct val="20000"/>
              </a:spcBef>
              <a:buClr>
                <a:schemeClr val="folHlink"/>
              </a:buClr>
              <a:buSzPct val="150000"/>
              <a:buFont typeface="Wingdings" pitchFamily="2" charset="2"/>
              <a:buChar char="ü"/>
              <a:defRPr/>
            </a:pPr>
            <a:r>
              <a:rPr lang="it-IT" b="1" dirty="0" err="1" smtClean="0">
                <a:solidFill>
                  <a:srgbClr val="000074"/>
                </a:solidFill>
                <a:latin typeface="Verdana" pitchFamily="34" charset="0"/>
                <a:ea typeface="Verdana" pitchFamily="34" charset="0"/>
                <a:cs typeface="Verdana" pitchFamily="34" charset="0"/>
              </a:rPr>
              <a:t>Bio-Imaging</a:t>
            </a:r>
            <a:r>
              <a:rPr lang="it-IT" b="1" dirty="0" smtClean="0">
                <a:solidFill>
                  <a:srgbClr val="000074"/>
                </a:solidFill>
                <a:latin typeface="Verdana" pitchFamily="34" charset="0"/>
                <a:ea typeface="Verdana" pitchFamily="34" charset="0"/>
                <a:cs typeface="Verdana" pitchFamily="34" charset="0"/>
              </a:rPr>
              <a:t> </a:t>
            </a:r>
            <a:r>
              <a:rPr lang="it-IT" b="1" dirty="0" err="1" smtClean="0">
                <a:solidFill>
                  <a:srgbClr val="000074"/>
                </a:solidFill>
                <a:latin typeface="Verdana" pitchFamily="34" charset="0"/>
                <a:ea typeface="Verdana" pitchFamily="34" charset="0"/>
                <a:cs typeface="Verdana" pitchFamily="34" charset="0"/>
              </a:rPr>
              <a:t>elaboration</a:t>
            </a:r>
            <a:endParaRPr lang="en-US" b="1" dirty="0">
              <a:solidFill>
                <a:srgbClr val="000074"/>
              </a:solidFill>
              <a:latin typeface="Verdana" pitchFamily="34" charset="0"/>
              <a:ea typeface="Verdana" pitchFamily="34" charset="0"/>
              <a:cs typeface="Verdana" pitchFamily="34" charset="0"/>
            </a:endParaRPr>
          </a:p>
        </p:txBody>
      </p:sp>
      <p:sp>
        <p:nvSpPr>
          <p:cNvPr id="13"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500"/>
                                        <p:tgtEl>
                                          <p:spTgt spid="51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0" dirty="0" err="1" smtClean="0">
                <a:solidFill>
                  <a:srgbClr val="00007A"/>
                </a:solidFill>
                <a:latin typeface="Arial Rounded MT Bold" pitchFamily="34" charset="0"/>
              </a:rPr>
              <a:t>Cancer</a:t>
            </a:r>
            <a:r>
              <a:rPr lang="it-IT" sz="2400" b="0" dirty="0" smtClean="0">
                <a:solidFill>
                  <a:srgbClr val="00007A"/>
                </a:solidFill>
                <a:latin typeface="Arial Rounded MT Bold" pitchFamily="34" charset="0"/>
              </a:rPr>
              <a:t> &amp; </a:t>
            </a:r>
            <a:r>
              <a:rPr lang="it-IT" sz="2400" b="0" dirty="0" err="1" smtClean="0">
                <a:solidFill>
                  <a:srgbClr val="00007A"/>
                </a:solidFill>
                <a:latin typeface="Arial Rounded MT Bold" pitchFamily="34" charset="0"/>
              </a:rPr>
              <a:t>Radiotherapy</a:t>
            </a:r>
            <a:endParaRPr lang="it-IT" sz="2400" b="0" dirty="0">
              <a:solidFill>
                <a:srgbClr val="00007A"/>
              </a:solidFill>
              <a:latin typeface="Arial Rounded MT Bold" pitchFamily="34" charset="0"/>
            </a:endParaRPr>
          </a:p>
        </p:txBody>
      </p:sp>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4</a:t>
            </a:fld>
            <a:endParaRPr lang="en-GB" dirty="0"/>
          </a:p>
        </p:txBody>
      </p:sp>
      <p:sp>
        <p:nvSpPr>
          <p:cNvPr id="6" name="Segnaposto contenuto 2"/>
          <p:cNvSpPr>
            <a:spLocks/>
          </p:cNvSpPr>
          <p:nvPr/>
        </p:nvSpPr>
        <p:spPr bwMode="auto">
          <a:xfrm>
            <a:off x="127000" y="774700"/>
            <a:ext cx="8877300" cy="1640954"/>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At present, globally about 70% of cancers are </a:t>
            </a:r>
            <a:r>
              <a:rPr lang="en-US" b="1" dirty="0" smtClean="0">
                <a:solidFill>
                  <a:srgbClr val="000074"/>
                </a:solidFill>
                <a:latin typeface="Verdana" pitchFamily="32" charset="0"/>
              </a:rPr>
              <a:t>treatable. </a:t>
            </a:r>
            <a:r>
              <a:rPr lang="en-US" b="1" dirty="0" smtClean="0">
                <a:solidFill>
                  <a:srgbClr val="000074"/>
                </a:solidFill>
                <a:latin typeface="Verdana" pitchFamily="32" charset="0"/>
              </a:rPr>
              <a:t>14% of patients are cured by radiotherapy alone and 12% uses a multimodal approach in which radiotherapy is an integral part.</a:t>
            </a:r>
            <a:endParaRPr lang="it-IT" b="1" dirty="0">
              <a:solidFill>
                <a:srgbClr val="000074"/>
              </a:solidFill>
              <a:latin typeface="Verdana" pitchFamily="32" charset="0"/>
            </a:endParaRPr>
          </a:p>
        </p:txBody>
      </p:sp>
      <p:pic>
        <p:nvPicPr>
          <p:cNvPr id="7" name="Immagine 6" descr="grafico_radioterapia_grande.jpg"/>
          <p:cNvPicPr>
            <a:picLocks noChangeAspect="1"/>
          </p:cNvPicPr>
          <p:nvPr/>
        </p:nvPicPr>
        <p:blipFill>
          <a:blip r:embed="rId3" cstate="print"/>
          <a:stretch>
            <a:fillRect/>
          </a:stretch>
        </p:blipFill>
        <p:spPr>
          <a:xfrm>
            <a:off x="1194402" y="2375537"/>
            <a:ext cx="6707652" cy="3001674"/>
          </a:xfrm>
          <a:prstGeom prst="rect">
            <a:avLst/>
          </a:prstGeom>
        </p:spPr>
      </p:pic>
      <p:sp>
        <p:nvSpPr>
          <p:cNvPr id="8" name="Segnaposto contenuto 2"/>
          <p:cNvSpPr>
            <a:spLocks/>
          </p:cNvSpPr>
          <p:nvPr/>
        </p:nvSpPr>
        <p:spPr bwMode="auto">
          <a:xfrm>
            <a:off x="170216" y="5622012"/>
            <a:ext cx="8877300" cy="655960"/>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the Radiotherapy plays an important role in cancer treatment.</a:t>
            </a:r>
            <a:endParaRPr lang="it-IT" b="1" dirty="0">
              <a:solidFill>
                <a:srgbClr val="000074"/>
              </a:solidFill>
              <a:latin typeface="Verdana" pitchFamily="32" charset="0"/>
            </a:endParaRPr>
          </a:p>
        </p:txBody>
      </p:sp>
      <p:sp>
        <p:nvSpPr>
          <p:cNvPr id="9" name="CasellaDiTesto 8"/>
          <p:cNvSpPr txBox="1"/>
          <p:nvPr/>
        </p:nvSpPr>
        <p:spPr>
          <a:xfrm>
            <a:off x="1706011" y="2361028"/>
            <a:ext cx="2784143" cy="342145"/>
          </a:xfrm>
          <a:prstGeom prst="rect">
            <a:avLst/>
          </a:prstGeom>
          <a:solidFill>
            <a:schemeClr val="accent3"/>
          </a:solidFill>
        </p:spPr>
        <p:txBody>
          <a:bodyPr wrap="square" rtlCol="0">
            <a:spAutoFit/>
          </a:bodyPr>
          <a:lstStyle/>
          <a:p>
            <a:r>
              <a:rPr lang="en-GB" sz="1600" b="1" dirty="0" smtClean="0">
                <a:solidFill>
                  <a:srgbClr val="000060"/>
                </a:solidFill>
              </a:rPr>
              <a:t>Multimodal approach</a:t>
            </a:r>
            <a:endParaRPr lang="en-GB" sz="1600" b="1" dirty="0">
              <a:solidFill>
                <a:srgbClr val="000060"/>
              </a:solidFill>
            </a:endParaRPr>
          </a:p>
        </p:txBody>
      </p:sp>
      <p:sp>
        <p:nvSpPr>
          <p:cNvPr id="10" name="CasellaDiTesto 9"/>
          <p:cNvSpPr txBox="1"/>
          <p:nvPr/>
        </p:nvSpPr>
        <p:spPr>
          <a:xfrm>
            <a:off x="1009953" y="2895594"/>
            <a:ext cx="1132762" cy="363176"/>
          </a:xfrm>
          <a:prstGeom prst="rect">
            <a:avLst/>
          </a:prstGeom>
          <a:solidFill>
            <a:schemeClr val="accent3"/>
          </a:solidFill>
        </p:spPr>
        <p:txBody>
          <a:bodyPr wrap="square" rtlCol="0">
            <a:spAutoFit/>
          </a:bodyPr>
          <a:lstStyle/>
          <a:p>
            <a:r>
              <a:rPr lang="en-GB" sz="1600" b="1" dirty="0" smtClean="0">
                <a:solidFill>
                  <a:srgbClr val="000060"/>
                </a:solidFill>
              </a:rPr>
              <a:t>Surgery</a:t>
            </a:r>
            <a:endParaRPr lang="en-GB" sz="1600" b="1" dirty="0">
              <a:solidFill>
                <a:srgbClr val="000060"/>
              </a:solidFill>
            </a:endParaRPr>
          </a:p>
        </p:txBody>
      </p:sp>
      <p:sp>
        <p:nvSpPr>
          <p:cNvPr id="11" name="CasellaDiTesto 10"/>
          <p:cNvSpPr txBox="1"/>
          <p:nvPr/>
        </p:nvSpPr>
        <p:spPr>
          <a:xfrm>
            <a:off x="2306473" y="4767633"/>
            <a:ext cx="1544488" cy="363176"/>
          </a:xfrm>
          <a:prstGeom prst="rect">
            <a:avLst/>
          </a:prstGeom>
          <a:solidFill>
            <a:schemeClr val="accent3"/>
          </a:solidFill>
        </p:spPr>
        <p:txBody>
          <a:bodyPr wrap="square" rtlCol="0">
            <a:spAutoFit/>
          </a:bodyPr>
          <a:lstStyle/>
          <a:p>
            <a:r>
              <a:rPr lang="en-GB" sz="1600" b="1" dirty="0" smtClean="0">
                <a:solidFill>
                  <a:srgbClr val="000060"/>
                </a:solidFill>
              </a:rPr>
              <a:t>Radiotherapy</a:t>
            </a:r>
            <a:endParaRPr lang="en-GB" sz="1600" b="1" dirty="0">
              <a:solidFill>
                <a:srgbClr val="000060"/>
              </a:solidFill>
            </a:endParaRPr>
          </a:p>
        </p:txBody>
      </p:sp>
      <p:sp>
        <p:nvSpPr>
          <p:cNvPr id="12" name="CasellaDiTesto 11"/>
          <p:cNvSpPr txBox="1"/>
          <p:nvPr/>
        </p:nvSpPr>
        <p:spPr>
          <a:xfrm>
            <a:off x="4258102" y="4838155"/>
            <a:ext cx="1705969" cy="363176"/>
          </a:xfrm>
          <a:prstGeom prst="rect">
            <a:avLst/>
          </a:prstGeom>
          <a:solidFill>
            <a:schemeClr val="accent3"/>
          </a:solidFill>
        </p:spPr>
        <p:txBody>
          <a:bodyPr wrap="square" rtlCol="0">
            <a:spAutoFit/>
          </a:bodyPr>
          <a:lstStyle/>
          <a:p>
            <a:r>
              <a:rPr lang="en-GB" sz="1600" b="1" dirty="0" smtClean="0">
                <a:solidFill>
                  <a:srgbClr val="000060"/>
                </a:solidFill>
              </a:rPr>
              <a:t>Chemotherapy</a:t>
            </a:r>
            <a:endParaRPr lang="en-GB" sz="1600" b="1" dirty="0">
              <a:solidFill>
                <a:srgbClr val="000060"/>
              </a:solidFill>
            </a:endParaRPr>
          </a:p>
        </p:txBody>
      </p:sp>
      <p:sp>
        <p:nvSpPr>
          <p:cNvPr id="13" name="CasellaDiTesto 12"/>
          <p:cNvSpPr txBox="1"/>
          <p:nvPr/>
        </p:nvSpPr>
        <p:spPr>
          <a:xfrm>
            <a:off x="5870812" y="2411134"/>
            <a:ext cx="1705969" cy="342145"/>
          </a:xfrm>
          <a:prstGeom prst="rect">
            <a:avLst/>
          </a:prstGeom>
          <a:solidFill>
            <a:schemeClr val="accent3"/>
          </a:solidFill>
        </p:spPr>
        <p:txBody>
          <a:bodyPr wrap="square" rtlCol="0">
            <a:spAutoFit/>
          </a:bodyPr>
          <a:lstStyle/>
          <a:p>
            <a:r>
              <a:rPr lang="en-GB" sz="1600" b="1" dirty="0" smtClean="0">
                <a:solidFill>
                  <a:srgbClr val="000060"/>
                </a:solidFill>
              </a:rPr>
              <a:t>Not </a:t>
            </a:r>
            <a:r>
              <a:rPr lang="en-GB" sz="1600" b="1" dirty="0" smtClean="0">
                <a:solidFill>
                  <a:srgbClr val="000060"/>
                </a:solidFill>
              </a:rPr>
              <a:t>treatable</a:t>
            </a:r>
            <a:endParaRPr lang="en-GB" sz="1600" b="1" dirty="0">
              <a:solidFill>
                <a:srgbClr val="000060"/>
              </a:solidFill>
            </a:endParaRPr>
          </a:p>
        </p:txBody>
      </p:sp>
      <p:sp>
        <p:nvSpPr>
          <p:cNvPr id="14" name="CasellaDiTesto 13"/>
          <p:cNvSpPr txBox="1"/>
          <p:nvPr/>
        </p:nvSpPr>
        <p:spPr>
          <a:xfrm>
            <a:off x="6441788" y="4772187"/>
            <a:ext cx="2144972" cy="363176"/>
          </a:xfrm>
          <a:prstGeom prst="rect">
            <a:avLst/>
          </a:prstGeom>
          <a:solidFill>
            <a:schemeClr val="accent3"/>
          </a:solidFill>
        </p:spPr>
        <p:txBody>
          <a:bodyPr wrap="square" rtlCol="0">
            <a:spAutoFit/>
          </a:bodyPr>
          <a:lstStyle/>
          <a:p>
            <a:r>
              <a:rPr lang="en-GB" sz="1600" b="1" dirty="0" smtClean="0">
                <a:solidFill>
                  <a:srgbClr val="000060"/>
                </a:solidFill>
              </a:rPr>
              <a:t>Local recurrence</a:t>
            </a:r>
            <a:endParaRPr lang="en-GB" sz="1600" b="1" dirty="0">
              <a:solidFill>
                <a:srgbClr val="000060"/>
              </a:solidFill>
            </a:endParaRPr>
          </a:p>
        </p:txBody>
      </p:sp>
      <p:sp>
        <p:nvSpPr>
          <p:cNvPr id="15"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DNADamage.jpg"/>
          <p:cNvPicPr>
            <a:picLocks noChangeAspect="1"/>
          </p:cNvPicPr>
          <p:nvPr/>
        </p:nvPicPr>
        <p:blipFill>
          <a:blip r:embed="rId3" cstate="print"/>
          <a:srcRect r="28507"/>
          <a:stretch>
            <a:fillRect/>
          </a:stretch>
        </p:blipFill>
        <p:spPr>
          <a:xfrm>
            <a:off x="1323833" y="1918599"/>
            <a:ext cx="6537278" cy="3703202"/>
          </a:xfrm>
          <a:prstGeom prst="rect">
            <a:avLst/>
          </a:prstGeom>
        </p:spPr>
      </p:pic>
      <p:sp>
        <p:nvSpPr>
          <p:cNvPr id="2" name="Titolo 1"/>
          <p:cNvSpPr>
            <a:spLocks noGrp="1"/>
          </p:cNvSpPr>
          <p:nvPr>
            <p:ph type="title"/>
          </p:nvPr>
        </p:nvSpPr>
        <p:spPr/>
        <p:txBody>
          <a:bodyPr/>
          <a:lstStyle/>
          <a:p>
            <a:r>
              <a:rPr lang="it-IT" sz="2400" b="0" dirty="0" err="1" smtClean="0">
                <a:solidFill>
                  <a:srgbClr val="00007A"/>
                </a:solidFill>
                <a:latin typeface="Arial Rounded MT Bold" pitchFamily="34" charset="0"/>
              </a:rPr>
              <a:t>Cancer</a:t>
            </a:r>
            <a:r>
              <a:rPr lang="it-IT" sz="2400" b="0" dirty="0" smtClean="0">
                <a:solidFill>
                  <a:srgbClr val="00007A"/>
                </a:solidFill>
                <a:latin typeface="Arial Rounded MT Bold" pitchFamily="34" charset="0"/>
              </a:rPr>
              <a:t> &amp; </a:t>
            </a:r>
            <a:r>
              <a:rPr lang="it-IT" sz="2400" b="0" dirty="0" err="1" smtClean="0">
                <a:solidFill>
                  <a:srgbClr val="00007A"/>
                </a:solidFill>
                <a:latin typeface="Arial Rounded MT Bold" pitchFamily="34" charset="0"/>
              </a:rPr>
              <a:t>Radiotherapy</a:t>
            </a:r>
            <a:endParaRPr lang="it-IT" sz="2400" b="0" dirty="0">
              <a:solidFill>
                <a:srgbClr val="00007A"/>
              </a:solidFill>
              <a:latin typeface="Arial Rounded MT Bold" pitchFamily="34" charset="0"/>
            </a:endParaRPr>
          </a:p>
        </p:txBody>
      </p:sp>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5</a:t>
            </a:fld>
            <a:endParaRPr lang="en-GB" dirty="0"/>
          </a:p>
        </p:txBody>
      </p:sp>
      <p:sp>
        <p:nvSpPr>
          <p:cNvPr id="8" name="Segnaposto contenuto 2"/>
          <p:cNvSpPr>
            <a:spLocks/>
          </p:cNvSpPr>
          <p:nvPr/>
        </p:nvSpPr>
        <p:spPr bwMode="auto">
          <a:xfrm>
            <a:off x="127000" y="774700"/>
            <a:ext cx="8877300" cy="1640954"/>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This technique consists of delivering </a:t>
            </a:r>
            <a:r>
              <a:rPr lang="en-US" b="1" cap="all" dirty="0" smtClean="0">
                <a:solidFill>
                  <a:srgbClr val="00B050"/>
                </a:solidFill>
                <a:latin typeface="Verdana" pitchFamily="32" charset="0"/>
              </a:rPr>
              <a:t>ionizing radiations</a:t>
            </a:r>
            <a:r>
              <a:rPr lang="en-US" b="1" dirty="0" smtClean="0">
                <a:solidFill>
                  <a:srgbClr val="000074"/>
                </a:solidFill>
                <a:latin typeface="Verdana" pitchFamily="32" charset="0"/>
              </a:rPr>
              <a:t> (</a:t>
            </a:r>
            <a:r>
              <a:rPr lang="el-GR" b="1" dirty="0" smtClean="0">
                <a:solidFill>
                  <a:srgbClr val="000074"/>
                </a:solidFill>
                <a:latin typeface="Verdana" pitchFamily="32" charset="0"/>
              </a:rPr>
              <a:t>γ</a:t>
            </a:r>
            <a:r>
              <a:rPr lang="it-IT" b="1" dirty="0" smtClean="0">
                <a:solidFill>
                  <a:srgbClr val="000074"/>
                </a:solidFill>
                <a:latin typeface="Verdana" pitchFamily="32" charset="0"/>
              </a:rPr>
              <a:t>- and </a:t>
            </a:r>
            <a:r>
              <a:rPr lang="en-US" b="1" dirty="0" smtClean="0">
                <a:solidFill>
                  <a:srgbClr val="000074"/>
                </a:solidFill>
                <a:latin typeface="Verdana" pitchFamily="32" charset="0"/>
              </a:rPr>
              <a:t>X-rays, photons, electrons, protons, etc.) inside cancerous tissues to control or block abnormal-cell growth.</a:t>
            </a:r>
            <a:endParaRPr lang="it-IT" b="1" dirty="0">
              <a:solidFill>
                <a:srgbClr val="000074"/>
              </a:solidFill>
              <a:latin typeface="Verdana" pitchFamily="32" charset="0"/>
            </a:endParaRPr>
          </a:p>
        </p:txBody>
      </p:sp>
      <p:sp>
        <p:nvSpPr>
          <p:cNvPr id="9" name="Segnaposto contenuto 2"/>
          <p:cNvSpPr>
            <a:spLocks/>
          </p:cNvSpPr>
          <p:nvPr/>
        </p:nvSpPr>
        <p:spPr bwMode="auto">
          <a:xfrm>
            <a:off x="183864" y="5321756"/>
            <a:ext cx="8877300" cy="1092695"/>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The energy released (per unit of mass : </a:t>
            </a:r>
            <a:r>
              <a:rPr lang="en-US" b="1" dirty="0" smtClean="0">
                <a:solidFill>
                  <a:srgbClr val="FF0000"/>
                </a:solidFill>
                <a:latin typeface="Verdana" pitchFamily="32" charset="0"/>
              </a:rPr>
              <a:t>DOSE</a:t>
            </a:r>
            <a:r>
              <a:rPr lang="en-US" b="1" dirty="0" smtClean="0">
                <a:solidFill>
                  <a:srgbClr val="000074"/>
                </a:solidFill>
                <a:latin typeface="Verdana" pitchFamily="32" charset="0"/>
              </a:rPr>
              <a:t>) aims to damage cell DNA content and leads rapidly to cell death.</a:t>
            </a:r>
            <a:endParaRPr lang="it-IT" b="1" dirty="0">
              <a:solidFill>
                <a:srgbClr val="000074"/>
              </a:solidFill>
              <a:latin typeface="Verdana" pitchFamily="32" charset="0"/>
            </a:endParaRPr>
          </a:p>
        </p:txBody>
      </p:sp>
      <p:sp>
        <p:nvSpPr>
          <p:cNvPr id="10" name="Rettangolo 9"/>
          <p:cNvSpPr/>
          <p:nvPr/>
        </p:nvSpPr>
        <p:spPr bwMode="auto">
          <a:xfrm>
            <a:off x="7369792" y="2620370"/>
            <a:ext cx="491319" cy="47767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3075" marR="0" indent="-473075" algn="ctr" defTabSz="914400" rtl="0" eaLnBrk="0" fontAlgn="base" latinLnBrk="0" hangingPunct="0">
              <a:lnSpc>
                <a:spcPct val="110000"/>
              </a:lnSpc>
              <a:spcBef>
                <a:spcPct val="50000"/>
              </a:spcBef>
              <a:spcAft>
                <a:spcPct val="0"/>
              </a:spcAft>
              <a:buClr>
                <a:srgbClr val="FFCC00"/>
              </a:buClr>
              <a:buSzTx/>
              <a:buFont typeface="Wingdings" charset="2"/>
              <a:buNone/>
              <a:tabLst/>
            </a:pPr>
            <a:endParaRPr kumimoji="0" lang="it-IT" sz="1800" b="0" i="0" u="none" strike="noStrike" cap="none" normalizeH="0" baseline="0" smtClean="0">
              <a:ln>
                <a:noFill/>
              </a:ln>
              <a:solidFill>
                <a:schemeClr val="accent2"/>
              </a:solidFill>
              <a:effectLst/>
              <a:latin typeface="Arial" charset="0"/>
              <a:cs typeface="Arial" charset="0"/>
            </a:endParaRPr>
          </a:p>
        </p:txBody>
      </p:sp>
      <p:sp>
        <p:nvSpPr>
          <p:cNvPr id="11"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4"/>
          <p:cNvSpPr>
            <a:spLocks noGrp="1"/>
          </p:cNvSpPr>
          <p:nvPr>
            <p:ph type="sldNum" sz="quarter" idx="11"/>
          </p:nvPr>
        </p:nvSpPr>
        <p:spPr>
          <a:noFill/>
        </p:spPr>
        <p:txBody>
          <a:bodyPr/>
          <a:lstStyle/>
          <a:p>
            <a:fld id="{759C9332-7B4F-405E-858A-8B4D078A287E}" type="slidenum">
              <a:rPr lang="en-GB" smtClean="0"/>
              <a:pPr/>
              <a:t>6</a:t>
            </a:fld>
            <a:endParaRPr lang="en-GB" smtClean="0"/>
          </a:p>
        </p:txBody>
      </p:sp>
      <p:sp>
        <p:nvSpPr>
          <p:cNvPr id="8195" name="Rectangle 2"/>
          <p:cNvSpPr>
            <a:spLocks noGrp="1" noChangeArrowheads="1"/>
          </p:cNvSpPr>
          <p:nvPr>
            <p:ph type="title"/>
          </p:nvPr>
        </p:nvSpPr>
        <p:spPr>
          <a:xfrm>
            <a:off x="1143000" y="82550"/>
            <a:ext cx="7796213" cy="685800"/>
          </a:xfrm>
        </p:spPr>
        <p:txBody>
          <a:bodyPr/>
          <a:lstStyle/>
          <a:p>
            <a:pPr eaLnBrk="1" hangingPunct="1"/>
            <a:r>
              <a:rPr lang="en-US" sz="2400" b="0" dirty="0">
                <a:solidFill>
                  <a:srgbClr val="00007A"/>
                </a:solidFill>
                <a:latin typeface="Arial Rounded MT Bold" pitchFamily="34" charset="0"/>
              </a:rPr>
              <a:t>T</a:t>
            </a:r>
            <a:r>
              <a:rPr lang="en-US" sz="2400" b="0" dirty="0" smtClean="0">
                <a:solidFill>
                  <a:srgbClr val="00007A"/>
                </a:solidFill>
                <a:latin typeface="Arial Rounded MT Bold" pitchFamily="34" charset="0"/>
              </a:rPr>
              <a:t>he </a:t>
            </a:r>
            <a:r>
              <a:rPr lang="en-US" sz="2400" b="0" dirty="0">
                <a:solidFill>
                  <a:srgbClr val="00007A"/>
                </a:solidFill>
                <a:latin typeface="Arial Rounded MT Bold" pitchFamily="34" charset="0"/>
              </a:rPr>
              <a:t>Intra-Operative Electron Radio-Therapy </a:t>
            </a:r>
            <a:r>
              <a:rPr lang="en-US" sz="2400" b="0" dirty="0" smtClean="0">
                <a:solidFill>
                  <a:srgbClr val="00007A"/>
                </a:solidFill>
                <a:latin typeface="Arial Rounded MT Bold" pitchFamily="34" charset="0"/>
              </a:rPr>
              <a:t> (IOERT)  technique </a:t>
            </a:r>
          </a:p>
        </p:txBody>
      </p:sp>
      <p:sp>
        <p:nvSpPr>
          <p:cNvPr id="9" name="Segnaposto contenuto 2"/>
          <p:cNvSpPr>
            <a:spLocks/>
          </p:cNvSpPr>
          <p:nvPr/>
        </p:nvSpPr>
        <p:spPr bwMode="auto">
          <a:xfrm>
            <a:off x="127000" y="774700"/>
            <a:ext cx="8877300" cy="1879600"/>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Intra-Operative </a:t>
            </a:r>
            <a:r>
              <a:rPr lang="en-US" sz="2000" b="1" dirty="0">
                <a:solidFill>
                  <a:srgbClr val="F01302"/>
                </a:solidFill>
                <a:latin typeface="Comic Sans MS" pitchFamily="66" charset="0"/>
              </a:rPr>
              <a:t>Electron Radiotherapy (IOERT)</a:t>
            </a:r>
            <a:r>
              <a:rPr lang="en-US" b="1" dirty="0">
                <a:solidFill>
                  <a:srgbClr val="000074"/>
                </a:solidFill>
                <a:latin typeface="Verdana" pitchFamily="32" charset="0"/>
              </a:rPr>
              <a:t> is an advanced radiation therapy technique that allows treatment of tumors </a:t>
            </a:r>
            <a:r>
              <a:rPr lang="en-US" b="1" dirty="0" smtClean="0">
                <a:solidFill>
                  <a:srgbClr val="000074"/>
                </a:solidFill>
                <a:latin typeface="Verdana" pitchFamily="32" charset="0"/>
              </a:rPr>
              <a:t>directly </a:t>
            </a:r>
            <a:r>
              <a:rPr lang="en-US" b="1" dirty="0">
                <a:solidFill>
                  <a:srgbClr val="000074"/>
                </a:solidFill>
                <a:latin typeface="Verdana" pitchFamily="32" charset="0"/>
              </a:rPr>
              <a:t>in the surgery </a:t>
            </a:r>
            <a:r>
              <a:rPr lang="en-US" b="1" dirty="0" smtClean="0">
                <a:solidFill>
                  <a:srgbClr val="000074"/>
                </a:solidFill>
                <a:latin typeface="Verdana" pitchFamily="32" charset="0"/>
              </a:rPr>
              <a:t>room</a:t>
            </a:r>
            <a:r>
              <a:rPr lang="it-IT" b="1" dirty="0" smtClean="0">
                <a:solidFill>
                  <a:srgbClr val="000074"/>
                </a:solidFill>
                <a:latin typeface="Verdana" pitchFamily="32" charset="0"/>
              </a:rPr>
              <a:t>,</a:t>
            </a:r>
            <a:r>
              <a:rPr lang="en-US" b="1" dirty="0" smtClean="0">
                <a:solidFill>
                  <a:srgbClr val="000074"/>
                </a:solidFill>
                <a:latin typeface="Verdana" pitchFamily="32" charset="0"/>
              </a:rPr>
              <a:t> after the surgeon have removed the tumor tissues</a:t>
            </a:r>
            <a:endParaRPr lang="it-IT" b="1" dirty="0">
              <a:solidFill>
                <a:srgbClr val="000074"/>
              </a:solidFill>
              <a:latin typeface="Verdana" pitchFamily="32" charset="0"/>
            </a:endParaRPr>
          </a:p>
        </p:txBody>
      </p:sp>
      <p:sp>
        <p:nvSpPr>
          <p:cNvPr id="10" name="Segnaposto contenuto 2"/>
          <p:cNvSpPr>
            <a:spLocks/>
          </p:cNvSpPr>
          <p:nvPr/>
        </p:nvSpPr>
        <p:spPr bwMode="auto">
          <a:xfrm>
            <a:off x="139699" y="3046872"/>
            <a:ext cx="5892611" cy="1197586"/>
          </a:xfrm>
          <a:prstGeom prst="rect">
            <a:avLst/>
          </a:prstGeom>
          <a:noFill/>
          <a:ln w="9525">
            <a:noFill/>
            <a:miter lim="800000"/>
            <a:headEnd/>
            <a:tailEnd/>
          </a:ln>
        </p:spPr>
        <p:txBody>
          <a:bodyPr/>
          <a:lstStyle/>
          <a:p>
            <a:pPr marL="285750" indent="-285750" algn="just">
              <a:lnSpc>
                <a:spcPct val="150000"/>
              </a:lnSpc>
              <a:spcBef>
                <a:spcPct val="20000"/>
              </a:spcBef>
              <a:buClr>
                <a:schemeClr val="folHlink"/>
              </a:buClr>
              <a:buSzPct val="150000"/>
              <a:buFont typeface="Wingdings" charset="2"/>
              <a:buChar char="v"/>
            </a:pPr>
            <a:r>
              <a:rPr lang="en-US" b="1" dirty="0" smtClean="0">
                <a:solidFill>
                  <a:srgbClr val="000074"/>
                </a:solidFill>
                <a:latin typeface="Verdana" pitchFamily="32" charset="0"/>
              </a:rPr>
              <a:t> </a:t>
            </a:r>
            <a:r>
              <a:rPr lang="en-US" b="1" cap="all" dirty="0" smtClean="0">
                <a:solidFill>
                  <a:srgbClr val="00B050"/>
                </a:solidFill>
                <a:latin typeface="Verdana" pitchFamily="32" charset="0"/>
              </a:rPr>
              <a:t>Ionizing radiations</a:t>
            </a:r>
            <a:r>
              <a:rPr lang="en-US" b="1" dirty="0" smtClean="0">
                <a:solidFill>
                  <a:srgbClr val="000074"/>
                </a:solidFill>
                <a:latin typeface="Verdana" pitchFamily="32" charset="0"/>
              </a:rPr>
              <a:t> are represented by electrons</a:t>
            </a:r>
          </a:p>
        </p:txBody>
      </p:sp>
      <p:pic>
        <p:nvPicPr>
          <p:cNvPr id="11" name="Picture 8" descr="iort (2)_ok"/>
          <p:cNvPicPr>
            <a:picLocks noChangeAspect="1" noChangeArrowheads="1"/>
          </p:cNvPicPr>
          <p:nvPr/>
        </p:nvPicPr>
        <p:blipFill>
          <a:blip r:embed="rId3" cstate="print"/>
          <a:srcRect/>
          <a:stretch>
            <a:fillRect/>
          </a:stretch>
        </p:blipFill>
        <p:spPr bwMode="auto">
          <a:xfrm>
            <a:off x="6032500" y="2159000"/>
            <a:ext cx="2981500" cy="4283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Segnaposto contenuto 2"/>
          <p:cNvSpPr>
            <a:spLocks/>
          </p:cNvSpPr>
          <p:nvPr/>
        </p:nvSpPr>
        <p:spPr bwMode="auto">
          <a:xfrm>
            <a:off x="182916" y="4536775"/>
            <a:ext cx="5651500" cy="1754849"/>
          </a:xfrm>
          <a:prstGeom prst="rect">
            <a:avLst/>
          </a:prstGeom>
          <a:noFill/>
          <a:ln w="9525">
            <a:noFill/>
            <a:miter lim="800000"/>
            <a:headEnd/>
            <a:tailEnd/>
          </a:ln>
        </p:spPr>
        <p:txBody>
          <a:bodyPr/>
          <a:lstStyle/>
          <a:p>
            <a:pPr marL="285750" indent="-285750" algn="just">
              <a:lnSpc>
                <a:spcPct val="150000"/>
              </a:lnSpc>
              <a:spcBef>
                <a:spcPct val="20000"/>
              </a:spcBef>
              <a:buClr>
                <a:schemeClr val="folHlink"/>
              </a:buClr>
              <a:buSzPct val="150000"/>
              <a:buFont typeface="Wingdings" charset="2"/>
              <a:buChar char="v"/>
            </a:pPr>
            <a:r>
              <a:rPr lang="en-US" b="1" dirty="0" smtClean="0">
                <a:solidFill>
                  <a:srgbClr val="000074"/>
                </a:solidFill>
                <a:latin typeface="Verdana" pitchFamily="32" charset="0"/>
              </a:rPr>
              <a:t> The </a:t>
            </a:r>
            <a:r>
              <a:rPr lang="en-US" b="1" dirty="0">
                <a:solidFill>
                  <a:srgbClr val="00B050"/>
                </a:solidFill>
                <a:latin typeface="Verdana" pitchFamily="32" charset="0"/>
              </a:rPr>
              <a:t>electron beam</a:t>
            </a:r>
            <a:r>
              <a:rPr lang="en-US" b="1" dirty="0">
                <a:solidFill>
                  <a:srgbClr val="000074"/>
                </a:solidFill>
                <a:latin typeface="Verdana" pitchFamily="32" charset="0"/>
              </a:rPr>
              <a:t> is produced through dedicated and mobile accelerators, such as </a:t>
            </a:r>
            <a:r>
              <a:rPr lang="en-US" sz="2000" b="1" dirty="0">
                <a:solidFill>
                  <a:srgbClr val="00B0F0"/>
                </a:solidFill>
                <a:latin typeface="Comic Sans MS" pitchFamily="66" charset="0"/>
              </a:rPr>
              <a:t>NOVAC7</a:t>
            </a:r>
            <a:r>
              <a:rPr lang="en-US" b="1" dirty="0">
                <a:solidFill>
                  <a:srgbClr val="000074"/>
                </a:solidFill>
                <a:latin typeface="Verdana" pitchFamily="32" charset="0"/>
              </a:rPr>
              <a:t> (NRT, </a:t>
            </a:r>
            <a:r>
              <a:rPr lang="en-US" b="1" dirty="0" err="1">
                <a:solidFill>
                  <a:srgbClr val="000074"/>
                </a:solidFill>
                <a:latin typeface="Verdana" pitchFamily="32" charset="0"/>
              </a:rPr>
              <a:t>Aprilia</a:t>
            </a:r>
            <a:r>
              <a:rPr lang="en-US" b="1" dirty="0">
                <a:solidFill>
                  <a:srgbClr val="000074"/>
                </a:solidFill>
                <a:latin typeface="Verdana" pitchFamily="32" charset="0"/>
              </a:rPr>
              <a:t>, Italy</a:t>
            </a:r>
            <a:r>
              <a:rPr lang="en-US" b="1" dirty="0" smtClean="0">
                <a:solidFill>
                  <a:srgbClr val="000074"/>
                </a:solidFill>
                <a:latin typeface="Verdana" pitchFamily="32" charset="0"/>
              </a:rPr>
              <a:t>).</a:t>
            </a:r>
            <a:r>
              <a:rPr lang="en-US" b="1" dirty="0">
                <a:solidFill>
                  <a:srgbClr val="000074"/>
                </a:solidFill>
                <a:latin typeface="Verdana" pitchFamily="32" charset="0"/>
              </a:rPr>
              <a:t/>
            </a:r>
            <a:br>
              <a:rPr lang="en-US" b="1" dirty="0">
                <a:solidFill>
                  <a:srgbClr val="000074"/>
                </a:solidFill>
                <a:latin typeface="Verdana" pitchFamily="32" charset="0"/>
              </a:rPr>
            </a:br>
            <a:endParaRPr lang="en-US" b="1" dirty="0">
              <a:solidFill>
                <a:srgbClr val="000074"/>
              </a:solidFill>
              <a:latin typeface="Verdana" pitchFamily="32" charset="0"/>
            </a:endParaRPr>
          </a:p>
        </p:txBody>
      </p:sp>
      <p:sp>
        <p:nvSpPr>
          <p:cNvPr id="13"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4"/>
          <p:cNvSpPr>
            <a:spLocks noGrp="1"/>
          </p:cNvSpPr>
          <p:nvPr>
            <p:ph type="sldNum" sz="quarter" idx="11"/>
          </p:nvPr>
        </p:nvSpPr>
        <p:spPr>
          <a:noFill/>
        </p:spPr>
        <p:txBody>
          <a:bodyPr/>
          <a:lstStyle/>
          <a:p>
            <a:fld id="{759C9332-7B4F-405E-858A-8B4D078A287E}" type="slidenum">
              <a:rPr lang="en-GB" smtClean="0"/>
              <a:pPr/>
              <a:t>7</a:t>
            </a:fld>
            <a:endParaRPr lang="en-GB" smtClean="0"/>
          </a:p>
        </p:txBody>
      </p:sp>
      <p:sp>
        <p:nvSpPr>
          <p:cNvPr id="8195" name="Rectangle 2"/>
          <p:cNvSpPr>
            <a:spLocks noGrp="1" noChangeArrowheads="1"/>
          </p:cNvSpPr>
          <p:nvPr>
            <p:ph type="title"/>
          </p:nvPr>
        </p:nvSpPr>
        <p:spPr>
          <a:xfrm>
            <a:off x="1143000" y="82550"/>
            <a:ext cx="7796213" cy="685800"/>
          </a:xfrm>
        </p:spPr>
        <p:txBody>
          <a:bodyPr/>
          <a:lstStyle/>
          <a:p>
            <a:pPr eaLnBrk="1" hangingPunct="1"/>
            <a:r>
              <a:rPr lang="en-US" sz="2400" b="0" dirty="0" smtClean="0">
                <a:solidFill>
                  <a:srgbClr val="00007A"/>
                </a:solidFill>
                <a:latin typeface="Arial Rounded MT Bold" pitchFamily="34" charset="0"/>
              </a:rPr>
              <a:t>IOERT for Breast</a:t>
            </a:r>
          </a:p>
        </p:txBody>
      </p:sp>
      <p:sp>
        <p:nvSpPr>
          <p:cNvPr id="9" name="Segnaposto contenuto 2"/>
          <p:cNvSpPr>
            <a:spLocks/>
          </p:cNvSpPr>
          <p:nvPr/>
        </p:nvSpPr>
        <p:spPr bwMode="auto">
          <a:xfrm>
            <a:off x="127000" y="1184140"/>
            <a:ext cx="3039281" cy="1879600"/>
          </a:xfrm>
          <a:prstGeom prst="rect">
            <a:avLst/>
          </a:prstGeom>
          <a:noFill/>
          <a:ln w="9525">
            <a:noFill/>
            <a:miter lim="800000"/>
            <a:headEnd/>
            <a:tailEnd/>
          </a:ln>
        </p:spPr>
        <p:txBody>
          <a:bodyPr/>
          <a:lstStyle/>
          <a:p>
            <a:pPr marL="342900" indent="-342900" algn="l">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placing a metal disc to protect healthy tissue</a:t>
            </a:r>
            <a:endParaRPr lang="it-IT" b="1" dirty="0">
              <a:solidFill>
                <a:srgbClr val="000074"/>
              </a:solidFill>
              <a:latin typeface="Verdana" pitchFamily="32" charset="0"/>
            </a:endParaRPr>
          </a:p>
        </p:txBody>
      </p:sp>
      <p:pic>
        <p:nvPicPr>
          <p:cNvPr id="13" name="Picture 4"/>
          <p:cNvPicPr>
            <a:picLocks noChangeAspect="1" noChangeArrowheads="1"/>
          </p:cNvPicPr>
          <p:nvPr/>
        </p:nvPicPr>
        <p:blipFill>
          <a:blip r:embed="rId3" cstate="print"/>
          <a:srcRect/>
          <a:stretch>
            <a:fillRect/>
          </a:stretch>
        </p:blipFill>
        <p:spPr bwMode="auto">
          <a:xfrm>
            <a:off x="218419" y="2920620"/>
            <a:ext cx="2700338" cy="2661311"/>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14" name="Gruppo 17"/>
          <p:cNvGrpSpPr>
            <a:grpSpLocks/>
          </p:cNvGrpSpPr>
          <p:nvPr/>
        </p:nvGrpSpPr>
        <p:grpSpPr bwMode="auto">
          <a:xfrm rot="5400000">
            <a:off x="1194232" y="1457181"/>
            <a:ext cx="4026017" cy="6004980"/>
            <a:chOff x="7689" y="2844246"/>
            <a:chExt cx="5173911" cy="6264522"/>
          </a:xfrm>
        </p:grpSpPr>
        <p:pic>
          <p:nvPicPr>
            <p:cNvPr id="15" name="Picture 23"/>
            <p:cNvPicPr>
              <a:picLocks noChangeAspect="1" noChangeArrowheads="1"/>
            </p:cNvPicPr>
            <p:nvPr/>
          </p:nvPicPr>
          <p:blipFill>
            <a:blip r:embed="rId4" cstate="print"/>
            <a:srcRect/>
            <a:stretch>
              <a:fillRect/>
            </a:stretch>
          </p:blipFill>
          <p:spPr bwMode="auto">
            <a:xfrm>
              <a:off x="838200" y="2844246"/>
              <a:ext cx="4343400" cy="3480354"/>
            </a:xfrm>
            <a:prstGeom prst="rect">
              <a:avLst/>
            </a:prstGeom>
            <a:noFill/>
            <a:ln w="9525">
              <a:noFill/>
              <a:miter lim="800000"/>
              <a:headEnd/>
              <a:tailEnd/>
            </a:ln>
          </p:spPr>
        </p:pic>
        <p:sp>
          <p:nvSpPr>
            <p:cNvPr id="16" name="Text Box 39"/>
            <p:cNvSpPr txBox="1">
              <a:spLocks noChangeArrowheads="1"/>
            </p:cNvSpPr>
            <p:nvPr/>
          </p:nvSpPr>
          <p:spPr bwMode="auto">
            <a:xfrm rot="16200000">
              <a:off x="121489" y="3653486"/>
              <a:ext cx="852195" cy="1079796"/>
            </a:xfrm>
            <a:prstGeom prst="rect">
              <a:avLst/>
            </a:prstGeom>
            <a:noFill/>
            <a:ln w="9525">
              <a:noFill/>
              <a:miter lim="800000"/>
              <a:headEnd/>
              <a:tailEnd/>
            </a:ln>
          </p:spPr>
          <p:txBody>
            <a:bodyPr wrap="none">
              <a:spAutoFit/>
            </a:bodyPr>
            <a:lstStyle/>
            <a:p>
              <a:r>
                <a:rPr lang="en-GB" dirty="0">
                  <a:solidFill>
                    <a:schemeClr val="accent1"/>
                  </a:solidFill>
                </a:rPr>
                <a:t>Electron </a:t>
              </a:r>
            </a:p>
            <a:p>
              <a:r>
                <a:rPr lang="en-GB" dirty="0">
                  <a:solidFill>
                    <a:schemeClr val="accent1"/>
                  </a:solidFill>
                </a:rPr>
                <a:t>beam</a:t>
              </a:r>
            </a:p>
          </p:txBody>
        </p:sp>
        <p:grpSp>
          <p:nvGrpSpPr>
            <p:cNvPr id="17" name="Group 33"/>
            <p:cNvGrpSpPr>
              <a:grpSpLocks/>
            </p:cNvGrpSpPr>
            <p:nvPr/>
          </p:nvGrpSpPr>
          <p:grpSpPr bwMode="auto">
            <a:xfrm>
              <a:off x="76200" y="4800600"/>
              <a:ext cx="838200" cy="609600"/>
              <a:chOff x="96" y="2928"/>
              <a:chExt cx="960" cy="384"/>
            </a:xfrm>
          </p:grpSpPr>
          <p:sp>
            <p:nvSpPr>
              <p:cNvPr id="25" name="Line 34"/>
              <p:cNvSpPr>
                <a:spLocks noChangeShapeType="1"/>
              </p:cNvSpPr>
              <p:nvPr/>
            </p:nvSpPr>
            <p:spPr bwMode="auto">
              <a:xfrm>
                <a:off x="96" y="2928"/>
                <a:ext cx="960" cy="0"/>
              </a:xfrm>
              <a:prstGeom prst="line">
                <a:avLst/>
              </a:prstGeom>
              <a:noFill/>
              <a:ln w="9525">
                <a:solidFill>
                  <a:schemeClr val="tx1"/>
                </a:solidFill>
                <a:round/>
                <a:headEnd/>
                <a:tailEnd type="triangle" w="med" len="med"/>
              </a:ln>
            </p:spPr>
            <p:txBody>
              <a:bodyPr/>
              <a:lstStyle/>
              <a:p>
                <a:endParaRPr lang="it-IT"/>
              </a:p>
            </p:txBody>
          </p:sp>
          <p:sp>
            <p:nvSpPr>
              <p:cNvPr id="26" name="Line 35"/>
              <p:cNvSpPr>
                <a:spLocks noChangeShapeType="1"/>
              </p:cNvSpPr>
              <p:nvPr/>
            </p:nvSpPr>
            <p:spPr bwMode="auto">
              <a:xfrm>
                <a:off x="96" y="3024"/>
                <a:ext cx="960" cy="0"/>
              </a:xfrm>
              <a:prstGeom prst="line">
                <a:avLst/>
              </a:prstGeom>
              <a:noFill/>
              <a:ln w="9525">
                <a:solidFill>
                  <a:schemeClr val="tx1"/>
                </a:solidFill>
                <a:round/>
                <a:headEnd/>
                <a:tailEnd type="triangle" w="med" len="med"/>
              </a:ln>
            </p:spPr>
            <p:txBody>
              <a:bodyPr/>
              <a:lstStyle/>
              <a:p>
                <a:endParaRPr lang="it-IT"/>
              </a:p>
            </p:txBody>
          </p:sp>
          <p:sp>
            <p:nvSpPr>
              <p:cNvPr id="27" name="Line 36"/>
              <p:cNvSpPr>
                <a:spLocks noChangeShapeType="1"/>
              </p:cNvSpPr>
              <p:nvPr/>
            </p:nvSpPr>
            <p:spPr bwMode="auto">
              <a:xfrm>
                <a:off x="96" y="3120"/>
                <a:ext cx="960" cy="0"/>
              </a:xfrm>
              <a:prstGeom prst="line">
                <a:avLst/>
              </a:prstGeom>
              <a:noFill/>
              <a:ln w="9525">
                <a:solidFill>
                  <a:schemeClr val="tx1"/>
                </a:solidFill>
                <a:round/>
                <a:headEnd/>
                <a:tailEnd type="triangle" w="med" len="med"/>
              </a:ln>
            </p:spPr>
            <p:txBody>
              <a:bodyPr/>
              <a:lstStyle/>
              <a:p>
                <a:endParaRPr lang="it-IT"/>
              </a:p>
            </p:txBody>
          </p:sp>
          <p:sp>
            <p:nvSpPr>
              <p:cNvPr id="28" name="Line 37"/>
              <p:cNvSpPr>
                <a:spLocks noChangeShapeType="1"/>
              </p:cNvSpPr>
              <p:nvPr/>
            </p:nvSpPr>
            <p:spPr bwMode="auto">
              <a:xfrm>
                <a:off x="96" y="3216"/>
                <a:ext cx="960" cy="0"/>
              </a:xfrm>
              <a:prstGeom prst="line">
                <a:avLst/>
              </a:prstGeom>
              <a:noFill/>
              <a:ln w="9525">
                <a:solidFill>
                  <a:schemeClr val="tx1"/>
                </a:solidFill>
                <a:round/>
                <a:headEnd/>
                <a:tailEnd type="triangle" w="med" len="med"/>
              </a:ln>
            </p:spPr>
            <p:txBody>
              <a:bodyPr/>
              <a:lstStyle/>
              <a:p>
                <a:endParaRPr lang="it-IT"/>
              </a:p>
            </p:txBody>
          </p:sp>
          <p:sp>
            <p:nvSpPr>
              <p:cNvPr id="29" name="Line 38"/>
              <p:cNvSpPr>
                <a:spLocks noChangeShapeType="1"/>
              </p:cNvSpPr>
              <p:nvPr/>
            </p:nvSpPr>
            <p:spPr bwMode="auto">
              <a:xfrm>
                <a:off x="96" y="3312"/>
                <a:ext cx="960" cy="0"/>
              </a:xfrm>
              <a:prstGeom prst="line">
                <a:avLst/>
              </a:prstGeom>
              <a:noFill/>
              <a:ln w="9525">
                <a:solidFill>
                  <a:schemeClr val="tx1"/>
                </a:solidFill>
                <a:round/>
                <a:headEnd/>
                <a:tailEnd type="triangle" w="med" len="med"/>
              </a:ln>
            </p:spPr>
            <p:txBody>
              <a:bodyPr/>
              <a:lstStyle/>
              <a:p>
                <a:endParaRPr lang="it-IT"/>
              </a:p>
            </p:txBody>
          </p:sp>
        </p:grpSp>
        <p:sp>
          <p:nvSpPr>
            <p:cNvPr id="18" name="Line 40"/>
            <p:cNvSpPr>
              <a:spLocks noChangeShapeType="1"/>
            </p:cNvSpPr>
            <p:nvPr/>
          </p:nvSpPr>
          <p:spPr bwMode="auto">
            <a:xfrm>
              <a:off x="2209800" y="3581400"/>
              <a:ext cx="2362200" cy="0"/>
            </a:xfrm>
            <a:prstGeom prst="line">
              <a:avLst/>
            </a:prstGeom>
            <a:noFill/>
            <a:ln w="19050">
              <a:solidFill>
                <a:schemeClr val="tx1"/>
              </a:solidFill>
              <a:prstDash val="lgDash"/>
              <a:round/>
              <a:headEnd/>
              <a:tailEnd/>
            </a:ln>
          </p:spPr>
          <p:txBody>
            <a:bodyPr/>
            <a:lstStyle/>
            <a:p>
              <a:endParaRPr lang="it-IT"/>
            </a:p>
          </p:txBody>
        </p:sp>
        <p:sp>
          <p:nvSpPr>
            <p:cNvPr id="19" name="Text Box 26"/>
            <p:cNvSpPr txBox="1">
              <a:spLocks noChangeArrowheads="1"/>
            </p:cNvSpPr>
            <p:nvPr/>
          </p:nvSpPr>
          <p:spPr bwMode="auto">
            <a:xfrm rot="16200000">
              <a:off x="1126784" y="3995017"/>
              <a:ext cx="955276" cy="1079796"/>
            </a:xfrm>
            <a:prstGeom prst="rect">
              <a:avLst/>
            </a:prstGeom>
            <a:noFill/>
            <a:ln w="9525">
              <a:noFill/>
              <a:miter lim="800000"/>
              <a:headEnd/>
              <a:tailEnd/>
            </a:ln>
          </p:spPr>
          <p:txBody>
            <a:bodyPr wrap="none">
              <a:spAutoFit/>
            </a:bodyPr>
            <a:lstStyle/>
            <a:p>
              <a:r>
                <a:rPr lang="en-US" dirty="0">
                  <a:solidFill>
                    <a:schemeClr val="accent1"/>
                  </a:solidFill>
                </a:rPr>
                <a:t>Treatment</a:t>
              </a:r>
            </a:p>
            <a:p>
              <a:pPr algn="r"/>
              <a:r>
                <a:rPr lang="en-US" dirty="0">
                  <a:solidFill>
                    <a:schemeClr val="accent1"/>
                  </a:solidFill>
                </a:rPr>
                <a:t>Zone</a:t>
              </a:r>
            </a:p>
          </p:txBody>
        </p:sp>
        <p:sp>
          <p:nvSpPr>
            <p:cNvPr id="20" name="Line 27"/>
            <p:cNvSpPr>
              <a:spLocks noChangeShapeType="1"/>
            </p:cNvSpPr>
            <p:nvPr/>
          </p:nvSpPr>
          <p:spPr bwMode="auto">
            <a:xfrm>
              <a:off x="2192260" y="3200403"/>
              <a:ext cx="3033" cy="5908365"/>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it-IT"/>
            </a:p>
          </p:txBody>
        </p:sp>
        <p:sp>
          <p:nvSpPr>
            <p:cNvPr id="21" name="Text Box 28"/>
            <p:cNvSpPr txBox="1">
              <a:spLocks noChangeArrowheads="1"/>
            </p:cNvSpPr>
            <p:nvPr/>
          </p:nvSpPr>
          <p:spPr bwMode="auto">
            <a:xfrm rot="16200000">
              <a:off x="2339084" y="4452217"/>
              <a:ext cx="755699" cy="1079796"/>
            </a:xfrm>
            <a:prstGeom prst="rect">
              <a:avLst/>
            </a:prstGeom>
            <a:noFill/>
            <a:ln w="9525">
              <a:noFill/>
              <a:miter lim="800000"/>
              <a:headEnd/>
              <a:tailEnd/>
            </a:ln>
          </p:spPr>
          <p:txBody>
            <a:bodyPr wrap="none">
              <a:spAutoFit/>
            </a:bodyPr>
            <a:lstStyle/>
            <a:p>
              <a:r>
                <a:rPr lang="en-US" dirty="0">
                  <a:solidFill>
                    <a:schemeClr val="accent1"/>
                  </a:solidFill>
                </a:rPr>
                <a:t>Healthy</a:t>
              </a:r>
            </a:p>
            <a:p>
              <a:r>
                <a:rPr lang="en-US" dirty="0">
                  <a:solidFill>
                    <a:schemeClr val="accent1"/>
                  </a:solidFill>
                </a:rPr>
                <a:t>Tissues</a:t>
              </a:r>
            </a:p>
          </p:txBody>
        </p:sp>
        <p:sp>
          <p:nvSpPr>
            <p:cNvPr id="22" name="Line 29"/>
            <p:cNvSpPr>
              <a:spLocks noChangeShapeType="1"/>
            </p:cNvSpPr>
            <p:nvPr/>
          </p:nvSpPr>
          <p:spPr bwMode="auto">
            <a:xfrm>
              <a:off x="990600" y="3581400"/>
              <a:ext cx="1224000" cy="0"/>
            </a:xfrm>
            <a:prstGeom prst="line">
              <a:avLst/>
            </a:prstGeom>
            <a:noFill/>
            <a:ln w="19050">
              <a:solidFill>
                <a:schemeClr val="tx1"/>
              </a:solidFill>
              <a:prstDash val="lgDash"/>
              <a:round/>
              <a:headEnd/>
              <a:tailEnd/>
            </a:ln>
          </p:spPr>
          <p:txBody>
            <a:bodyPr/>
            <a:lstStyle/>
            <a:p>
              <a:endParaRPr lang="it-IT"/>
            </a:p>
          </p:txBody>
        </p:sp>
      </p:grpSp>
      <p:pic>
        <p:nvPicPr>
          <p:cNvPr id="12" name="Picture 3"/>
          <p:cNvPicPr>
            <a:picLocks noChangeAspect="1" noChangeArrowheads="1"/>
          </p:cNvPicPr>
          <p:nvPr/>
        </p:nvPicPr>
        <p:blipFill>
          <a:blip r:embed="rId5" cstate="print"/>
          <a:srcRect/>
          <a:stretch>
            <a:fillRect/>
          </a:stretch>
        </p:blipFill>
        <p:spPr bwMode="auto">
          <a:xfrm>
            <a:off x="6097233" y="2535077"/>
            <a:ext cx="2808000" cy="3742530"/>
          </a:xfrm>
          <a:prstGeom prst="rect">
            <a:avLst/>
          </a:prstGeom>
          <a:noFill/>
          <a:ln w="9525">
            <a:noFill/>
            <a:miter lim="800000"/>
            <a:headEnd/>
            <a:tailEnd/>
          </a:ln>
        </p:spPr>
      </p:pic>
      <p:sp>
        <p:nvSpPr>
          <p:cNvPr id="30" name="Segnaposto contenuto 2"/>
          <p:cNvSpPr>
            <a:spLocks/>
          </p:cNvSpPr>
          <p:nvPr/>
        </p:nvSpPr>
        <p:spPr bwMode="auto">
          <a:xfrm>
            <a:off x="3029802" y="1225259"/>
            <a:ext cx="6059606" cy="985677"/>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buFont typeface="Wingdings" charset="2"/>
              <a:buChar char="v"/>
            </a:pPr>
            <a:r>
              <a:rPr lang="en-US" sz="2000" b="1" dirty="0" smtClean="0">
                <a:solidFill>
                  <a:srgbClr val="F01302"/>
                </a:solidFill>
                <a:latin typeface="Comic Sans MS" pitchFamily="66" charset="0"/>
              </a:rPr>
              <a:t> </a:t>
            </a:r>
            <a:r>
              <a:rPr lang="en-US" b="1" dirty="0" smtClean="0">
                <a:solidFill>
                  <a:srgbClr val="000074"/>
                </a:solidFill>
                <a:latin typeface="Verdana" pitchFamily="32" charset="0"/>
              </a:rPr>
              <a:t>A single high </a:t>
            </a:r>
            <a:r>
              <a:rPr lang="en-US" b="1" dirty="0" smtClean="0">
                <a:solidFill>
                  <a:srgbClr val="FF0000"/>
                </a:solidFill>
                <a:latin typeface="Verdana" pitchFamily="32" charset="0"/>
              </a:rPr>
              <a:t>DOSE</a:t>
            </a:r>
            <a:r>
              <a:rPr lang="en-US" b="1" dirty="0" smtClean="0">
                <a:solidFill>
                  <a:srgbClr val="000074"/>
                </a:solidFill>
                <a:latin typeface="Verdana" pitchFamily="32" charset="0"/>
              </a:rPr>
              <a:t> is released to the target.</a:t>
            </a:r>
          </a:p>
        </p:txBody>
      </p:sp>
      <p:sp>
        <p:nvSpPr>
          <p:cNvPr id="24"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2400" b="0" dirty="0" smtClean="0">
                <a:solidFill>
                  <a:srgbClr val="00007A"/>
                </a:solidFill>
                <a:latin typeface="Arial Rounded MT Bold" pitchFamily="34" charset="0"/>
              </a:rPr>
              <a:t>IOERT Computer Simulation Activities</a:t>
            </a:r>
            <a:endParaRPr lang="en-GB" sz="2400" b="0" dirty="0">
              <a:solidFill>
                <a:srgbClr val="00007A"/>
              </a:solidFill>
              <a:latin typeface="Arial Rounded MT Bold" pitchFamily="34" charset="0"/>
            </a:endParaRPr>
          </a:p>
        </p:txBody>
      </p:sp>
      <p:sp>
        <p:nvSpPr>
          <p:cNvPr id="5" name="Segnaposto numero diapositiva 4"/>
          <p:cNvSpPr>
            <a:spLocks noGrp="1"/>
          </p:cNvSpPr>
          <p:nvPr>
            <p:ph type="sldNum" sz="quarter" idx="11"/>
          </p:nvPr>
        </p:nvSpPr>
        <p:spPr/>
        <p:txBody>
          <a:bodyPr/>
          <a:lstStyle/>
          <a:p>
            <a:pPr>
              <a:defRPr/>
            </a:pPr>
            <a:fld id="{D10DAEFF-4875-45F4-BCDC-1EF7CE8949F0}" type="slidenum">
              <a:rPr lang="en-GB" smtClean="0"/>
              <a:pPr>
                <a:defRPr/>
              </a:pPr>
              <a:t>8</a:t>
            </a:fld>
            <a:endParaRPr lang="en-GB" dirty="0"/>
          </a:p>
        </p:txBody>
      </p:sp>
      <p:sp>
        <p:nvSpPr>
          <p:cNvPr id="6" name="Segnaposto contenuto 2"/>
          <p:cNvSpPr>
            <a:spLocks/>
          </p:cNvSpPr>
          <p:nvPr/>
        </p:nvSpPr>
        <p:spPr bwMode="auto">
          <a:xfrm>
            <a:off x="127000" y="979419"/>
            <a:ext cx="3598839" cy="726551"/>
          </a:xfrm>
          <a:prstGeom prst="rect">
            <a:avLst/>
          </a:prstGeom>
          <a:noFill/>
          <a:ln w="9525">
            <a:noFill/>
            <a:miter lim="800000"/>
            <a:headEnd/>
            <a:tailEnd/>
          </a:ln>
        </p:spPr>
        <p:txBody>
          <a:bodyPr/>
          <a:lstStyle/>
          <a:p>
            <a:pPr marL="342900" indent="-342900" algn="l">
              <a:lnSpc>
                <a:spcPct val="150000"/>
              </a:lnSpc>
              <a:spcBef>
                <a:spcPct val="20000"/>
              </a:spcBef>
              <a:buClr>
                <a:schemeClr val="folHlink"/>
              </a:buClr>
              <a:buSzPct val="150000"/>
            </a:pPr>
            <a:r>
              <a:rPr lang="en-US" b="1" dirty="0">
                <a:solidFill>
                  <a:srgbClr val="000074"/>
                </a:solidFill>
                <a:latin typeface="Verdana" pitchFamily="32" charset="0"/>
              </a:rPr>
              <a:t>S</a:t>
            </a:r>
            <a:r>
              <a:rPr lang="en-US" b="1" dirty="0" smtClean="0">
                <a:solidFill>
                  <a:srgbClr val="000074"/>
                </a:solidFill>
                <a:latin typeface="Verdana" pitchFamily="32" charset="0"/>
              </a:rPr>
              <a:t>imulations of</a:t>
            </a:r>
          </a:p>
        </p:txBody>
      </p:sp>
      <p:pic>
        <p:nvPicPr>
          <p:cNvPr id="7" name="Immagine 6" descr="radiation transport.png"/>
          <p:cNvPicPr>
            <a:picLocks noChangeAspect="1"/>
          </p:cNvPicPr>
          <p:nvPr/>
        </p:nvPicPr>
        <p:blipFill>
          <a:blip r:embed="rId3" cstate="print"/>
          <a:stretch>
            <a:fillRect/>
          </a:stretch>
        </p:blipFill>
        <p:spPr>
          <a:xfrm rot="5400000">
            <a:off x="5863274" y="1746900"/>
            <a:ext cx="3352921" cy="2070123"/>
          </a:xfrm>
          <a:prstGeom prst="roundRect">
            <a:avLst/>
          </a:prstGeom>
        </p:spPr>
      </p:pic>
      <p:pic>
        <p:nvPicPr>
          <p:cNvPr id="8" name="Immagine 7" descr="PPD_ok.png"/>
          <p:cNvPicPr preferRelativeResize="0">
            <a:picLocks/>
          </p:cNvPicPr>
          <p:nvPr/>
        </p:nvPicPr>
        <p:blipFill>
          <a:blip r:embed="rId4" cstate="print">
            <a:lum contrast="10000"/>
          </a:blip>
          <a:stretch>
            <a:fillRect/>
          </a:stretch>
        </p:blipFill>
        <p:spPr>
          <a:xfrm>
            <a:off x="2881264" y="3736056"/>
            <a:ext cx="3016800" cy="1828800"/>
          </a:xfrm>
          <a:prstGeom prst="rect">
            <a:avLst/>
          </a:prstGeom>
        </p:spPr>
      </p:pic>
      <p:pic>
        <p:nvPicPr>
          <p:cNvPr id="9" name="Immagine 8" descr="Profilo.png"/>
          <p:cNvPicPr>
            <a:picLocks noChangeAspect="1"/>
          </p:cNvPicPr>
          <p:nvPr/>
        </p:nvPicPr>
        <p:blipFill>
          <a:blip r:embed="rId5" cstate="print"/>
          <a:stretch>
            <a:fillRect/>
          </a:stretch>
        </p:blipFill>
        <p:spPr>
          <a:xfrm rot="5400000">
            <a:off x="4119065" y="4166858"/>
            <a:ext cx="1519196" cy="972000"/>
          </a:xfrm>
          <a:prstGeom prst="rect">
            <a:avLst/>
          </a:prstGeom>
        </p:spPr>
      </p:pic>
      <p:sp>
        <p:nvSpPr>
          <p:cNvPr id="12" name="Segnaposto contenuto 2"/>
          <p:cNvSpPr>
            <a:spLocks/>
          </p:cNvSpPr>
          <p:nvPr/>
        </p:nvSpPr>
        <p:spPr bwMode="auto">
          <a:xfrm>
            <a:off x="1678691" y="1950715"/>
            <a:ext cx="5076980" cy="1392985"/>
          </a:xfrm>
          <a:prstGeom prst="rect">
            <a:avLst/>
          </a:prstGeom>
          <a:noFill/>
          <a:ln w="9525">
            <a:noFill/>
            <a:miter lim="800000"/>
            <a:headEnd/>
            <a:tailEnd/>
          </a:ln>
        </p:spPr>
        <p:txBody>
          <a:bodyPr/>
          <a:lstStyle/>
          <a:p>
            <a:pPr marL="342900" indent="-342900" algn="l">
              <a:lnSpc>
                <a:spcPct val="150000"/>
              </a:lnSpc>
              <a:spcBef>
                <a:spcPct val="20000"/>
              </a:spcBef>
              <a:buClr>
                <a:schemeClr val="folHlink"/>
              </a:buClr>
              <a:buSzPct val="150000"/>
            </a:pPr>
            <a:r>
              <a:rPr lang="en-US" sz="2400" b="1" dirty="0" smtClean="0">
                <a:solidFill>
                  <a:srgbClr val="000074"/>
                </a:solidFill>
                <a:latin typeface="Verdana" pitchFamily="32" charset="0"/>
              </a:rPr>
              <a:t>	</a:t>
            </a:r>
            <a:r>
              <a:rPr lang="en-US" sz="2400" b="1" cap="all" dirty="0" smtClean="0">
                <a:solidFill>
                  <a:srgbClr val="00B050"/>
                </a:solidFill>
                <a:latin typeface="Verdana" pitchFamily="32" charset="0"/>
              </a:rPr>
              <a:t>ionizing radiation</a:t>
            </a:r>
            <a:r>
              <a:rPr lang="en-US" sz="2400" b="1" dirty="0" smtClean="0">
                <a:solidFill>
                  <a:srgbClr val="000074"/>
                </a:solidFill>
                <a:latin typeface="Verdana" pitchFamily="32" charset="0"/>
              </a:rPr>
              <a:t> </a:t>
            </a:r>
          </a:p>
          <a:p>
            <a:pPr marL="342900" indent="-342900" algn="l">
              <a:lnSpc>
                <a:spcPct val="150000"/>
              </a:lnSpc>
              <a:spcBef>
                <a:spcPct val="20000"/>
              </a:spcBef>
              <a:buClr>
                <a:schemeClr val="folHlink"/>
              </a:buClr>
              <a:buSzPct val="150000"/>
            </a:pPr>
            <a:r>
              <a:rPr lang="en-US" sz="2400" b="1" dirty="0" smtClean="0">
                <a:solidFill>
                  <a:srgbClr val="000074"/>
                </a:solidFill>
                <a:latin typeface="Verdana" pitchFamily="32" charset="0"/>
              </a:rPr>
              <a:t>              transport </a:t>
            </a:r>
          </a:p>
          <a:p>
            <a:pPr marL="342900" indent="-342900" algn="just">
              <a:lnSpc>
                <a:spcPct val="150000"/>
              </a:lnSpc>
              <a:spcBef>
                <a:spcPct val="20000"/>
              </a:spcBef>
              <a:buClr>
                <a:schemeClr val="folHlink"/>
              </a:buClr>
              <a:buSzPct val="150000"/>
            </a:pPr>
            <a:endParaRPr lang="en-US" sz="2400" b="1" dirty="0" smtClean="0">
              <a:solidFill>
                <a:srgbClr val="000074"/>
              </a:solidFill>
              <a:latin typeface="Verdana" pitchFamily="32" charset="0"/>
            </a:endParaRPr>
          </a:p>
          <a:p>
            <a:pPr marL="342900" indent="-342900" algn="l">
              <a:lnSpc>
                <a:spcPct val="150000"/>
              </a:lnSpc>
              <a:spcBef>
                <a:spcPct val="20000"/>
              </a:spcBef>
              <a:buClr>
                <a:schemeClr val="folHlink"/>
              </a:buClr>
              <a:buSzPct val="150000"/>
            </a:pPr>
            <a:endParaRPr lang="en-US" sz="2400" b="1" dirty="0" smtClean="0">
              <a:solidFill>
                <a:srgbClr val="FF0000"/>
              </a:solidFill>
              <a:latin typeface="Verdana" pitchFamily="32" charset="0"/>
            </a:endParaRPr>
          </a:p>
          <a:p>
            <a:pPr marL="342900" indent="-342900" algn="l">
              <a:lnSpc>
                <a:spcPct val="150000"/>
              </a:lnSpc>
              <a:spcBef>
                <a:spcPct val="20000"/>
              </a:spcBef>
              <a:buClr>
                <a:schemeClr val="folHlink"/>
              </a:buClr>
              <a:buSzPct val="150000"/>
            </a:pPr>
            <a:r>
              <a:rPr lang="en-US" sz="2400" b="1" dirty="0" smtClean="0">
                <a:solidFill>
                  <a:srgbClr val="FF0000"/>
                </a:solidFill>
                <a:latin typeface="Verdana" pitchFamily="32" charset="0"/>
              </a:rPr>
              <a:t>	</a:t>
            </a:r>
            <a:endParaRPr lang="it-IT" sz="2000" b="1" dirty="0">
              <a:solidFill>
                <a:srgbClr val="F01302"/>
              </a:solidFill>
              <a:latin typeface="Comic Sans MS" pitchFamily="66" charset="0"/>
            </a:endParaRPr>
          </a:p>
        </p:txBody>
      </p:sp>
      <p:sp>
        <p:nvSpPr>
          <p:cNvPr id="13" name="Segnaposto contenuto 2"/>
          <p:cNvSpPr>
            <a:spLocks/>
          </p:cNvSpPr>
          <p:nvPr/>
        </p:nvSpPr>
        <p:spPr bwMode="auto">
          <a:xfrm>
            <a:off x="-782870" y="3863680"/>
            <a:ext cx="4046940" cy="1322469"/>
          </a:xfrm>
          <a:prstGeom prst="rect">
            <a:avLst/>
          </a:prstGeom>
          <a:noFill/>
          <a:ln w="9525">
            <a:noFill/>
            <a:miter lim="800000"/>
            <a:headEnd/>
            <a:tailEnd/>
          </a:ln>
        </p:spPr>
        <p:txBody>
          <a:bodyPr/>
          <a:lstStyle/>
          <a:p>
            <a:pPr marL="342900" indent="-342900">
              <a:lnSpc>
                <a:spcPct val="150000"/>
              </a:lnSpc>
              <a:spcBef>
                <a:spcPct val="20000"/>
              </a:spcBef>
              <a:buClr>
                <a:schemeClr val="folHlink"/>
              </a:buClr>
              <a:buSzPct val="150000"/>
            </a:pPr>
            <a:r>
              <a:rPr lang="en-US" sz="2400" b="1" dirty="0" smtClean="0">
                <a:solidFill>
                  <a:srgbClr val="000074"/>
                </a:solidFill>
                <a:latin typeface="Verdana" pitchFamily="32" charset="0"/>
              </a:rPr>
              <a:t>	</a:t>
            </a:r>
            <a:r>
              <a:rPr lang="en-US" sz="2400" b="1" dirty="0" smtClean="0">
                <a:solidFill>
                  <a:srgbClr val="FF0000"/>
                </a:solidFill>
                <a:latin typeface="Verdana" pitchFamily="32" charset="0"/>
              </a:rPr>
              <a:t>DOSE</a:t>
            </a:r>
            <a:r>
              <a:rPr lang="en-US" sz="2400" b="1" dirty="0" smtClean="0">
                <a:solidFill>
                  <a:srgbClr val="000074"/>
                </a:solidFill>
                <a:latin typeface="Verdana" pitchFamily="32" charset="0"/>
              </a:rPr>
              <a:t> </a:t>
            </a:r>
          </a:p>
          <a:p>
            <a:pPr marL="342900" indent="-342900">
              <a:lnSpc>
                <a:spcPct val="150000"/>
              </a:lnSpc>
              <a:spcBef>
                <a:spcPct val="20000"/>
              </a:spcBef>
              <a:buClr>
                <a:schemeClr val="folHlink"/>
              </a:buClr>
              <a:buSzPct val="150000"/>
            </a:pPr>
            <a:r>
              <a:rPr lang="en-US" sz="2400" b="1" dirty="0" smtClean="0">
                <a:solidFill>
                  <a:srgbClr val="000074"/>
                </a:solidFill>
                <a:latin typeface="Verdana" pitchFamily="32" charset="0"/>
              </a:rPr>
              <a:t>  distribution</a:t>
            </a:r>
          </a:p>
          <a:p>
            <a:pPr marL="342900" indent="-342900" algn="just">
              <a:lnSpc>
                <a:spcPct val="150000"/>
              </a:lnSpc>
              <a:spcBef>
                <a:spcPct val="20000"/>
              </a:spcBef>
              <a:buClr>
                <a:schemeClr val="folHlink"/>
              </a:buClr>
              <a:buSzPct val="150000"/>
            </a:pPr>
            <a:endParaRPr lang="en-US" sz="2400" b="1" dirty="0" smtClean="0">
              <a:solidFill>
                <a:srgbClr val="000074"/>
              </a:solidFill>
              <a:latin typeface="Verdana" pitchFamily="32" charset="0"/>
            </a:endParaRPr>
          </a:p>
          <a:p>
            <a:pPr marL="342900" indent="-342900" algn="just">
              <a:lnSpc>
                <a:spcPct val="150000"/>
              </a:lnSpc>
              <a:spcBef>
                <a:spcPct val="20000"/>
              </a:spcBef>
              <a:buClr>
                <a:schemeClr val="folHlink"/>
              </a:buClr>
              <a:buSzPct val="150000"/>
            </a:pPr>
            <a:endParaRPr lang="en-US" sz="2400" b="1" dirty="0" smtClean="0">
              <a:solidFill>
                <a:srgbClr val="000074"/>
              </a:solidFill>
              <a:latin typeface="Verdana" pitchFamily="32" charset="0"/>
            </a:endParaRPr>
          </a:p>
          <a:p>
            <a:pPr marL="342900" indent="-342900" algn="l">
              <a:lnSpc>
                <a:spcPct val="150000"/>
              </a:lnSpc>
              <a:spcBef>
                <a:spcPct val="20000"/>
              </a:spcBef>
              <a:buClr>
                <a:schemeClr val="folHlink"/>
              </a:buClr>
              <a:buSzPct val="150000"/>
            </a:pPr>
            <a:endParaRPr lang="en-US" sz="2400" b="1" dirty="0" smtClean="0">
              <a:solidFill>
                <a:srgbClr val="FF0000"/>
              </a:solidFill>
              <a:latin typeface="Verdana" pitchFamily="32" charset="0"/>
            </a:endParaRPr>
          </a:p>
          <a:p>
            <a:pPr marL="342900" indent="-342900" algn="l">
              <a:lnSpc>
                <a:spcPct val="150000"/>
              </a:lnSpc>
              <a:spcBef>
                <a:spcPct val="20000"/>
              </a:spcBef>
              <a:buClr>
                <a:schemeClr val="folHlink"/>
              </a:buClr>
              <a:buSzPct val="150000"/>
            </a:pPr>
            <a:r>
              <a:rPr lang="en-US" sz="2400" b="1" dirty="0" smtClean="0">
                <a:solidFill>
                  <a:srgbClr val="FF0000"/>
                </a:solidFill>
                <a:latin typeface="Verdana" pitchFamily="32" charset="0"/>
              </a:rPr>
              <a:t>	</a:t>
            </a:r>
            <a:endParaRPr lang="it-IT" sz="2000" b="1" dirty="0">
              <a:solidFill>
                <a:srgbClr val="F01302"/>
              </a:solidFill>
              <a:latin typeface="Comic Sans MS" pitchFamily="66" charset="0"/>
            </a:endParaRPr>
          </a:p>
        </p:txBody>
      </p:sp>
      <p:sp>
        <p:nvSpPr>
          <p:cNvPr id="14" name="Rettangolo 13"/>
          <p:cNvSpPr/>
          <p:nvPr/>
        </p:nvSpPr>
        <p:spPr>
          <a:xfrm>
            <a:off x="177424" y="5505415"/>
            <a:ext cx="8871045" cy="923330"/>
          </a:xfrm>
          <a:prstGeom prst="rect">
            <a:avLst/>
          </a:prstGeom>
        </p:spPr>
        <p:txBody>
          <a:bodyPr wrap="square">
            <a:spAutoFit/>
          </a:bodyPr>
          <a:lstStyle/>
          <a:p>
            <a:pPr marL="342900" indent="-342900" algn="l">
              <a:lnSpc>
                <a:spcPct val="150000"/>
              </a:lnSpc>
              <a:spcBef>
                <a:spcPct val="20000"/>
              </a:spcBef>
              <a:buClr>
                <a:schemeClr val="folHlink"/>
              </a:buClr>
              <a:buSzPct val="150000"/>
            </a:pPr>
            <a:r>
              <a:rPr lang="en-US" b="1" dirty="0" smtClean="0">
                <a:solidFill>
                  <a:srgbClr val="000074"/>
                </a:solidFill>
                <a:latin typeface="Verdana" pitchFamily="32" charset="0"/>
              </a:rPr>
              <a:t>are of fundamental importance both in clinical and technological radiotherapy activities.</a:t>
            </a:r>
          </a:p>
        </p:txBody>
      </p:sp>
      <p:sp>
        <p:nvSpPr>
          <p:cNvPr id="15" name="Segnaposto contenuto 2"/>
          <p:cNvSpPr>
            <a:spLocks/>
          </p:cNvSpPr>
          <p:nvPr/>
        </p:nvSpPr>
        <p:spPr bwMode="auto">
          <a:xfrm>
            <a:off x="1550905" y="3222252"/>
            <a:ext cx="1560799" cy="860744"/>
          </a:xfrm>
          <a:prstGeom prst="rect">
            <a:avLst/>
          </a:prstGeom>
          <a:noFill/>
          <a:ln w="9525">
            <a:noFill/>
            <a:miter lim="800000"/>
            <a:headEnd/>
            <a:tailEnd/>
          </a:ln>
        </p:spPr>
        <p:txBody>
          <a:bodyPr/>
          <a:lstStyle/>
          <a:p>
            <a:pPr marL="342900" indent="-342900" algn="just">
              <a:lnSpc>
                <a:spcPct val="150000"/>
              </a:lnSpc>
              <a:spcBef>
                <a:spcPct val="20000"/>
              </a:spcBef>
              <a:buClr>
                <a:schemeClr val="folHlink"/>
              </a:buClr>
              <a:buSzPct val="150000"/>
            </a:pPr>
            <a:r>
              <a:rPr lang="en-US" sz="2400" b="1" dirty="0" smtClean="0">
                <a:solidFill>
                  <a:srgbClr val="000074"/>
                </a:solidFill>
                <a:latin typeface="Verdana" pitchFamily="32" charset="0"/>
              </a:rPr>
              <a:t>	and</a:t>
            </a:r>
          </a:p>
          <a:p>
            <a:pPr marL="342900" indent="-342900" algn="just">
              <a:lnSpc>
                <a:spcPct val="150000"/>
              </a:lnSpc>
              <a:spcBef>
                <a:spcPct val="20000"/>
              </a:spcBef>
              <a:buClr>
                <a:schemeClr val="folHlink"/>
              </a:buClr>
              <a:buSzPct val="150000"/>
            </a:pPr>
            <a:endParaRPr lang="en-US" sz="2400" b="1" dirty="0" smtClean="0">
              <a:solidFill>
                <a:srgbClr val="000074"/>
              </a:solidFill>
              <a:latin typeface="Verdana" pitchFamily="32" charset="0"/>
            </a:endParaRPr>
          </a:p>
          <a:p>
            <a:pPr marL="342900" indent="-342900" algn="l">
              <a:lnSpc>
                <a:spcPct val="150000"/>
              </a:lnSpc>
              <a:spcBef>
                <a:spcPct val="20000"/>
              </a:spcBef>
              <a:buClr>
                <a:schemeClr val="folHlink"/>
              </a:buClr>
              <a:buSzPct val="150000"/>
            </a:pPr>
            <a:endParaRPr lang="en-US" sz="2400" b="1" dirty="0" smtClean="0">
              <a:solidFill>
                <a:srgbClr val="FF0000"/>
              </a:solidFill>
              <a:latin typeface="Verdana" pitchFamily="32" charset="0"/>
            </a:endParaRPr>
          </a:p>
          <a:p>
            <a:pPr marL="342900" indent="-342900" algn="l">
              <a:lnSpc>
                <a:spcPct val="150000"/>
              </a:lnSpc>
              <a:spcBef>
                <a:spcPct val="20000"/>
              </a:spcBef>
              <a:buClr>
                <a:schemeClr val="folHlink"/>
              </a:buClr>
              <a:buSzPct val="150000"/>
            </a:pPr>
            <a:r>
              <a:rPr lang="en-US" sz="2400" b="1" dirty="0" smtClean="0">
                <a:solidFill>
                  <a:srgbClr val="FF0000"/>
                </a:solidFill>
                <a:latin typeface="Verdana" pitchFamily="32" charset="0"/>
              </a:rPr>
              <a:t>	</a:t>
            </a:r>
            <a:endParaRPr lang="it-IT" sz="2000" b="1" dirty="0">
              <a:solidFill>
                <a:srgbClr val="F01302"/>
              </a:solidFill>
              <a:latin typeface="Comic Sans MS" pitchFamily="66" charset="0"/>
            </a:endParaRPr>
          </a:p>
        </p:txBody>
      </p:sp>
      <p:sp>
        <p:nvSpPr>
          <p:cNvPr id="16"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
        <p:nvSpPr>
          <p:cNvPr id="17" name="CasellaDiTesto 16"/>
          <p:cNvSpPr txBox="1"/>
          <p:nvPr/>
        </p:nvSpPr>
        <p:spPr>
          <a:xfrm>
            <a:off x="6550925" y="4681181"/>
            <a:ext cx="2033517" cy="566309"/>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b="1" dirty="0" smtClean="0">
                <a:solidFill>
                  <a:srgbClr val="00B0F0"/>
                </a:solidFill>
                <a:latin typeface="Verdana" pitchFamily="34" charset="0"/>
              </a:rPr>
              <a:t>NOVAC7</a:t>
            </a:r>
            <a:r>
              <a:rPr lang="en-GB" sz="1400" dirty="0" smtClean="0">
                <a:solidFill>
                  <a:schemeClr val="accent1"/>
                </a:solidFill>
                <a:latin typeface="Verdana" pitchFamily="34" charset="0"/>
              </a:rPr>
              <a:t> beam collimation system</a:t>
            </a:r>
            <a:endParaRPr lang="en-GB" sz="1400" dirty="0">
              <a:solidFill>
                <a:schemeClr val="accent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4"/>
          <p:cNvSpPr>
            <a:spLocks noGrp="1"/>
          </p:cNvSpPr>
          <p:nvPr>
            <p:ph type="sldNum" sz="quarter" idx="11"/>
          </p:nvPr>
        </p:nvSpPr>
        <p:spPr>
          <a:noFill/>
        </p:spPr>
        <p:txBody>
          <a:bodyPr/>
          <a:lstStyle/>
          <a:p>
            <a:fld id="{3221FD26-71BC-4061-8C09-46248183F358}" type="slidenum">
              <a:rPr lang="en-GB" smtClean="0"/>
              <a:pPr/>
              <a:t>9</a:t>
            </a:fld>
            <a:endParaRPr lang="en-GB" smtClean="0"/>
          </a:p>
        </p:txBody>
      </p:sp>
      <p:sp>
        <p:nvSpPr>
          <p:cNvPr id="9219" name="Rectangle 2"/>
          <p:cNvSpPr>
            <a:spLocks noGrp="1" noChangeArrowheads="1"/>
          </p:cNvSpPr>
          <p:nvPr>
            <p:ph type="title"/>
          </p:nvPr>
        </p:nvSpPr>
        <p:spPr>
          <a:xfrm>
            <a:off x="1143000" y="82550"/>
            <a:ext cx="8001000" cy="685800"/>
          </a:xfrm>
        </p:spPr>
        <p:txBody>
          <a:bodyPr/>
          <a:lstStyle/>
          <a:p>
            <a:pPr eaLnBrk="1" hangingPunct="1"/>
            <a:r>
              <a:rPr lang="it-IT" sz="2400" b="0" dirty="0" smtClean="0">
                <a:solidFill>
                  <a:srgbClr val="00007A"/>
                </a:solidFill>
                <a:latin typeface="Arial Rounded MT Bold" pitchFamily="34" charset="0"/>
              </a:rPr>
              <a:t>Computer </a:t>
            </a:r>
            <a:r>
              <a:rPr lang="it-IT" sz="2400" b="0" dirty="0" err="1" smtClean="0">
                <a:solidFill>
                  <a:srgbClr val="00007A"/>
                </a:solidFill>
                <a:latin typeface="Arial Rounded MT Bold" pitchFamily="34" charset="0"/>
              </a:rPr>
              <a:t>Simulation</a:t>
            </a:r>
            <a:r>
              <a:rPr lang="it-IT" sz="2400" b="0" dirty="0" smtClean="0">
                <a:solidFill>
                  <a:srgbClr val="00007A"/>
                </a:solidFill>
                <a:latin typeface="Arial Rounded MT Bold" pitchFamily="34" charset="0"/>
              </a:rPr>
              <a:t> </a:t>
            </a:r>
            <a:r>
              <a:rPr lang="it-IT" sz="2400" b="0" dirty="0" err="1" smtClean="0">
                <a:solidFill>
                  <a:srgbClr val="00007A"/>
                </a:solidFill>
                <a:latin typeface="Arial Rounded MT Bold" pitchFamily="34" charset="0"/>
              </a:rPr>
              <a:t>Activities</a:t>
            </a:r>
            <a:endParaRPr lang="en-US" sz="2400" b="0" dirty="0" smtClean="0">
              <a:latin typeface="Arial Rounded MT Bold" pitchFamily="32" charset="0"/>
            </a:endParaRPr>
          </a:p>
        </p:txBody>
      </p:sp>
      <p:sp>
        <p:nvSpPr>
          <p:cNvPr id="28" name="Rounded Rectangle 9"/>
          <p:cNvSpPr/>
          <p:nvPr/>
        </p:nvSpPr>
        <p:spPr>
          <a:xfrm>
            <a:off x="1011238" y="3811587"/>
            <a:ext cx="1884362" cy="1300297"/>
          </a:xfrm>
          <a:prstGeom prst="roundRect">
            <a:avLst/>
          </a:prstGeom>
          <a:solidFill>
            <a:srgbClr val="FF0000"/>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Arial"/>
              </a:rPr>
              <a:t>Therapeutic Dose</a:t>
            </a:r>
            <a:endParaRPr lang="en-US" kern="0" dirty="0">
              <a:solidFill>
                <a:srgbClr val="FFFFFF"/>
              </a:solidFill>
              <a:latin typeface="Arial"/>
              <a:cs typeface="+mn-cs"/>
            </a:endParaRPr>
          </a:p>
        </p:txBody>
      </p:sp>
      <p:sp>
        <p:nvSpPr>
          <p:cNvPr id="29" name="Rounded Rectangle 10"/>
          <p:cNvSpPr/>
          <p:nvPr/>
        </p:nvSpPr>
        <p:spPr>
          <a:xfrm>
            <a:off x="2239962" y="2347913"/>
            <a:ext cx="2166938" cy="1303334"/>
          </a:xfrm>
          <a:prstGeom prst="roundRect">
            <a:avLst/>
          </a:prstGeom>
          <a:solidFill>
            <a:srgbClr val="325FAF">
              <a:lumMod val="75000"/>
            </a:srgbClr>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Arial"/>
              </a:rPr>
              <a:t>OPTIMIZATION</a:t>
            </a:r>
            <a:endParaRPr lang="en-US" kern="0" dirty="0">
              <a:solidFill>
                <a:srgbClr val="FFFFFF"/>
              </a:solidFill>
              <a:latin typeface="Arial"/>
              <a:cs typeface="+mn-cs"/>
            </a:endParaRPr>
          </a:p>
        </p:txBody>
      </p:sp>
      <p:sp>
        <p:nvSpPr>
          <p:cNvPr id="30" name="Rounded Rectangle 11"/>
          <p:cNvSpPr/>
          <p:nvPr/>
        </p:nvSpPr>
        <p:spPr>
          <a:xfrm>
            <a:off x="3227388" y="3838574"/>
            <a:ext cx="1928812" cy="1300297"/>
          </a:xfrm>
          <a:prstGeom prst="roundRect">
            <a:avLst/>
          </a:prstGeom>
          <a:solidFill>
            <a:srgbClr val="FFFF00"/>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000000"/>
                </a:solidFill>
                <a:latin typeface="Arial"/>
              </a:rPr>
              <a:t>Patient Radio-Protection</a:t>
            </a:r>
            <a:endParaRPr lang="en-US" kern="0" dirty="0">
              <a:solidFill>
                <a:srgbClr val="000000"/>
              </a:solidFill>
              <a:latin typeface="Arial"/>
              <a:cs typeface="+mn-cs"/>
            </a:endParaRPr>
          </a:p>
        </p:txBody>
      </p:sp>
      <p:sp>
        <p:nvSpPr>
          <p:cNvPr id="31" name="Rounded Rectangle 17"/>
          <p:cNvSpPr/>
          <p:nvPr/>
        </p:nvSpPr>
        <p:spPr>
          <a:xfrm>
            <a:off x="877888" y="1735138"/>
            <a:ext cx="7567612" cy="4360862"/>
          </a:xfrm>
          <a:prstGeom prst="roundRect">
            <a:avLst/>
          </a:prstGeom>
          <a:noFill/>
          <a:ln w="28575" cap="flat" cmpd="sng" algn="ctr">
            <a:solidFill>
              <a:srgbClr val="000000">
                <a:shade val="95000"/>
                <a:satMod val="105000"/>
              </a:srgbClr>
            </a:solidFill>
            <a:prstDash val="solid"/>
          </a:ln>
          <a:effectLst>
            <a:glow rad="101600">
              <a:schemeClr val="accent2">
                <a:satMod val="175000"/>
                <a:alpha val="40000"/>
              </a:schemeClr>
            </a:glow>
            <a:outerShdw blurRad="40000" dist="23000" dir="5400000" rotWithShape="0">
              <a:srgbClr val="000000">
                <a:alpha val="35000"/>
              </a:srgbClr>
            </a:outerShdw>
          </a:effectLst>
        </p:spPr>
        <p:txBody>
          <a:bodyPr anchor="ctr"/>
          <a:lstStyle/>
          <a:p>
            <a:pPr eaLnBrk="1" fontAlgn="auto" hangingPunct="1">
              <a:lnSpc>
                <a:spcPct val="100000"/>
              </a:lnSpc>
              <a:spcBef>
                <a:spcPts val="0"/>
              </a:spcBef>
              <a:spcAft>
                <a:spcPts val="0"/>
              </a:spcAft>
              <a:buClrTx/>
              <a:buFontTx/>
              <a:buNone/>
              <a:defRPr/>
            </a:pPr>
            <a:endParaRPr lang="en-US" kern="0">
              <a:solidFill>
                <a:srgbClr val="FFFFFF"/>
              </a:solidFill>
              <a:latin typeface="Arial"/>
              <a:cs typeface="+mn-cs"/>
            </a:endParaRPr>
          </a:p>
        </p:txBody>
      </p:sp>
      <p:sp>
        <p:nvSpPr>
          <p:cNvPr id="32" name="TextBox 24"/>
          <p:cNvSpPr txBox="1">
            <a:spLocks noChangeArrowheads="1"/>
          </p:cNvSpPr>
          <p:nvPr/>
        </p:nvSpPr>
        <p:spPr bwMode="auto">
          <a:xfrm>
            <a:off x="2225675" y="1716088"/>
            <a:ext cx="4842423" cy="584775"/>
          </a:xfrm>
          <a:prstGeom prst="rect">
            <a:avLst/>
          </a:prstGeom>
          <a:noFill/>
          <a:ln w="9525">
            <a:noFill/>
            <a:miter lim="800000"/>
            <a:headEnd/>
            <a:tailEnd/>
          </a:ln>
        </p:spPr>
        <p:txBody>
          <a:bodyPr wrap="square">
            <a:spAutoFit/>
          </a:bodyPr>
          <a:lstStyle/>
          <a:p>
            <a:pPr eaLnBrk="1" fontAlgn="auto" hangingPunct="1">
              <a:lnSpc>
                <a:spcPct val="100000"/>
              </a:lnSpc>
              <a:spcBef>
                <a:spcPts val="0"/>
              </a:spcBef>
              <a:spcAft>
                <a:spcPts val="0"/>
              </a:spcAft>
              <a:buClrTx/>
              <a:buFontTx/>
              <a:buNone/>
              <a:defRPr/>
            </a:pPr>
            <a:r>
              <a:rPr lang="en-US" sz="3200" b="1" kern="0" dirty="0" smtClean="0">
                <a:solidFill>
                  <a:srgbClr val="2B519A"/>
                </a:solidFill>
                <a:latin typeface="Calibri" pitchFamily="34" charset="0"/>
              </a:rPr>
              <a:t>Clinical</a:t>
            </a:r>
            <a:endParaRPr lang="en-US" sz="3200" b="1" kern="0" dirty="0">
              <a:solidFill>
                <a:srgbClr val="2B519A"/>
              </a:solidFill>
              <a:latin typeface="Calibri" pitchFamily="34" charset="0"/>
            </a:endParaRPr>
          </a:p>
        </p:txBody>
      </p:sp>
      <p:sp>
        <p:nvSpPr>
          <p:cNvPr id="35" name="Rounded Rectangle 9"/>
          <p:cNvSpPr/>
          <p:nvPr/>
        </p:nvSpPr>
        <p:spPr>
          <a:xfrm>
            <a:off x="5913438" y="2935287"/>
            <a:ext cx="1884362" cy="1300297"/>
          </a:xfrm>
          <a:prstGeom prst="roundRect">
            <a:avLst/>
          </a:prstGeom>
          <a:solidFill>
            <a:srgbClr val="FF0000"/>
          </a:solidFill>
          <a:ln w="9525" cap="flat" cmpd="sng" algn="ctr">
            <a:solidFill>
              <a:srgbClr val="000000">
                <a:shade val="95000"/>
                <a:satMod val="105000"/>
              </a:srgbClr>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b="1" kern="0" dirty="0" smtClean="0">
                <a:solidFill>
                  <a:srgbClr val="00B0F0"/>
                </a:solidFill>
                <a:latin typeface="Arial"/>
              </a:rPr>
              <a:t>LINAC</a:t>
            </a:r>
            <a:endParaRPr lang="en-US" b="1" kern="0" dirty="0" smtClean="0">
              <a:solidFill>
                <a:srgbClr val="00B0F0"/>
              </a:solidFill>
              <a:latin typeface="Arial"/>
            </a:endParaRPr>
          </a:p>
          <a:p>
            <a:pPr eaLnBrk="1" fontAlgn="auto" hangingPunct="1">
              <a:lnSpc>
                <a:spcPct val="100000"/>
              </a:lnSpc>
              <a:spcBef>
                <a:spcPts val="0"/>
              </a:spcBef>
              <a:spcAft>
                <a:spcPts val="0"/>
              </a:spcAft>
              <a:buClrTx/>
              <a:buFontTx/>
              <a:buNone/>
              <a:defRPr/>
            </a:pPr>
            <a:r>
              <a:rPr lang="en-US" kern="0" dirty="0" smtClean="0">
                <a:solidFill>
                  <a:srgbClr val="FFFFFF"/>
                </a:solidFill>
                <a:latin typeface="Arial"/>
                <a:cs typeface="+mn-cs"/>
              </a:rPr>
              <a:t>Commissioning</a:t>
            </a:r>
            <a:endParaRPr lang="en-US" kern="0" dirty="0">
              <a:solidFill>
                <a:srgbClr val="FFFFFF"/>
              </a:solidFill>
              <a:latin typeface="Arial"/>
              <a:cs typeface="+mn-cs"/>
            </a:endParaRPr>
          </a:p>
        </p:txBody>
      </p:sp>
      <p:sp>
        <p:nvSpPr>
          <p:cNvPr id="36" name="Segnaposto contenuto 2"/>
          <p:cNvSpPr>
            <a:spLocks/>
          </p:cNvSpPr>
          <p:nvPr/>
        </p:nvSpPr>
        <p:spPr bwMode="auto">
          <a:xfrm>
            <a:off x="862456" y="5308600"/>
            <a:ext cx="6097902" cy="825500"/>
          </a:xfrm>
          <a:prstGeom prst="rect">
            <a:avLst/>
          </a:prstGeom>
          <a:noFill/>
          <a:ln w="9525">
            <a:noFill/>
            <a:miter lim="800000"/>
            <a:headEnd/>
            <a:tailEnd/>
          </a:ln>
        </p:spPr>
        <p:txBody>
          <a:bodyPr/>
          <a:lstStyle/>
          <a:p>
            <a:pPr marL="285750" indent="-285750">
              <a:spcBef>
                <a:spcPct val="20000"/>
              </a:spcBef>
              <a:buClr>
                <a:schemeClr val="folHlink"/>
              </a:buClr>
              <a:buSzPct val="150000"/>
              <a:defRPr/>
            </a:pPr>
            <a:r>
              <a:rPr lang="en-US" dirty="0" smtClean="0">
                <a:solidFill>
                  <a:srgbClr val="000074"/>
                </a:solidFill>
                <a:latin typeface="Verdana" pitchFamily="34" charset="0"/>
                <a:ea typeface="Verdana" pitchFamily="34" charset="0"/>
                <a:cs typeface="Verdana" pitchFamily="34" charset="0"/>
              </a:rPr>
              <a:t> Commercial software available, fast but imprecise (Treatment Planning System, TPS)</a:t>
            </a:r>
            <a:endParaRPr lang="en-US" dirty="0">
              <a:solidFill>
                <a:srgbClr val="000074"/>
              </a:solidFill>
              <a:latin typeface="Verdana" pitchFamily="34" charset="0"/>
              <a:ea typeface="Verdana" pitchFamily="34" charset="0"/>
              <a:cs typeface="Verdana" pitchFamily="34" charset="0"/>
            </a:endParaRPr>
          </a:p>
        </p:txBody>
      </p:sp>
      <p:sp>
        <p:nvSpPr>
          <p:cNvPr id="37" name="Segnaposto contenuto 2"/>
          <p:cNvSpPr>
            <a:spLocks/>
          </p:cNvSpPr>
          <p:nvPr/>
        </p:nvSpPr>
        <p:spPr bwMode="auto">
          <a:xfrm>
            <a:off x="4851400" y="4381500"/>
            <a:ext cx="3898900" cy="825500"/>
          </a:xfrm>
          <a:prstGeom prst="rect">
            <a:avLst/>
          </a:prstGeom>
          <a:noFill/>
          <a:ln w="9525">
            <a:noFill/>
            <a:miter lim="800000"/>
            <a:headEnd/>
            <a:tailEnd/>
          </a:ln>
        </p:spPr>
        <p:txBody>
          <a:bodyPr/>
          <a:lstStyle/>
          <a:p>
            <a:pPr marL="285750" indent="-285750">
              <a:spcBef>
                <a:spcPct val="20000"/>
              </a:spcBef>
              <a:buClr>
                <a:schemeClr val="folHlink"/>
              </a:buClr>
              <a:buSzPct val="150000"/>
              <a:defRPr/>
            </a:pPr>
            <a:r>
              <a:rPr lang="en-US" dirty="0" smtClean="0">
                <a:solidFill>
                  <a:srgbClr val="000074"/>
                </a:solidFill>
                <a:latin typeface="Verdana" pitchFamily="34" charset="0"/>
                <a:ea typeface="Verdana" pitchFamily="34" charset="0"/>
                <a:cs typeface="Verdana" pitchFamily="34" charset="0"/>
              </a:rPr>
              <a:t> No commercial software available</a:t>
            </a:r>
            <a:endParaRPr lang="en-US" dirty="0">
              <a:solidFill>
                <a:srgbClr val="000074"/>
              </a:solidFill>
              <a:latin typeface="Verdana" pitchFamily="34" charset="0"/>
              <a:ea typeface="Verdana" pitchFamily="34" charset="0"/>
              <a:cs typeface="Verdana" pitchFamily="34" charset="0"/>
            </a:endParaRPr>
          </a:p>
        </p:txBody>
      </p:sp>
      <p:sp>
        <p:nvSpPr>
          <p:cNvPr id="40" name="Fumetto 1 39"/>
          <p:cNvSpPr/>
          <p:nvPr/>
        </p:nvSpPr>
        <p:spPr>
          <a:xfrm>
            <a:off x="296863" y="1117600"/>
            <a:ext cx="3500437" cy="965200"/>
          </a:xfrm>
          <a:prstGeom prst="wedgeRectCallout">
            <a:avLst>
              <a:gd name="adj1" fmla="val -2351"/>
              <a:gd name="adj2" fmla="val 150189"/>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smtClean="0">
                <a:solidFill>
                  <a:srgbClr val="FFFFFF"/>
                </a:solidFill>
                <a:latin typeface="Comic Sans MS" pitchFamily="66" charset="0"/>
                <a:cs typeface="+mn-cs"/>
              </a:rPr>
              <a:t>Clinicians &amp; Medical Physicists</a:t>
            </a:r>
            <a:endParaRPr lang="en-US" kern="0" dirty="0">
              <a:solidFill>
                <a:srgbClr val="FFFFFF"/>
              </a:solidFill>
              <a:latin typeface="Comic Sans MS" pitchFamily="66" charset="0"/>
              <a:cs typeface="+mn-cs"/>
            </a:endParaRPr>
          </a:p>
        </p:txBody>
      </p:sp>
      <p:sp>
        <p:nvSpPr>
          <p:cNvPr id="41" name="Fumetto 1 40"/>
          <p:cNvSpPr/>
          <p:nvPr/>
        </p:nvSpPr>
        <p:spPr>
          <a:xfrm>
            <a:off x="6823075" y="1179513"/>
            <a:ext cx="2133600" cy="1246187"/>
          </a:xfrm>
          <a:prstGeom prst="wedgeRectCallout">
            <a:avLst>
              <a:gd name="adj1" fmla="val -57647"/>
              <a:gd name="adj2" fmla="val 82527"/>
            </a:avLst>
          </a:prstGeom>
          <a:gradFill rotWithShape="1">
            <a:gsLst>
              <a:gs pos="0">
                <a:srgbClr val="325FAF">
                  <a:shade val="51000"/>
                  <a:satMod val="130000"/>
                </a:srgbClr>
              </a:gs>
              <a:gs pos="80000">
                <a:srgbClr val="325FAF">
                  <a:shade val="93000"/>
                  <a:satMod val="130000"/>
                </a:srgbClr>
              </a:gs>
              <a:gs pos="100000">
                <a:srgbClr val="325FAF">
                  <a:shade val="94000"/>
                  <a:satMod val="135000"/>
                </a:srgbClr>
              </a:gs>
            </a:gsLst>
            <a:lin ang="16200000" scaled="0"/>
          </a:grad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eaLnBrk="1" fontAlgn="auto" hangingPunct="1">
              <a:lnSpc>
                <a:spcPct val="100000"/>
              </a:lnSpc>
              <a:spcBef>
                <a:spcPts val="0"/>
              </a:spcBef>
              <a:spcAft>
                <a:spcPts val="0"/>
              </a:spcAft>
              <a:buClrTx/>
              <a:buFontTx/>
              <a:buNone/>
              <a:defRPr/>
            </a:pPr>
            <a:r>
              <a:rPr lang="en-US" kern="0" dirty="0">
                <a:solidFill>
                  <a:srgbClr val="FFFFFF"/>
                </a:solidFill>
                <a:latin typeface="Comic Sans MS" pitchFamily="66" charset="0"/>
              </a:rPr>
              <a:t>Clinicians &amp; Medical Physics </a:t>
            </a:r>
            <a:r>
              <a:rPr lang="en-US" kern="0" dirty="0" smtClean="0">
                <a:solidFill>
                  <a:srgbClr val="FFFFFF"/>
                </a:solidFill>
                <a:latin typeface="Comic Sans MS" pitchFamily="66" charset="0"/>
              </a:rPr>
              <a:t>Requested </a:t>
            </a:r>
            <a:r>
              <a:rPr lang="en-US" kern="0" dirty="0">
                <a:solidFill>
                  <a:srgbClr val="FFFFFF"/>
                </a:solidFill>
                <a:latin typeface="Comic Sans MS" pitchFamily="66" charset="0"/>
              </a:rPr>
              <a:t>Times : </a:t>
            </a:r>
            <a:r>
              <a:rPr lang="en-US" kern="0" dirty="0" smtClean="0">
                <a:solidFill>
                  <a:srgbClr val="FFFFFF"/>
                </a:solidFill>
                <a:latin typeface="Comic Sans MS" pitchFamily="66" charset="0"/>
              </a:rPr>
              <a:t>1-3 months</a:t>
            </a:r>
            <a:endParaRPr lang="en-US" kern="0" dirty="0">
              <a:solidFill>
                <a:srgbClr val="FFFFFF"/>
              </a:solidFill>
              <a:latin typeface="Comic Sans MS" pitchFamily="66" charset="0"/>
            </a:endParaRPr>
          </a:p>
        </p:txBody>
      </p:sp>
      <p:sp>
        <p:nvSpPr>
          <p:cNvPr id="16" name="Segnaposto piè di pagina 3"/>
          <p:cNvSpPr>
            <a:spLocks noGrp="1"/>
          </p:cNvSpPr>
          <p:nvPr>
            <p:ph type="ftr" sz="quarter" idx="10"/>
          </p:nvPr>
        </p:nvSpPr>
        <p:spPr>
          <a:xfrm>
            <a:off x="453408" y="6559550"/>
            <a:ext cx="8199272" cy="476250"/>
          </a:xfrm>
          <a:noFill/>
        </p:spPr>
        <p:txBody>
          <a:bodyPr/>
          <a:lstStyle/>
          <a:p>
            <a:r>
              <a:rPr lang="pt-BR" dirty="0" smtClean="0"/>
              <a:t>C. Casarino </a:t>
            </a:r>
            <a:r>
              <a:rPr lang="it-IT" dirty="0" smtClean="0">
                <a:solidFill>
                  <a:srgbClr val="00007A"/>
                </a:solidFill>
              </a:rPr>
              <a:t>~</a:t>
            </a:r>
            <a:r>
              <a:rPr lang="it-IT" dirty="0" smtClean="0">
                <a:solidFill>
                  <a:schemeClr val="accent2"/>
                </a:solidFill>
              </a:rPr>
              <a:t> </a:t>
            </a:r>
            <a:r>
              <a:rPr lang="en-US" dirty="0" smtClean="0"/>
              <a:t>EGI Community Forum 2013 8-12 April 2013 The University of Manchester, Manchester, UK</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5" grpId="0" animBg="1"/>
      <p:bldP spid="36" grpId="0"/>
      <p:bldP spid="37" grpId="0"/>
      <p:bldP spid="40" grpId="0" animBg="1"/>
      <p:bldP spid="41" grpId="0" animBg="1"/>
    </p:bldLst>
  </p:timing>
</p:sld>
</file>

<file path=ppt/theme/theme1.xml><?xml version="1.0" encoding="utf-8"?>
<a:theme xmlns:a="http://schemas.openxmlformats.org/drawingml/2006/main" name="COMETA_Presentation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COMETA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73075" marR="0" indent="-473075" algn="ctr" defTabSz="914400" rtl="0" eaLnBrk="0" fontAlgn="base" latinLnBrk="0" hangingPunct="0">
          <a:lnSpc>
            <a:spcPct val="110000"/>
          </a:lnSpc>
          <a:spcBef>
            <a:spcPct val="50000"/>
          </a:spcBef>
          <a:spcAft>
            <a:spcPct val="0"/>
          </a:spcAft>
          <a:buClr>
            <a:srgbClr val="FFCC00"/>
          </a:buClr>
          <a:buSzTx/>
          <a:buFont typeface="Wingdings" charset="2"/>
          <a:buNone/>
          <a:tabLst/>
          <a:defRPr kumimoji="0" lang="en-GB" sz="1800" b="0"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73075" marR="0" indent="-473075" algn="ctr" defTabSz="914400" rtl="0" eaLnBrk="0" fontAlgn="base" latinLnBrk="0" hangingPunct="0">
          <a:lnSpc>
            <a:spcPct val="110000"/>
          </a:lnSpc>
          <a:spcBef>
            <a:spcPct val="50000"/>
          </a:spcBef>
          <a:spcAft>
            <a:spcPct val="0"/>
          </a:spcAft>
          <a:buClr>
            <a:srgbClr val="FFCC00"/>
          </a:buClr>
          <a:buSzTx/>
          <a:buFont typeface="Wingdings" charset="2"/>
          <a:buNone/>
          <a:tabLst/>
          <a:defRPr kumimoji="0" lang="en-GB" sz="1800" b="0"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COMETA_Presenta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ETA_Presenta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ETA_Presenta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ETA_Presenta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ETA_Presenta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ETA_Presenta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ETA_Presenta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ETA_Presenta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ETA_Presenta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ETA_Presenta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ETA_Presenta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ETA_Presenta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ETA_Presentation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ETA_Presentation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ETA_Presentation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ETA_Presentation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COMETA_Presentation_Template</Template>
  <TotalTime>5817</TotalTime>
  <Words>3354</Words>
  <Application>Microsoft Office PowerPoint</Application>
  <PresentationFormat>Presentazione su schermo (4:3)</PresentationFormat>
  <Paragraphs>347</Paragraphs>
  <Slides>27</Slides>
  <Notes>24</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COMETA_Presentation_Template</vt:lpstr>
      <vt:lpstr>Presentazione standard di PowerPoint</vt:lpstr>
      <vt:lpstr>Outline</vt:lpstr>
      <vt:lpstr>IBFM CNR – LATO Activities</vt:lpstr>
      <vt:lpstr>Cancer &amp; Radiotherapy</vt:lpstr>
      <vt:lpstr>Cancer &amp; Radiotherapy</vt:lpstr>
      <vt:lpstr>The Intra-Operative Electron Radio-Therapy  (IOERT)  technique </vt:lpstr>
      <vt:lpstr>IOERT for Breast</vt:lpstr>
      <vt:lpstr>IOERT Computer Simulation Activities</vt:lpstr>
      <vt:lpstr>Computer Simulation Activities</vt:lpstr>
      <vt:lpstr>IOERT Computer Simulation Activities</vt:lpstr>
      <vt:lpstr>Monte Carlo method &amp; computing environment</vt:lpstr>
      <vt:lpstr>Monte Carlo method &amp; computing environment</vt:lpstr>
      <vt:lpstr>iort_therapy : a Monte Carlo application based on the GEANT4 toolkit</vt:lpstr>
      <vt:lpstr>Presentazione standard di PowerPoint</vt:lpstr>
      <vt:lpstr>iort_therapy: a Monte Carlo application based on the GEANT4 toolkit</vt:lpstr>
      <vt:lpstr>Presentazione standard di PowerPoint</vt:lpstr>
      <vt:lpstr>The Consorzio COMETA (http://www.consorzio-cometa.it)</vt:lpstr>
      <vt:lpstr>The Catania Science Gateway components </vt:lpstr>
      <vt:lpstr>The Catania Science Gateway model </vt:lpstr>
      <vt:lpstr>The iort_therapy application on the Science Gateway </vt:lpstr>
      <vt:lpstr>The iort_therapy application on the Science Gateway </vt:lpstr>
      <vt:lpstr>The iort_therapy application on the Science Gateway </vt:lpstr>
      <vt:lpstr>The iort_therapy application on the Science Gateway </vt:lpstr>
      <vt:lpstr>iort_therapy’s performance</vt:lpstr>
      <vt:lpstr>Summary &amp; Conclusions</vt:lpstr>
      <vt:lpstr>References</vt:lpstr>
      <vt:lpstr>Contacts</vt:lpstr>
    </vt:vector>
  </TitlesOfParts>
  <Company>Univ. Catania and 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Roberto Barbera</dc:creator>
  <cp:lastModifiedBy>Giorgio Russo</cp:lastModifiedBy>
  <cp:revision>572</cp:revision>
  <dcterms:created xsi:type="dcterms:W3CDTF">2005-12-10T16:13:58Z</dcterms:created>
  <dcterms:modified xsi:type="dcterms:W3CDTF">2013-04-09T13:11:29Z</dcterms:modified>
</cp:coreProperties>
</file>