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0" r:id="rId3"/>
    <p:sldId id="261" r:id="rId4"/>
    <p:sldId id="263" r:id="rId5"/>
    <p:sldId id="273" r:id="rId6"/>
    <p:sldId id="282" r:id="rId7"/>
    <p:sldId id="286" r:id="rId8"/>
    <p:sldId id="283" r:id="rId9"/>
    <p:sldId id="284" r:id="rId10"/>
    <p:sldId id="285" r:id="rId11"/>
    <p:sldId id="265" r:id="rId12"/>
    <p:sldId id="275" r:id="rId13"/>
    <p:sldId id="279" r:id="rId14"/>
    <p:sldId id="276" r:id="rId15"/>
    <p:sldId id="278" r:id="rId16"/>
    <p:sldId id="280" r:id="rId17"/>
    <p:sldId id="277" r:id="rId18"/>
    <p:sldId id="281" r:id="rId19"/>
    <p:sldId id="270" r:id="rId20"/>
    <p:sldId id="271" r:id="rId21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8" autoAdjust="0"/>
  </p:normalViewPr>
  <p:slideViewPr>
    <p:cSldViewPr>
      <p:cViewPr varScale="1">
        <p:scale>
          <a:sx n="108" d="100"/>
          <a:sy n="108" d="100"/>
        </p:scale>
        <p:origin x="-1032" y="-90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10.04.2013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62DC3701-8B53-0049-AEC8-9749E7BAD835}" type="datetime1">
              <a:rPr lang="it-IT" smtClean="0"/>
              <a:t>10/04/2013</a:t>
            </a:fld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smtClean="0"/>
              <a:t>Change Me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45684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014A803-2AB9-424E-BA66-E0031698D423}" type="datetime1">
              <a:rPr lang="it-IT" smtClean="0"/>
              <a:t>10/04/2013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244" y="4337624"/>
            <a:ext cx="1977153" cy="249164"/>
          </a:xfrm>
          <a:prstGeom prst="rect">
            <a:avLst/>
          </a:prstGeom>
        </p:spPr>
        <p:txBody>
          <a:bodyPr/>
          <a:lstStyle>
            <a:lvl1pPr algn="ct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CERN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50" dirty="0" smtClean="0"/>
              <a:t>Federated Grid Access Using EMI STS</a:t>
            </a:r>
            <a:endParaRPr lang="en-US" sz="24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7483" y="755799"/>
            <a:ext cx="4392488" cy="432048"/>
          </a:xfrm>
        </p:spPr>
        <p:txBody>
          <a:bodyPr/>
          <a:lstStyle/>
          <a:p>
            <a:r>
              <a:rPr lang="en-US" sz="1600" dirty="0" smtClean="0"/>
              <a:t>Henri </a:t>
            </a:r>
            <a:r>
              <a:rPr lang="en-US" sz="1600" dirty="0" err="1" smtClean="0"/>
              <a:t>Mikkonen</a:t>
            </a:r>
            <a:r>
              <a:rPr lang="en-US" sz="1600" dirty="0" smtClean="0"/>
              <a:t> &lt;henri.mikkonen@hip.fi&gt;</a:t>
            </a:r>
            <a:endParaRPr lang="en-US" sz="1600" dirty="0"/>
          </a:p>
          <a:p>
            <a:r>
              <a:rPr lang="en-US" sz="1600" dirty="0" smtClean="0"/>
              <a:t>Helsinki Institute of Physics (UH.HIP)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7483" y="1619895"/>
            <a:ext cx="3456384" cy="432048"/>
          </a:xfrm>
        </p:spPr>
        <p:txBody>
          <a:bodyPr/>
          <a:lstStyle/>
          <a:p>
            <a:r>
              <a:rPr lang="en-US" sz="1400" dirty="0" smtClean="0"/>
              <a:t>EGI Community Forum 2013, April 8-12, 2013</a:t>
            </a:r>
          </a:p>
          <a:p>
            <a:r>
              <a:rPr lang="en-US" sz="1400" dirty="0" smtClean="0"/>
              <a:t>The University of Manchester, U.K.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79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9" y="620120"/>
            <a:ext cx="5904656" cy="855759"/>
          </a:xfrm>
        </p:spPr>
        <p:txBody>
          <a:bodyPr/>
          <a:lstStyle/>
          <a:p>
            <a:r>
              <a:rPr lang="en-US" dirty="0" smtClean="0"/>
              <a:t>User knows username/password at his home institute &amp; wants to access a Grid resource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to Proxy - Components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10</a:t>
            </a:fld>
            <a:endParaRPr lang="de-DE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48062"/>
              </p:ext>
            </p:extLst>
          </p:nvPr>
        </p:nvGraphicFramePr>
        <p:xfrm>
          <a:off x="241499" y="1691903"/>
          <a:ext cx="576063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664296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Component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input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output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</a:t>
                      </a:r>
                      <a:r>
                        <a:rPr lang="fi-FI" sz="1400" dirty="0" err="1" smtClean="0"/>
                        <a:t>resource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Proxy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VOMS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X.509 </a:t>
                      </a:r>
                      <a:r>
                        <a:rPr lang="fi-FI" sz="1400" dirty="0" err="1" smtClean="0"/>
                        <a:t>certificate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VOMS </a:t>
                      </a:r>
                      <a:r>
                        <a:rPr lang="fi-FI" sz="1400" dirty="0" err="1" smtClean="0"/>
                        <a:t>attributes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Online</a:t>
                      </a:r>
                      <a:r>
                        <a:rPr lang="fi-FI" sz="1400" dirty="0" smtClean="0"/>
                        <a:t> CA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Certificate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baseline="0" dirty="0" err="1" smtClean="0"/>
                        <a:t>Signing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baseline="0" dirty="0" err="1" smtClean="0"/>
                        <a:t>Request</a:t>
                      </a:r>
                      <a:r>
                        <a:rPr lang="fi-FI" sz="1400" baseline="0" dirty="0" smtClean="0"/>
                        <a:t> (CSR)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X.509 </a:t>
                      </a:r>
                      <a:r>
                        <a:rPr lang="fi-FI" sz="1400" dirty="0" err="1" smtClean="0"/>
                        <a:t>certificate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STS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SAML </a:t>
                      </a:r>
                      <a:r>
                        <a:rPr lang="fi-FI" sz="1400" dirty="0" err="1" smtClean="0"/>
                        <a:t>assertion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Proxy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Home Institute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Username/password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SAML </a:t>
                      </a:r>
                      <a:r>
                        <a:rPr lang="fi-FI" sz="1400" dirty="0" err="1" smtClean="0"/>
                        <a:t>assertion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8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orakulmio 38"/>
          <p:cNvSpPr/>
          <p:nvPr/>
        </p:nvSpPr>
        <p:spPr>
          <a:xfrm>
            <a:off x="2419885" y="755799"/>
            <a:ext cx="1422014" cy="3456384"/>
          </a:xfrm>
          <a:prstGeom prst="rect">
            <a:avLst/>
          </a:prstGeom>
          <a:solidFill>
            <a:schemeClr val="accent3">
              <a:lumMod val="40000"/>
              <a:lumOff val="6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Suorakulmio 37"/>
          <p:cNvSpPr/>
          <p:nvPr/>
        </p:nvSpPr>
        <p:spPr>
          <a:xfrm>
            <a:off x="2473747" y="2138759"/>
            <a:ext cx="3744000" cy="200141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to Proxy - Components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5138043" y="2483991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Online</a:t>
            </a:r>
            <a:r>
              <a:rPr lang="fi-FI" sz="1200" dirty="0" smtClean="0"/>
              <a:t> CA</a:t>
            </a:r>
            <a:endParaRPr lang="fi-FI" sz="12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138043" y="3492103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VOMS</a:t>
            </a:r>
            <a:endParaRPr lang="fi-FI" sz="12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2689771" y="2988047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STS</a:t>
            </a:r>
            <a:endParaRPr lang="fi-FI" sz="12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689771" y="1331863"/>
            <a:ext cx="93610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Home Institute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241499" y="2988047"/>
            <a:ext cx="936104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STS SOAP Client</a:t>
            </a:r>
            <a:endParaRPr lang="fi-FI" sz="1200" dirty="0">
              <a:solidFill>
                <a:schemeClr val="tx1"/>
              </a:solidFill>
            </a:endParaRPr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3672000" y="2628007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 flipV="1">
            <a:off x="3672000" y="3276079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V="1">
            <a:off x="3672000" y="2772023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 flipH="1" flipV="1">
            <a:off x="3672000" y="3420040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31" y="1109838"/>
            <a:ext cx="360040" cy="47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Ryhmä 27"/>
          <p:cNvGrpSpPr/>
          <p:nvPr/>
        </p:nvGrpSpPr>
        <p:grpSpPr>
          <a:xfrm>
            <a:off x="1224000" y="3186000"/>
            <a:ext cx="1404000" cy="144016"/>
            <a:chOff x="1224000" y="3204071"/>
            <a:chExt cx="1404000" cy="144016"/>
          </a:xfrm>
        </p:grpSpPr>
        <p:cxnSp>
          <p:nvCxnSpPr>
            <p:cNvPr id="26" name="Suora yhdysviiva 25"/>
            <p:cNvCxnSpPr/>
            <p:nvPr/>
          </p:nvCxnSpPr>
          <p:spPr>
            <a:xfrm flipV="1">
              <a:off x="1224000" y="3204071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/>
            <p:cNvCxnSpPr/>
            <p:nvPr/>
          </p:nvCxnSpPr>
          <p:spPr>
            <a:xfrm flipH="1" flipV="1">
              <a:off x="1224000" y="3348087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kstiruutu 28"/>
          <p:cNvSpPr txBox="1"/>
          <p:nvPr/>
        </p:nvSpPr>
        <p:spPr>
          <a:xfrm>
            <a:off x="1432114" y="2988047"/>
            <a:ext cx="9877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RST(SAML):Proxy</a:t>
            </a:r>
            <a:endParaRPr lang="fi-FI" dirty="0"/>
          </a:p>
        </p:txBody>
      </p:sp>
      <p:sp>
        <p:nvSpPr>
          <p:cNvPr id="30" name="Tekstiruutu 29"/>
          <p:cNvSpPr txBox="1"/>
          <p:nvPr/>
        </p:nvSpPr>
        <p:spPr>
          <a:xfrm>
            <a:off x="1691403" y="3276079"/>
            <a:ext cx="4475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Proxy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115161" y="2613199"/>
            <a:ext cx="360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CSR</a:t>
            </a:r>
            <a:endParaRPr lang="fi-FI" dirty="0"/>
          </a:p>
        </p:txBody>
      </p:sp>
      <p:sp>
        <p:nvSpPr>
          <p:cNvPr id="32" name="Tekstiruutu 31"/>
          <p:cNvSpPr txBox="1"/>
          <p:nvPr/>
        </p:nvSpPr>
        <p:spPr>
          <a:xfrm>
            <a:off x="4129931" y="2973239"/>
            <a:ext cx="944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X.509 </a:t>
            </a:r>
            <a:r>
              <a:rPr lang="fi-FI" dirty="0" err="1" smtClean="0"/>
              <a:t>certificate</a:t>
            </a:r>
            <a:endParaRPr lang="fi-FI" dirty="0"/>
          </a:p>
        </p:txBody>
      </p:sp>
      <p:sp>
        <p:nvSpPr>
          <p:cNvPr id="33" name="Tekstiruutu 32"/>
          <p:cNvSpPr txBox="1"/>
          <p:nvPr/>
        </p:nvSpPr>
        <p:spPr>
          <a:xfrm>
            <a:off x="4129931" y="3261271"/>
            <a:ext cx="1217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Request</a:t>
            </a:r>
            <a:r>
              <a:rPr lang="fi-FI" dirty="0" smtClean="0"/>
              <a:t> for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34" name="Tekstiruutu 33"/>
          <p:cNvSpPr txBox="1"/>
          <p:nvPr/>
        </p:nvSpPr>
        <p:spPr>
          <a:xfrm>
            <a:off x="3791841" y="3649911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VOMS </a:t>
            </a:r>
            <a:r>
              <a:rPr lang="fi-FI" dirty="0" err="1" smtClean="0"/>
              <a:t>attributes</a:t>
            </a:r>
            <a:endParaRPr lang="fi-FI" dirty="0"/>
          </a:p>
        </p:txBody>
      </p:sp>
      <p:cxnSp>
        <p:nvCxnSpPr>
          <p:cNvPr id="36" name="Suora nuoliyhdysviiva 35"/>
          <p:cNvCxnSpPr/>
          <p:nvPr/>
        </p:nvCxnSpPr>
        <p:spPr>
          <a:xfrm flipH="1">
            <a:off x="709551" y="1583891"/>
            <a:ext cx="1918449" cy="136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1062070" y="1907927"/>
            <a:ext cx="9076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SAML </a:t>
            </a:r>
            <a:r>
              <a:rPr lang="fi-FI" dirty="0" err="1" smtClean="0"/>
              <a:t>assertion</a:t>
            </a:r>
            <a:endParaRPr lang="fi-FI" dirty="0"/>
          </a:p>
        </p:txBody>
      </p:sp>
      <p:sp>
        <p:nvSpPr>
          <p:cNvPr id="40" name="Tekstiruutu 39"/>
          <p:cNvSpPr txBox="1"/>
          <p:nvPr/>
        </p:nvSpPr>
        <p:spPr>
          <a:xfrm>
            <a:off x="2507164" y="816606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SAML TRUST DOMAIN</a:t>
            </a:r>
            <a:endParaRPr lang="fi-FI" b="1" i="1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335329" y="2204106"/>
            <a:ext cx="12410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X.509 TRUST DOMAIN</a:t>
            </a:r>
            <a:endParaRPr lang="fi-FI" b="1" i="1" dirty="0"/>
          </a:p>
        </p:txBody>
      </p:sp>
      <p:cxnSp>
        <p:nvCxnSpPr>
          <p:cNvPr id="43" name="Suora nuoliyhdysviiva 42"/>
          <p:cNvCxnSpPr/>
          <p:nvPr/>
        </p:nvCxnSpPr>
        <p:spPr>
          <a:xfrm>
            <a:off x="961579" y="1475879"/>
            <a:ext cx="16664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iruutu 43"/>
          <p:cNvSpPr txBox="1"/>
          <p:nvPr/>
        </p:nvSpPr>
        <p:spPr>
          <a:xfrm>
            <a:off x="1105595" y="1306215"/>
            <a:ext cx="11608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Username/password</a:t>
            </a:r>
            <a:endParaRPr lang="fi-FI" dirty="0"/>
          </a:p>
        </p:txBody>
      </p:sp>
      <p:sp>
        <p:nvSpPr>
          <p:cNvPr id="35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4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uorakulmio 41"/>
          <p:cNvSpPr/>
          <p:nvPr/>
        </p:nvSpPr>
        <p:spPr>
          <a:xfrm>
            <a:off x="18000" y="2483991"/>
            <a:ext cx="2617900" cy="17281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uorakulmio 3"/>
          <p:cNvSpPr/>
          <p:nvPr/>
        </p:nvSpPr>
        <p:spPr>
          <a:xfrm>
            <a:off x="72000" y="2628007"/>
            <a:ext cx="1278000" cy="11807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Suorakulmio 38"/>
          <p:cNvSpPr/>
          <p:nvPr/>
        </p:nvSpPr>
        <p:spPr>
          <a:xfrm>
            <a:off x="2419885" y="755799"/>
            <a:ext cx="1422014" cy="345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Suorakulmio 37"/>
          <p:cNvSpPr/>
          <p:nvPr/>
        </p:nvSpPr>
        <p:spPr>
          <a:xfrm>
            <a:off x="2473747" y="2138759"/>
            <a:ext cx="3744000" cy="200141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1: Web portal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5138043" y="2483991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Online</a:t>
            </a:r>
            <a:r>
              <a:rPr lang="fi-FI" sz="1200" dirty="0" smtClean="0"/>
              <a:t> CA</a:t>
            </a:r>
            <a:endParaRPr lang="fi-FI" sz="12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138043" y="3492103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VOMS</a:t>
            </a:r>
            <a:endParaRPr lang="fi-FI" sz="12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2689771" y="2988047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STS</a:t>
            </a:r>
            <a:endParaRPr lang="fi-FI" sz="12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689771" y="1331863"/>
            <a:ext cx="93610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Home Institute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241499" y="2988047"/>
            <a:ext cx="936104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STS SOAP Client</a:t>
            </a:r>
            <a:endParaRPr lang="fi-FI" sz="1200" dirty="0">
              <a:solidFill>
                <a:schemeClr val="tx1"/>
              </a:solidFill>
            </a:endParaRPr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3672000" y="2628007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 flipV="1">
            <a:off x="3672000" y="3276079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V="1">
            <a:off x="3672000" y="2772023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 flipH="1" flipV="1">
            <a:off x="3672000" y="3420040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2" y="635785"/>
            <a:ext cx="360040" cy="47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Ryhmä 27"/>
          <p:cNvGrpSpPr/>
          <p:nvPr/>
        </p:nvGrpSpPr>
        <p:grpSpPr>
          <a:xfrm>
            <a:off x="1224000" y="3186000"/>
            <a:ext cx="1404000" cy="144016"/>
            <a:chOff x="1224000" y="3204071"/>
            <a:chExt cx="1404000" cy="144016"/>
          </a:xfrm>
        </p:grpSpPr>
        <p:cxnSp>
          <p:nvCxnSpPr>
            <p:cNvPr id="26" name="Suora yhdysviiva 25"/>
            <p:cNvCxnSpPr/>
            <p:nvPr/>
          </p:nvCxnSpPr>
          <p:spPr>
            <a:xfrm flipV="1">
              <a:off x="1224000" y="3204071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/>
            <p:cNvCxnSpPr/>
            <p:nvPr/>
          </p:nvCxnSpPr>
          <p:spPr>
            <a:xfrm flipH="1" flipV="1">
              <a:off x="1224000" y="3348087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kstiruutu 28"/>
          <p:cNvSpPr txBox="1"/>
          <p:nvPr/>
        </p:nvSpPr>
        <p:spPr>
          <a:xfrm>
            <a:off x="1432114" y="2988047"/>
            <a:ext cx="9877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RST(SAML):Proxy</a:t>
            </a:r>
            <a:endParaRPr lang="fi-FI" dirty="0"/>
          </a:p>
        </p:txBody>
      </p:sp>
      <p:sp>
        <p:nvSpPr>
          <p:cNvPr id="30" name="Tekstiruutu 29"/>
          <p:cNvSpPr txBox="1"/>
          <p:nvPr/>
        </p:nvSpPr>
        <p:spPr>
          <a:xfrm>
            <a:off x="1691403" y="3276079"/>
            <a:ext cx="4475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Proxy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115161" y="2613199"/>
            <a:ext cx="360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CSR</a:t>
            </a:r>
            <a:endParaRPr lang="fi-FI" dirty="0"/>
          </a:p>
        </p:txBody>
      </p:sp>
      <p:sp>
        <p:nvSpPr>
          <p:cNvPr id="32" name="Tekstiruutu 31"/>
          <p:cNvSpPr txBox="1"/>
          <p:nvPr/>
        </p:nvSpPr>
        <p:spPr>
          <a:xfrm>
            <a:off x="4129931" y="2973239"/>
            <a:ext cx="944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X.509 </a:t>
            </a:r>
            <a:r>
              <a:rPr lang="fi-FI" dirty="0" err="1" smtClean="0"/>
              <a:t>certificate</a:t>
            </a:r>
            <a:endParaRPr lang="fi-FI" dirty="0"/>
          </a:p>
        </p:txBody>
      </p:sp>
      <p:sp>
        <p:nvSpPr>
          <p:cNvPr id="33" name="Tekstiruutu 32"/>
          <p:cNvSpPr txBox="1"/>
          <p:nvPr/>
        </p:nvSpPr>
        <p:spPr>
          <a:xfrm>
            <a:off x="4129931" y="3261271"/>
            <a:ext cx="1217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Request</a:t>
            </a:r>
            <a:r>
              <a:rPr lang="fi-FI" dirty="0" smtClean="0"/>
              <a:t> for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34" name="Tekstiruutu 33"/>
          <p:cNvSpPr txBox="1"/>
          <p:nvPr/>
        </p:nvSpPr>
        <p:spPr>
          <a:xfrm>
            <a:off x="3791841" y="3649911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VOMS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40" name="Tekstiruutu 39"/>
          <p:cNvSpPr txBox="1"/>
          <p:nvPr/>
        </p:nvSpPr>
        <p:spPr>
          <a:xfrm>
            <a:off x="2507164" y="816606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SAML TRUST DOMAIN</a:t>
            </a:r>
            <a:endParaRPr lang="fi-FI" b="1" i="1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335329" y="2204106"/>
            <a:ext cx="12410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X.509 TRUST DOMAIN</a:t>
            </a:r>
            <a:endParaRPr lang="fi-FI" b="1" i="1" dirty="0"/>
          </a:p>
        </p:txBody>
      </p:sp>
      <p:cxnSp>
        <p:nvCxnSpPr>
          <p:cNvPr id="43" name="Suora nuoliyhdysviiva 42"/>
          <p:cNvCxnSpPr/>
          <p:nvPr/>
        </p:nvCxnSpPr>
        <p:spPr>
          <a:xfrm>
            <a:off x="961579" y="1584000"/>
            <a:ext cx="16664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iruutu 43"/>
          <p:cNvSpPr txBox="1"/>
          <p:nvPr/>
        </p:nvSpPr>
        <p:spPr>
          <a:xfrm>
            <a:off x="1192547" y="1403871"/>
            <a:ext cx="11608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Username/password</a:t>
            </a:r>
            <a:endParaRPr lang="fi-FI" dirty="0"/>
          </a:p>
        </p:txBody>
      </p:sp>
      <p:sp>
        <p:nvSpPr>
          <p:cNvPr id="35" name="Tekstiruutu 34"/>
          <p:cNvSpPr txBox="1"/>
          <p:nvPr/>
        </p:nvSpPr>
        <p:spPr>
          <a:xfrm>
            <a:off x="270559" y="2639040"/>
            <a:ext cx="8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Web </a:t>
            </a:r>
            <a:r>
              <a:rPr lang="fi-FI" sz="1200" dirty="0" err="1" smtClean="0"/>
              <a:t>portal</a:t>
            </a:r>
            <a:endParaRPr lang="fi-FI" sz="1200" dirty="0"/>
          </a:p>
        </p:txBody>
      </p:sp>
      <p:pic>
        <p:nvPicPr>
          <p:cNvPr id="18" name="Kuva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14" y="1186709"/>
            <a:ext cx="834600" cy="577201"/>
          </a:xfrm>
          <a:prstGeom prst="rect">
            <a:avLst/>
          </a:prstGeom>
        </p:spPr>
      </p:pic>
      <p:cxnSp>
        <p:nvCxnSpPr>
          <p:cNvPr id="25" name="Suora nuoliyhdysviiva 24"/>
          <p:cNvCxnSpPr/>
          <p:nvPr/>
        </p:nvCxnSpPr>
        <p:spPr>
          <a:xfrm>
            <a:off x="453600" y="1763911"/>
            <a:ext cx="0" cy="827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iruutu 45"/>
          <p:cNvSpPr txBox="1"/>
          <p:nvPr/>
        </p:nvSpPr>
        <p:spPr>
          <a:xfrm>
            <a:off x="-43062" y="1831553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err="1" smtClean="0"/>
              <a:t>Browser</a:t>
            </a:r>
            <a:endParaRPr lang="fi-FI" dirty="0" smtClean="0"/>
          </a:p>
          <a:p>
            <a:pPr algn="ctr"/>
            <a:r>
              <a:rPr lang="fi-FI" dirty="0" err="1" smtClean="0"/>
              <a:t>access</a:t>
            </a:r>
            <a:endParaRPr lang="fi-FI" dirty="0"/>
          </a:p>
        </p:txBody>
      </p:sp>
      <p:cxnSp>
        <p:nvCxnSpPr>
          <p:cNvPr id="48" name="Kulmayhdysviiva 47"/>
          <p:cNvCxnSpPr/>
          <p:nvPr/>
        </p:nvCxnSpPr>
        <p:spPr>
          <a:xfrm flipV="1">
            <a:off x="634103" y="1403871"/>
            <a:ext cx="1993897" cy="1188020"/>
          </a:xfrm>
          <a:prstGeom prst="bentConnector3">
            <a:avLst>
              <a:gd name="adj1" fmla="val -1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iruutu 53"/>
          <p:cNvSpPr txBox="1"/>
          <p:nvPr/>
        </p:nvSpPr>
        <p:spPr>
          <a:xfrm>
            <a:off x="1192546" y="1230908"/>
            <a:ext cx="1149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SAML </a:t>
            </a:r>
            <a:r>
              <a:rPr lang="fi-FI" dirty="0" err="1" smtClean="0"/>
              <a:t>AuthnRequest</a:t>
            </a:r>
            <a:endParaRPr lang="fi-FI" dirty="0"/>
          </a:p>
        </p:txBody>
      </p:sp>
      <p:cxnSp>
        <p:nvCxnSpPr>
          <p:cNvPr id="57" name="Suora nuoliyhdysviiva 56"/>
          <p:cNvCxnSpPr/>
          <p:nvPr/>
        </p:nvCxnSpPr>
        <p:spPr>
          <a:xfrm>
            <a:off x="993600" y="1763910"/>
            <a:ext cx="0" cy="827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yhdysviiva 58"/>
          <p:cNvCxnSpPr/>
          <p:nvPr/>
        </p:nvCxnSpPr>
        <p:spPr>
          <a:xfrm flipH="1">
            <a:off x="993600" y="1763911"/>
            <a:ext cx="1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iruutu 60"/>
          <p:cNvSpPr txBox="1"/>
          <p:nvPr/>
        </p:nvSpPr>
        <p:spPr>
          <a:xfrm>
            <a:off x="961579" y="2085155"/>
            <a:ext cx="9204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SAML </a:t>
            </a:r>
            <a:r>
              <a:rPr lang="fi-FI" dirty="0" err="1" smtClean="0"/>
              <a:t>Assertion</a:t>
            </a:r>
            <a:endParaRPr lang="fi-FI" dirty="0"/>
          </a:p>
        </p:txBody>
      </p:sp>
      <p:sp>
        <p:nvSpPr>
          <p:cNvPr id="45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4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70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uorakulmio 41"/>
          <p:cNvSpPr/>
          <p:nvPr/>
        </p:nvSpPr>
        <p:spPr>
          <a:xfrm>
            <a:off x="18000" y="2483991"/>
            <a:ext cx="2617900" cy="17281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uorakulmio 3"/>
          <p:cNvSpPr/>
          <p:nvPr/>
        </p:nvSpPr>
        <p:spPr>
          <a:xfrm>
            <a:off x="72000" y="2628007"/>
            <a:ext cx="1278000" cy="11807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Suorakulmio 38"/>
          <p:cNvSpPr/>
          <p:nvPr/>
        </p:nvSpPr>
        <p:spPr>
          <a:xfrm>
            <a:off x="2419885" y="755799"/>
            <a:ext cx="1422014" cy="345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Suorakulmio 37"/>
          <p:cNvSpPr/>
          <p:nvPr/>
        </p:nvSpPr>
        <p:spPr>
          <a:xfrm>
            <a:off x="2473747" y="2138759"/>
            <a:ext cx="3744000" cy="200141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1: Web portal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5138043" y="2483991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Online</a:t>
            </a:r>
            <a:r>
              <a:rPr lang="fi-FI" sz="1200" dirty="0" smtClean="0"/>
              <a:t> CA</a:t>
            </a:r>
            <a:endParaRPr lang="fi-FI" sz="12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138043" y="3492103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VOMS</a:t>
            </a:r>
            <a:endParaRPr lang="fi-FI" sz="12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2689771" y="2988047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STS</a:t>
            </a:r>
            <a:endParaRPr lang="fi-FI" sz="12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689771" y="1331863"/>
            <a:ext cx="93610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Home Institute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241499" y="2988047"/>
            <a:ext cx="936104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STS SOAP Client</a:t>
            </a:r>
            <a:endParaRPr lang="fi-FI" sz="1200" dirty="0">
              <a:solidFill>
                <a:schemeClr val="tx1"/>
              </a:solidFill>
            </a:endParaRPr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3672000" y="2628007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 flipV="1">
            <a:off x="3672000" y="3276079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V="1">
            <a:off x="3672000" y="2772023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 flipH="1" flipV="1">
            <a:off x="3672000" y="3420040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2" y="635785"/>
            <a:ext cx="360040" cy="47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Ryhmä 27"/>
          <p:cNvGrpSpPr/>
          <p:nvPr/>
        </p:nvGrpSpPr>
        <p:grpSpPr>
          <a:xfrm>
            <a:off x="1224000" y="3186000"/>
            <a:ext cx="1404000" cy="144016"/>
            <a:chOff x="1224000" y="3204071"/>
            <a:chExt cx="1404000" cy="144016"/>
          </a:xfrm>
        </p:grpSpPr>
        <p:cxnSp>
          <p:nvCxnSpPr>
            <p:cNvPr id="26" name="Suora yhdysviiva 25"/>
            <p:cNvCxnSpPr/>
            <p:nvPr/>
          </p:nvCxnSpPr>
          <p:spPr>
            <a:xfrm flipV="1">
              <a:off x="1224000" y="3204071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/>
            <p:cNvCxnSpPr/>
            <p:nvPr/>
          </p:nvCxnSpPr>
          <p:spPr>
            <a:xfrm flipH="1" flipV="1">
              <a:off x="1224000" y="3348087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kstiruutu 28"/>
          <p:cNvSpPr txBox="1"/>
          <p:nvPr/>
        </p:nvSpPr>
        <p:spPr>
          <a:xfrm>
            <a:off x="1432114" y="2988047"/>
            <a:ext cx="9877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RST(SAML):Proxy</a:t>
            </a:r>
            <a:endParaRPr lang="fi-FI" dirty="0"/>
          </a:p>
        </p:txBody>
      </p:sp>
      <p:sp>
        <p:nvSpPr>
          <p:cNvPr id="30" name="Tekstiruutu 29"/>
          <p:cNvSpPr txBox="1"/>
          <p:nvPr/>
        </p:nvSpPr>
        <p:spPr>
          <a:xfrm>
            <a:off x="1691403" y="3276079"/>
            <a:ext cx="4475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Proxy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115161" y="2613199"/>
            <a:ext cx="360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CSR</a:t>
            </a:r>
            <a:endParaRPr lang="fi-FI" dirty="0"/>
          </a:p>
        </p:txBody>
      </p:sp>
      <p:sp>
        <p:nvSpPr>
          <p:cNvPr id="32" name="Tekstiruutu 31"/>
          <p:cNvSpPr txBox="1"/>
          <p:nvPr/>
        </p:nvSpPr>
        <p:spPr>
          <a:xfrm>
            <a:off x="4129931" y="2973239"/>
            <a:ext cx="944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X.509 </a:t>
            </a:r>
            <a:r>
              <a:rPr lang="fi-FI" dirty="0" err="1" smtClean="0"/>
              <a:t>certificate</a:t>
            </a:r>
            <a:endParaRPr lang="fi-FI" dirty="0"/>
          </a:p>
        </p:txBody>
      </p:sp>
      <p:sp>
        <p:nvSpPr>
          <p:cNvPr id="33" name="Tekstiruutu 32"/>
          <p:cNvSpPr txBox="1"/>
          <p:nvPr/>
        </p:nvSpPr>
        <p:spPr>
          <a:xfrm>
            <a:off x="4129931" y="3261271"/>
            <a:ext cx="1217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Request</a:t>
            </a:r>
            <a:r>
              <a:rPr lang="fi-FI" dirty="0" smtClean="0"/>
              <a:t> for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34" name="Tekstiruutu 33"/>
          <p:cNvSpPr txBox="1"/>
          <p:nvPr/>
        </p:nvSpPr>
        <p:spPr>
          <a:xfrm>
            <a:off x="3791841" y="3649911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VOMS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40" name="Tekstiruutu 39"/>
          <p:cNvSpPr txBox="1"/>
          <p:nvPr/>
        </p:nvSpPr>
        <p:spPr>
          <a:xfrm>
            <a:off x="2507164" y="816606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SAML TRUST DOMAIN</a:t>
            </a:r>
            <a:endParaRPr lang="fi-FI" b="1" i="1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335329" y="2204106"/>
            <a:ext cx="12410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X.509 TRUST DOMAIN</a:t>
            </a:r>
            <a:endParaRPr lang="fi-FI" b="1" i="1" dirty="0"/>
          </a:p>
        </p:txBody>
      </p:sp>
      <p:cxnSp>
        <p:nvCxnSpPr>
          <p:cNvPr id="43" name="Suora nuoliyhdysviiva 42"/>
          <p:cNvCxnSpPr/>
          <p:nvPr/>
        </p:nvCxnSpPr>
        <p:spPr>
          <a:xfrm>
            <a:off x="961579" y="1584000"/>
            <a:ext cx="16664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iruutu 43"/>
          <p:cNvSpPr txBox="1"/>
          <p:nvPr/>
        </p:nvSpPr>
        <p:spPr>
          <a:xfrm>
            <a:off x="1192547" y="1403871"/>
            <a:ext cx="11608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Username/password</a:t>
            </a:r>
            <a:endParaRPr lang="fi-FI" dirty="0"/>
          </a:p>
        </p:txBody>
      </p:sp>
      <p:sp>
        <p:nvSpPr>
          <p:cNvPr id="35" name="Tekstiruutu 34"/>
          <p:cNvSpPr txBox="1"/>
          <p:nvPr/>
        </p:nvSpPr>
        <p:spPr>
          <a:xfrm>
            <a:off x="270559" y="2639040"/>
            <a:ext cx="8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Web </a:t>
            </a:r>
            <a:r>
              <a:rPr lang="fi-FI" sz="1200" dirty="0" err="1" smtClean="0"/>
              <a:t>portal</a:t>
            </a:r>
            <a:endParaRPr lang="fi-FI" sz="1200" dirty="0"/>
          </a:p>
        </p:txBody>
      </p:sp>
      <p:pic>
        <p:nvPicPr>
          <p:cNvPr id="18" name="Kuva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14" y="1186709"/>
            <a:ext cx="834600" cy="577201"/>
          </a:xfrm>
          <a:prstGeom prst="rect">
            <a:avLst/>
          </a:prstGeom>
        </p:spPr>
      </p:pic>
      <p:cxnSp>
        <p:nvCxnSpPr>
          <p:cNvPr id="25" name="Suora nuoliyhdysviiva 24"/>
          <p:cNvCxnSpPr/>
          <p:nvPr/>
        </p:nvCxnSpPr>
        <p:spPr>
          <a:xfrm>
            <a:off x="453600" y="1763911"/>
            <a:ext cx="0" cy="827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iruutu 45"/>
          <p:cNvSpPr txBox="1"/>
          <p:nvPr/>
        </p:nvSpPr>
        <p:spPr>
          <a:xfrm>
            <a:off x="-43062" y="1831553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err="1" smtClean="0"/>
              <a:t>Browser</a:t>
            </a:r>
            <a:endParaRPr lang="fi-FI" dirty="0" smtClean="0"/>
          </a:p>
          <a:p>
            <a:pPr algn="ctr"/>
            <a:r>
              <a:rPr lang="fi-FI" dirty="0" err="1" smtClean="0"/>
              <a:t>access</a:t>
            </a:r>
            <a:endParaRPr lang="fi-FI" dirty="0"/>
          </a:p>
        </p:txBody>
      </p:sp>
      <p:cxnSp>
        <p:nvCxnSpPr>
          <p:cNvPr id="48" name="Kulmayhdysviiva 47"/>
          <p:cNvCxnSpPr/>
          <p:nvPr/>
        </p:nvCxnSpPr>
        <p:spPr>
          <a:xfrm flipV="1">
            <a:off x="634103" y="1403871"/>
            <a:ext cx="1993897" cy="1188020"/>
          </a:xfrm>
          <a:prstGeom prst="bentConnector3">
            <a:avLst>
              <a:gd name="adj1" fmla="val -1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iruutu 53"/>
          <p:cNvSpPr txBox="1"/>
          <p:nvPr/>
        </p:nvSpPr>
        <p:spPr>
          <a:xfrm>
            <a:off x="1192546" y="1230908"/>
            <a:ext cx="1149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SAML </a:t>
            </a:r>
            <a:r>
              <a:rPr lang="fi-FI" dirty="0" err="1" smtClean="0"/>
              <a:t>AuthnRequest</a:t>
            </a:r>
            <a:endParaRPr lang="fi-FI" dirty="0"/>
          </a:p>
        </p:txBody>
      </p:sp>
      <p:cxnSp>
        <p:nvCxnSpPr>
          <p:cNvPr id="57" name="Suora nuoliyhdysviiva 56"/>
          <p:cNvCxnSpPr/>
          <p:nvPr/>
        </p:nvCxnSpPr>
        <p:spPr>
          <a:xfrm>
            <a:off x="813600" y="1763910"/>
            <a:ext cx="0" cy="827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yhdysviiva 58"/>
          <p:cNvCxnSpPr/>
          <p:nvPr/>
        </p:nvCxnSpPr>
        <p:spPr>
          <a:xfrm flipH="1">
            <a:off x="813600" y="1763911"/>
            <a:ext cx="18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iruutu 60"/>
          <p:cNvSpPr txBox="1"/>
          <p:nvPr/>
        </p:nvSpPr>
        <p:spPr>
          <a:xfrm>
            <a:off x="793155" y="2062485"/>
            <a:ext cx="9204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SAML </a:t>
            </a:r>
            <a:r>
              <a:rPr lang="fi-FI" dirty="0" err="1" smtClean="0"/>
              <a:t>Assertion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739152" y="1045634"/>
            <a:ext cx="4774599" cy="2876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Risti 10"/>
          <p:cNvSpPr/>
          <p:nvPr/>
        </p:nvSpPr>
        <p:spPr>
          <a:xfrm>
            <a:off x="1004625" y="1553162"/>
            <a:ext cx="570789" cy="570789"/>
          </a:xfrm>
          <a:prstGeom prst="plu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Suorakulmio 14"/>
          <p:cNvSpPr/>
          <p:nvPr/>
        </p:nvSpPr>
        <p:spPr>
          <a:xfrm>
            <a:off x="1004624" y="2988079"/>
            <a:ext cx="570789" cy="28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>
            <a:off x="1828330" y="1211654"/>
            <a:ext cx="3518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800" dirty="0" err="1" smtClean="0"/>
              <a:t>Relatively</a:t>
            </a:r>
            <a:r>
              <a:rPr lang="fi-FI" sz="1800" dirty="0" smtClean="0"/>
              <a:t> </a:t>
            </a:r>
            <a:r>
              <a:rPr lang="fi-FI" sz="1800" dirty="0" err="1" smtClean="0"/>
              <a:t>simple</a:t>
            </a:r>
            <a:endParaRPr lang="fi-FI" sz="1800" dirty="0" smtClean="0"/>
          </a:p>
          <a:p>
            <a:pPr marL="171450" indent="-171450">
              <a:buFontTx/>
              <a:buChar char="-"/>
            </a:pPr>
            <a:r>
              <a:rPr lang="fi-FI" sz="1800" dirty="0" err="1" smtClean="0"/>
              <a:t>Uses</a:t>
            </a:r>
            <a:r>
              <a:rPr lang="fi-FI" sz="1800" dirty="0" smtClean="0"/>
              <a:t> SAML 2.0 Web SSO </a:t>
            </a:r>
            <a:r>
              <a:rPr lang="fi-FI" sz="1800" dirty="0" err="1" smtClean="0"/>
              <a:t>Profile</a:t>
            </a:r>
            <a:endParaRPr lang="fi-FI" sz="1800" dirty="0" smtClean="0"/>
          </a:p>
          <a:p>
            <a:pPr marL="171450" indent="-171450">
              <a:buFontTx/>
              <a:buChar char="-"/>
            </a:pPr>
            <a:r>
              <a:rPr lang="fi-FI" sz="1800" dirty="0" err="1" smtClean="0"/>
              <a:t>Certificates</a:t>
            </a:r>
            <a:r>
              <a:rPr lang="fi-FI" sz="1800" dirty="0" smtClean="0"/>
              <a:t> </a:t>
            </a:r>
            <a:r>
              <a:rPr lang="fi-FI" sz="1800" dirty="0" err="1" smtClean="0"/>
              <a:t>nor</a:t>
            </a:r>
            <a:r>
              <a:rPr lang="fi-FI" sz="1800" dirty="0" smtClean="0"/>
              <a:t> </a:t>
            </a:r>
            <a:r>
              <a:rPr lang="fi-FI" sz="1800" dirty="0" err="1" smtClean="0"/>
              <a:t>private</a:t>
            </a:r>
            <a:r>
              <a:rPr lang="fi-FI" sz="1800" dirty="0" smtClean="0"/>
              <a:t> </a:t>
            </a:r>
            <a:r>
              <a:rPr lang="fi-FI" sz="1800" dirty="0" err="1" smtClean="0"/>
              <a:t>keys</a:t>
            </a:r>
            <a:r>
              <a:rPr lang="fi-FI" sz="1800" dirty="0" smtClean="0"/>
              <a:t> </a:t>
            </a:r>
            <a:r>
              <a:rPr lang="fi-FI" sz="1800" dirty="0" err="1" smtClean="0"/>
              <a:t>are</a:t>
            </a:r>
            <a:r>
              <a:rPr lang="fi-FI" sz="1800" dirty="0" smtClean="0"/>
              <a:t> </a:t>
            </a:r>
            <a:r>
              <a:rPr lang="fi-FI" sz="1800" dirty="0" err="1" smtClean="0"/>
              <a:t>never</a:t>
            </a:r>
            <a:r>
              <a:rPr lang="fi-FI" sz="1800" dirty="0" smtClean="0"/>
              <a:t> </a:t>
            </a:r>
            <a:r>
              <a:rPr lang="fi-FI" sz="1800" dirty="0" err="1" smtClean="0"/>
              <a:t>stored</a:t>
            </a:r>
            <a:r>
              <a:rPr lang="fi-FI" sz="1800" dirty="0" smtClean="0"/>
              <a:t> </a:t>
            </a:r>
            <a:r>
              <a:rPr lang="fi-FI" sz="1800" dirty="0" err="1" smtClean="0"/>
              <a:t>locally</a:t>
            </a:r>
            <a:r>
              <a:rPr lang="fi-FI" sz="1800" dirty="0" smtClean="0"/>
              <a:t> </a:t>
            </a:r>
            <a:r>
              <a:rPr lang="fi-FI" sz="1800" dirty="0" err="1" smtClean="0"/>
              <a:t>by</a:t>
            </a:r>
            <a:r>
              <a:rPr lang="fi-FI" sz="1800" dirty="0" smtClean="0"/>
              <a:t> the </a:t>
            </a:r>
            <a:r>
              <a:rPr lang="fi-FI" sz="1800" dirty="0" err="1" smtClean="0"/>
              <a:t>user</a:t>
            </a:r>
            <a:endParaRPr lang="fi-FI" sz="1800" dirty="0"/>
          </a:p>
        </p:txBody>
      </p:sp>
      <p:sp>
        <p:nvSpPr>
          <p:cNvPr id="47" name="Tekstiruutu 46"/>
          <p:cNvSpPr txBox="1"/>
          <p:nvPr/>
        </p:nvSpPr>
        <p:spPr>
          <a:xfrm>
            <a:off x="1825675" y="2640781"/>
            <a:ext cx="3518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800" dirty="0" err="1" smtClean="0"/>
              <a:t>Requires</a:t>
            </a:r>
            <a:r>
              <a:rPr lang="fi-FI" sz="1800" dirty="0" smtClean="0"/>
              <a:t> </a:t>
            </a:r>
            <a:r>
              <a:rPr lang="fi-FI" sz="1800" dirty="0" err="1" smtClean="0"/>
              <a:t>browser</a:t>
            </a:r>
            <a:r>
              <a:rPr lang="fi-FI" sz="1800" dirty="0" smtClean="0"/>
              <a:t> (to </a:t>
            </a:r>
            <a:r>
              <a:rPr lang="fi-FI" sz="1800" dirty="0" err="1" smtClean="0"/>
              <a:t>some</a:t>
            </a:r>
            <a:r>
              <a:rPr lang="fi-FI" sz="1800" dirty="0" smtClean="0"/>
              <a:t> </a:t>
            </a:r>
            <a:r>
              <a:rPr lang="fi-FI" sz="1800" dirty="0" err="1" smtClean="0"/>
              <a:t>users</a:t>
            </a:r>
            <a:r>
              <a:rPr lang="fi-FI" sz="180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i-FI" sz="1800" dirty="0" err="1" smtClean="0"/>
              <a:t>If</a:t>
            </a:r>
            <a:r>
              <a:rPr lang="fi-FI" sz="1800" dirty="0" smtClean="0"/>
              <a:t> STS </a:t>
            </a:r>
            <a:r>
              <a:rPr lang="fi-FI" sz="1800" dirty="0" err="1" smtClean="0"/>
              <a:t>has</a:t>
            </a:r>
            <a:r>
              <a:rPr lang="fi-FI" sz="1800" dirty="0" smtClean="0"/>
              <a:t> </a:t>
            </a:r>
            <a:r>
              <a:rPr lang="fi-FI" sz="1800" dirty="0" err="1" smtClean="0"/>
              <a:t>different</a:t>
            </a:r>
            <a:r>
              <a:rPr lang="fi-FI" sz="1800" dirty="0" smtClean="0"/>
              <a:t> SAML </a:t>
            </a:r>
            <a:r>
              <a:rPr lang="fi-FI" sz="1800" dirty="0" err="1" smtClean="0"/>
              <a:t>entity</a:t>
            </a:r>
            <a:r>
              <a:rPr lang="fi-FI" sz="1800" dirty="0" smtClean="0"/>
              <a:t> </a:t>
            </a:r>
            <a:r>
              <a:rPr lang="fi-FI" sz="1800" dirty="0" err="1" smtClean="0"/>
              <a:t>than</a:t>
            </a:r>
            <a:r>
              <a:rPr lang="fi-FI" sz="1800" dirty="0" smtClean="0"/>
              <a:t> </a:t>
            </a:r>
            <a:r>
              <a:rPr lang="fi-FI" sz="1800" dirty="0" err="1" smtClean="0"/>
              <a:t>portal</a:t>
            </a:r>
            <a:r>
              <a:rPr lang="fi-FI" sz="1800" dirty="0" smtClean="0"/>
              <a:t> (as </a:t>
            </a:r>
            <a:r>
              <a:rPr lang="fi-FI" sz="1800" dirty="0" err="1" smtClean="0"/>
              <a:t>it</a:t>
            </a:r>
            <a:r>
              <a:rPr lang="fi-FI" sz="1800" dirty="0" smtClean="0"/>
              <a:t> </a:t>
            </a:r>
            <a:r>
              <a:rPr lang="fi-FI" sz="1800" dirty="0" err="1" smtClean="0"/>
              <a:t>should</a:t>
            </a:r>
            <a:r>
              <a:rPr lang="fi-FI" sz="1800" dirty="0" smtClean="0"/>
              <a:t>), SAML </a:t>
            </a:r>
            <a:r>
              <a:rPr lang="fi-FI" sz="1800" dirty="0" err="1" smtClean="0"/>
              <a:t>delegation</a:t>
            </a:r>
            <a:r>
              <a:rPr lang="fi-FI" sz="1800" dirty="0" smtClean="0"/>
              <a:t> is </a:t>
            </a:r>
            <a:r>
              <a:rPr lang="fi-FI" sz="1800" dirty="0" err="1" smtClean="0"/>
              <a:t>required</a:t>
            </a:r>
            <a:endParaRPr lang="fi-FI" sz="1800" dirty="0"/>
          </a:p>
        </p:txBody>
      </p:sp>
      <p:sp>
        <p:nvSpPr>
          <p:cNvPr id="4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5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69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72000" y="2628007"/>
            <a:ext cx="1278000" cy="1180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Suorakulmio 38"/>
          <p:cNvSpPr/>
          <p:nvPr/>
        </p:nvSpPr>
        <p:spPr>
          <a:xfrm>
            <a:off x="2419885" y="755799"/>
            <a:ext cx="1422014" cy="345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8" name="Suorakulmio 37"/>
          <p:cNvSpPr/>
          <p:nvPr/>
        </p:nvSpPr>
        <p:spPr>
          <a:xfrm>
            <a:off x="2473747" y="2138759"/>
            <a:ext cx="3744000" cy="200141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2: CLI with ECP profile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5138043" y="2483991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Online</a:t>
            </a:r>
            <a:r>
              <a:rPr lang="fi-FI" sz="1200" dirty="0" smtClean="0"/>
              <a:t> CA</a:t>
            </a:r>
            <a:endParaRPr lang="fi-FI" sz="12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138043" y="3492103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VOMS</a:t>
            </a:r>
            <a:endParaRPr lang="fi-FI" sz="12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2689771" y="2988047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STS</a:t>
            </a:r>
            <a:endParaRPr lang="fi-FI" sz="12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689771" y="1331863"/>
            <a:ext cx="93610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Home Institute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241499" y="2988047"/>
            <a:ext cx="936104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STS SOAP Client</a:t>
            </a:r>
            <a:endParaRPr lang="fi-FI" sz="1200" dirty="0">
              <a:solidFill>
                <a:schemeClr val="tx1"/>
              </a:solidFill>
            </a:endParaRPr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3672000" y="2628007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 flipV="1">
            <a:off x="3672000" y="3276079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V="1">
            <a:off x="3672000" y="2772023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 flipH="1" flipV="1">
            <a:off x="3672000" y="3420040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2" y="635785"/>
            <a:ext cx="360040" cy="47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Ryhmä 27"/>
          <p:cNvGrpSpPr/>
          <p:nvPr/>
        </p:nvGrpSpPr>
        <p:grpSpPr>
          <a:xfrm>
            <a:off x="1224000" y="3186000"/>
            <a:ext cx="1404000" cy="144016"/>
            <a:chOff x="1224000" y="3204071"/>
            <a:chExt cx="1404000" cy="144016"/>
          </a:xfrm>
        </p:grpSpPr>
        <p:cxnSp>
          <p:nvCxnSpPr>
            <p:cNvPr id="26" name="Suora yhdysviiva 25"/>
            <p:cNvCxnSpPr/>
            <p:nvPr/>
          </p:nvCxnSpPr>
          <p:spPr>
            <a:xfrm flipV="1">
              <a:off x="1224000" y="3204071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/>
            <p:cNvCxnSpPr/>
            <p:nvPr/>
          </p:nvCxnSpPr>
          <p:spPr>
            <a:xfrm flipH="1" flipV="1">
              <a:off x="1224000" y="3348087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kstiruutu 28"/>
          <p:cNvSpPr txBox="1"/>
          <p:nvPr/>
        </p:nvSpPr>
        <p:spPr>
          <a:xfrm>
            <a:off x="1432114" y="2988047"/>
            <a:ext cx="9877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RST(SAML):Proxy</a:t>
            </a:r>
            <a:endParaRPr lang="fi-FI" dirty="0"/>
          </a:p>
        </p:txBody>
      </p:sp>
      <p:sp>
        <p:nvSpPr>
          <p:cNvPr id="30" name="Tekstiruutu 29"/>
          <p:cNvSpPr txBox="1"/>
          <p:nvPr/>
        </p:nvSpPr>
        <p:spPr>
          <a:xfrm>
            <a:off x="1691403" y="3276079"/>
            <a:ext cx="4475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Proxy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115161" y="2613199"/>
            <a:ext cx="360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CSR</a:t>
            </a:r>
            <a:endParaRPr lang="fi-FI" dirty="0"/>
          </a:p>
        </p:txBody>
      </p:sp>
      <p:sp>
        <p:nvSpPr>
          <p:cNvPr id="32" name="Tekstiruutu 31"/>
          <p:cNvSpPr txBox="1"/>
          <p:nvPr/>
        </p:nvSpPr>
        <p:spPr>
          <a:xfrm>
            <a:off x="4129931" y="2973239"/>
            <a:ext cx="944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X.509 </a:t>
            </a:r>
            <a:r>
              <a:rPr lang="fi-FI" dirty="0" err="1" smtClean="0"/>
              <a:t>certificate</a:t>
            </a:r>
            <a:endParaRPr lang="fi-FI" dirty="0"/>
          </a:p>
        </p:txBody>
      </p:sp>
      <p:sp>
        <p:nvSpPr>
          <p:cNvPr id="33" name="Tekstiruutu 32"/>
          <p:cNvSpPr txBox="1"/>
          <p:nvPr/>
        </p:nvSpPr>
        <p:spPr>
          <a:xfrm>
            <a:off x="4129931" y="3261271"/>
            <a:ext cx="1217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Request</a:t>
            </a:r>
            <a:r>
              <a:rPr lang="fi-FI" dirty="0" smtClean="0"/>
              <a:t> for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34" name="Tekstiruutu 33"/>
          <p:cNvSpPr txBox="1"/>
          <p:nvPr/>
        </p:nvSpPr>
        <p:spPr>
          <a:xfrm>
            <a:off x="3791841" y="3649911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VOMS </a:t>
            </a:r>
            <a:r>
              <a:rPr lang="fi-FI" dirty="0" err="1" smtClean="0"/>
              <a:t>attributes</a:t>
            </a:r>
            <a:endParaRPr lang="fi-FI" dirty="0"/>
          </a:p>
        </p:txBody>
      </p:sp>
      <p:cxnSp>
        <p:nvCxnSpPr>
          <p:cNvPr id="36" name="Suora nuoliyhdysviiva 35"/>
          <p:cNvCxnSpPr/>
          <p:nvPr/>
        </p:nvCxnSpPr>
        <p:spPr>
          <a:xfrm flipH="1">
            <a:off x="1152000" y="1691903"/>
            <a:ext cx="1512000" cy="90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2507164" y="816606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SAML TRUST DOMAIN</a:t>
            </a:r>
            <a:endParaRPr lang="fi-FI" b="1" i="1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335329" y="2204106"/>
            <a:ext cx="12410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X.509 TRUST DOMAIN</a:t>
            </a:r>
            <a:endParaRPr lang="fi-FI" b="1" i="1" dirty="0"/>
          </a:p>
        </p:txBody>
      </p:sp>
      <p:sp>
        <p:nvSpPr>
          <p:cNvPr id="35" name="Tekstiruutu 34"/>
          <p:cNvSpPr txBox="1"/>
          <p:nvPr/>
        </p:nvSpPr>
        <p:spPr>
          <a:xfrm>
            <a:off x="297107" y="2639040"/>
            <a:ext cx="827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Client </a:t>
            </a:r>
            <a:r>
              <a:rPr lang="fi-FI" sz="1200" dirty="0" err="1" smtClean="0"/>
              <a:t>tool</a:t>
            </a:r>
            <a:endParaRPr lang="fi-FI" sz="1200" dirty="0"/>
          </a:p>
        </p:txBody>
      </p:sp>
      <p:cxnSp>
        <p:nvCxnSpPr>
          <p:cNvPr id="25" name="Suora nuoliyhdysviiva 24"/>
          <p:cNvCxnSpPr/>
          <p:nvPr/>
        </p:nvCxnSpPr>
        <p:spPr>
          <a:xfrm>
            <a:off x="421200" y="1630251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iruutu 45"/>
          <p:cNvSpPr txBox="1"/>
          <p:nvPr/>
        </p:nvSpPr>
        <p:spPr>
          <a:xfrm>
            <a:off x="-46533" y="1832368"/>
            <a:ext cx="48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err="1" smtClean="0"/>
              <a:t>Local</a:t>
            </a:r>
            <a:endParaRPr lang="fi-FI" dirty="0" smtClean="0"/>
          </a:p>
          <a:p>
            <a:pPr algn="ctr"/>
            <a:r>
              <a:rPr lang="fi-FI" dirty="0" err="1" smtClean="0"/>
              <a:t>access</a:t>
            </a:r>
            <a:endParaRPr lang="fi-FI" dirty="0"/>
          </a:p>
        </p:txBody>
      </p:sp>
      <p:pic>
        <p:nvPicPr>
          <p:cNvPr id="45" name="Picture 2" descr="http://teammorale.com/images/cli-icon.png?13581950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55" y="1006228"/>
            <a:ext cx="613667" cy="61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uora nuoliyhdysviiva 18"/>
          <p:cNvCxnSpPr/>
          <p:nvPr/>
        </p:nvCxnSpPr>
        <p:spPr>
          <a:xfrm>
            <a:off x="3049811" y="2387045"/>
            <a:ext cx="99" cy="550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Kulmayhdysviiva 47"/>
          <p:cNvCxnSpPr/>
          <p:nvPr/>
        </p:nvCxnSpPr>
        <p:spPr>
          <a:xfrm flipV="1">
            <a:off x="529531" y="2387046"/>
            <a:ext cx="2520280" cy="201272"/>
          </a:xfrm>
          <a:prstGeom prst="bentConnector3">
            <a:avLst>
              <a:gd name="adj1" fmla="val -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>
          <a:xfrm>
            <a:off x="637543" y="2205123"/>
            <a:ext cx="0" cy="386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Kulmayhdysviiva 58"/>
          <p:cNvCxnSpPr/>
          <p:nvPr/>
        </p:nvCxnSpPr>
        <p:spPr>
          <a:xfrm>
            <a:off x="637543" y="2201700"/>
            <a:ext cx="2520280" cy="714339"/>
          </a:xfrm>
          <a:prstGeom prst="bentConnector3">
            <a:avLst>
              <a:gd name="adj1" fmla="val 1000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uora nuoliyhdysviiva 77"/>
          <p:cNvCxnSpPr/>
          <p:nvPr/>
        </p:nvCxnSpPr>
        <p:spPr>
          <a:xfrm flipV="1">
            <a:off x="828000" y="1475879"/>
            <a:ext cx="1836000" cy="1098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uora nuoliyhdysviiva 85"/>
          <p:cNvCxnSpPr/>
          <p:nvPr/>
        </p:nvCxnSpPr>
        <p:spPr>
          <a:xfrm>
            <a:off x="745555" y="1626678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uora nuoliyhdysviiva 86"/>
          <p:cNvCxnSpPr/>
          <p:nvPr/>
        </p:nvCxnSpPr>
        <p:spPr>
          <a:xfrm>
            <a:off x="961579" y="1626678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uora nuoliyhdysviiva 92"/>
          <p:cNvCxnSpPr/>
          <p:nvPr/>
        </p:nvCxnSpPr>
        <p:spPr>
          <a:xfrm flipV="1">
            <a:off x="1044000" y="1583891"/>
            <a:ext cx="1620000" cy="97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kstiruutu 93"/>
          <p:cNvSpPr txBox="1"/>
          <p:nvPr/>
        </p:nvSpPr>
        <p:spPr>
          <a:xfrm>
            <a:off x="2041699" y="2271629"/>
            <a:ext cx="2712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1.</a:t>
            </a:r>
            <a:endParaRPr lang="fi-FI" b="1" dirty="0"/>
          </a:p>
        </p:txBody>
      </p:sp>
      <p:sp>
        <p:nvSpPr>
          <p:cNvPr id="96" name="Tekstiruutu 95"/>
          <p:cNvSpPr txBox="1"/>
          <p:nvPr/>
        </p:nvSpPr>
        <p:spPr>
          <a:xfrm>
            <a:off x="2138961" y="2089707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2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97" name="Tekstiruutu 96"/>
          <p:cNvSpPr txBox="1"/>
          <p:nvPr/>
        </p:nvSpPr>
        <p:spPr>
          <a:xfrm>
            <a:off x="529531" y="1798200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3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98" name="Tekstiruutu 97"/>
          <p:cNvSpPr txBox="1"/>
          <p:nvPr/>
        </p:nvSpPr>
        <p:spPr>
          <a:xfrm>
            <a:off x="1624851" y="1839059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4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99" name="Tekstiruutu 98"/>
          <p:cNvSpPr txBox="1"/>
          <p:nvPr/>
        </p:nvSpPr>
        <p:spPr>
          <a:xfrm>
            <a:off x="904771" y="1798200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5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100" name="Tekstiruutu 99"/>
          <p:cNvSpPr txBox="1"/>
          <p:nvPr/>
        </p:nvSpPr>
        <p:spPr>
          <a:xfrm>
            <a:off x="1897683" y="1839059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6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101" name="Tekstiruutu 100"/>
          <p:cNvSpPr txBox="1"/>
          <p:nvPr/>
        </p:nvSpPr>
        <p:spPr>
          <a:xfrm>
            <a:off x="2185715" y="1839059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7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50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5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412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72000" y="2628007"/>
            <a:ext cx="1278000" cy="1180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Suorakulmio 38"/>
          <p:cNvSpPr/>
          <p:nvPr/>
        </p:nvSpPr>
        <p:spPr>
          <a:xfrm>
            <a:off x="2419885" y="755799"/>
            <a:ext cx="1422014" cy="345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8" name="Suorakulmio 37"/>
          <p:cNvSpPr/>
          <p:nvPr/>
        </p:nvSpPr>
        <p:spPr>
          <a:xfrm>
            <a:off x="2473747" y="2138759"/>
            <a:ext cx="3744000" cy="200141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2: CLI with ECP profile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5138043" y="2483991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Online</a:t>
            </a:r>
            <a:r>
              <a:rPr lang="fi-FI" sz="1200" dirty="0" smtClean="0"/>
              <a:t> CA</a:t>
            </a:r>
            <a:endParaRPr lang="fi-FI" sz="12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138043" y="3492103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VOMS</a:t>
            </a:r>
            <a:endParaRPr lang="fi-FI" sz="12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2689771" y="2988047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STS</a:t>
            </a:r>
            <a:endParaRPr lang="fi-FI" sz="12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689771" y="1331863"/>
            <a:ext cx="93610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Home Institute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241499" y="2988047"/>
            <a:ext cx="936104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STS SOAP Client</a:t>
            </a:r>
            <a:endParaRPr lang="fi-FI" sz="1200" dirty="0">
              <a:solidFill>
                <a:schemeClr val="tx1"/>
              </a:solidFill>
            </a:endParaRPr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3672000" y="2628007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 flipV="1">
            <a:off x="3672000" y="3276079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V="1">
            <a:off x="3672000" y="2772023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 flipH="1" flipV="1">
            <a:off x="3672000" y="3420040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2" y="635785"/>
            <a:ext cx="360040" cy="47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Ryhmä 27"/>
          <p:cNvGrpSpPr/>
          <p:nvPr/>
        </p:nvGrpSpPr>
        <p:grpSpPr>
          <a:xfrm>
            <a:off x="1224000" y="3186000"/>
            <a:ext cx="1404000" cy="144016"/>
            <a:chOff x="1224000" y="3204071"/>
            <a:chExt cx="1404000" cy="144016"/>
          </a:xfrm>
        </p:grpSpPr>
        <p:cxnSp>
          <p:nvCxnSpPr>
            <p:cNvPr id="26" name="Suora yhdysviiva 25"/>
            <p:cNvCxnSpPr/>
            <p:nvPr/>
          </p:nvCxnSpPr>
          <p:spPr>
            <a:xfrm flipV="1">
              <a:off x="1224000" y="3204071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/>
            <p:cNvCxnSpPr/>
            <p:nvPr/>
          </p:nvCxnSpPr>
          <p:spPr>
            <a:xfrm flipH="1" flipV="1">
              <a:off x="1224000" y="3348087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kstiruutu 28"/>
          <p:cNvSpPr txBox="1"/>
          <p:nvPr/>
        </p:nvSpPr>
        <p:spPr>
          <a:xfrm>
            <a:off x="1432114" y="2988047"/>
            <a:ext cx="9877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RST(SAML):Proxy</a:t>
            </a:r>
            <a:endParaRPr lang="fi-FI" dirty="0"/>
          </a:p>
        </p:txBody>
      </p:sp>
      <p:sp>
        <p:nvSpPr>
          <p:cNvPr id="30" name="Tekstiruutu 29"/>
          <p:cNvSpPr txBox="1"/>
          <p:nvPr/>
        </p:nvSpPr>
        <p:spPr>
          <a:xfrm>
            <a:off x="1691403" y="3276079"/>
            <a:ext cx="4475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Proxy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115161" y="2613199"/>
            <a:ext cx="360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CSR</a:t>
            </a:r>
            <a:endParaRPr lang="fi-FI" dirty="0"/>
          </a:p>
        </p:txBody>
      </p:sp>
      <p:sp>
        <p:nvSpPr>
          <p:cNvPr id="32" name="Tekstiruutu 31"/>
          <p:cNvSpPr txBox="1"/>
          <p:nvPr/>
        </p:nvSpPr>
        <p:spPr>
          <a:xfrm>
            <a:off x="4129931" y="2973239"/>
            <a:ext cx="944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X.509 </a:t>
            </a:r>
            <a:r>
              <a:rPr lang="fi-FI" dirty="0" err="1" smtClean="0"/>
              <a:t>certificate</a:t>
            </a:r>
            <a:endParaRPr lang="fi-FI" dirty="0"/>
          </a:p>
        </p:txBody>
      </p:sp>
      <p:sp>
        <p:nvSpPr>
          <p:cNvPr id="33" name="Tekstiruutu 32"/>
          <p:cNvSpPr txBox="1"/>
          <p:nvPr/>
        </p:nvSpPr>
        <p:spPr>
          <a:xfrm>
            <a:off x="4129931" y="3261271"/>
            <a:ext cx="1217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Request</a:t>
            </a:r>
            <a:r>
              <a:rPr lang="fi-FI" dirty="0" smtClean="0"/>
              <a:t> for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34" name="Tekstiruutu 33"/>
          <p:cNvSpPr txBox="1"/>
          <p:nvPr/>
        </p:nvSpPr>
        <p:spPr>
          <a:xfrm>
            <a:off x="3791841" y="3649911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VOMS </a:t>
            </a:r>
            <a:r>
              <a:rPr lang="fi-FI" dirty="0" err="1" smtClean="0"/>
              <a:t>attributes</a:t>
            </a:r>
            <a:endParaRPr lang="fi-FI" dirty="0"/>
          </a:p>
        </p:txBody>
      </p:sp>
      <p:cxnSp>
        <p:nvCxnSpPr>
          <p:cNvPr id="36" name="Suora nuoliyhdysviiva 35"/>
          <p:cNvCxnSpPr/>
          <p:nvPr/>
        </p:nvCxnSpPr>
        <p:spPr>
          <a:xfrm flipH="1">
            <a:off x="1152000" y="1691903"/>
            <a:ext cx="1512000" cy="90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2507164" y="816606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SAML TRUST DOMAIN</a:t>
            </a:r>
            <a:endParaRPr lang="fi-FI" b="1" i="1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335329" y="2204106"/>
            <a:ext cx="12410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X.509 TRUST DOMAIN</a:t>
            </a:r>
            <a:endParaRPr lang="fi-FI" b="1" i="1" dirty="0"/>
          </a:p>
        </p:txBody>
      </p:sp>
      <p:sp>
        <p:nvSpPr>
          <p:cNvPr id="35" name="Tekstiruutu 34"/>
          <p:cNvSpPr txBox="1"/>
          <p:nvPr/>
        </p:nvSpPr>
        <p:spPr>
          <a:xfrm>
            <a:off x="297107" y="2639040"/>
            <a:ext cx="827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Client </a:t>
            </a:r>
            <a:r>
              <a:rPr lang="fi-FI" sz="1200" dirty="0" err="1" smtClean="0"/>
              <a:t>tool</a:t>
            </a:r>
            <a:endParaRPr lang="fi-FI" sz="1200" dirty="0"/>
          </a:p>
        </p:txBody>
      </p:sp>
      <p:cxnSp>
        <p:nvCxnSpPr>
          <p:cNvPr id="25" name="Suora nuoliyhdysviiva 24"/>
          <p:cNvCxnSpPr/>
          <p:nvPr/>
        </p:nvCxnSpPr>
        <p:spPr>
          <a:xfrm>
            <a:off x="421200" y="1630251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iruutu 45"/>
          <p:cNvSpPr txBox="1"/>
          <p:nvPr/>
        </p:nvSpPr>
        <p:spPr>
          <a:xfrm>
            <a:off x="-46533" y="1832368"/>
            <a:ext cx="48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err="1" smtClean="0"/>
              <a:t>Local</a:t>
            </a:r>
            <a:endParaRPr lang="fi-FI" dirty="0" smtClean="0"/>
          </a:p>
          <a:p>
            <a:pPr algn="ctr"/>
            <a:r>
              <a:rPr lang="fi-FI" dirty="0" err="1" smtClean="0"/>
              <a:t>access</a:t>
            </a:r>
            <a:endParaRPr lang="fi-FI" dirty="0"/>
          </a:p>
        </p:txBody>
      </p:sp>
      <p:pic>
        <p:nvPicPr>
          <p:cNvPr id="45" name="Picture 2" descr="http://teammorale.com/images/cli-icon.png?13581950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55" y="1006228"/>
            <a:ext cx="613667" cy="61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uora nuoliyhdysviiva 18"/>
          <p:cNvCxnSpPr/>
          <p:nvPr/>
        </p:nvCxnSpPr>
        <p:spPr>
          <a:xfrm>
            <a:off x="3049811" y="2387045"/>
            <a:ext cx="99" cy="550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Kulmayhdysviiva 47"/>
          <p:cNvCxnSpPr/>
          <p:nvPr/>
        </p:nvCxnSpPr>
        <p:spPr>
          <a:xfrm flipV="1">
            <a:off x="529531" y="2387046"/>
            <a:ext cx="2520280" cy="201272"/>
          </a:xfrm>
          <a:prstGeom prst="bentConnector3">
            <a:avLst>
              <a:gd name="adj1" fmla="val -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>
          <a:xfrm>
            <a:off x="637543" y="2205123"/>
            <a:ext cx="0" cy="386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Kulmayhdysviiva 58"/>
          <p:cNvCxnSpPr/>
          <p:nvPr/>
        </p:nvCxnSpPr>
        <p:spPr>
          <a:xfrm>
            <a:off x="637543" y="2201700"/>
            <a:ext cx="2520280" cy="714339"/>
          </a:xfrm>
          <a:prstGeom prst="bentConnector3">
            <a:avLst>
              <a:gd name="adj1" fmla="val 1000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uora nuoliyhdysviiva 77"/>
          <p:cNvCxnSpPr/>
          <p:nvPr/>
        </p:nvCxnSpPr>
        <p:spPr>
          <a:xfrm flipV="1">
            <a:off x="828000" y="1475879"/>
            <a:ext cx="1836000" cy="1098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uora nuoliyhdysviiva 85"/>
          <p:cNvCxnSpPr/>
          <p:nvPr/>
        </p:nvCxnSpPr>
        <p:spPr>
          <a:xfrm>
            <a:off x="745555" y="1626678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uora nuoliyhdysviiva 86"/>
          <p:cNvCxnSpPr/>
          <p:nvPr/>
        </p:nvCxnSpPr>
        <p:spPr>
          <a:xfrm>
            <a:off x="961579" y="1626678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uora nuoliyhdysviiva 92"/>
          <p:cNvCxnSpPr/>
          <p:nvPr/>
        </p:nvCxnSpPr>
        <p:spPr>
          <a:xfrm flipV="1">
            <a:off x="1044000" y="1583891"/>
            <a:ext cx="1620000" cy="97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kstiruutu 93"/>
          <p:cNvSpPr txBox="1"/>
          <p:nvPr/>
        </p:nvSpPr>
        <p:spPr>
          <a:xfrm>
            <a:off x="2041699" y="2271629"/>
            <a:ext cx="2712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1.</a:t>
            </a:r>
            <a:endParaRPr lang="fi-FI" b="1" dirty="0"/>
          </a:p>
        </p:txBody>
      </p:sp>
      <p:sp>
        <p:nvSpPr>
          <p:cNvPr id="96" name="Tekstiruutu 95"/>
          <p:cNvSpPr txBox="1"/>
          <p:nvPr/>
        </p:nvSpPr>
        <p:spPr>
          <a:xfrm>
            <a:off x="2138961" y="2089707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2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97" name="Tekstiruutu 96"/>
          <p:cNvSpPr txBox="1"/>
          <p:nvPr/>
        </p:nvSpPr>
        <p:spPr>
          <a:xfrm>
            <a:off x="529531" y="1798200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3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98" name="Tekstiruutu 97"/>
          <p:cNvSpPr txBox="1"/>
          <p:nvPr/>
        </p:nvSpPr>
        <p:spPr>
          <a:xfrm>
            <a:off x="1624851" y="1839059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4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99" name="Tekstiruutu 98"/>
          <p:cNvSpPr txBox="1"/>
          <p:nvPr/>
        </p:nvSpPr>
        <p:spPr>
          <a:xfrm>
            <a:off x="904771" y="1798200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5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100" name="Tekstiruutu 99"/>
          <p:cNvSpPr txBox="1"/>
          <p:nvPr/>
        </p:nvSpPr>
        <p:spPr>
          <a:xfrm>
            <a:off x="1897683" y="1839059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6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101" name="Tekstiruutu 100"/>
          <p:cNvSpPr txBox="1"/>
          <p:nvPr/>
        </p:nvSpPr>
        <p:spPr>
          <a:xfrm>
            <a:off x="2185715" y="1839059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7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102" name="Tekstiruutu 101"/>
          <p:cNvSpPr txBox="1"/>
          <p:nvPr/>
        </p:nvSpPr>
        <p:spPr>
          <a:xfrm>
            <a:off x="3769891" y="827807"/>
            <a:ext cx="2304257" cy="332398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fi-FI" sz="1400" dirty="0" smtClean="0"/>
              <a:t>Client </a:t>
            </a:r>
            <a:r>
              <a:rPr lang="fi-FI" sz="1400" dirty="0" err="1" smtClean="0"/>
              <a:t>tool</a:t>
            </a:r>
            <a:r>
              <a:rPr lang="fi-FI" sz="1400" dirty="0" smtClean="0"/>
              <a:t> </a:t>
            </a:r>
            <a:r>
              <a:rPr lang="fi-FI" sz="1400" dirty="0" err="1" smtClean="0"/>
              <a:t>initiates</a:t>
            </a:r>
            <a:r>
              <a:rPr lang="fi-FI" sz="1400" dirty="0" smtClean="0"/>
              <a:t> the ECP </a:t>
            </a:r>
            <a:r>
              <a:rPr lang="fi-FI" sz="1400" dirty="0" err="1" smtClean="0"/>
              <a:t>profile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STS </a:t>
            </a:r>
            <a:r>
              <a:rPr lang="fi-FI" sz="1400" dirty="0" err="1" smtClean="0"/>
              <a:t>issues</a:t>
            </a:r>
            <a:r>
              <a:rPr lang="fi-FI" sz="1400" dirty="0" smtClean="0"/>
              <a:t> a SAML </a:t>
            </a:r>
            <a:r>
              <a:rPr lang="fi-FI" sz="1400" dirty="0" err="1" smtClean="0"/>
              <a:t>AuthnRequest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User </a:t>
            </a:r>
            <a:r>
              <a:rPr lang="fi-FI" sz="1400" dirty="0" err="1" smtClean="0"/>
              <a:t>chooses</a:t>
            </a:r>
            <a:r>
              <a:rPr lang="fi-FI" sz="1400" dirty="0" smtClean="0"/>
              <a:t>  home </a:t>
            </a:r>
            <a:r>
              <a:rPr lang="fi-FI" sz="1400" dirty="0" err="1" smtClean="0"/>
              <a:t>institute</a:t>
            </a:r>
            <a:r>
              <a:rPr lang="fi-FI" sz="1400" dirty="0" smtClean="0"/>
              <a:t> </a:t>
            </a:r>
            <a:r>
              <a:rPr lang="fi-FI" sz="1400" dirty="0" err="1" smtClean="0"/>
              <a:t>from</a:t>
            </a:r>
            <a:r>
              <a:rPr lang="fi-FI" sz="1400" dirty="0" smtClean="0"/>
              <a:t> the </a:t>
            </a:r>
            <a:r>
              <a:rPr lang="fi-FI" sz="1400" dirty="0" err="1" smtClean="0"/>
              <a:t>list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Client </a:t>
            </a:r>
            <a:r>
              <a:rPr lang="fi-FI" sz="1400" dirty="0" err="1" smtClean="0"/>
              <a:t>tool</a:t>
            </a:r>
            <a:r>
              <a:rPr lang="fi-FI" sz="1400" dirty="0" smtClean="0"/>
              <a:t> </a:t>
            </a:r>
            <a:r>
              <a:rPr lang="fi-FI" sz="1400" dirty="0" err="1"/>
              <a:t>s</a:t>
            </a:r>
            <a:r>
              <a:rPr lang="fi-FI" sz="1400" dirty="0" err="1" smtClean="0"/>
              <a:t>ends</a:t>
            </a:r>
            <a:r>
              <a:rPr lang="fi-FI" sz="1400" dirty="0" smtClean="0"/>
              <a:t> the </a:t>
            </a:r>
            <a:r>
              <a:rPr lang="fi-FI" sz="1400" dirty="0" err="1" smtClean="0"/>
              <a:t>AuthnRequest</a:t>
            </a:r>
            <a:r>
              <a:rPr lang="fi-FI" sz="1400" dirty="0" smtClean="0"/>
              <a:t> to the </a:t>
            </a:r>
            <a:r>
              <a:rPr lang="fi-FI" sz="1400" dirty="0" err="1" smtClean="0"/>
              <a:t>chosen</a:t>
            </a:r>
            <a:r>
              <a:rPr lang="fi-FI" sz="1400" dirty="0" smtClean="0"/>
              <a:t> home </a:t>
            </a:r>
            <a:r>
              <a:rPr lang="fi-FI" sz="1400" dirty="0" err="1" smtClean="0"/>
              <a:t>institute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User </a:t>
            </a:r>
            <a:r>
              <a:rPr lang="fi-FI" sz="1400" dirty="0" err="1" smtClean="0"/>
              <a:t>writes</a:t>
            </a:r>
            <a:r>
              <a:rPr lang="fi-FI" sz="1400" dirty="0" smtClean="0"/>
              <a:t> </a:t>
            </a:r>
            <a:r>
              <a:rPr lang="fi-FI" sz="1400" dirty="0" err="1" smtClean="0"/>
              <a:t>his</a:t>
            </a:r>
            <a:r>
              <a:rPr lang="fi-FI" sz="1400" dirty="0" smtClean="0"/>
              <a:t> </a:t>
            </a:r>
            <a:r>
              <a:rPr lang="fi-FI" sz="1400" dirty="0" err="1" smtClean="0"/>
              <a:t>username/password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Client </a:t>
            </a:r>
            <a:r>
              <a:rPr lang="fi-FI" sz="1400" dirty="0" err="1" smtClean="0"/>
              <a:t>authenticates</a:t>
            </a:r>
            <a:r>
              <a:rPr lang="fi-FI" sz="1400" dirty="0" smtClean="0"/>
              <a:t> the </a:t>
            </a:r>
            <a:r>
              <a:rPr lang="fi-FI" sz="1400" dirty="0" err="1" smtClean="0"/>
              <a:t>user</a:t>
            </a:r>
            <a:r>
              <a:rPr lang="fi-FI" sz="1400" dirty="0" smtClean="0"/>
              <a:t> to </a:t>
            </a:r>
            <a:r>
              <a:rPr lang="fi-FI" sz="1400" dirty="0" err="1" smtClean="0"/>
              <a:t>his</a:t>
            </a:r>
            <a:r>
              <a:rPr lang="fi-FI" sz="1400" dirty="0" smtClean="0"/>
              <a:t> home </a:t>
            </a:r>
            <a:r>
              <a:rPr lang="fi-FI" sz="1400" dirty="0" err="1" smtClean="0"/>
              <a:t>institute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Home Institute </a:t>
            </a:r>
            <a:r>
              <a:rPr lang="fi-FI" sz="1400" dirty="0" err="1" smtClean="0"/>
              <a:t>Issues</a:t>
            </a:r>
            <a:r>
              <a:rPr lang="fi-FI" sz="1400" dirty="0" smtClean="0"/>
              <a:t> SAML </a:t>
            </a:r>
            <a:r>
              <a:rPr lang="fi-FI" sz="1400" dirty="0" err="1" smtClean="0"/>
              <a:t>assertion</a:t>
            </a:r>
            <a:endParaRPr lang="fi-FI" sz="1400" dirty="0"/>
          </a:p>
        </p:txBody>
      </p:sp>
      <p:sp>
        <p:nvSpPr>
          <p:cNvPr id="51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5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54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72000" y="2628007"/>
            <a:ext cx="1278000" cy="1180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Suorakulmio 38"/>
          <p:cNvSpPr/>
          <p:nvPr/>
        </p:nvSpPr>
        <p:spPr>
          <a:xfrm>
            <a:off x="2419885" y="755799"/>
            <a:ext cx="1422014" cy="345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8" name="Suorakulmio 37"/>
          <p:cNvSpPr/>
          <p:nvPr/>
        </p:nvSpPr>
        <p:spPr>
          <a:xfrm>
            <a:off x="2473747" y="2138759"/>
            <a:ext cx="3744000" cy="200141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2: CLI with ECP profile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5138043" y="2483991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Online</a:t>
            </a:r>
            <a:r>
              <a:rPr lang="fi-FI" sz="1200" dirty="0" smtClean="0"/>
              <a:t> CA</a:t>
            </a:r>
            <a:endParaRPr lang="fi-FI" sz="12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138043" y="3492103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VOMS</a:t>
            </a:r>
            <a:endParaRPr lang="fi-FI" sz="12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2689771" y="2988047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STS</a:t>
            </a:r>
            <a:endParaRPr lang="fi-FI" sz="12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689771" y="1331863"/>
            <a:ext cx="93610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Home Institute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241499" y="2988047"/>
            <a:ext cx="936104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STS SOAP Client</a:t>
            </a:r>
            <a:endParaRPr lang="fi-FI" sz="1200" dirty="0">
              <a:solidFill>
                <a:schemeClr val="tx1"/>
              </a:solidFill>
            </a:endParaRPr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3672000" y="2628007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 flipV="1">
            <a:off x="3672000" y="3276079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V="1">
            <a:off x="3672000" y="2772023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 flipH="1" flipV="1">
            <a:off x="3672000" y="3420040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2" y="635785"/>
            <a:ext cx="360040" cy="47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Ryhmä 27"/>
          <p:cNvGrpSpPr/>
          <p:nvPr/>
        </p:nvGrpSpPr>
        <p:grpSpPr>
          <a:xfrm>
            <a:off x="1224000" y="3186000"/>
            <a:ext cx="1404000" cy="144016"/>
            <a:chOff x="1224000" y="3204071"/>
            <a:chExt cx="1404000" cy="144016"/>
          </a:xfrm>
        </p:grpSpPr>
        <p:cxnSp>
          <p:nvCxnSpPr>
            <p:cNvPr id="26" name="Suora yhdysviiva 25"/>
            <p:cNvCxnSpPr/>
            <p:nvPr/>
          </p:nvCxnSpPr>
          <p:spPr>
            <a:xfrm flipV="1">
              <a:off x="1224000" y="3204071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/>
            <p:cNvCxnSpPr/>
            <p:nvPr/>
          </p:nvCxnSpPr>
          <p:spPr>
            <a:xfrm flipH="1" flipV="1">
              <a:off x="1224000" y="3348087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kstiruutu 28"/>
          <p:cNvSpPr txBox="1"/>
          <p:nvPr/>
        </p:nvSpPr>
        <p:spPr>
          <a:xfrm>
            <a:off x="1432114" y="2988047"/>
            <a:ext cx="9877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RST(SAML):Proxy</a:t>
            </a:r>
            <a:endParaRPr lang="fi-FI" dirty="0"/>
          </a:p>
        </p:txBody>
      </p:sp>
      <p:sp>
        <p:nvSpPr>
          <p:cNvPr id="30" name="Tekstiruutu 29"/>
          <p:cNvSpPr txBox="1"/>
          <p:nvPr/>
        </p:nvSpPr>
        <p:spPr>
          <a:xfrm>
            <a:off x="1691403" y="3276079"/>
            <a:ext cx="4475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Proxy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115161" y="2613199"/>
            <a:ext cx="360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CSR</a:t>
            </a:r>
            <a:endParaRPr lang="fi-FI" dirty="0"/>
          </a:p>
        </p:txBody>
      </p:sp>
      <p:sp>
        <p:nvSpPr>
          <p:cNvPr id="32" name="Tekstiruutu 31"/>
          <p:cNvSpPr txBox="1"/>
          <p:nvPr/>
        </p:nvSpPr>
        <p:spPr>
          <a:xfrm>
            <a:off x="4129931" y="2973239"/>
            <a:ext cx="944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X.509 </a:t>
            </a:r>
            <a:r>
              <a:rPr lang="fi-FI" dirty="0" err="1" smtClean="0"/>
              <a:t>certificate</a:t>
            </a:r>
            <a:endParaRPr lang="fi-FI" dirty="0"/>
          </a:p>
        </p:txBody>
      </p:sp>
      <p:sp>
        <p:nvSpPr>
          <p:cNvPr id="33" name="Tekstiruutu 32"/>
          <p:cNvSpPr txBox="1"/>
          <p:nvPr/>
        </p:nvSpPr>
        <p:spPr>
          <a:xfrm>
            <a:off x="4129931" y="3261271"/>
            <a:ext cx="1217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Request</a:t>
            </a:r>
            <a:r>
              <a:rPr lang="fi-FI" dirty="0" smtClean="0"/>
              <a:t> for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34" name="Tekstiruutu 33"/>
          <p:cNvSpPr txBox="1"/>
          <p:nvPr/>
        </p:nvSpPr>
        <p:spPr>
          <a:xfrm>
            <a:off x="3791841" y="3649911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VOMS </a:t>
            </a:r>
            <a:r>
              <a:rPr lang="fi-FI" dirty="0" err="1" smtClean="0"/>
              <a:t>attributes</a:t>
            </a:r>
            <a:endParaRPr lang="fi-FI" dirty="0"/>
          </a:p>
        </p:txBody>
      </p:sp>
      <p:cxnSp>
        <p:nvCxnSpPr>
          <p:cNvPr id="36" name="Suora nuoliyhdysviiva 35"/>
          <p:cNvCxnSpPr/>
          <p:nvPr/>
        </p:nvCxnSpPr>
        <p:spPr>
          <a:xfrm flipH="1">
            <a:off x="1152000" y="1691903"/>
            <a:ext cx="1512000" cy="90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2507164" y="816606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SAML TRUST DOMAIN</a:t>
            </a:r>
            <a:endParaRPr lang="fi-FI" b="1" i="1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335329" y="2204106"/>
            <a:ext cx="12410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X.509 TRUST DOMAIN</a:t>
            </a:r>
            <a:endParaRPr lang="fi-FI" b="1" i="1" dirty="0"/>
          </a:p>
        </p:txBody>
      </p:sp>
      <p:sp>
        <p:nvSpPr>
          <p:cNvPr id="35" name="Tekstiruutu 34"/>
          <p:cNvSpPr txBox="1"/>
          <p:nvPr/>
        </p:nvSpPr>
        <p:spPr>
          <a:xfrm>
            <a:off x="297107" y="2639040"/>
            <a:ext cx="827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Client </a:t>
            </a:r>
            <a:r>
              <a:rPr lang="fi-FI" sz="1200" dirty="0" err="1" smtClean="0"/>
              <a:t>tool</a:t>
            </a:r>
            <a:endParaRPr lang="fi-FI" sz="1200" dirty="0"/>
          </a:p>
        </p:txBody>
      </p:sp>
      <p:cxnSp>
        <p:nvCxnSpPr>
          <p:cNvPr id="25" name="Suora nuoliyhdysviiva 24"/>
          <p:cNvCxnSpPr/>
          <p:nvPr/>
        </p:nvCxnSpPr>
        <p:spPr>
          <a:xfrm>
            <a:off x="421200" y="1630251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iruutu 45"/>
          <p:cNvSpPr txBox="1"/>
          <p:nvPr/>
        </p:nvSpPr>
        <p:spPr>
          <a:xfrm>
            <a:off x="-46533" y="1832368"/>
            <a:ext cx="48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err="1" smtClean="0"/>
              <a:t>Local</a:t>
            </a:r>
            <a:endParaRPr lang="fi-FI" dirty="0" smtClean="0"/>
          </a:p>
          <a:p>
            <a:pPr algn="ctr"/>
            <a:r>
              <a:rPr lang="fi-FI" dirty="0" err="1" smtClean="0"/>
              <a:t>access</a:t>
            </a:r>
            <a:endParaRPr lang="fi-FI" dirty="0"/>
          </a:p>
        </p:txBody>
      </p:sp>
      <p:pic>
        <p:nvPicPr>
          <p:cNvPr id="45" name="Picture 2" descr="http://teammorale.com/images/cli-icon.png?13581950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55" y="1006228"/>
            <a:ext cx="613667" cy="61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uora nuoliyhdysviiva 18"/>
          <p:cNvCxnSpPr/>
          <p:nvPr/>
        </p:nvCxnSpPr>
        <p:spPr>
          <a:xfrm>
            <a:off x="3049811" y="2387045"/>
            <a:ext cx="99" cy="550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Kulmayhdysviiva 47"/>
          <p:cNvCxnSpPr/>
          <p:nvPr/>
        </p:nvCxnSpPr>
        <p:spPr>
          <a:xfrm flipV="1">
            <a:off x="529531" y="2387046"/>
            <a:ext cx="2520280" cy="201272"/>
          </a:xfrm>
          <a:prstGeom prst="bentConnector3">
            <a:avLst>
              <a:gd name="adj1" fmla="val -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>
          <a:xfrm>
            <a:off x="637543" y="2205123"/>
            <a:ext cx="0" cy="386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Kulmayhdysviiva 58"/>
          <p:cNvCxnSpPr/>
          <p:nvPr/>
        </p:nvCxnSpPr>
        <p:spPr>
          <a:xfrm>
            <a:off x="637543" y="2201700"/>
            <a:ext cx="2520280" cy="714339"/>
          </a:xfrm>
          <a:prstGeom prst="bentConnector3">
            <a:avLst>
              <a:gd name="adj1" fmla="val 1000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uora nuoliyhdysviiva 77"/>
          <p:cNvCxnSpPr/>
          <p:nvPr/>
        </p:nvCxnSpPr>
        <p:spPr>
          <a:xfrm flipV="1">
            <a:off x="828000" y="1475879"/>
            <a:ext cx="1836000" cy="1098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uora nuoliyhdysviiva 85"/>
          <p:cNvCxnSpPr/>
          <p:nvPr/>
        </p:nvCxnSpPr>
        <p:spPr>
          <a:xfrm>
            <a:off x="745555" y="1626678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uora nuoliyhdysviiva 86"/>
          <p:cNvCxnSpPr/>
          <p:nvPr/>
        </p:nvCxnSpPr>
        <p:spPr>
          <a:xfrm>
            <a:off x="961579" y="1626678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uora nuoliyhdysviiva 92"/>
          <p:cNvCxnSpPr/>
          <p:nvPr/>
        </p:nvCxnSpPr>
        <p:spPr>
          <a:xfrm flipV="1">
            <a:off x="1044000" y="1583891"/>
            <a:ext cx="1620000" cy="97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kstiruutu 93"/>
          <p:cNvSpPr txBox="1"/>
          <p:nvPr/>
        </p:nvSpPr>
        <p:spPr>
          <a:xfrm>
            <a:off x="2041699" y="2271629"/>
            <a:ext cx="2712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1.</a:t>
            </a:r>
            <a:endParaRPr lang="fi-FI" b="1" dirty="0"/>
          </a:p>
        </p:txBody>
      </p:sp>
      <p:sp>
        <p:nvSpPr>
          <p:cNvPr id="96" name="Tekstiruutu 95"/>
          <p:cNvSpPr txBox="1"/>
          <p:nvPr/>
        </p:nvSpPr>
        <p:spPr>
          <a:xfrm>
            <a:off x="2138961" y="2089707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2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97" name="Tekstiruutu 96"/>
          <p:cNvSpPr txBox="1"/>
          <p:nvPr/>
        </p:nvSpPr>
        <p:spPr>
          <a:xfrm>
            <a:off x="529531" y="1798200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3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98" name="Tekstiruutu 97"/>
          <p:cNvSpPr txBox="1"/>
          <p:nvPr/>
        </p:nvSpPr>
        <p:spPr>
          <a:xfrm>
            <a:off x="1624851" y="1839059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4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99" name="Tekstiruutu 98"/>
          <p:cNvSpPr txBox="1"/>
          <p:nvPr/>
        </p:nvSpPr>
        <p:spPr>
          <a:xfrm>
            <a:off x="904771" y="1798200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5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100" name="Tekstiruutu 99"/>
          <p:cNvSpPr txBox="1"/>
          <p:nvPr/>
        </p:nvSpPr>
        <p:spPr>
          <a:xfrm>
            <a:off x="1897683" y="1839059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6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101" name="Tekstiruutu 100"/>
          <p:cNvSpPr txBox="1"/>
          <p:nvPr/>
        </p:nvSpPr>
        <p:spPr>
          <a:xfrm>
            <a:off x="2185715" y="1839059"/>
            <a:ext cx="2728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7</a:t>
            </a:r>
            <a:r>
              <a:rPr lang="fi-FI" b="1" dirty="0" smtClean="0"/>
              <a:t>.</a:t>
            </a:r>
            <a:endParaRPr lang="fi-FI" b="1" dirty="0"/>
          </a:p>
        </p:txBody>
      </p:sp>
      <p:sp>
        <p:nvSpPr>
          <p:cNvPr id="102" name="Tekstiruutu 101"/>
          <p:cNvSpPr txBox="1"/>
          <p:nvPr/>
        </p:nvSpPr>
        <p:spPr>
          <a:xfrm>
            <a:off x="3769891" y="827807"/>
            <a:ext cx="2304257" cy="332398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fi-FI" sz="1400" dirty="0" smtClean="0"/>
              <a:t>Client </a:t>
            </a:r>
            <a:r>
              <a:rPr lang="fi-FI" sz="1400" dirty="0" err="1" smtClean="0"/>
              <a:t>tool</a:t>
            </a:r>
            <a:r>
              <a:rPr lang="fi-FI" sz="1400" dirty="0" smtClean="0"/>
              <a:t> </a:t>
            </a:r>
            <a:r>
              <a:rPr lang="fi-FI" sz="1400" dirty="0" err="1" smtClean="0"/>
              <a:t>initiates</a:t>
            </a:r>
            <a:r>
              <a:rPr lang="fi-FI" sz="1400" dirty="0" smtClean="0"/>
              <a:t> the ECP </a:t>
            </a:r>
            <a:r>
              <a:rPr lang="fi-FI" sz="1400" dirty="0" err="1" smtClean="0"/>
              <a:t>profile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STS </a:t>
            </a:r>
            <a:r>
              <a:rPr lang="fi-FI" sz="1400" dirty="0" err="1" smtClean="0"/>
              <a:t>issues</a:t>
            </a:r>
            <a:r>
              <a:rPr lang="fi-FI" sz="1400" dirty="0" smtClean="0"/>
              <a:t> a SAML </a:t>
            </a:r>
            <a:r>
              <a:rPr lang="fi-FI" sz="1400" dirty="0" err="1" smtClean="0"/>
              <a:t>AuthnRequest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User </a:t>
            </a:r>
            <a:r>
              <a:rPr lang="fi-FI" sz="1400" dirty="0" err="1" smtClean="0"/>
              <a:t>chooses</a:t>
            </a:r>
            <a:r>
              <a:rPr lang="fi-FI" sz="1400" dirty="0" smtClean="0"/>
              <a:t>  home </a:t>
            </a:r>
            <a:r>
              <a:rPr lang="fi-FI" sz="1400" dirty="0" err="1" smtClean="0"/>
              <a:t>institute</a:t>
            </a:r>
            <a:r>
              <a:rPr lang="fi-FI" sz="1400" dirty="0" smtClean="0"/>
              <a:t> </a:t>
            </a:r>
            <a:r>
              <a:rPr lang="fi-FI" sz="1400" dirty="0" err="1" smtClean="0"/>
              <a:t>from</a:t>
            </a:r>
            <a:r>
              <a:rPr lang="fi-FI" sz="1400" dirty="0" smtClean="0"/>
              <a:t> the </a:t>
            </a:r>
            <a:r>
              <a:rPr lang="fi-FI" sz="1400" dirty="0" err="1" smtClean="0"/>
              <a:t>list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Client </a:t>
            </a:r>
            <a:r>
              <a:rPr lang="fi-FI" sz="1400" dirty="0" err="1" smtClean="0"/>
              <a:t>tool</a:t>
            </a:r>
            <a:r>
              <a:rPr lang="fi-FI" sz="1400" dirty="0" smtClean="0"/>
              <a:t> </a:t>
            </a:r>
            <a:r>
              <a:rPr lang="fi-FI" sz="1400" dirty="0" err="1"/>
              <a:t>s</a:t>
            </a:r>
            <a:r>
              <a:rPr lang="fi-FI" sz="1400" dirty="0" err="1" smtClean="0"/>
              <a:t>ends</a:t>
            </a:r>
            <a:r>
              <a:rPr lang="fi-FI" sz="1400" dirty="0" smtClean="0"/>
              <a:t> the </a:t>
            </a:r>
            <a:r>
              <a:rPr lang="fi-FI" sz="1400" dirty="0" err="1" smtClean="0"/>
              <a:t>AuthnRequest</a:t>
            </a:r>
            <a:r>
              <a:rPr lang="fi-FI" sz="1400" dirty="0" smtClean="0"/>
              <a:t> to the </a:t>
            </a:r>
            <a:r>
              <a:rPr lang="fi-FI" sz="1400" dirty="0" err="1" smtClean="0"/>
              <a:t>chosen</a:t>
            </a:r>
            <a:r>
              <a:rPr lang="fi-FI" sz="1400" dirty="0" smtClean="0"/>
              <a:t> home </a:t>
            </a:r>
            <a:r>
              <a:rPr lang="fi-FI" sz="1400" dirty="0" err="1" smtClean="0"/>
              <a:t>institute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User </a:t>
            </a:r>
            <a:r>
              <a:rPr lang="fi-FI" sz="1400" dirty="0" err="1" smtClean="0"/>
              <a:t>writes</a:t>
            </a:r>
            <a:r>
              <a:rPr lang="fi-FI" sz="1400" dirty="0" smtClean="0"/>
              <a:t> </a:t>
            </a:r>
            <a:r>
              <a:rPr lang="fi-FI" sz="1400" dirty="0" err="1" smtClean="0"/>
              <a:t>his</a:t>
            </a:r>
            <a:r>
              <a:rPr lang="fi-FI" sz="1400" dirty="0" smtClean="0"/>
              <a:t> </a:t>
            </a:r>
            <a:r>
              <a:rPr lang="fi-FI" sz="1400" dirty="0" err="1" smtClean="0"/>
              <a:t>username/password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Client </a:t>
            </a:r>
            <a:r>
              <a:rPr lang="fi-FI" sz="1400" dirty="0" err="1" smtClean="0"/>
              <a:t>authenticates</a:t>
            </a:r>
            <a:r>
              <a:rPr lang="fi-FI" sz="1400" dirty="0" smtClean="0"/>
              <a:t> the </a:t>
            </a:r>
            <a:r>
              <a:rPr lang="fi-FI" sz="1400" dirty="0" err="1" smtClean="0"/>
              <a:t>user</a:t>
            </a:r>
            <a:r>
              <a:rPr lang="fi-FI" sz="1400" dirty="0" smtClean="0"/>
              <a:t> to </a:t>
            </a:r>
            <a:r>
              <a:rPr lang="fi-FI" sz="1400" dirty="0" err="1" smtClean="0"/>
              <a:t>his</a:t>
            </a:r>
            <a:r>
              <a:rPr lang="fi-FI" sz="1400" dirty="0" smtClean="0"/>
              <a:t> home </a:t>
            </a:r>
            <a:r>
              <a:rPr lang="fi-FI" sz="1400" dirty="0" err="1" smtClean="0"/>
              <a:t>institute</a:t>
            </a:r>
            <a:endParaRPr lang="fi-FI" sz="1400" dirty="0" smtClean="0"/>
          </a:p>
          <a:p>
            <a:pPr marL="228600" indent="-228600">
              <a:buAutoNum type="arabicPeriod"/>
            </a:pPr>
            <a:r>
              <a:rPr lang="fi-FI" sz="1400" dirty="0" smtClean="0"/>
              <a:t>Home Institute </a:t>
            </a:r>
            <a:r>
              <a:rPr lang="fi-FI" sz="1400" dirty="0" err="1" smtClean="0"/>
              <a:t>Issues</a:t>
            </a:r>
            <a:r>
              <a:rPr lang="fi-FI" sz="1400" dirty="0" smtClean="0"/>
              <a:t> SAML </a:t>
            </a:r>
            <a:r>
              <a:rPr lang="fi-FI" sz="1400" dirty="0" err="1" smtClean="0"/>
              <a:t>assertion</a:t>
            </a:r>
            <a:endParaRPr lang="fi-FI" sz="1400" dirty="0"/>
          </a:p>
        </p:txBody>
      </p:sp>
      <p:sp>
        <p:nvSpPr>
          <p:cNvPr id="51" name="Suorakulmio 50"/>
          <p:cNvSpPr/>
          <p:nvPr/>
        </p:nvSpPr>
        <p:spPr>
          <a:xfrm>
            <a:off x="739152" y="1045634"/>
            <a:ext cx="4774599" cy="2876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2" name="Risti 51"/>
          <p:cNvSpPr/>
          <p:nvPr/>
        </p:nvSpPr>
        <p:spPr>
          <a:xfrm>
            <a:off x="1004625" y="1553162"/>
            <a:ext cx="570789" cy="570789"/>
          </a:xfrm>
          <a:prstGeom prst="plu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" name="Suorakulmio 52"/>
          <p:cNvSpPr/>
          <p:nvPr/>
        </p:nvSpPr>
        <p:spPr>
          <a:xfrm>
            <a:off x="1004624" y="2988079"/>
            <a:ext cx="570789" cy="28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Tekstiruutu 53"/>
          <p:cNvSpPr txBox="1"/>
          <p:nvPr/>
        </p:nvSpPr>
        <p:spPr>
          <a:xfrm>
            <a:off x="1828330" y="1211654"/>
            <a:ext cx="3518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800" dirty="0" smtClean="0"/>
              <a:t>No </a:t>
            </a:r>
            <a:r>
              <a:rPr lang="fi-FI" sz="1800" dirty="0" err="1" smtClean="0"/>
              <a:t>Web-browser</a:t>
            </a:r>
            <a:r>
              <a:rPr lang="fi-FI" sz="1800" dirty="0" smtClean="0"/>
              <a:t> </a:t>
            </a:r>
            <a:r>
              <a:rPr lang="fi-FI" sz="1800" dirty="0" err="1" smtClean="0"/>
              <a:t>required</a:t>
            </a:r>
            <a:r>
              <a:rPr lang="fi-FI" sz="1800" dirty="0" smtClean="0"/>
              <a:t>  (to </a:t>
            </a:r>
            <a:r>
              <a:rPr lang="fi-FI" sz="1800" dirty="0" err="1" smtClean="0"/>
              <a:t>some</a:t>
            </a:r>
            <a:r>
              <a:rPr lang="fi-FI" sz="1800" dirty="0" smtClean="0"/>
              <a:t> </a:t>
            </a:r>
            <a:r>
              <a:rPr lang="fi-FI" sz="1800" dirty="0" err="1" smtClean="0"/>
              <a:t>users</a:t>
            </a:r>
            <a:r>
              <a:rPr lang="fi-FI" sz="180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fi-FI" sz="1800" dirty="0" err="1" smtClean="0"/>
              <a:t>Supported</a:t>
            </a:r>
            <a:r>
              <a:rPr lang="fi-FI" sz="1800" dirty="0" smtClean="0"/>
              <a:t> </a:t>
            </a:r>
            <a:r>
              <a:rPr lang="fi-FI" sz="1800" dirty="0" err="1" smtClean="0"/>
              <a:t>by</a:t>
            </a:r>
            <a:r>
              <a:rPr lang="fi-FI" sz="1800" dirty="0" smtClean="0"/>
              <a:t> </a:t>
            </a:r>
            <a:r>
              <a:rPr lang="fi-FI" sz="1800" dirty="0" err="1" smtClean="0"/>
              <a:t>Shibboleth</a:t>
            </a:r>
            <a:r>
              <a:rPr lang="fi-FI" sz="1800" dirty="0" smtClean="0"/>
              <a:t> Identity Provider (as of version 2.3)</a:t>
            </a:r>
            <a:endParaRPr lang="fi-FI" sz="1800" dirty="0"/>
          </a:p>
        </p:txBody>
      </p:sp>
      <p:sp>
        <p:nvSpPr>
          <p:cNvPr id="56" name="Tekstiruutu 55"/>
          <p:cNvSpPr txBox="1"/>
          <p:nvPr/>
        </p:nvSpPr>
        <p:spPr>
          <a:xfrm>
            <a:off x="1825675" y="2640781"/>
            <a:ext cx="351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800" dirty="0" err="1" smtClean="0"/>
              <a:t>Not</a:t>
            </a:r>
            <a:r>
              <a:rPr lang="fi-FI" sz="1800" dirty="0" smtClean="0"/>
              <a:t> </a:t>
            </a:r>
            <a:r>
              <a:rPr lang="fi-FI" sz="1800" dirty="0" err="1" smtClean="0"/>
              <a:t>widely</a:t>
            </a:r>
            <a:r>
              <a:rPr lang="fi-FI" sz="1800" dirty="0" smtClean="0"/>
              <a:t> </a:t>
            </a:r>
            <a:r>
              <a:rPr lang="fi-FI" sz="1800" dirty="0" err="1" smtClean="0"/>
              <a:t>supported</a:t>
            </a:r>
            <a:r>
              <a:rPr lang="fi-FI" sz="1800" dirty="0" smtClean="0"/>
              <a:t> </a:t>
            </a:r>
            <a:r>
              <a:rPr lang="fi-FI" sz="1800" dirty="0" err="1" smtClean="0"/>
              <a:t>worldwide</a:t>
            </a:r>
            <a:r>
              <a:rPr lang="fi-FI" sz="1800" dirty="0" smtClean="0"/>
              <a:t> (a </a:t>
            </a:r>
            <a:r>
              <a:rPr lang="fi-FI" sz="1800" dirty="0" err="1" smtClean="0"/>
              <a:t>small</a:t>
            </a:r>
            <a:r>
              <a:rPr lang="fi-FI" sz="1800" dirty="0" smtClean="0"/>
              <a:t> </a:t>
            </a:r>
            <a:r>
              <a:rPr lang="fi-FI" sz="1800" dirty="0" err="1" smtClean="0"/>
              <a:t>fraction</a:t>
            </a:r>
            <a:r>
              <a:rPr lang="fi-FI" sz="1800" dirty="0" smtClean="0"/>
              <a:t> of the </a:t>
            </a:r>
            <a:r>
              <a:rPr lang="fi-FI" sz="1800" dirty="0" err="1" smtClean="0"/>
              <a:t>users</a:t>
            </a:r>
            <a:r>
              <a:rPr lang="fi-FI" sz="1800" dirty="0" smtClean="0"/>
              <a:t> </a:t>
            </a:r>
            <a:r>
              <a:rPr lang="fi-FI" sz="1800" dirty="0" err="1" smtClean="0"/>
              <a:t>need</a:t>
            </a:r>
            <a:r>
              <a:rPr lang="fi-FI" sz="1800" dirty="0" smtClean="0"/>
              <a:t> the ECP </a:t>
            </a:r>
            <a:r>
              <a:rPr lang="fi-FI" sz="1800" dirty="0" err="1" smtClean="0"/>
              <a:t>profile</a:t>
            </a:r>
            <a:r>
              <a:rPr lang="fi-FI" sz="1800" dirty="0" smtClean="0"/>
              <a:t>)</a:t>
            </a:r>
            <a:endParaRPr lang="fi-FI" sz="1800" dirty="0"/>
          </a:p>
        </p:txBody>
      </p:sp>
      <p:sp>
        <p:nvSpPr>
          <p:cNvPr id="57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5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3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72000" y="2628007"/>
            <a:ext cx="1278000" cy="1180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Suorakulmio 38"/>
          <p:cNvSpPr/>
          <p:nvPr/>
        </p:nvSpPr>
        <p:spPr>
          <a:xfrm>
            <a:off x="2419885" y="755799"/>
            <a:ext cx="1422014" cy="345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Suorakulmio 37"/>
          <p:cNvSpPr/>
          <p:nvPr/>
        </p:nvSpPr>
        <p:spPr>
          <a:xfrm>
            <a:off x="2473747" y="2138759"/>
            <a:ext cx="3744000" cy="200141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3: CLI with another STS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5138043" y="2483991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Online</a:t>
            </a:r>
            <a:r>
              <a:rPr lang="fi-FI" sz="1200" dirty="0" smtClean="0"/>
              <a:t> CA</a:t>
            </a:r>
            <a:endParaRPr lang="fi-FI" sz="12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138043" y="3492103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VOMS</a:t>
            </a:r>
            <a:endParaRPr lang="fi-FI" sz="12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2689771" y="2988047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STS</a:t>
            </a:r>
            <a:endParaRPr lang="fi-FI" sz="12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689771" y="1331863"/>
            <a:ext cx="93610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Home Institute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241499" y="2988047"/>
            <a:ext cx="936104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STS SOAP Client</a:t>
            </a:r>
            <a:endParaRPr lang="fi-FI" sz="1200" dirty="0">
              <a:solidFill>
                <a:schemeClr val="tx1"/>
              </a:solidFill>
            </a:endParaRPr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3672000" y="2628007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 flipV="1">
            <a:off x="3672000" y="3276079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V="1">
            <a:off x="3672000" y="2772023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 flipH="1" flipV="1">
            <a:off x="3672000" y="3420040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2" y="635785"/>
            <a:ext cx="360040" cy="47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Ryhmä 27"/>
          <p:cNvGrpSpPr/>
          <p:nvPr/>
        </p:nvGrpSpPr>
        <p:grpSpPr>
          <a:xfrm>
            <a:off x="1224000" y="3186000"/>
            <a:ext cx="1404000" cy="144016"/>
            <a:chOff x="1224000" y="3204071"/>
            <a:chExt cx="1404000" cy="144016"/>
          </a:xfrm>
        </p:grpSpPr>
        <p:cxnSp>
          <p:nvCxnSpPr>
            <p:cNvPr id="26" name="Suora yhdysviiva 25"/>
            <p:cNvCxnSpPr/>
            <p:nvPr/>
          </p:nvCxnSpPr>
          <p:spPr>
            <a:xfrm flipV="1">
              <a:off x="1224000" y="3204071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/>
            <p:cNvCxnSpPr/>
            <p:nvPr/>
          </p:nvCxnSpPr>
          <p:spPr>
            <a:xfrm flipH="1" flipV="1">
              <a:off x="1224000" y="3348087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kstiruutu 28"/>
          <p:cNvSpPr txBox="1"/>
          <p:nvPr/>
        </p:nvSpPr>
        <p:spPr>
          <a:xfrm>
            <a:off x="1432114" y="2988047"/>
            <a:ext cx="9877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RST(SAML):Proxy</a:t>
            </a:r>
            <a:endParaRPr lang="fi-FI" dirty="0"/>
          </a:p>
        </p:txBody>
      </p:sp>
      <p:sp>
        <p:nvSpPr>
          <p:cNvPr id="30" name="Tekstiruutu 29"/>
          <p:cNvSpPr txBox="1"/>
          <p:nvPr/>
        </p:nvSpPr>
        <p:spPr>
          <a:xfrm>
            <a:off x="1691403" y="3276079"/>
            <a:ext cx="4475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Proxy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115161" y="2613199"/>
            <a:ext cx="360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CSR</a:t>
            </a:r>
            <a:endParaRPr lang="fi-FI" dirty="0"/>
          </a:p>
        </p:txBody>
      </p:sp>
      <p:sp>
        <p:nvSpPr>
          <p:cNvPr id="32" name="Tekstiruutu 31"/>
          <p:cNvSpPr txBox="1"/>
          <p:nvPr/>
        </p:nvSpPr>
        <p:spPr>
          <a:xfrm>
            <a:off x="4129931" y="2973239"/>
            <a:ext cx="944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X.509 </a:t>
            </a:r>
            <a:r>
              <a:rPr lang="fi-FI" dirty="0" err="1" smtClean="0"/>
              <a:t>certificate</a:t>
            </a:r>
            <a:endParaRPr lang="fi-FI" dirty="0"/>
          </a:p>
        </p:txBody>
      </p:sp>
      <p:sp>
        <p:nvSpPr>
          <p:cNvPr id="33" name="Tekstiruutu 32"/>
          <p:cNvSpPr txBox="1"/>
          <p:nvPr/>
        </p:nvSpPr>
        <p:spPr>
          <a:xfrm>
            <a:off x="4129931" y="3261271"/>
            <a:ext cx="1217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Request</a:t>
            </a:r>
            <a:r>
              <a:rPr lang="fi-FI" dirty="0" smtClean="0"/>
              <a:t> for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34" name="Tekstiruutu 33"/>
          <p:cNvSpPr txBox="1"/>
          <p:nvPr/>
        </p:nvSpPr>
        <p:spPr>
          <a:xfrm>
            <a:off x="3791841" y="3649911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VOMS </a:t>
            </a:r>
            <a:r>
              <a:rPr lang="fi-FI" dirty="0" err="1" smtClean="0"/>
              <a:t>attributes</a:t>
            </a:r>
            <a:endParaRPr lang="fi-FI" dirty="0"/>
          </a:p>
        </p:txBody>
      </p:sp>
      <p:cxnSp>
        <p:nvCxnSpPr>
          <p:cNvPr id="36" name="Suora nuoliyhdysviiva 35"/>
          <p:cNvCxnSpPr/>
          <p:nvPr/>
        </p:nvCxnSpPr>
        <p:spPr>
          <a:xfrm flipH="1">
            <a:off x="889571" y="1691903"/>
            <a:ext cx="1738429" cy="899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1430899" y="2204106"/>
            <a:ext cx="9076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SAML </a:t>
            </a:r>
            <a:r>
              <a:rPr lang="fi-FI" dirty="0" err="1" smtClean="0"/>
              <a:t>assertion</a:t>
            </a:r>
            <a:endParaRPr lang="fi-FI" dirty="0"/>
          </a:p>
        </p:txBody>
      </p:sp>
      <p:sp>
        <p:nvSpPr>
          <p:cNvPr id="40" name="Tekstiruutu 39"/>
          <p:cNvSpPr txBox="1"/>
          <p:nvPr/>
        </p:nvSpPr>
        <p:spPr>
          <a:xfrm>
            <a:off x="2507164" y="816606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SAML TRUST DOMAIN</a:t>
            </a:r>
            <a:endParaRPr lang="fi-FI" b="1" i="1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335329" y="2204106"/>
            <a:ext cx="12410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X.509 TRUST DOMAIN</a:t>
            </a:r>
            <a:endParaRPr lang="fi-FI" b="1" i="1" dirty="0"/>
          </a:p>
        </p:txBody>
      </p:sp>
      <p:sp>
        <p:nvSpPr>
          <p:cNvPr id="35" name="Tekstiruutu 34"/>
          <p:cNvSpPr txBox="1"/>
          <p:nvPr/>
        </p:nvSpPr>
        <p:spPr>
          <a:xfrm>
            <a:off x="297107" y="2639040"/>
            <a:ext cx="827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Client </a:t>
            </a:r>
            <a:r>
              <a:rPr lang="fi-FI" sz="1200" dirty="0" err="1" smtClean="0"/>
              <a:t>tool</a:t>
            </a:r>
            <a:endParaRPr lang="fi-FI" sz="1200" dirty="0"/>
          </a:p>
        </p:txBody>
      </p:sp>
      <p:cxnSp>
        <p:nvCxnSpPr>
          <p:cNvPr id="25" name="Suora nuoliyhdysviiva 24"/>
          <p:cNvCxnSpPr/>
          <p:nvPr/>
        </p:nvCxnSpPr>
        <p:spPr>
          <a:xfrm>
            <a:off x="621896" y="1630251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iruutu 45"/>
          <p:cNvSpPr txBox="1"/>
          <p:nvPr/>
        </p:nvSpPr>
        <p:spPr>
          <a:xfrm>
            <a:off x="6377" y="1691903"/>
            <a:ext cx="66717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Home</a:t>
            </a:r>
          </a:p>
          <a:p>
            <a:pPr algn="ctr"/>
            <a:r>
              <a:rPr lang="fi-FI" dirty="0" smtClean="0"/>
              <a:t>Institute</a:t>
            </a:r>
          </a:p>
          <a:p>
            <a:pPr algn="ctr"/>
            <a:r>
              <a:rPr lang="fi-FI" dirty="0" smtClean="0"/>
              <a:t>&amp;</a:t>
            </a:r>
          </a:p>
          <a:p>
            <a:pPr algn="ctr"/>
            <a:r>
              <a:rPr lang="fi-FI" dirty="0" err="1" smtClean="0"/>
              <a:t>Username</a:t>
            </a:r>
            <a:endParaRPr lang="fi-FI" dirty="0" smtClean="0"/>
          </a:p>
          <a:p>
            <a:pPr algn="ctr"/>
            <a:r>
              <a:rPr lang="fi-FI" dirty="0" err="1" smtClean="0"/>
              <a:t>password</a:t>
            </a:r>
            <a:endParaRPr lang="fi-FI" dirty="0"/>
          </a:p>
        </p:txBody>
      </p:sp>
      <p:cxnSp>
        <p:nvCxnSpPr>
          <p:cNvPr id="17" name="Suora nuoliyhdysviiva 16"/>
          <p:cNvCxnSpPr/>
          <p:nvPr/>
        </p:nvCxnSpPr>
        <p:spPr>
          <a:xfrm flipV="1">
            <a:off x="711003" y="1583891"/>
            <a:ext cx="1916997" cy="100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iruutu 46"/>
          <p:cNvSpPr txBox="1"/>
          <p:nvPr/>
        </p:nvSpPr>
        <p:spPr>
          <a:xfrm>
            <a:off x="711003" y="1630251"/>
            <a:ext cx="16321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RST(Username&amp;Passwd):SAML</a:t>
            </a:r>
            <a:endParaRPr lang="fi-FI" dirty="0"/>
          </a:p>
        </p:txBody>
      </p:sp>
      <p:pic>
        <p:nvPicPr>
          <p:cNvPr id="49" name="Picture 2" descr="http://teammorale.com/images/cli-icon.png?13581950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55" y="1006228"/>
            <a:ext cx="613667" cy="61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4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84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72000" y="2628007"/>
            <a:ext cx="1278000" cy="11807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Suorakulmio 38"/>
          <p:cNvSpPr/>
          <p:nvPr/>
        </p:nvSpPr>
        <p:spPr>
          <a:xfrm>
            <a:off x="2419885" y="755799"/>
            <a:ext cx="1422014" cy="3456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Suorakulmio 37"/>
          <p:cNvSpPr/>
          <p:nvPr/>
        </p:nvSpPr>
        <p:spPr>
          <a:xfrm>
            <a:off x="2473747" y="2138759"/>
            <a:ext cx="3744000" cy="200141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3: CLI with another STS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5138043" y="2483991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Online</a:t>
            </a:r>
            <a:r>
              <a:rPr lang="fi-FI" sz="1200" dirty="0" smtClean="0"/>
              <a:t> CA</a:t>
            </a:r>
            <a:endParaRPr lang="fi-FI" sz="12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5138043" y="3492103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VOMS</a:t>
            </a:r>
            <a:endParaRPr lang="fi-FI" sz="1200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2689771" y="2988047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STS</a:t>
            </a:r>
            <a:endParaRPr lang="fi-FI" sz="12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689771" y="1331863"/>
            <a:ext cx="936104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Home Institute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241499" y="2988047"/>
            <a:ext cx="936104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STS SOAP Client</a:t>
            </a:r>
            <a:endParaRPr lang="fi-FI" sz="1200" dirty="0">
              <a:solidFill>
                <a:schemeClr val="tx1"/>
              </a:solidFill>
            </a:endParaRPr>
          </a:p>
        </p:txBody>
      </p:sp>
      <p:cxnSp>
        <p:nvCxnSpPr>
          <p:cNvPr id="20" name="Suora yhdysviiva 19"/>
          <p:cNvCxnSpPr/>
          <p:nvPr/>
        </p:nvCxnSpPr>
        <p:spPr>
          <a:xfrm flipV="1">
            <a:off x="3672000" y="2628007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/>
          <p:nvPr/>
        </p:nvCxnSpPr>
        <p:spPr>
          <a:xfrm flipH="1" flipV="1">
            <a:off x="3672000" y="3276079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V="1">
            <a:off x="3672000" y="2772023"/>
            <a:ext cx="1404000" cy="396000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/>
        </p:nvCxnSpPr>
        <p:spPr>
          <a:xfrm flipH="1" flipV="1">
            <a:off x="3672000" y="3420040"/>
            <a:ext cx="1404000" cy="39600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2" y="635785"/>
            <a:ext cx="360040" cy="47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Ryhmä 27"/>
          <p:cNvGrpSpPr/>
          <p:nvPr/>
        </p:nvGrpSpPr>
        <p:grpSpPr>
          <a:xfrm>
            <a:off x="1224000" y="3186000"/>
            <a:ext cx="1404000" cy="144016"/>
            <a:chOff x="1224000" y="3204071"/>
            <a:chExt cx="1404000" cy="144016"/>
          </a:xfrm>
        </p:grpSpPr>
        <p:cxnSp>
          <p:nvCxnSpPr>
            <p:cNvPr id="26" name="Suora yhdysviiva 25"/>
            <p:cNvCxnSpPr/>
            <p:nvPr/>
          </p:nvCxnSpPr>
          <p:spPr>
            <a:xfrm flipV="1">
              <a:off x="1224000" y="3204071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uora yhdysviiva 26"/>
            <p:cNvCxnSpPr/>
            <p:nvPr/>
          </p:nvCxnSpPr>
          <p:spPr>
            <a:xfrm flipH="1" flipV="1">
              <a:off x="1224000" y="3348087"/>
              <a:ext cx="1404000" cy="0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kstiruutu 28"/>
          <p:cNvSpPr txBox="1"/>
          <p:nvPr/>
        </p:nvSpPr>
        <p:spPr>
          <a:xfrm>
            <a:off x="1432114" y="2988047"/>
            <a:ext cx="9877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RST(SAML):Proxy</a:t>
            </a:r>
            <a:endParaRPr lang="fi-FI" dirty="0"/>
          </a:p>
        </p:txBody>
      </p:sp>
      <p:sp>
        <p:nvSpPr>
          <p:cNvPr id="30" name="Tekstiruutu 29"/>
          <p:cNvSpPr txBox="1"/>
          <p:nvPr/>
        </p:nvSpPr>
        <p:spPr>
          <a:xfrm>
            <a:off x="1691403" y="3276079"/>
            <a:ext cx="4475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Proxy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115161" y="2613199"/>
            <a:ext cx="360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CSR</a:t>
            </a:r>
            <a:endParaRPr lang="fi-FI" dirty="0"/>
          </a:p>
        </p:txBody>
      </p:sp>
      <p:sp>
        <p:nvSpPr>
          <p:cNvPr id="32" name="Tekstiruutu 31"/>
          <p:cNvSpPr txBox="1"/>
          <p:nvPr/>
        </p:nvSpPr>
        <p:spPr>
          <a:xfrm>
            <a:off x="4129931" y="2973239"/>
            <a:ext cx="9444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X.509 </a:t>
            </a:r>
            <a:r>
              <a:rPr lang="fi-FI" dirty="0" err="1" smtClean="0"/>
              <a:t>certificate</a:t>
            </a:r>
            <a:endParaRPr lang="fi-FI" dirty="0"/>
          </a:p>
        </p:txBody>
      </p:sp>
      <p:sp>
        <p:nvSpPr>
          <p:cNvPr id="33" name="Tekstiruutu 32"/>
          <p:cNvSpPr txBox="1"/>
          <p:nvPr/>
        </p:nvSpPr>
        <p:spPr>
          <a:xfrm>
            <a:off x="4129931" y="3261271"/>
            <a:ext cx="1217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Request</a:t>
            </a:r>
            <a:r>
              <a:rPr lang="fi-FI" dirty="0" smtClean="0"/>
              <a:t> for </a:t>
            </a:r>
            <a:r>
              <a:rPr lang="fi-FI" dirty="0" err="1" smtClean="0"/>
              <a:t>attributes</a:t>
            </a:r>
            <a:endParaRPr lang="fi-FI" dirty="0"/>
          </a:p>
        </p:txBody>
      </p:sp>
      <p:sp>
        <p:nvSpPr>
          <p:cNvPr id="34" name="Tekstiruutu 33"/>
          <p:cNvSpPr txBox="1"/>
          <p:nvPr/>
        </p:nvSpPr>
        <p:spPr>
          <a:xfrm>
            <a:off x="3791841" y="3649911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VOMS </a:t>
            </a:r>
            <a:r>
              <a:rPr lang="fi-FI" dirty="0" err="1" smtClean="0"/>
              <a:t>attributes</a:t>
            </a:r>
            <a:endParaRPr lang="fi-FI" dirty="0"/>
          </a:p>
        </p:txBody>
      </p:sp>
      <p:cxnSp>
        <p:nvCxnSpPr>
          <p:cNvPr id="36" name="Suora nuoliyhdysviiva 35"/>
          <p:cNvCxnSpPr/>
          <p:nvPr/>
        </p:nvCxnSpPr>
        <p:spPr>
          <a:xfrm flipH="1">
            <a:off x="889571" y="1691903"/>
            <a:ext cx="1738429" cy="899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1430899" y="2204106"/>
            <a:ext cx="9076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SAML </a:t>
            </a:r>
            <a:r>
              <a:rPr lang="fi-FI" dirty="0" err="1" smtClean="0"/>
              <a:t>assertion</a:t>
            </a:r>
            <a:endParaRPr lang="fi-FI" dirty="0"/>
          </a:p>
        </p:txBody>
      </p:sp>
      <p:sp>
        <p:nvSpPr>
          <p:cNvPr id="40" name="Tekstiruutu 39"/>
          <p:cNvSpPr txBox="1"/>
          <p:nvPr/>
        </p:nvSpPr>
        <p:spPr>
          <a:xfrm>
            <a:off x="2507164" y="816606"/>
            <a:ext cx="1247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SAML TRUST DOMAIN</a:t>
            </a:r>
            <a:endParaRPr lang="fi-FI" b="1" i="1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335329" y="2204106"/>
            <a:ext cx="12410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b="1" i="1" dirty="0" smtClean="0"/>
              <a:t>X.509 TRUST DOMAIN</a:t>
            </a:r>
            <a:endParaRPr lang="fi-FI" b="1" i="1" dirty="0"/>
          </a:p>
        </p:txBody>
      </p:sp>
      <p:sp>
        <p:nvSpPr>
          <p:cNvPr id="35" name="Tekstiruutu 34"/>
          <p:cNvSpPr txBox="1"/>
          <p:nvPr/>
        </p:nvSpPr>
        <p:spPr>
          <a:xfrm>
            <a:off x="297107" y="2639040"/>
            <a:ext cx="827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Client </a:t>
            </a:r>
            <a:r>
              <a:rPr lang="fi-FI" sz="1200" dirty="0" err="1" smtClean="0"/>
              <a:t>tool</a:t>
            </a:r>
            <a:endParaRPr lang="fi-FI" sz="1200" dirty="0"/>
          </a:p>
        </p:txBody>
      </p:sp>
      <p:cxnSp>
        <p:nvCxnSpPr>
          <p:cNvPr id="25" name="Suora nuoliyhdysviiva 24"/>
          <p:cNvCxnSpPr/>
          <p:nvPr/>
        </p:nvCxnSpPr>
        <p:spPr>
          <a:xfrm>
            <a:off x="621896" y="1630251"/>
            <a:ext cx="0" cy="961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iruutu 45"/>
          <p:cNvSpPr txBox="1"/>
          <p:nvPr/>
        </p:nvSpPr>
        <p:spPr>
          <a:xfrm>
            <a:off x="6377" y="1691903"/>
            <a:ext cx="66717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 smtClean="0"/>
              <a:t>Home</a:t>
            </a:r>
          </a:p>
          <a:p>
            <a:pPr algn="ctr"/>
            <a:r>
              <a:rPr lang="fi-FI" dirty="0" smtClean="0"/>
              <a:t>Institute</a:t>
            </a:r>
          </a:p>
          <a:p>
            <a:pPr algn="ctr"/>
            <a:r>
              <a:rPr lang="fi-FI" dirty="0" smtClean="0"/>
              <a:t>&amp;</a:t>
            </a:r>
          </a:p>
          <a:p>
            <a:pPr algn="ctr"/>
            <a:r>
              <a:rPr lang="fi-FI" dirty="0" err="1" smtClean="0"/>
              <a:t>Username</a:t>
            </a:r>
            <a:endParaRPr lang="fi-FI" dirty="0" smtClean="0"/>
          </a:p>
          <a:p>
            <a:pPr algn="ctr"/>
            <a:r>
              <a:rPr lang="fi-FI" dirty="0" err="1" smtClean="0"/>
              <a:t>password</a:t>
            </a:r>
            <a:endParaRPr lang="fi-FI" dirty="0"/>
          </a:p>
        </p:txBody>
      </p:sp>
      <p:cxnSp>
        <p:nvCxnSpPr>
          <p:cNvPr id="17" name="Suora nuoliyhdysviiva 16"/>
          <p:cNvCxnSpPr/>
          <p:nvPr/>
        </p:nvCxnSpPr>
        <p:spPr>
          <a:xfrm flipV="1">
            <a:off x="711003" y="1583891"/>
            <a:ext cx="1916997" cy="100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iruutu 46"/>
          <p:cNvSpPr txBox="1"/>
          <p:nvPr/>
        </p:nvSpPr>
        <p:spPr>
          <a:xfrm>
            <a:off x="711003" y="1630251"/>
            <a:ext cx="16321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RST(Username&amp;Passwd):SAML</a:t>
            </a:r>
            <a:endParaRPr lang="fi-FI" dirty="0"/>
          </a:p>
        </p:txBody>
      </p:sp>
      <p:pic>
        <p:nvPicPr>
          <p:cNvPr id="49" name="Picture 2" descr="http://teammorale.com/images/cli-icon.png?13581950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55" y="1006228"/>
            <a:ext cx="613667" cy="61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Suorakulmio 41"/>
          <p:cNvSpPr/>
          <p:nvPr/>
        </p:nvSpPr>
        <p:spPr>
          <a:xfrm>
            <a:off x="739152" y="1045634"/>
            <a:ext cx="4774599" cy="2876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3" name="Risti 42"/>
          <p:cNvSpPr/>
          <p:nvPr/>
        </p:nvSpPr>
        <p:spPr>
          <a:xfrm>
            <a:off x="1004625" y="1553162"/>
            <a:ext cx="570789" cy="570789"/>
          </a:xfrm>
          <a:prstGeom prst="plu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Suorakulmio 43"/>
          <p:cNvSpPr/>
          <p:nvPr/>
        </p:nvSpPr>
        <p:spPr>
          <a:xfrm>
            <a:off x="1004624" y="2988079"/>
            <a:ext cx="570789" cy="28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ekstiruutu 44"/>
          <p:cNvSpPr txBox="1"/>
          <p:nvPr/>
        </p:nvSpPr>
        <p:spPr>
          <a:xfrm>
            <a:off x="1828330" y="1547887"/>
            <a:ext cx="351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800" dirty="0" err="1" smtClean="0"/>
              <a:t>Simpler</a:t>
            </a:r>
            <a:r>
              <a:rPr lang="fi-FI" sz="1800" dirty="0" smtClean="0"/>
              <a:t> </a:t>
            </a:r>
            <a:r>
              <a:rPr lang="fi-FI" sz="1800" dirty="0" err="1" smtClean="0"/>
              <a:t>than</a:t>
            </a:r>
            <a:r>
              <a:rPr lang="fi-FI" sz="1800" dirty="0" smtClean="0"/>
              <a:t> the ECP </a:t>
            </a:r>
            <a:r>
              <a:rPr lang="fi-FI" sz="1800" dirty="0" err="1" smtClean="0"/>
              <a:t>profile</a:t>
            </a:r>
            <a:r>
              <a:rPr lang="fi-FI" sz="1800" dirty="0" smtClean="0"/>
              <a:t> to </a:t>
            </a:r>
            <a:r>
              <a:rPr lang="fi-FI" sz="1800" dirty="0" err="1" smtClean="0"/>
              <a:t>be</a:t>
            </a:r>
            <a:r>
              <a:rPr lang="fi-FI" sz="1800" dirty="0" smtClean="0"/>
              <a:t> </a:t>
            </a:r>
            <a:r>
              <a:rPr lang="fi-FI" sz="1800" dirty="0" err="1" smtClean="0"/>
              <a:t>implemented</a:t>
            </a:r>
            <a:endParaRPr lang="fi-FI" sz="1800" dirty="0" smtClean="0"/>
          </a:p>
        </p:txBody>
      </p:sp>
      <p:sp>
        <p:nvSpPr>
          <p:cNvPr id="48" name="Tekstiruutu 47"/>
          <p:cNvSpPr txBox="1"/>
          <p:nvPr/>
        </p:nvSpPr>
        <p:spPr>
          <a:xfrm>
            <a:off x="1825675" y="2700015"/>
            <a:ext cx="351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800" dirty="0" err="1" smtClean="0"/>
              <a:t>Not</a:t>
            </a:r>
            <a:r>
              <a:rPr lang="fi-FI" sz="1800" dirty="0" smtClean="0"/>
              <a:t> </a:t>
            </a:r>
            <a:r>
              <a:rPr lang="fi-FI" sz="1800" dirty="0" err="1" smtClean="0"/>
              <a:t>widely</a:t>
            </a:r>
            <a:r>
              <a:rPr lang="fi-FI" sz="1800" dirty="0" smtClean="0"/>
              <a:t> </a:t>
            </a:r>
            <a:r>
              <a:rPr lang="fi-FI" sz="1800" dirty="0" err="1" smtClean="0"/>
              <a:t>supported</a:t>
            </a:r>
            <a:r>
              <a:rPr lang="fi-FI" sz="1800" dirty="0" smtClean="0"/>
              <a:t> </a:t>
            </a:r>
            <a:r>
              <a:rPr lang="fi-FI" sz="1800" dirty="0" err="1" smtClean="0"/>
              <a:t>by</a:t>
            </a:r>
            <a:r>
              <a:rPr lang="fi-FI" sz="1800" dirty="0" smtClean="0"/>
              <a:t> the open </a:t>
            </a:r>
            <a:r>
              <a:rPr lang="fi-FI" sz="1800" dirty="0" err="1" smtClean="0"/>
              <a:t>source</a:t>
            </a:r>
            <a:r>
              <a:rPr lang="fi-FI" sz="1800" dirty="0" smtClean="0"/>
              <a:t> SAML Identity Provider </a:t>
            </a:r>
            <a:r>
              <a:rPr lang="fi-FI" sz="1800" dirty="0" err="1" smtClean="0"/>
              <a:t>softwares</a:t>
            </a:r>
            <a:endParaRPr lang="fi-FI" sz="1800" dirty="0"/>
          </a:p>
        </p:txBody>
      </p:sp>
      <p:sp>
        <p:nvSpPr>
          <p:cNvPr id="50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5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57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STS is a general purpose service used for transforming security tokens</a:t>
            </a:r>
          </a:p>
          <a:p>
            <a:pPr lvl="1"/>
            <a:r>
              <a:rPr lang="en-US" dirty="0" smtClean="0"/>
              <a:t>It can be used in both Web browser and non-Web use cases for enabling Grid access using federated identity</a:t>
            </a:r>
          </a:p>
          <a:p>
            <a:pPr lvl="1"/>
            <a:r>
              <a:rPr lang="en-US" dirty="0" smtClean="0"/>
              <a:t>SAML to X.509 &amp; Grid proxy conversion</a:t>
            </a:r>
          </a:p>
          <a:p>
            <a:pPr lvl="2"/>
            <a:r>
              <a:rPr lang="en-US" dirty="0" smtClean="0"/>
              <a:t>Proxy initialization can be outsourced to STS</a:t>
            </a:r>
          </a:p>
          <a:p>
            <a:r>
              <a:rPr lang="en-US" dirty="0" smtClean="0"/>
              <a:t>STS is relatively simple to be integrated</a:t>
            </a:r>
          </a:p>
          <a:p>
            <a:pPr lvl="1"/>
            <a:r>
              <a:rPr lang="en-US" dirty="0" smtClean="0"/>
              <a:t>One SOAP message exchange between the client and the STS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Identity federations</a:t>
            </a:r>
          </a:p>
          <a:p>
            <a:pPr lvl="1"/>
            <a:r>
              <a:rPr lang="en-US" dirty="0" smtClean="0"/>
              <a:t>National and international (</a:t>
            </a:r>
            <a:r>
              <a:rPr lang="en-US" dirty="0" err="1" smtClean="0"/>
              <a:t>eduGAIN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De-facto standard is Security Assertion Markup Language (SAML)</a:t>
            </a:r>
          </a:p>
          <a:p>
            <a:pPr lvl="1"/>
            <a:r>
              <a:rPr lang="en-US" dirty="0" smtClean="0"/>
              <a:t>Mostly Web-based</a:t>
            </a:r>
          </a:p>
          <a:p>
            <a:pPr lvl="2"/>
            <a:r>
              <a:rPr lang="en-US" dirty="0" smtClean="0"/>
              <a:t>Non-browser is coming up (e.g. Project Moonshot)</a:t>
            </a:r>
          </a:p>
          <a:p>
            <a:r>
              <a:rPr lang="en-US" dirty="0" smtClean="0"/>
              <a:t>Grid </a:t>
            </a:r>
            <a:r>
              <a:rPr lang="en-US" dirty="0" err="1" smtClean="0"/>
              <a:t>middlewares</a:t>
            </a:r>
            <a:endParaRPr lang="en-US" dirty="0" smtClean="0"/>
          </a:p>
          <a:p>
            <a:pPr lvl="1"/>
            <a:r>
              <a:rPr lang="en-US" dirty="0" smtClean="0"/>
              <a:t>EMI: ARC, </a:t>
            </a:r>
            <a:r>
              <a:rPr lang="en-US" dirty="0" err="1" smtClean="0"/>
              <a:t>dCache</a:t>
            </a:r>
            <a:r>
              <a:rPr lang="en-US" dirty="0" smtClean="0"/>
              <a:t>, </a:t>
            </a:r>
            <a:r>
              <a:rPr lang="en-US" dirty="0" err="1" smtClean="0"/>
              <a:t>gLite</a:t>
            </a:r>
            <a:r>
              <a:rPr lang="en-US" dirty="0" smtClean="0"/>
              <a:t> and UNICORE</a:t>
            </a:r>
          </a:p>
          <a:p>
            <a:pPr lvl="1"/>
            <a:r>
              <a:rPr lang="en-US" dirty="0" smtClean="0"/>
              <a:t>User authentication is based on X.509 certificates</a:t>
            </a:r>
          </a:p>
          <a:p>
            <a:pPr lvl="1"/>
            <a:r>
              <a:rPr lang="en-US" dirty="0" smtClean="0"/>
              <a:t>Command-line and other non-browser clients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Grid Access?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94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Thank you!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7483" y="755799"/>
            <a:ext cx="4392488" cy="432048"/>
          </a:xfrm>
        </p:spPr>
        <p:txBody>
          <a:bodyPr/>
          <a:lstStyle/>
          <a:p>
            <a:r>
              <a:rPr lang="en-US" sz="1600" dirty="0" smtClean="0"/>
              <a:t>STS is a part of the EMI-3 release:</a:t>
            </a:r>
          </a:p>
          <a:p>
            <a:r>
              <a:rPr lang="en-US" sz="1600" b="1" dirty="0"/>
              <a:t>http://www.eu-emi.eu/emi-3-montebianco</a:t>
            </a:r>
          </a:p>
        </p:txBody>
      </p:sp>
    </p:spTree>
    <p:extLst>
      <p:ext uri="{BB962C8B-B14F-4D97-AF65-F5344CB8AC3E}">
        <p14:creationId xmlns:p14="http://schemas.microsoft.com/office/powerpoint/2010/main" val="16008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 identity is not just the X.509 certificate</a:t>
            </a:r>
          </a:p>
          <a:p>
            <a:pPr lvl="1"/>
            <a:r>
              <a:rPr lang="en-US" dirty="0" err="1" smtClean="0"/>
              <a:t>gLite</a:t>
            </a:r>
            <a:r>
              <a:rPr lang="en-US" dirty="0" smtClean="0"/>
              <a:t>, ARC and </a:t>
            </a:r>
            <a:r>
              <a:rPr lang="en-US" dirty="0" err="1" smtClean="0"/>
              <a:t>dCache</a:t>
            </a:r>
            <a:r>
              <a:rPr lang="en-US" dirty="0" smtClean="0"/>
              <a:t> use </a:t>
            </a:r>
            <a:r>
              <a:rPr lang="en-US" i="1" dirty="0" smtClean="0"/>
              <a:t>Grid proxies</a:t>
            </a:r>
          </a:p>
          <a:p>
            <a:pPr lvl="1"/>
            <a:r>
              <a:rPr lang="en-US" dirty="0" smtClean="0"/>
              <a:t>Grid proxy = End-Entity </a:t>
            </a:r>
            <a:r>
              <a:rPr lang="en-US" dirty="0"/>
              <a:t>C</a:t>
            </a:r>
            <a:r>
              <a:rPr lang="en-US" dirty="0" smtClean="0"/>
              <a:t>ertificate (EEC) + (short-lived) proxy certificate + private key</a:t>
            </a:r>
          </a:p>
          <a:p>
            <a:pPr lvl="2"/>
            <a:r>
              <a:rPr lang="en-US" dirty="0" smtClean="0"/>
              <a:t>Proxy certificate contains VO attributes</a:t>
            </a:r>
          </a:p>
          <a:p>
            <a:r>
              <a:rPr lang="en-US" dirty="0" smtClean="0"/>
              <a:t>Grid proxy initialization (</a:t>
            </a:r>
            <a:r>
              <a:rPr lang="en-US" i="1" dirty="0" err="1" smtClean="0"/>
              <a:t>voms</a:t>
            </a:r>
            <a:r>
              <a:rPr lang="en-US" i="1" dirty="0" smtClean="0"/>
              <a:t>-proxy-</a:t>
            </a:r>
            <a:r>
              <a:rPr lang="en-US" i="1" dirty="0" err="1" smtClean="0"/>
              <a:t>init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Request VO attributes from VOMS</a:t>
            </a:r>
          </a:p>
          <a:p>
            <a:pPr lvl="1"/>
            <a:r>
              <a:rPr lang="en-US" dirty="0" smtClean="0"/>
              <a:t>Attach them into the proxy certificate which is signed by the private key corresponding to EEC</a:t>
            </a:r>
          </a:p>
          <a:p>
            <a:pPr lvl="1"/>
            <a:r>
              <a:rPr lang="en-US" dirty="0" smtClean="0"/>
              <a:t>Default lifetime is 12 hours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not just X.509 certificate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91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9" y="620120"/>
            <a:ext cx="5904656" cy="3636270"/>
          </a:xfrm>
        </p:spPr>
        <p:txBody>
          <a:bodyPr/>
          <a:lstStyle/>
          <a:p>
            <a:r>
              <a:rPr lang="en-US" dirty="0" smtClean="0"/>
              <a:t>WS-Trust: “</a:t>
            </a:r>
            <a:r>
              <a:rPr lang="en-US" i="1" dirty="0" smtClean="0"/>
              <a:t>STS is a Web service used to issue, renew, validate and cancel security tokens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Security Token: “</a:t>
            </a:r>
            <a:r>
              <a:rPr lang="en-US" i="1" dirty="0" smtClean="0"/>
              <a:t>A collection of statements (claims) about a user or resource” </a:t>
            </a:r>
            <a:r>
              <a:rPr lang="en-US" dirty="0" smtClean="0"/>
              <a:t>(WS-Security)</a:t>
            </a:r>
          </a:p>
          <a:p>
            <a:pPr lvl="2"/>
            <a:r>
              <a:rPr lang="en-US" dirty="0" smtClean="0"/>
              <a:t>Any digital identity that can be attached into a SOAP message</a:t>
            </a:r>
          </a:p>
          <a:p>
            <a:pPr lvl="1"/>
            <a:r>
              <a:rPr lang="en-US" dirty="0" smtClean="0"/>
              <a:t>STS establishes a trust relationship between different application / security domains</a:t>
            </a:r>
          </a:p>
          <a:p>
            <a:r>
              <a:rPr lang="en-US" dirty="0" smtClean="0"/>
              <a:t>EMI STS implements the ISSUE operation for the supported token formats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STS?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uorakulmio 57"/>
          <p:cNvSpPr/>
          <p:nvPr/>
        </p:nvSpPr>
        <p:spPr>
          <a:xfrm>
            <a:off x="1487041" y="683791"/>
            <a:ext cx="3506986" cy="345638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STS Architecture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1681659" y="2339975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WS-Trust</a:t>
            </a:r>
            <a:r>
              <a:rPr lang="fi-FI" sz="1200" dirty="0" smtClean="0"/>
              <a:t> </a:t>
            </a:r>
            <a:r>
              <a:rPr lang="fi-FI" sz="1200" dirty="0" err="1" smtClean="0"/>
              <a:t>Handler</a:t>
            </a:r>
            <a:endParaRPr lang="fi-FI" sz="1200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5475" y="1565889"/>
            <a:ext cx="936104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SOAP Client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5221734" y="1188000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External</a:t>
            </a:r>
            <a:r>
              <a:rPr lang="fi-FI" sz="1200" dirty="0" smtClean="0"/>
              <a:t> </a:t>
            </a:r>
            <a:r>
              <a:rPr lang="fi-FI" sz="1200" dirty="0" err="1" smtClean="0"/>
              <a:t>Source</a:t>
            </a:r>
            <a:endParaRPr lang="fi-FI" sz="1200" dirty="0"/>
          </a:p>
        </p:txBody>
      </p:sp>
      <p:cxnSp>
        <p:nvCxnSpPr>
          <p:cNvPr id="26" name="Suora yhdysviiva 25"/>
          <p:cNvCxnSpPr>
            <a:stCxn id="18" idx="3"/>
            <a:endCxn id="20" idx="1"/>
          </p:cNvCxnSpPr>
          <p:nvPr/>
        </p:nvCxnSpPr>
        <p:spPr>
          <a:xfrm>
            <a:off x="3985915" y="1439875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iruutu 26"/>
          <p:cNvSpPr txBox="1"/>
          <p:nvPr/>
        </p:nvSpPr>
        <p:spPr>
          <a:xfrm>
            <a:off x="4031573" y="1303263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*</a:t>
            </a:r>
            <a:endParaRPr lang="fi-FI" dirty="0"/>
          </a:p>
        </p:txBody>
      </p:sp>
      <p:cxnSp>
        <p:nvCxnSpPr>
          <p:cNvPr id="48" name="Suora yhdysviiva 47"/>
          <p:cNvCxnSpPr>
            <a:stCxn id="46" idx="3"/>
            <a:endCxn id="47" idx="1"/>
          </p:cNvCxnSpPr>
          <p:nvPr/>
        </p:nvCxnSpPr>
        <p:spPr>
          <a:xfrm>
            <a:off x="3985047" y="3744131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iruutu 48"/>
          <p:cNvSpPr txBox="1"/>
          <p:nvPr/>
        </p:nvSpPr>
        <p:spPr>
          <a:xfrm>
            <a:off x="4030705" y="3607519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*</a:t>
            </a:r>
            <a:endParaRPr lang="fi-FI" dirty="0"/>
          </a:p>
        </p:txBody>
      </p:sp>
      <p:cxnSp>
        <p:nvCxnSpPr>
          <p:cNvPr id="52" name="Suora yhdysviiva 51"/>
          <p:cNvCxnSpPr>
            <a:stCxn id="50" idx="3"/>
            <a:endCxn id="51" idx="1"/>
          </p:cNvCxnSpPr>
          <p:nvPr/>
        </p:nvCxnSpPr>
        <p:spPr>
          <a:xfrm>
            <a:off x="3985047" y="2183048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iruutu 52"/>
          <p:cNvSpPr txBox="1"/>
          <p:nvPr/>
        </p:nvSpPr>
        <p:spPr>
          <a:xfrm>
            <a:off x="4030705" y="204643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*</a:t>
            </a:r>
            <a:endParaRPr lang="fi-FI" dirty="0"/>
          </a:p>
        </p:txBody>
      </p:sp>
      <p:cxnSp>
        <p:nvCxnSpPr>
          <p:cNvPr id="56" name="Suora yhdysviiva 55"/>
          <p:cNvCxnSpPr>
            <a:stCxn id="54" idx="3"/>
            <a:endCxn id="55" idx="1"/>
          </p:cNvCxnSpPr>
          <p:nvPr/>
        </p:nvCxnSpPr>
        <p:spPr>
          <a:xfrm>
            <a:off x="3984179" y="2952043"/>
            <a:ext cx="21602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iruutu 56"/>
          <p:cNvSpPr txBox="1"/>
          <p:nvPr/>
        </p:nvSpPr>
        <p:spPr>
          <a:xfrm>
            <a:off x="4029837" y="281543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*</a:t>
            </a:r>
            <a:endParaRPr lang="fi-FI" dirty="0"/>
          </a:p>
        </p:txBody>
      </p:sp>
      <p:sp>
        <p:nvSpPr>
          <p:cNvPr id="59" name="Tekstiruutu 58"/>
          <p:cNvSpPr txBox="1"/>
          <p:nvPr/>
        </p:nvSpPr>
        <p:spPr>
          <a:xfrm>
            <a:off x="1546697" y="766832"/>
            <a:ext cx="3447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 smtClean="0"/>
              <a:t>SECURITY TOKEN SERVICE</a:t>
            </a:r>
            <a:endParaRPr lang="fi-FI" sz="1200" b="1" dirty="0"/>
          </a:p>
        </p:txBody>
      </p:sp>
      <p:cxnSp>
        <p:nvCxnSpPr>
          <p:cNvPr id="1025" name="Suora nuoliyhdysviiva 1024"/>
          <p:cNvCxnSpPr>
            <a:stCxn id="13" idx="3"/>
            <a:endCxn id="10" idx="1"/>
          </p:cNvCxnSpPr>
          <p:nvPr/>
        </p:nvCxnSpPr>
        <p:spPr>
          <a:xfrm>
            <a:off x="961579" y="1817917"/>
            <a:ext cx="720080" cy="11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uora nuoliyhdysviiva 72"/>
          <p:cNvCxnSpPr>
            <a:stCxn id="20" idx="3"/>
            <a:endCxn id="19" idx="1"/>
          </p:cNvCxnSpPr>
          <p:nvPr/>
        </p:nvCxnSpPr>
        <p:spPr>
          <a:xfrm>
            <a:off x="4860863" y="1439875"/>
            <a:ext cx="360871" cy="1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yöristetty suorakulmio 75"/>
          <p:cNvSpPr/>
          <p:nvPr/>
        </p:nvSpPr>
        <p:spPr>
          <a:xfrm>
            <a:off x="5221734" y="2700015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External</a:t>
            </a:r>
            <a:r>
              <a:rPr lang="fi-FI" sz="1200" dirty="0" smtClean="0"/>
              <a:t> </a:t>
            </a:r>
            <a:r>
              <a:rPr lang="fi-FI" sz="1200" dirty="0" err="1" smtClean="0"/>
              <a:t>Source</a:t>
            </a:r>
            <a:endParaRPr lang="fi-FI" sz="1200" dirty="0"/>
          </a:p>
        </p:txBody>
      </p:sp>
      <p:cxnSp>
        <p:nvCxnSpPr>
          <p:cNvPr id="77" name="Suora nuoliyhdysviiva 76"/>
          <p:cNvCxnSpPr>
            <a:endCxn id="76" idx="1"/>
          </p:cNvCxnSpPr>
          <p:nvPr/>
        </p:nvCxnSpPr>
        <p:spPr>
          <a:xfrm>
            <a:off x="4716847" y="2951890"/>
            <a:ext cx="504887" cy="1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Pyöristetty suorakulmio 77"/>
          <p:cNvSpPr/>
          <p:nvPr/>
        </p:nvSpPr>
        <p:spPr>
          <a:xfrm>
            <a:off x="5221734" y="3492103"/>
            <a:ext cx="936104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External</a:t>
            </a:r>
            <a:r>
              <a:rPr lang="fi-FI" sz="1200" dirty="0" smtClean="0"/>
              <a:t> </a:t>
            </a:r>
            <a:r>
              <a:rPr lang="fi-FI" sz="1200" dirty="0" err="1" smtClean="0"/>
              <a:t>Source</a:t>
            </a:r>
            <a:endParaRPr lang="fi-FI" sz="1200" dirty="0"/>
          </a:p>
        </p:txBody>
      </p:sp>
      <p:cxnSp>
        <p:nvCxnSpPr>
          <p:cNvPr id="79" name="Suora nuoliyhdysviiva 78"/>
          <p:cNvCxnSpPr>
            <a:endCxn id="78" idx="1"/>
          </p:cNvCxnSpPr>
          <p:nvPr/>
        </p:nvCxnSpPr>
        <p:spPr>
          <a:xfrm>
            <a:off x="4716847" y="3743978"/>
            <a:ext cx="504887" cy="1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Kulmayhdysviiva 1034"/>
          <p:cNvCxnSpPr>
            <a:stCxn id="12" idx="2"/>
            <a:endCxn id="13" idx="2"/>
          </p:cNvCxnSpPr>
          <p:nvPr/>
        </p:nvCxnSpPr>
        <p:spPr>
          <a:xfrm rot="5400000" flipH="1">
            <a:off x="934576" y="1628896"/>
            <a:ext cx="774086" cy="1656184"/>
          </a:xfrm>
          <a:prstGeom prst="bentConnector3">
            <a:avLst>
              <a:gd name="adj1" fmla="val -29532"/>
            </a:avLst>
          </a:prstGeom>
          <a:ln w="222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Kulmayhdysviiva 1036"/>
          <p:cNvCxnSpPr>
            <a:stCxn id="12" idx="3"/>
            <a:endCxn id="18" idx="1"/>
          </p:cNvCxnSpPr>
          <p:nvPr/>
        </p:nvCxnSpPr>
        <p:spPr>
          <a:xfrm flipV="1">
            <a:off x="2617763" y="1439875"/>
            <a:ext cx="432048" cy="1152128"/>
          </a:xfrm>
          <a:prstGeom prst="bentConnector3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uora nuoliyhdysviiva 1038"/>
          <p:cNvCxnSpPr>
            <a:stCxn id="10" idx="2"/>
            <a:endCxn id="12" idx="0"/>
          </p:cNvCxnSpPr>
          <p:nvPr/>
        </p:nvCxnSpPr>
        <p:spPr>
          <a:xfrm>
            <a:off x="2149711" y="2070056"/>
            <a:ext cx="0" cy="2699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Kulmayhdysviiva 85"/>
          <p:cNvCxnSpPr>
            <a:endCxn id="50" idx="1"/>
          </p:cNvCxnSpPr>
          <p:nvPr/>
        </p:nvCxnSpPr>
        <p:spPr>
          <a:xfrm flipV="1">
            <a:off x="2617763" y="2183048"/>
            <a:ext cx="431180" cy="408955"/>
          </a:xfrm>
          <a:prstGeom prst="bentConnector3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Kulmayhdysviiva 88"/>
          <p:cNvCxnSpPr/>
          <p:nvPr/>
        </p:nvCxnSpPr>
        <p:spPr>
          <a:xfrm>
            <a:off x="2617763" y="2592003"/>
            <a:ext cx="430312" cy="360040"/>
          </a:xfrm>
          <a:prstGeom prst="bentConnector3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Kulmayhdysviiva 91"/>
          <p:cNvCxnSpPr>
            <a:stCxn id="12" idx="3"/>
            <a:endCxn id="46" idx="1"/>
          </p:cNvCxnSpPr>
          <p:nvPr/>
        </p:nvCxnSpPr>
        <p:spPr>
          <a:xfrm>
            <a:off x="2617763" y="2592003"/>
            <a:ext cx="431180" cy="1152128"/>
          </a:xfrm>
          <a:prstGeom prst="bentConnector3">
            <a:avLst>
              <a:gd name="adj1" fmla="val 50000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Tekstiruutu 1046"/>
          <p:cNvSpPr txBox="1"/>
          <p:nvPr/>
        </p:nvSpPr>
        <p:spPr>
          <a:xfrm>
            <a:off x="1048277" y="1566000"/>
            <a:ext cx="417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RST</a:t>
            </a:r>
            <a:endParaRPr lang="fi-FI" sz="1200" b="1" dirty="0"/>
          </a:p>
        </p:txBody>
      </p:sp>
      <p:sp>
        <p:nvSpPr>
          <p:cNvPr id="97" name="Tekstiruutu 96"/>
          <p:cNvSpPr txBox="1"/>
          <p:nvPr/>
        </p:nvSpPr>
        <p:spPr>
          <a:xfrm>
            <a:off x="961579" y="2815431"/>
            <a:ext cx="503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RSTR</a:t>
            </a:r>
            <a:endParaRPr lang="fi-FI" sz="1200" b="1" dirty="0"/>
          </a:p>
        </p:txBody>
      </p:sp>
      <p:sp>
        <p:nvSpPr>
          <p:cNvPr id="55" name="Pyöristetty suorakulmio 54"/>
          <p:cNvSpPr/>
          <p:nvPr/>
        </p:nvSpPr>
        <p:spPr>
          <a:xfrm>
            <a:off x="4200203" y="2826029"/>
            <a:ext cx="658924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Plugin</a:t>
            </a:r>
            <a:endParaRPr lang="fi-FI" sz="1200" dirty="0"/>
          </a:p>
        </p:txBody>
      </p:sp>
      <p:sp>
        <p:nvSpPr>
          <p:cNvPr id="47" name="Pyöristetty suorakulmio 46"/>
          <p:cNvSpPr/>
          <p:nvPr/>
        </p:nvSpPr>
        <p:spPr>
          <a:xfrm>
            <a:off x="4201071" y="3618117"/>
            <a:ext cx="658924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Plugin</a:t>
            </a:r>
            <a:endParaRPr lang="fi-FI" sz="1200" dirty="0"/>
          </a:p>
        </p:txBody>
      </p:sp>
      <p:sp>
        <p:nvSpPr>
          <p:cNvPr id="51" name="Pyöristetty suorakulmio 50"/>
          <p:cNvSpPr/>
          <p:nvPr/>
        </p:nvSpPr>
        <p:spPr>
          <a:xfrm>
            <a:off x="4201071" y="2057034"/>
            <a:ext cx="658924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Plugin</a:t>
            </a:r>
            <a:endParaRPr lang="fi-FI" sz="1200" dirty="0"/>
          </a:p>
        </p:txBody>
      </p:sp>
      <p:sp>
        <p:nvSpPr>
          <p:cNvPr id="20" name="Pyöristetty suorakulmio 19"/>
          <p:cNvSpPr/>
          <p:nvPr/>
        </p:nvSpPr>
        <p:spPr>
          <a:xfrm>
            <a:off x="4201939" y="1313861"/>
            <a:ext cx="658924" cy="252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Plugin</a:t>
            </a:r>
            <a:endParaRPr lang="fi-FI" sz="1200" dirty="0"/>
          </a:p>
        </p:txBody>
      </p:sp>
      <p:sp>
        <p:nvSpPr>
          <p:cNvPr id="18" name="Pyöristetty suorakulmio 17"/>
          <p:cNvSpPr/>
          <p:nvPr/>
        </p:nvSpPr>
        <p:spPr>
          <a:xfrm>
            <a:off x="3049811" y="1187847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AuthN</a:t>
            </a:r>
            <a:r>
              <a:rPr lang="fi-FI" sz="1200" dirty="0" smtClean="0"/>
              <a:t> Engine</a:t>
            </a:r>
            <a:endParaRPr lang="fi-FI" sz="1200" dirty="0"/>
          </a:p>
        </p:txBody>
      </p:sp>
      <p:sp>
        <p:nvSpPr>
          <p:cNvPr id="50" name="Pyöristetty suorakulmio 49"/>
          <p:cNvSpPr/>
          <p:nvPr/>
        </p:nvSpPr>
        <p:spPr>
          <a:xfrm>
            <a:off x="3048943" y="1931020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Attribute</a:t>
            </a:r>
            <a:r>
              <a:rPr lang="fi-FI" sz="1200" dirty="0" smtClean="0"/>
              <a:t> </a:t>
            </a:r>
            <a:r>
              <a:rPr lang="fi-FI" sz="1200" dirty="0" err="1" smtClean="0"/>
              <a:t>Decoder</a:t>
            </a:r>
            <a:endParaRPr lang="fi-FI" sz="1200" dirty="0"/>
          </a:p>
        </p:txBody>
      </p:sp>
      <p:sp>
        <p:nvSpPr>
          <p:cNvPr id="54" name="Pyöristetty suorakulmio 53"/>
          <p:cNvSpPr/>
          <p:nvPr/>
        </p:nvSpPr>
        <p:spPr>
          <a:xfrm>
            <a:off x="3048075" y="2700015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Attribute</a:t>
            </a:r>
            <a:r>
              <a:rPr lang="fi-FI" sz="1200" dirty="0" smtClean="0"/>
              <a:t> </a:t>
            </a:r>
            <a:r>
              <a:rPr lang="fi-FI" sz="1200" dirty="0" err="1" smtClean="0"/>
              <a:t>Resolver</a:t>
            </a:r>
            <a:endParaRPr lang="fi-FI" sz="1200" dirty="0"/>
          </a:p>
        </p:txBody>
      </p:sp>
      <p:sp>
        <p:nvSpPr>
          <p:cNvPr id="46" name="Pyöristetty suorakulmio 45"/>
          <p:cNvSpPr/>
          <p:nvPr/>
        </p:nvSpPr>
        <p:spPr>
          <a:xfrm>
            <a:off x="3048943" y="3492103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Token</a:t>
            </a:r>
            <a:r>
              <a:rPr lang="fi-FI" sz="1200" dirty="0" smtClean="0"/>
              <a:t> </a:t>
            </a:r>
            <a:r>
              <a:rPr lang="fi-FI" sz="1200" dirty="0" err="1" smtClean="0"/>
              <a:t>Generator</a:t>
            </a:r>
            <a:endParaRPr lang="fi-FI" sz="1200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1681659" y="1566000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Request</a:t>
            </a:r>
            <a:r>
              <a:rPr lang="fi-FI" sz="1200" dirty="0" smtClean="0"/>
              <a:t> </a:t>
            </a:r>
            <a:r>
              <a:rPr lang="fi-FI" sz="1200" dirty="0" err="1" smtClean="0"/>
              <a:t>Dispatcher</a:t>
            </a:r>
            <a:endParaRPr lang="fi-FI" sz="1200" dirty="0"/>
          </a:p>
        </p:txBody>
      </p:sp>
      <p:sp>
        <p:nvSpPr>
          <p:cNvPr id="42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4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3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9" y="620120"/>
            <a:ext cx="5904656" cy="855759"/>
          </a:xfrm>
        </p:spPr>
        <p:txBody>
          <a:bodyPr/>
          <a:lstStyle/>
          <a:p>
            <a:r>
              <a:rPr lang="en-US" dirty="0" smtClean="0"/>
              <a:t>User knows username/password at his home institute &amp; wants to access a Grid resource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to Proxy - Components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70622"/>
              </p:ext>
            </p:extLst>
          </p:nvPr>
        </p:nvGraphicFramePr>
        <p:xfrm>
          <a:off x="241499" y="1691903"/>
          <a:ext cx="57606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664296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Component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input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output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</a:t>
                      </a:r>
                      <a:r>
                        <a:rPr lang="fi-FI" sz="1400" dirty="0" err="1" smtClean="0"/>
                        <a:t>resource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Proxy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8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9" y="620120"/>
            <a:ext cx="5904656" cy="855759"/>
          </a:xfrm>
        </p:spPr>
        <p:txBody>
          <a:bodyPr/>
          <a:lstStyle/>
          <a:p>
            <a:r>
              <a:rPr lang="en-US" dirty="0" smtClean="0"/>
              <a:t>User knows username/password at his home institute &amp; wants to access a Grid resource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to Proxy - Components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7</a:t>
            </a:fld>
            <a:endParaRPr lang="de-DE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132235"/>
              </p:ext>
            </p:extLst>
          </p:nvPr>
        </p:nvGraphicFramePr>
        <p:xfrm>
          <a:off x="241499" y="1691903"/>
          <a:ext cx="576063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664296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Component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input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output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</a:t>
                      </a:r>
                      <a:r>
                        <a:rPr lang="fi-FI" sz="1400" dirty="0" err="1" smtClean="0"/>
                        <a:t>resource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Proxy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VOMS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X.509 </a:t>
                      </a:r>
                      <a:r>
                        <a:rPr lang="fi-FI" sz="1400" dirty="0" err="1" smtClean="0"/>
                        <a:t>certificate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VOMS </a:t>
                      </a:r>
                      <a:r>
                        <a:rPr lang="fi-FI" sz="1400" dirty="0" err="1" smtClean="0"/>
                        <a:t>attributes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19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9" y="620120"/>
            <a:ext cx="5904656" cy="855759"/>
          </a:xfrm>
        </p:spPr>
        <p:txBody>
          <a:bodyPr/>
          <a:lstStyle/>
          <a:p>
            <a:r>
              <a:rPr lang="en-US" dirty="0" smtClean="0"/>
              <a:t>User knows username/password at his home institute &amp; wants to access a Grid resource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to Proxy - Components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8</a:t>
            </a:fld>
            <a:endParaRPr lang="de-DE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96157"/>
              </p:ext>
            </p:extLst>
          </p:nvPr>
        </p:nvGraphicFramePr>
        <p:xfrm>
          <a:off x="241499" y="1691903"/>
          <a:ext cx="576063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664296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Component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input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output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</a:t>
                      </a:r>
                      <a:r>
                        <a:rPr lang="fi-FI" sz="1400" dirty="0" err="1" smtClean="0"/>
                        <a:t>resource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Proxy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VOMS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X.509 </a:t>
                      </a:r>
                      <a:r>
                        <a:rPr lang="fi-FI" sz="1400" dirty="0" err="1" smtClean="0"/>
                        <a:t>certificate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VOMS </a:t>
                      </a:r>
                      <a:r>
                        <a:rPr lang="fi-FI" sz="1400" dirty="0" err="1" smtClean="0"/>
                        <a:t>attributes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Online</a:t>
                      </a:r>
                      <a:r>
                        <a:rPr lang="fi-FI" sz="1400" dirty="0" smtClean="0"/>
                        <a:t> CA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Certificate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baseline="0" dirty="0" err="1" smtClean="0"/>
                        <a:t>Signing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baseline="0" dirty="0" err="1" smtClean="0"/>
                        <a:t>Request</a:t>
                      </a:r>
                      <a:r>
                        <a:rPr lang="fi-FI" sz="1400" baseline="0" dirty="0" smtClean="0"/>
                        <a:t> (CSR)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X.509 </a:t>
                      </a:r>
                      <a:r>
                        <a:rPr lang="fi-FI" sz="1400" dirty="0" err="1" smtClean="0"/>
                        <a:t>certificate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8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499" y="620120"/>
            <a:ext cx="5904656" cy="855759"/>
          </a:xfrm>
        </p:spPr>
        <p:txBody>
          <a:bodyPr/>
          <a:lstStyle/>
          <a:p>
            <a:r>
              <a:rPr lang="en-US" dirty="0" smtClean="0"/>
              <a:t>User knows username/password at his home institute &amp; wants to access a Grid resource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SAML to Proxy - Components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834500"/>
              </p:ext>
            </p:extLst>
          </p:nvPr>
        </p:nvGraphicFramePr>
        <p:xfrm>
          <a:off x="241499" y="1691903"/>
          <a:ext cx="576063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664296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Component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input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Credential</a:t>
                      </a:r>
                      <a:r>
                        <a:rPr lang="fi-FI" sz="1400" dirty="0" smtClean="0"/>
                        <a:t> output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</a:t>
                      </a:r>
                      <a:r>
                        <a:rPr lang="fi-FI" sz="1400" dirty="0" err="1" smtClean="0"/>
                        <a:t>resource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Proxy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VOMS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X.509 </a:t>
                      </a:r>
                      <a:r>
                        <a:rPr lang="fi-FI" sz="1400" dirty="0" err="1" smtClean="0"/>
                        <a:t>certificate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VOMS </a:t>
                      </a:r>
                      <a:r>
                        <a:rPr lang="fi-FI" sz="1400" dirty="0" err="1" smtClean="0"/>
                        <a:t>attributes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Online</a:t>
                      </a:r>
                      <a:r>
                        <a:rPr lang="fi-FI" sz="1400" dirty="0" smtClean="0"/>
                        <a:t> CA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 smtClean="0"/>
                        <a:t>Certificate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baseline="0" dirty="0" err="1" smtClean="0"/>
                        <a:t>Signing</a:t>
                      </a:r>
                      <a:r>
                        <a:rPr lang="fi-FI" sz="1400" baseline="0" dirty="0" smtClean="0"/>
                        <a:t> </a:t>
                      </a:r>
                      <a:r>
                        <a:rPr lang="fi-FI" sz="1400" baseline="0" dirty="0" err="1" smtClean="0"/>
                        <a:t>Request</a:t>
                      </a:r>
                      <a:r>
                        <a:rPr lang="fi-FI" sz="1400" baseline="0" dirty="0" smtClean="0"/>
                        <a:t> (CSR)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X.509 </a:t>
                      </a:r>
                      <a:r>
                        <a:rPr lang="fi-FI" sz="1400" dirty="0" err="1" smtClean="0"/>
                        <a:t>certificate</a:t>
                      </a:r>
                      <a:endParaRPr lang="fi-FI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STS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SAML </a:t>
                      </a:r>
                      <a:r>
                        <a:rPr lang="fi-FI" sz="1400" dirty="0" err="1" smtClean="0"/>
                        <a:t>assertion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Grid Proxy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/>
          <a:p>
            <a:r>
              <a:rPr lang="de-DE" dirty="0" smtClean="0"/>
              <a:t>11/04/2013</a:t>
            </a:r>
            <a:endParaRPr lang="de-DE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80770" y="4356198"/>
            <a:ext cx="1977153" cy="230589"/>
          </a:xfrm>
        </p:spPr>
        <p:txBody>
          <a:bodyPr/>
          <a:lstStyle/>
          <a:p>
            <a:r>
              <a:rPr lang="de-DE" dirty="0" smtClean="0"/>
              <a:t>Henri </a:t>
            </a:r>
            <a:r>
              <a:rPr lang="de-DE" dirty="0" err="1" smtClean="0"/>
              <a:t>Mikkonen</a:t>
            </a:r>
            <a:r>
              <a:rPr lang="de-DE" dirty="0" smtClean="0"/>
              <a:t> @ EGI CF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8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5120</TotalTime>
  <Words>1264</Words>
  <Application>Microsoft Office PowerPoint</Application>
  <PresentationFormat>Mukautettu</PresentationFormat>
  <Paragraphs>378</Paragraphs>
  <Slides>20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1" baseType="lpstr">
      <vt:lpstr>Larissa-Design</vt:lpstr>
      <vt:lpstr>Federated Grid Access Using EMI STS</vt:lpstr>
      <vt:lpstr>Federated Grid Access?</vt:lpstr>
      <vt:lpstr>… not just X.509 certificate</vt:lpstr>
      <vt:lpstr>What is STS?</vt:lpstr>
      <vt:lpstr>STS Architecture</vt:lpstr>
      <vt:lpstr>SAML to Proxy - Components</vt:lpstr>
      <vt:lpstr>SAML to Proxy - Components</vt:lpstr>
      <vt:lpstr>SAML to Proxy - Components</vt:lpstr>
      <vt:lpstr>SAML to Proxy - Components</vt:lpstr>
      <vt:lpstr>SAML to Proxy - Components</vt:lpstr>
      <vt:lpstr>SAML to Proxy - Components</vt:lpstr>
      <vt:lpstr>Use case 1: Web portal</vt:lpstr>
      <vt:lpstr>Use case 1: Web portal</vt:lpstr>
      <vt:lpstr>Use case 2: CLI with ECP profile</vt:lpstr>
      <vt:lpstr>Use case 2: CLI with ECP profile</vt:lpstr>
      <vt:lpstr>Use case 2: CLI with ECP profile</vt:lpstr>
      <vt:lpstr>Use case 3: CLI with another STS</vt:lpstr>
      <vt:lpstr>Use case 3: CLI with another STS</vt:lpstr>
      <vt:lpstr>Summary</vt:lpstr>
      <vt:lpstr>Thank you!</vt:lpstr>
    </vt:vector>
  </TitlesOfParts>
  <Manager>Henri Mikkonen</Manager>
  <Company>European Middleware Initiative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Federated Grid Access Using EMI Security Token Service (STS)</dc:title>
  <dc:creator>Henri Mikkonen</dc:creator>
  <cp:keywords>EMI Grid STS SAML WS-Trust X.509 PKI</cp:keywords>
  <dc:description>Presented at the EGI Community Forum 2013, 11.4.2013, Manchester/U.K.</dc:description>
  <cp:lastModifiedBy>mikkonen</cp:lastModifiedBy>
  <cp:revision>119</cp:revision>
  <dcterms:created xsi:type="dcterms:W3CDTF">2011-10-04T06:09:25Z</dcterms:created>
  <dcterms:modified xsi:type="dcterms:W3CDTF">2013-04-11T10:21:12Z</dcterms:modified>
</cp:coreProperties>
</file>