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9" r:id="rId2"/>
    <p:sldId id="360" r:id="rId3"/>
    <p:sldId id="361" r:id="rId4"/>
    <p:sldId id="365" r:id="rId5"/>
    <p:sldId id="366" r:id="rId6"/>
    <p:sldId id="277" r:id="rId7"/>
    <p:sldId id="313" r:id="rId8"/>
    <p:sldId id="337" r:id="rId9"/>
    <p:sldId id="338" r:id="rId10"/>
    <p:sldId id="320" r:id="rId11"/>
    <p:sldId id="344" r:id="rId12"/>
    <p:sldId id="352" r:id="rId13"/>
    <p:sldId id="335" r:id="rId14"/>
    <p:sldId id="358" r:id="rId15"/>
    <p:sldId id="359" r:id="rId16"/>
    <p:sldId id="354" r:id="rId17"/>
    <p:sldId id="355" r:id="rId18"/>
    <p:sldId id="321" r:id="rId19"/>
    <p:sldId id="336" r:id="rId20"/>
    <p:sldId id="356" r:id="rId21"/>
    <p:sldId id="332" r:id="rId22"/>
    <p:sldId id="347" r:id="rId23"/>
    <p:sldId id="345" r:id="rId24"/>
  </p:sldIdLst>
  <p:sldSz cx="6243638" cy="4679950"/>
  <p:notesSz cx="6858000" cy="9144000"/>
  <p:defaultTextStyle>
    <a:defPPr>
      <a:defRPr lang="de-DE"/>
    </a:defPPr>
    <a:lvl1pPr marL="0" algn="l" defTabSz="45304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6519" algn="l" defTabSz="45304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3040" algn="l" defTabSz="45304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79560" algn="l" defTabSz="45304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06079" algn="l" defTabSz="45304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32600" algn="l" defTabSz="45304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59119" algn="l" defTabSz="45304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585639" algn="l" defTabSz="45304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12159" algn="l" defTabSz="45304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E6E0E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056" autoAdjust="0"/>
    <p:restoredTop sz="94668" autoAdjust="0"/>
  </p:normalViewPr>
  <p:slideViewPr>
    <p:cSldViewPr>
      <p:cViewPr varScale="1">
        <p:scale>
          <a:sx n="127" d="100"/>
          <a:sy n="127" d="100"/>
        </p:scale>
        <p:origin x="-342" y="-90"/>
      </p:cViewPr>
      <p:guideLst>
        <p:guide orient="horz" pos="1474"/>
        <p:guide pos="1967"/>
      </p:guideLst>
    </p:cSldViewPr>
  </p:slideViewPr>
  <p:outlineViewPr>
    <p:cViewPr>
      <p:scale>
        <a:sx n="33" d="100"/>
        <a:sy n="33" d="100"/>
      </p:scale>
      <p:origin x="0" y="41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22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597278-9916-4BC9-9653-6DEB43F1F98A}" type="datetimeFigureOut">
              <a:rPr lang="de-DE" smtClean="0"/>
              <a:pPr/>
              <a:t>09.04.2013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DE" smtClean="0"/>
              <a:t>EMI AHM Budapest - SA2.3 Report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3C578D-F708-4C58-839D-BA399D14961D}" type="slidenum">
              <a:rPr lang="de-DE" smtClean="0"/>
              <a:pPr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12591624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AF4596-6CCC-254B-AADA-7E1CB1B3CEB6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EMI AHM Budapest - SA2.3 Report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DBB9E-6689-B541-984D-AA12D2D28938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039869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DBB9E-6689-B541-984D-AA12D2D2893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5688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DBB9E-6689-B541-984D-AA12D2D2893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5688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DBB9E-6689-B541-984D-AA12D2D2893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5688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DBB9E-6689-B541-984D-AA12D2D2893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5688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4" name="Picture 16" descr="D:\Aufträge-JSC\Projekt-EMI\EMI-PPT-Template\2. Runde\gitter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971823"/>
            <a:ext cx="6243638" cy="3719665"/>
          </a:xfrm>
          <a:prstGeom prst="rect">
            <a:avLst/>
          </a:prstGeom>
          <a:noFill/>
        </p:spPr>
      </p:pic>
      <p:sp>
        <p:nvSpPr>
          <p:cNvPr id="2" name="Rechteck 1"/>
          <p:cNvSpPr/>
          <p:nvPr userDrawn="1"/>
        </p:nvSpPr>
        <p:spPr>
          <a:xfrm>
            <a:off x="2185715" y="4140175"/>
            <a:ext cx="3831498" cy="21544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EMI is partially funded by the European</a:t>
            </a:r>
            <a:r>
              <a:rPr lang="en-US" sz="800" baseline="0" dirty="0" smtClean="0">
                <a:solidFill>
                  <a:schemeClr val="bg1">
                    <a:lumMod val="50000"/>
                  </a:schemeClr>
                </a:solidFill>
              </a:rPr>
              <a:t> Commission under Grant Agreement RI-261611</a:t>
            </a:r>
            <a:endParaRPr lang="de-DE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97200" y="107727"/>
            <a:ext cx="4320479" cy="399600"/>
          </a:xfrm>
          <a:prstGeom prst="rect">
            <a:avLst/>
          </a:prstGeom>
        </p:spPr>
        <p:txBody>
          <a:bodyPr vert="horz" wrap="none" tIns="0" rIns="0" bIns="46800" anchor="ctr" anchorCtr="0">
            <a:noAutofit/>
          </a:bodyPr>
          <a:lstStyle>
            <a:lvl1pPr algn="l">
              <a:defRPr sz="3200" b="1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title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7483" y="611783"/>
            <a:ext cx="3528268" cy="43204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i="0" baseline="0">
                <a:solidFill>
                  <a:schemeClr val="tx2">
                    <a:lumMod val="75000"/>
                  </a:schemeClr>
                </a:solidFill>
              </a:defRPr>
            </a:lvl1pPr>
            <a:lvl2pPr marL="226520" indent="0">
              <a:buNone/>
              <a:defRPr/>
            </a:lvl2pPr>
            <a:lvl3pPr marL="453039" indent="0">
              <a:buNone/>
              <a:defRPr/>
            </a:lvl3pPr>
            <a:lvl4pPr marL="679560" indent="0">
              <a:buNone/>
              <a:defRPr/>
            </a:lvl4pPr>
            <a:lvl5pPr marL="906079" indent="0">
              <a:buNone/>
              <a:defRPr/>
            </a:lvl5pPr>
          </a:lstStyle>
          <a:p>
            <a:pPr lvl="0"/>
            <a:r>
              <a:rPr lang="en-US" dirty="0" smtClean="0"/>
              <a:t>Author, Institute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97483" y="1187847"/>
            <a:ext cx="2736304" cy="43204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i="1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Location, Date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I Forum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41499" y="4356199"/>
            <a:ext cx="5688632" cy="288032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:\Users\n.lamla\Desktop\balken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51" y="35719"/>
            <a:ext cx="5162400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241500" y="620120"/>
            <a:ext cx="5688632" cy="3636270"/>
          </a:xfrm>
          <a:prstGeom prst="rect">
            <a:avLst/>
          </a:prstGeom>
        </p:spPr>
        <p:txBody>
          <a:bodyPr lIns="45303" tIns="22652" rIns="45303" bIns="22652"/>
          <a:lstStyle>
            <a:lvl1pPr>
              <a:defRPr sz="240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2pPr>
            <a:lvl3pPr>
              <a:defRPr sz="1800" i="1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4pPr>
            <a:lvl5pPr>
              <a:defRPr sz="1500" i="1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</a:t>
            </a:r>
          </a:p>
          <a:p>
            <a:pPr lvl="1"/>
            <a:r>
              <a:rPr lang="de-DE" dirty="0" smtClean="0"/>
              <a:t> Zweite Ebene</a:t>
            </a:r>
          </a:p>
          <a:p>
            <a:pPr lvl="2"/>
            <a:r>
              <a:rPr lang="de-DE" dirty="0" smtClean="0"/>
              <a:t> 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0" name="Rechteck 9"/>
          <p:cNvSpPr/>
          <p:nvPr userDrawn="1"/>
        </p:nvSpPr>
        <p:spPr>
          <a:xfrm rot="16200000">
            <a:off x="5642220" y="4068047"/>
            <a:ext cx="936104" cy="216266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marL="0" lvl="4" algn="ctr"/>
            <a:r>
              <a:rPr lang="en-US" sz="700" b="1" dirty="0" smtClean="0">
                <a:solidFill>
                  <a:schemeClr val="bg1">
                    <a:lumMod val="50000"/>
                  </a:schemeClr>
                </a:solidFill>
              </a:rPr>
              <a:t>EMI INFSO-RI-261611</a:t>
            </a:r>
            <a:endParaRPr lang="en-GB" sz="7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2008" y="35719"/>
            <a:ext cx="5138043" cy="432049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41499" y="4356198"/>
            <a:ext cx="1456849" cy="230589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dirty="0" smtClean="0"/>
              <a:t>April 2013</a:t>
            </a:r>
            <a:endParaRPr lang="de-DE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764497" y="4356198"/>
            <a:ext cx="2643206" cy="230589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EGI Community Forum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4474609" y="4356198"/>
            <a:ext cx="1456849" cy="230589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fld id="{F5B577DC-976E-2D49-A96F-338E7AE475A2}" type="slidenum">
              <a:rPr lang="de-DE" smtClean="0"/>
              <a:pPr/>
              <a:t>‹N›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GI forum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41499" y="4356199"/>
            <a:ext cx="5688632" cy="288032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:\Users\n.lamla\Desktop\balken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51" y="35719"/>
            <a:ext cx="4514328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241500" y="620120"/>
            <a:ext cx="5256583" cy="3636270"/>
          </a:xfrm>
          <a:prstGeom prst="rect">
            <a:avLst/>
          </a:prstGeom>
        </p:spPr>
        <p:txBody>
          <a:bodyPr lIns="45303" tIns="22652" rIns="45303" bIns="22652"/>
          <a:lstStyle>
            <a:lvl1pPr>
              <a:defRPr sz="240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2pPr>
            <a:lvl3pPr>
              <a:defRPr sz="1800" i="1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4pPr>
            <a:lvl5pPr>
              <a:defRPr sz="1500" i="1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</a:t>
            </a:r>
          </a:p>
          <a:p>
            <a:pPr lvl="1"/>
            <a:r>
              <a:rPr lang="de-DE" dirty="0" smtClean="0"/>
              <a:t> Zweite Ebene</a:t>
            </a:r>
          </a:p>
          <a:p>
            <a:pPr lvl="2"/>
            <a:r>
              <a:rPr lang="de-DE" dirty="0" smtClean="0"/>
              <a:t> 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0" name="Rechteck 9"/>
          <p:cNvSpPr/>
          <p:nvPr userDrawn="1"/>
        </p:nvSpPr>
        <p:spPr>
          <a:xfrm rot="16200000">
            <a:off x="5642220" y="4068047"/>
            <a:ext cx="936104" cy="216266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marL="0" lvl="4" algn="ctr"/>
            <a:r>
              <a:rPr lang="en-US" sz="700" b="1" dirty="0" smtClean="0">
                <a:solidFill>
                  <a:schemeClr val="bg1">
                    <a:lumMod val="50000"/>
                  </a:schemeClr>
                </a:solidFill>
              </a:rPr>
              <a:t>EMI INFSO-RI-261611</a:t>
            </a:r>
            <a:endParaRPr lang="en-GB" sz="7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2008" y="35719"/>
            <a:ext cx="5138043" cy="432049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41499" y="4356198"/>
            <a:ext cx="1456849" cy="230589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dirty="0" smtClean="0"/>
              <a:t>April 2013</a:t>
            </a:r>
            <a:endParaRPr lang="de-DE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2080770" y="4356198"/>
            <a:ext cx="1977153" cy="230589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EGI Community Forum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4474609" y="4356198"/>
            <a:ext cx="1456849" cy="230589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fld id="{F5B577DC-976E-2D49-A96F-338E7AE475A2}" type="slidenum">
              <a:rPr lang="de-DE" smtClean="0"/>
              <a:pPr/>
              <a:t>‹N›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lIns="62417" tIns="31208" rIns="62417" bIns="31208"/>
          <a:lstStyle/>
          <a:p>
            <a:pPr lvl="0"/>
            <a:fld id="{A535EEA6-5500-445F-B1EC-04919A5955FD}" type="datetime4">
              <a:rPr lang="en-US" smtClean="0"/>
              <a:pPr lvl="0"/>
              <a:t>April 9, 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lIns="62417" tIns="31208" rIns="62417" bIns="31208"/>
          <a:lstStyle/>
          <a:p>
            <a:pPr lvl="0"/>
            <a:r>
              <a:rPr lang="en-GB" dirty="0" smtClean="0"/>
              <a:t>EMI AHM, Budapest – SA2.3 SA2.7 Report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lIns="62417" tIns="31208" rIns="62417" bIns="31208"/>
          <a:lstStyle/>
          <a:p>
            <a:pPr lvl="0"/>
            <a:fld id="{B5A23887-0D4C-486F-92B5-97E2236F7F48}" type="slidenum">
              <a:rPr/>
              <a:pPr lvl="0"/>
              <a:t>‹N›</a:t>
            </a:fld>
            <a:endParaRPr lang="en-GB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Aufträge-JSC\Projekt-EMI\EMI-PPT-Template\2. Runde\EMI_Logo_newest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2059" y="107727"/>
            <a:ext cx="916457" cy="398292"/>
          </a:xfrm>
          <a:prstGeom prst="rect">
            <a:avLst/>
          </a:prstGeom>
          <a:noFill/>
        </p:spPr>
      </p:pic>
      <p:sp>
        <p:nvSpPr>
          <p:cNvPr id="7" name="Datumsplatzhalter 3"/>
          <p:cNvSpPr>
            <a:spLocks noGrp="1"/>
          </p:cNvSpPr>
          <p:nvPr>
            <p:ph type="dt" sz="half" idx="2"/>
          </p:nvPr>
        </p:nvSpPr>
        <p:spPr>
          <a:xfrm>
            <a:off x="440834" y="4337624"/>
            <a:ext cx="1456849" cy="249164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April,2013</a:t>
            </a:r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133244" y="4337624"/>
            <a:ext cx="1977153" cy="249164"/>
          </a:xfrm>
          <a:prstGeom prst="rect">
            <a:avLst/>
          </a:prstGeom>
        </p:spPr>
        <p:txBody>
          <a:bodyPr/>
          <a:lstStyle>
            <a:lvl1pPr algn="ctr">
              <a:defRPr sz="60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EGI Community Forum</a:t>
            </a: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474609" y="4337624"/>
            <a:ext cx="1456849" cy="249164"/>
          </a:xfrm>
          <a:prstGeom prst="rect">
            <a:avLst/>
          </a:prstGeom>
        </p:spPr>
        <p:txBody>
          <a:bodyPr/>
          <a:lstStyle>
            <a:lvl1pPr algn="r">
              <a:defRPr sz="60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A60838D-EE03-4405-A687-6A3162599014}" type="slidenum">
              <a:rPr lang="de-DE" smtClean="0"/>
              <a:pPr/>
              <a:t>‹N›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</p:sldLayoutIdLst>
  <p:timing>
    <p:tnLst>
      <p:par>
        <p:cTn id="1" dur="indefinite" restart="never" nodeType="tmRoot"/>
      </p:par>
    </p:tnLst>
  </p:timing>
  <p:hf hdr="0"/>
  <p:txStyles>
    <p:titleStyle>
      <a:lvl1pPr algn="ctr" defTabSz="45304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9890" indent="-169890" algn="l" defTabSz="45304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8095" indent="-141575" algn="l" defTabSz="45304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66299" indent="-113260" algn="l" defTabSz="45304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92820" indent="-113260" algn="l" defTabSz="45304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19339" indent="-113260" algn="l" defTabSz="45304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45859" indent="-113260" algn="l" defTabSz="45304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72379" indent="-113260" algn="l" defTabSz="45304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698899" indent="-113260" algn="l" defTabSz="45304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25418" indent="-113260" algn="l" defTabSz="45304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304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6519" algn="l" defTabSz="45304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3040" algn="l" defTabSz="45304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79560" algn="l" defTabSz="45304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06079" algn="l" defTabSz="45304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32600" algn="l" defTabSz="45304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59119" algn="l" defTabSz="45304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585639" algn="l" defTabSz="45304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12159" algn="l" defTabSz="45304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wmf"/><Relationship Id="rId3" Type="http://schemas.openxmlformats.org/officeDocument/2006/relationships/image" Target="../media/image4.wmf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wmf"/><Relationship Id="rId4" Type="http://schemas.openxmlformats.org/officeDocument/2006/relationships/image" Target="../media/image19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20.wmf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4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24" y="154425"/>
            <a:ext cx="4320479" cy="54247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EMI SA2 Report </a:t>
            </a:r>
            <a:br>
              <a:rPr lang="en-US" dirty="0" smtClean="0"/>
            </a:br>
            <a:endParaRPr lang="en-US" sz="13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2353" y="339711"/>
            <a:ext cx="3672408" cy="1714512"/>
          </a:xfrm>
        </p:spPr>
        <p:txBody>
          <a:bodyPr/>
          <a:lstStyle/>
          <a:p>
            <a:endParaRPr lang="en-US" sz="1600" b="1" dirty="0" smtClean="0"/>
          </a:p>
          <a:p>
            <a:r>
              <a:rPr lang="en-US" sz="1100" b="1" dirty="0" smtClean="0"/>
              <a:t>Presented by:</a:t>
            </a:r>
          </a:p>
          <a:p>
            <a:r>
              <a:rPr lang="en-US" sz="1600" b="1" dirty="0" smtClean="0"/>
              <a:t>Michele Carpené, CINECA (SA2.7)</a:t>
            </a:r>
          </a:p>
          <a:p>
            <a:r>
              <a:rPr lang="en-US" sz="1200" b="1" dirty="0" smtClean="0"/>
              <a:t>Quality Control (QC)</a:t>
            </a:r>
          </a:p>
          <a:p>
            <a:r>
              <a:rPr lang="en-US" sz="1600" b="1" dirty="0" smtClean="0">
                <a:solidFill>
                  <a:srgbClr val="1F497D">
                    <a:lumMod val="75000"/>
                  </a:srgbClr>
                </a:solidFill>
              </a:rPr>
              <a:t>Maria Alandes Pradillo (SA2.2)</a:t>
            </a:r>
          </a:p>
          <a:p>
            <a:r>
              <a:rPr lang="en-US" sz="1200" b="1" dirty="0" smtClean="0">
                <a:solidFill>
                  <a:srgbClr val="1F497D">
                    <a:lumMod val="75000"/>
                  </a:srgbClr>
                </a:solidFill>
              </a:rPr>
              <a:t>Quality Assurance (QA)</a:t>
            </a:r>
          </a:p>
          <a:p>
            <a:endParaRPr lang="en-US" sz="2000" dirty="0" smtClean="0">
              <a:solidFill>
                <a:srgbClr val="1F497D">
                  <a:lumMod val="75000"/>
                </a:srgbClr>
              </a:solidFill>
            </a:endParaRPr>
          </a:p>
          <a:p>
            <a:endParaRPr lang="en-US" sz="2000" dirty="0" smtClean="0">
              <a:solidFill>
                <a:srgbClr val="1F497D">
                  <a:lumMod val="75000"/>
                </a:srgbClr>
              </a:solidFill>
            </a:endParaRPr>
          </a:p>
          <a:p>
            <a:endParaRPr lang="en-US" sz="2000" dirty="0" smtClean="0">
              <a:solidFill>
                <a:srgbClr val="1F497D">
                  <a:lumMod val="75000"/>
                </a:srgbClr>
              </a:solidFill>
            </a:endParaRPr>
          </a:p>
          <a:p>
            <a:endParaRPr lang="en-US" sz="2000" b="1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97483" y="1979365"/>
            <a:ext cx="2736304" cy="432048"/>
          </a:xfrm>
        </p:spPr>
        <p:txBody>
          <a:bodyPr/>
          <a:lstStyle/>
          <a:p>
            <a:r>
              <a:rPr lang="en-US" dirty="0" smtClean="0"/>
              <a:t>EGI technical forum 2013, Manchester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6793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cs typeface="Arial" charset="0"/>
              </a:rPr>
              <a:t>EMI 1,2&amp;3: General Measurements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FC70C8-F07A-4C18-9AFC-0F4C6C223C56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April 2013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9" name="Slide Number Placeholder 11"/>
          <p:cNvSpPr txBox="1">
            <a:spLocks/>
          </p:cNvSpPr>
          <p:nvPr/>
        </p:nvSpPr>
        <p:spPr>
          <a:xfrm>
            <a:off x="4473282" y="4356199"/>
            <a:ext cx="1456849" cy="230589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pPr marL="0" marR="0" lvl="0" indent="0" algn="r" defTabSz="4530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B577DC-976E-2D49-A96F-338E7AE475A2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pPr marL="0" marR="0" lvl="0" indent="0" algn="r" defTabSz="4530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EPEL Conformity (cont.)</a:t>
            </a:r>
          </a:p>
          <a:p>
            <a:r>
              <a:rPr lang="en-GB" dirty="0" smtClean="0"/>
              <a:t>Availability of Binary and Source Packages</a:t>
            </a:r>
          </a:p>
          <a:p>
            <a:r>
              <a:rPr lang="en-GB" dirty="0" smtClean="0"/>
              <a:t>Mandatory tests</a:t>
            </a:r>
          </a:p>
          <a:p>
            <a:r>
              <a:rPr lang="en-GB" dirty="0" smtClean="0"/>
              <a:t>Associated tests</a:t>
            </a:r>
          </a:p>
          <a:p>
            <a:r>
              <a:rPr lang="en-GB" dirty="0" smtClean="0"/>
              <a:t>Certification report</a:t>
            </a:r>
          </a:p>
          <a:p>
            <a:r>
              <a:rPr lang="en-GB" dirty="0" smtClean="0"/>
              <a:t>Listed </a:t>
            </a:r>
            <a:r>
              <a:rPr lang="en-GB" dirty="0" err="1" smtClean="0"/>
              <a:t>RfC</a:t>
            </a:r>
            <a:endParaRPr lang="en-GB" dirty="0" smtClean="0"/>
          </a:p>
          <a:p>
            <a:pPr lvl="1"/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EGI Community Forum</a:t>
            </a:r>
            <a:endParaRPr lang="en-US" dirty="0"/>
          </a:p>
        </p:txBody>
      </p:sp>
      <p:pic>
        <p:nvPicPr>
          <p:cNvPr id="8" name="Picture 2" descr="Self-Descrip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1659" y="3268294"/>
            <a:ext cx="4176464" cy="10158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1819" y="625463"/>
            <a:ext cx="2989642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cs typeface="Arial" charset="0"/>
              </a:rPr>
              <a:t>EMI 2-3: EPEL Conformity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FC70C8-F07A-4C18-9AFC-0F4C6C223C56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April 2013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9" name="Slide Number Placeholder 11"/>
          <p:cNvSpPr txBox="1">
            <a:spLocks/>
          </p:cNvSpPr>
          <p:nvPr/>
        </p:nvSpPr>
        <p:spPr>
          <a:xfrm>
            <a:off x="4473282" y="4356199"/>
            <a:ext cx="1456849" cy="230589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pPr marL="0" marR="0" lvl="0" indent="0" algn="r" defTabSz="4530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B577DC-976E-2D49-A96F-338E7AE475A2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pPr marL="0" marR="0" lvl="0" indent="0" algn="r" defTabSz="4530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EGI Community Forum</a:t>
            </a:r>
            <a:endParaRPr lang="en-US" dirty="0"/>
          </a:p>
        </p:txBody>
      </p:sp>
      <p:sp>
        <p:nvSpPr>
          <p:cNvPr id="12" name="Content Placeholder 9"/>
          <p:cNvSpPr>
            <a:spLocks noGrp="1"/>
          </p:cNvSpPr>
          <p:nvPr>
            <p:ph idx="1"/>
          </p:nvPr>
        </p:nvSpPr>
        <p:spPr>
          <a:xfrm>
            <a:off x="241500" y="3125793"/>
            <a:ext cx="5666401" cy="1000131"/>
          </a:xfrm>
        </p:spPr>
        <p:txBody>
          <a:bodyPr/>
          <a:lstStyle/>
          <a:p>
            <a:r>
              <a:rPr lang="en-US" sz="2000" dirty="0" smtClean="0"/>
              <a:t>Moving from July 2012 (EMI 2) to April 2013 (EMI 3) the total number of products available in EPEL increased.</a:t>
            </a:r>
            <a:endParaRPr lang="en-US" sz="2000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5196312" y="2554289"/>
            <a:ext cx="8544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</a:rPr>
              <a:t>14 over </a:t>
            </a:r>
            <a:r>
              <a:rPr lang="en-US" sz="1200" b="1" dirty="0" smtClean="0">
                <a:solidFill>
                  <a:srgbClr val="FF0000"/>
                </a:solidFill>
              </a:rPr>
              <a:t>36</a:t>
            </a:r>
            <a:endParaRPr lang="en-US" sz="1200" b="1" dirty="0">
              <a:solidFill>
                <a:srgbClr val="FF0000"/>
              </a:solidFill>
            </a:endParaRPr>
          </a:p>
        </p:txBody>
      </p:sp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021" y="625463"/>
            <a:ext cx="2965360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cs typeface="Arial" charset="0"/>
              </a:rPr>
              <a:t>EMI 1-2-3: Source and Binary Packages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FC70C8-F07A-4C18-9AFC-0F4C6C223C56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April 2013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9" name="Slide Number Placeholder 11"/>
          <p:cNvSpPr txBox="1">
            <a:spLocks/>
          </p:cNvSpPr>
          <p:nvPr/>
        </p:nvSpPr>
        <p:spPr>
          <a:xfrm>
            <a:off x="4473282" y="4356199"/>
            <a:ext cx="1456849" cy="230589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pPr marL="0" marR="0" lvl="0" indent="0" algn="r" defTabSz="4530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B577DC-976E-2D49-A96F-338E7AE475A2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pPr marL="0" marR="0" lvl="0" indent="0" algn="r" defTabSz="4530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EGI Community Forum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37" y="696901"/>
            <a:ext cx="3429024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6001" y="1982785"/>
            <a:ext cx="3506000" cy="2233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Arial" charset="0"/>
              </a:rPr>
              <a:t>EMI 1–2–3: Fundamental tests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FC70C8-F07A-4C18-9AFC-0F4C6C223C56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April 2013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9" name="Slide Number Placeholder 11"/>
          <p:cNvSpPr txBox="1">
            <a:spLocks/>
          </p:cNvSpPr>
          <p:nvPr/>
        </p:nvSpPr>
        <p:spPr>
          <a:xfrm>
            <a:off x="4473282" y="4356199"/>
            <a:ext cx="1456849" cy="230589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pPr marL="0" marR="0" lvl="0" indent="0" algn="r" defTabSz="4530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B577DC-976E-2D49-A96F-338E7AE475A2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pPr marL="0" marR="0" lvl="0" indent="0" algn="r" defTabSz="4530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EGI Community Forum</a:t>
            </a:r>
            <a:endParaRPr lang="en-US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100334" y="2937738"/>
            <a:ext cx="2664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</a:rPr>
              <a:t>A slight improvement % can be observed during the last EMI year</a:t>
            </a:r>
            <a:endParaRPr lang="en-US" sz="1600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61" y="625463"/>
            <a:ext cx="3286148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0315" y="1982785"/>
            <a:ext cx="3379842" cy="2271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807" y="696901"/>
            <a:ext cx="5192904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cs typeface="Arial" charset="0"/>
              </a:rPr>
              <a:t>EMI 1–2–3 Standard Compliance Tests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FC70C8-F07A-4C18-9AFC-0F4C6C223C56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April 2013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9" name="Slide Number Placeholder 11"/>
          <p:cNvSpPr txBox="1">
            <a:spLocks/>
          </p:cNvSpPr>
          <p:nvPr/>
        </p:nvSpPr>
        <p:spPr>
          <a:xfrm>
            <a:off x="4473282" y="4356199"/>
            <a:ext cx="1456849" cy="230589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pPr marL="0" marR="0" lvl="0" indent="0" algn="r" defTabSz="4530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B577DC-976E-2D49-A96F-338E7AE475A2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pPr marL="0" marR="0" lvl="0" indent="0" algn="r" defTabSz="4530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EGI Community Forum</a:t>
            </a:r>
            <a:endParaRPr lang="en-US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264299" y="3592822"/>
            <a:ext cx="5400600" cy="830997"/>
          </a:xfrm>
          <a:prstGeom prst="rect">
            <a:avLst/>
          </a:prstGeom>
          <a:solidFill>
            <a:srgbClr val="E6E0EC">
              <a:alpha val="67059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A slight improvement % from EMI 1 to EMI 3 (major releases) 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37" y="696901"/>
            <a:ext cx="5234340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72008" y="35719"/>
            <a:ext cx="5693017" cy="432049"/>
          </a:xfrm>
        </p:spPr>
        <p:txBody>
          <a:bodyPr/>
          <a:lstStyle/>
          <a:p>
            <a:r>
              <a:rPr lang="en-US" sz="2400" dirty="0" smtClean="0">
                <a:cs typeface="Arial" charset="0"/>
              </a:rPr>
              <a:t>EMI 1–2–3 Standard Interproduct Tests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FC70C8-F07A-4C18-9AFC-0F4C6C223C56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April 2013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9" name="Slide Number Placeholder 11"/>
          <p:cNvSpPr txBox="1">
            <a:spLocks/>
          </p:cNvSpPr>
          <p:nvPr/>
        </p:nvSpPr>
        <p:spPr>
          <a:xfrm>
            <a:off x="4473282" y="4356199"/>
            <a:ext cx="1456849" cy="230589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pPr marL="0" marR="0" lvl="0" indent="0" algn="r" defTabSz="4530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B577DC-976E-2D49-A96F-338E7AE475A2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pPr marL="0" marR="0" lvl="0" indent="0" algn="r" defTabSz="4530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EGI Community Forum</a:t>
            </a:r>
            <a:endParaRPr lang="en-US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264299" y="3592822"/>
            <a:ext cx="5400600" cy="830997"/>
          </a:xfrm>
          <a:prstGeom prst="rect">
            <a:avLst/>
          </a:prstGeom>
          <a:solidFill>
            <a:srgbClr val="E6E0EC">
              <a:alpha val="67059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A slight improvement % from EMI 1 to EMI 3 (major releases) 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51" y="696901"/>
            <a:ext cx="4786346" cy="3021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Arial" charset="0"/>
              </a:rPr>
              <a:t>EMI 1-2-3: Passed checks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FC70C8-F07A-4C18-9AFC-0F4C6C223C56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April 2013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9" name="Slide Number Placeholder 11"/>
          <p:cNvSpPr txBox="1">
            <a:spLocks/>
          </p:cNvSpPr>
          <p:nvPr/>
        </p:nvSpPr>
        <p:spPr>
          <a:xfrm>
            <a:off x="4473282" y="4356199"/>
            <a:ext cx="1456849" cy="230589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pPr marL="0" marR="0" lvl="0" indent="0" algn="r" defTabSz="4530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B577DC-976E-2D49-A96F-338E7AE475A2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pPr marL="0" marR="0" lvl="0" indent="0" algn="r" defTabSz="4530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EGI Community Forum</a:t>
            </a:r>
            <a:endParaRPr lang="en-US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64299" y="3592822"/>
            <a:ext cx="5400600" cy="830997"/>
          </a:xfrm>
          <a:prstGeom prst="rect">
            <a:avLst/>
          </a:prstGeom>
          <a:solidFill>
            <a:srgbClr val="E6E0EC">
              <a:alpha val="67059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A small drop % from EMI 2 to EMI 3, but a good result!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Arial" charset="0"/>
              </a:rPr>
              <a:t>EMI 1-2-3: RfC correctly listed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FC70C8-F07A-4C18-9AFC-0F4C6C223C56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April 2013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9" name="Slide Number Placeholder 11"/>
          <p:cNvSpPr txBox="1">
            <a:spLocks/>
          </p:cNvSpPr>
          <p:nvPr/>
        </p:nvSpPr>
        <p:spPr>
          <a:xfrm>
            <a:off x="4473282" y="4356199"/>
            <a:ext cx="1456849" cy="230589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pPr marL="0" marR="0" lvl="0" indent="0" algn="r" defTabSz="4530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B577DC-976E-2D49-A96F-338E7AE475A2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pPr marL="0" marR="0" lvl="0" indent="0" algn="r" defTabSz="4530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EGI Community Forum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03" y="839777"/>
            <a:ext cx="4602878" cy="3062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Associated Tests Defects – EMI 1 &amp; 2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April 2013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EGI Community Forum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77DC-976E-2D49-A96F-338E7AE475A2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10" name="TextBox 9"/>
          <p:cNvSpPr txBox="1"/>
          <p:nvPr/>
        </p:nvSpPr>
        <p:spPr>
          <a:xfrm>
            <a:off x="264299" y="3840173"/>
            <a:ext cx="2919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EMI 1 release + updates 1-23 show complete enforcement</a:t>
            </a:r>
          </a:p>
          <a:p>
            <a:r>
              <a:rPr lang="en-GB" dirty="0" smtClean="0"/>
              <a:t>of SA2.2 policies for the last updates (1-23)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193257" y="3840173"/>
            <a:ext cx="2836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EMI 2 release + updates 1-9 show complete enforcement</a:t>
            </a:r>
          </a:p>
          <a:p>
            <a:r>
              <a:rPr lang="en-GB" dirty="0" smtClean="0"/>
              <a:t>of SA2.2 policies, except done for an issue on update 7</a:t>
            </a:r>
            <a:endParaRPr lang="en-US" dirty="0"/>
          </a:p>
        </p:txBody>
      </p:sp>
      <p:pic>
        <p:nvPicPr>
          <p:cNvPr id="13" name="Segnaposto contenuto 12" descr="TestsForAssociatedTestInAllReleases-defect-EMI1-rel-1to2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61" y="839777"/>
            <a:ext cx="2857520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Immagine 13" descr="TestsForAssociatedTestInAllReleases-defect-EMI2-rel-1to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1819" y="839777"/>
            <a:ext cx="2857520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400" dirty="0" smtClean="0"/>
              <a:t>Associated Tests Features – EMI 1 &amp; EMI 2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April 2013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EGI Community Forum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77DC-976E-2D49-A96F-338E7AE475A2}" type="slidenum">
              <a:rPr lang="de-DE" smtClean="0"/>
              <a:pPr/>
              <a:t>19</a:t>
            </a:fld>
            <a:endParaRPr lang="de-DE" dirty="0"/>
          </a:p>
        </p:txBody>
      </p:sp>
      <p:pic>
        <p:nvPicPr>
          <p:cNvPr id="8" name="Immagine 7" descr="TestsForAssociatedTestInAllReleases-feature-EMI1-rel-1to2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61" y="839777"/>
            <a:ext cx="2857520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magine 8" descr="TestsForAssociatedTestInAllReleases-feature-EMI2-rel-1to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1819" y="839777"/>
            <a:ext cx="2857520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Heterogeneous context	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2013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EGI Community Forum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77DC-976E-2D49-A96F-338E7AE475A2}" type="slidenum">
              <a:rPr lang="de-DE" smtClean="0"/>
              <a:pPr/>
              <a:t>2</a:t>
            </a:fld>
            <a:endParaRPr lang="de-DE" dirty="0"/>
          </a:p>
        </p:txBody>
      </p:sp>
      <p:pic>
        <p:nvPicPr>
          <p:cNvPr id="8" name="Picture 7" descr="MC900140741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6446" y="1701498"/>
            <a:ext cx="426167" cy="280821"/>
          </a:xfrm>
          <a:prstGeom prst="rect">
            <a:avLst/>
          </a:prstGeom>
        </p:spPr>
      </p:pic>
      <p:pic>
        <p:nvPicPr>
          <p:cNvPr id="1026" name="Picture 2" descr="C:\MALANDES\EMI\Conferences-Meetings\CHEP-NewYork-May11\images\produc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1403" y="2274292"/>
            <a:ext cx="801688" cy="73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6687" y="783245"/>
            <a:ext cx="295830" cy="28174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499" y="829610"/>
            <a:ext cx="282453" cy="23537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0150" y="767851"/>
            <a:ext cx="502919" cy="33207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0056" y="886029"/>
            <a:ext cx="651191" cy="153222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4197" y="1269834"/>
            <a:ext cx="445661" cy="44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688" y="1734022"/>
            <a:ext cx="449017" cy="307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2664" y="1347483"/>
            <a:ext cx="322864" cy="252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8211" y="1600074"/>
            <a:ext cx="595885" cy="595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1" name="Straight Connector 20"/>
          <p:cNvCxnSpPr>
            <a:endCxn id="1027" idx="3"/>
          </p:cNvCxnSpPr>
          <p:nvPr/>
        </p:nvCxnSpPr>
        <p:spPr>
          <a:xfrm flipH="1" flipV="1">
            <a:off x="1479858" y="1492209"/>
            <a:ext cx="166764" cy="3765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1030" idx="1"/>
          </p:cNvCxnSpPr>
          <p:nvPr/>
        </p:nvCxnSpPr>
        <p:spPr>
          <a:xfrm flipV="1">
            <a:off x="1646622" y="1473778"/>
            <a:ext cx="136042" cy="395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8" idx="1"/>
          </p:cNvCxnSpPr>
          <p:nvPr/>
        </p:nvCxnSpPr>
        <p:spPr>
          <a:xfrm flipV="1">
            <a:off x="1666954" y="1841909"/>
            <a:ext cx="409492" cy="216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1314267" y="1898016"/>
            <a:ext cx="332356" cy="578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621419" y="691109"/>
            <a:ext cx="2691417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4 </a:t>
            </a:r>
            <a:r>
              <a:rPr lang="en-US" sz="105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major Middleware Providers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Developing middleware for the last decade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Limited resources for QA</a:t>
            </a:r>
            <a:endParaRPr lang="en-US" sz="1000" b="1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7483" y="700154"/>
            <a:ext cx="2433569" cy="48769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673547" y="1269834"/>
            <a:ext cx="1872208" cy="9261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634552" y="1403871"/>
            <a:ext cx="2547513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28 </a:t>
            </a:r>
            <a:r>
              <a:rPr lang="en-US" sz="105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independent Development Teams</a:t>
            </a:r>
            <a:endParaRPr lang="en-US" sz="1050" b="1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0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Geographically distributed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Well established processes and tools</a:t>
            </a:r>
            <a:endParaRPr lang="en-US" sz="1000" b="1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661403" y="2274292"/>
            <a:ext cx="847307" cy="74133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2628973" y="2267967"/>
            <a:ext cx="26687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56 interdependent software products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5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Different technologies and programming languages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50" b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&gt; 2 million </a:t>
            </a:r>
            <a:r>
              <a:rPr lang="en-US" sz="105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SLOC</a:t>
            </a:r>
            <a:endParaRPr lang="en-US" sz="1050" b="1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8194" name="Picture 2" descr="C:\Users\malandes\AppData\Local\Microsoft\Windows\Temporary Internet Files\Content.IE5\R7174Z64\MC900326698[1].wm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3395" y="1694522"/>
            <a:ext cx="601421" cy="600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5312836" y="2295338"/>
            <a:ext cx="8327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Common QA policies</a:t>
            </a:r>
          </a:p>
        </p:txBody>
      </p:sp>
      <p:sp>
        <p:nvSpPr>
          <p:cNvPr id="36" name="Right Brace 35"/>
          <p:cNvSpPr/>
          <p:nvPr/>
        </p:nvSpPr>
        <p:spPr>
          <a:xfrm>
            <a:off x="5182065" y="691109"/>
            <a:ext cx="231330" cy="280099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Bent Arrow 50"/>
          <p:cNvSpPr/>
          <p:nvPr/>
        </p:nvSpPr>
        <p:spPr>
          <a:xfrm rot="10800000">
            <a:off x="3720485" y="2718461"/>
            <a:ext cx="2184492" cy="1459749"/>
          </a:xfrm>
          <a:prstGeom prst="bentArrow">
            <a:avLst/>
          </a:prstGeom>
          <a:solidFill>
            <a:srgbClr val="FBFDB5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Can 51"/>
          <p:cNvSpPr/>
          <p:nvPr/>
        </p:nvSpPr>
        <p:spPr>
          <a:xfrm>
            <a:off x="2617763" y="3348087"/>
            <a:ext cx="864096" cy="936104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 smtClean="0"/>
          </a:p>
          <a:p>
            <a:pPr algn="ctr"/>
            <a:endParaRPr lang="en-US" sz="1050" dirty="0"/>
          </a:p>
          <a:p>
            <a:pPr algn="ctr"/>
            <a:r>
              <a:rPr lang="en-US" sz="1050" dirty="0" smtClean="0"/>
              <a:t>Integrated Release</a:t>
            </a:r>
            <a:endParaRPr lang="en-US" sz="1050" dirty="0"/>
          </a:p>
        </p:txBody>
      </p:sp>
      <p:pic>
        <p:nvPicPr>
          <p:cNvPr id="8195" name="Picture 3" descr="C:\MALANDES\Logos\EMI_log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1185" y="3640836"/>
            <a:ext cx="477252" cy="20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MALANDES\Logos\EGI-logo_sm_jpg_508348745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8455" y="3237375"/>
            <a:ext cx="711196" cy="35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MALANDES\Logos\WLCG-logo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9499" y="3712044"/>
            <a:ext cx="500139" cy="50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8" name="Straight Arrow Connector 57"/>
          <p:cNvCxnSpPr>
            <a:stCxn id="52" idx="2"/>
            <a:endCxn id="8196" idx="3"/>
          </p:cNvCxnSpPr>
          <p:nvPr/>
        </p:nvCxnSpPr>
        <p:spPr>
          <a:xfrm flipH="1" flipV="1">
            <a:off x="1609651" y="3413796"/>
            <a:ext cx="1008112" cy="4023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52" idx="2"/>
            <a:endCxn id="8197" idx="3"/>
          </p:cNvCxnSpPr>
          <p:nvPr/>
        </p:nvCxnSpPr>
        <p:spPr>
          <a:xfrm flipH="1">
            <a:off x="1539638" y="3816139"/>
            <a:ext cx="1078125" cy="1459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784232" y="3631473"/>
            <a:ext cx="21207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A set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of Common QA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policies is needed to provide an integrated  EMI release</a:t>
            </a:r>
            <a:endParaRPr lang="en-US" b="1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4689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2" grpId="0" animBg="1"/>
      <p:bldP spid="13" grpId="0" animBg="1"/>
      <p:bldP spid="14" grpId="0"/>
      <p:bldP spid="26" grpId="0" animBg="1"/>
      <p:bldP spid="46" grpId="0"/>
      <p:bldP spid="32" grpId="0"/>
      <p:bldP spid="36" grpId="0" animBg="1"/>
      <p:bldP spid="51" grpId="0" animBg="1"/>
      <p:bldP spid="5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400" dirty="0" smtClean="0"/>
              <a:t>Associated Tests Features – EMI 3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April 2013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EGI Community Forum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77DC-976E-2D49-A96F-338E7AE475A2}" type="slidenum">
              <a:rPr lang="de-DE" smtClean="0"/>
              <a:pPr/>
              <a:t>20</a:t>
            </a:fld>
            <a:endParaRPr lang="de-DE" dirty="0"/>
          </a:p>
        </p:txBody>
      </p:sp>
      <p:pic>
        <p:nvPicPr>
          <p:cNvPr id="10" name="Immagine 9" descr="TestingMetrics-feature-EMI3-rel-Majo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307" y="696901"/>
            <a:ext cx="3340107" cy="3340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Arial" charset="0"/>
              </a:rPr>
              <a:t>Major releases delay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FC70C8-F07A-4C18-9AFC-0F4C6C223C56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April 2013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9" name="Slide Number Placeholder 11"/>
          <p:cNvSpPr txBox="1">
            <a:spLocks/>
          </p:cNvSpPr>
          <p:nvPr/>
        </p:nvSpPr>
        <p:spPr>
          <a:xfrm>
            <a:off x="4473282" y="4356199"/>
            <a:ext cx="1456849" cy="230589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pPr marL="0" marR="0" lvl="0" indent="0" algn="r" defTabSz="4530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B577DC-976E-2D49-A96F-338E7AE475A2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pPr marL="0" marR="0" lvl="0" indent="0" algn="r" defTabSz="4530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EGI Community Forum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489" y="768339"/>
            <a:ext cx="4964178" cy="33575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Arial" charset="0"/>
              </a:rPr>
              <a:t>QC Conclusions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FC70C8-F07A-4C18-9AFC-0F4C6C223C56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April 2013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9" name="Slide Number Placeholder 11"/>
          <p:cNvSpPr txBox="1">
            <a:spLocks/>
          </p:cNvSpPr>
          <p:nvPr/>
        </p:nvSpPr>
        <p:spPr>
          <a:xfrm>
            <a:off x="4473282" y="4356199"/>
            <a:ext cx="1456849" cy="230589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pPr marL="0" marR="0" lvl="0" indent="0" algn="r" defTabSz="4530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B577DC-976E-2D49-A96F-338E7AE475A2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pPr marL="0" marR="0" lvl="0" indent="0" algn="r" defTabSz="4530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69491" y="620120"/>
            <a:ext cx="3024336" cy="3791557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Overall verification results are good</a:t>
            </a:r>
          </a:p>
          <a:p>
            <a:r>
              <a:rPr lang="en-GB" dirty="0" smtClean="0"/>
              <a:t>New developments for EMI 3 report better performance on test availability than previous ones (e.g. EMI 2 Updates)</a:t>
            </a:r>
          </a:p>
          <a:p>
            <a:r>
              <a:rPr lang="en-GB" dirty="0" smtClean="0"/>
              <a:t>Level of conformity with EPEL policy is still increasing slightly</a:t>
            </a:r>
            <a:endParaRPr lang="en-GB" b="1" dirty="0" smtClean="0"/>
          </a:p>
          <a:p>
            <a:r>
              <a:rPr lang="en-GB" dirty="0" smtClean="0"/>
              <a:t>Number of defects per quarter is always decreasing over quarters </a:t>
            </a:r>
          </a:p>
          <a:p>
            <a:endParaRPr lang="en-GB" dirty="0" smtClean="0"/>
          </a:p>
          <a:p>
            <a:endParaRPr lang="en-GB" dirty="0" smtClean="0"/>
          </a:p>
          <a:p>
            <a:pPr lvl="1"/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EGI Community Forum</a:t>
            </a:r>
            <a:endParaRPr lang="en-US" dirty="0"/>
          </a:p>
        </p:txBody>
      </p:sp>
      <p:pic>
        <p:nvPicPr>
          <p:cNvPr id="12" name="Immagine 11" descr="KSA13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3257" y="768339"/>
            <a:ext cx="2714644" cy="2714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491" y="619201"/>
            <a:ext cx="5859264" cy="3736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Rettangolo 24"/>
          <p:cNvSpPr/>
          <p:nvPr/>
        </p:nvSpPr>
        <p:spPr>
          <a:xfrm>
            <a:off x="97483" y="539775"/>
            <a:ext cx="5904656" cy="3816424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FC70C8-F07A-4C18-9AFC-0F4C6C223C56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April 2013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9" name="Slide Number Placeholder 11"/>
          <p:cNvSpPr txBox="1">
            <a:spLocks/>
          </p:cNvSpPr>
          <p:nvPr/>
        </p:nvSpPr>
        <p:spPr>
          <a:xfrm>
            <a:off x="4473282" y="4356199"/>
            <a:ext cx="1456849" cy="230589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pPr marL="0" marR="0" lvl="0" indent="0" algn="r" defTabSz="4530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B577DC-976E-2D49-A96F-338E7AE475A2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pPr marL="0" marR="0" lvl="0" indent="0" algn="r" defTabSz="4530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EGI Community Forum</a:t>
            </a:r>
            <a:endParaRPr lang="en-US" dirty="0"/>
          </a:p>
        </p:txBody>
      </p:sp>
      <p:sp>
        <p:nvSpPr>
          <p:cNvPr id="24" name="Content Placeholder 1"/>
          <p:cNvSpPr>
            <a:spLocks noGrp="1"/>
          </p:cNvSpPr>
          <p:nvPr>
            <p:ph idx="1"/>
          </p:nvPr>
        </p:nvSpPr>
        <p:spPr>
          <a:xfrm>
            <a:off x="745555" y="1619895"/>
            <a:ext cx="4320480" cy="720080"/>
          </a:xfrm>
          <a:noFill/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b="1" dirty="0" smtClean="0">
                <a:solidFill>
                  <a:srgbClr val="C00000"/>
                </a:solidFill>
              </a:rPr>
              <a:t>Thank you!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for automation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2013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EGI Community Forum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77DC-976E-2D49-A96F-338E7AE475A2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8" name="TextBox 7"/>
          <p:cNvSpPr txBox="1"/>
          <p:nvPr/>
        </p:nvSpPr>
        <p:spPr>
          <a:xfrm>
            <a:off x="438218" y="683791"/>
            <a:ext cx="513187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Apart from the heterogeneous nature of the EMI project:</a:t>
            </a:r>
          </a:p>
          <a:p>
            <a:pPr marL="512269" lvl="1" indent="-285750">
              <a:buFont typeface="Arial" pitchFamily="34" charset="0"/>
              <a:buChar char="•"/>
            </a:pPr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35 </a:t>
            </a:r>
            <a:r>
              <a:rPr lang="en-US" sz="1200" b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metrics </a:t>
            </a:r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to be calculated</a:t>
            </a:r>
            <a:endParaRPr lang="en-US" sz="1200" b="1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  <a:p>
            <a:pPr marL="512269" lvl="1" indent="-285750">
              <a:buFont typeface="Arial" pitchFamily="34" charset="0"/>
              <a:buChar char="•"/>
            </a:pPr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23 EMI 1 Updates, releasing more than 80 new product versions</a:t>
            </a:r>
          </a:p>
          <a:p>
            <a:pPr marL="512269" lvl="1" indent="-285750">
              <a:buFont typeface="Arial" pitchFamily="34" charset="0"/>
              <a:buChar char="•"/>
            </a:pPr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9 EMI 2 Updates, releasing more than 40 new product versions</a:t>
            </a:r>
          </a:p>
          <a:p>
            <a:pPr marL="512269" lvl="1" indent="-285750">
              <a:buFont typeface="Arial" pitchFamily="34" charset="0"/>
              <a:buChar char="•"/>
            </a:pPr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Several platforms supported  (</a:t>
            </a:r>
            <a:r>
              <a:rPr lang="en-US" sz="1200" b="1" dirty="0" err="1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Debian</a:t>
            </a:r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, SL5, Sl6)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200" b="1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Automation and tools are necessary to ensure quality!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200" b="1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 rot="5400000">
            <a:off x="1305794" y="2211786"/>
            <a:ext cx="895745" cy="72008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2" name="Picture 4" descr="C:\MALANDES\EMI\Conferences-Meetings\CHEP-NewYork-May11\images\tool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523" y="3019694"/>
            <a:ext cx="5021090" cy="133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malandes\AppData\Local\Microsoft\Windows\Temporary Internet Files\Content.IE5\R7174Z64\MC90007862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271" y="551449"/>
            <a:ext cx="259245" cy="55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malandes\AppData\Local\Microsoft\Windows\Temporary Internet Files\Content.IE5\R7174Z64\MC90032669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7762" y="2327735"/>
            <a:ext cx="601421" cy="600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277151" y="2412699"/>
            <a:ext cx="236494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This can only be achieved with a set of Common </a:t>
            </a:r>
            <a:r>
              <a:rPr lang="en-US" sz="1050" b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QA policies</a:t>
            </a:r>
          </a:p>
        </p:txBody>
      </p:sp>
    </p:spTree>
    <p:extLst>
      <p:ext uri="{BB962C8B-B14F-4D97-AF65-F5344CB8AC3E}">
        <p14:creationId xmlns:p14="http://schemas.microsoft.com/office/powerpoint/2010/main" xmlns="" val="806221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Certification and Testing policy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2013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0770" y="2555998"/>
            <a:ext cx="1977153" cy="230589"/>
          </a:xfrm>
        </p:spPr>
        <p:txBody>
          <a:bodyPr/>
          <a:lstStyle/>
          <a:p>
            <a:r>
              <a:rPr lang="en-US" smtClean="0"/>
              <a:t>EGI Community Forum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474609" y="2555998"/>
            <a:ext cx="1456849" cy="230589"/>
          </a:xfrm>
        </p:spPr>
        <p:txBody>
          <a:bodyPr/>
          <a:lstStyle/>
          <a:p>
            <a:fld id="{F5B577DC-976E-2D49-A96F-338E7AE475A2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11" name="Picture 3" descr="C:\Users\malandes\AppData\Local\Microsoft\Windows\Temporary Internet Files\Content.IE5\NFJ8HO1K\MC90007871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6446" y="614011"/>
            <a:ext cx="364371" cy="883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21775" y="673245"/>
            <a:ext cx="47525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cs typeface="Arial" pitchFamily="34" charset="0"/>
              </a:rPr>
              <a:t>How can I extract information from 56 different software products?</a:t>
            </a:r>
            <a:endParaRPr lang="en-US" sz="1200" b="1" dirty="0">
              <a:cs typeface="Arial" pitchFamily="34" charset="0"/>
            </a:endParaRPr>
          </a:p>
        </p:txBody>
      </p:sp>
      <p:pic>
        <p:nvPicPr>
          <p:cNvPr id="13" name="Picture 2" descr="C:\Users\malandes\AppData\Local\Microsoft\Windows\Temporary Internet Files\Content.IE5\R7174Z64\MC90032669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836" y="1267162"/>
            <a:ext cx="601421" cy="600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19244" y="1867978"/>
            <a:ext cx="8327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Common QA policies</a:t>
            </a:r>
          </a:p>
        </p:txBody>
      </p:sp>
      <p:pic>
        <p:nvPicPr>
          <p:cNvPr id="8196" name="Picture 4" descr="C:\MALANDES\EMI\Conferences-Meetings\CHEP-NewYork-May11\images\reltrac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9061" y="956445"/>
            <a:ext cx="2786814" cy="227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MALANDES\EMI\Conferences-Meetings\CHEP-NewYork-May11\images\testrepor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4182" y="1558955"/>
            <a:ext cx="2069456" cy="2359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Down Arrow 18"/>
          <p:cNvSpPr/>
          <p:nvPr/>
        </p:nvSpPr>
        <p:spPr>
          <a:xfrm rot="16200000">
            <a:off x="3614009" y="2095287"/>
            <a:ext cx="549380" cy="525648"/>
          </a:xfrm>
          <a:prstGeom prst="downArrow">
            <a:avLst/>
          </a:prstGeom>
          <a:solidFill>
            <a:srgbClr val="FBFDB5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8200" name="Picture 8" descr="C:\MALANDES\EMI\Conferences-Meetings\CHEP-NewYork-May11\images\certreport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1979" y="1666718"/>
            <a:ext cx="1825675" cy="264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5095586" y="962865"/>
            <a:ext cx="10521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5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Common testing and certification report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0144" y="3297710"/>
            <a:ext cx="37886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 smtClean="0">
                <a:solidFill>
                  <a:srgbClr val="7030A0"/>
                </a:solidFill>
                <a:cs typeface="Arial" pitchFamily="34" charset="0"/>
              </a:rPr>
              <a:t>Benefits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Support for quality control team offering a single view of the test results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Report generation and automatic processing in the verification dashboard</a:t>
            </a:r>
            <a:endParaRPr lang="en-US" sz="1400" b="1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41498" y="3348088"/>
            <a:ext cx="3932683" cy="936104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" descr="C:\Users\malandes\AppData\Local\Microsoft\Windows\Temporary Internet Files\Content.IE5\R7174Z64\MC900078737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014" y="3649012"/>
            <a:ext cx="511137" cy="53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Footer Placeholder 4"/>
          <p:cNvSpPr txBox="1">
            <a:spLocks/>
          </p:cNvSpPr>
          <p:nvPr/>
        </p:nvSpPr>
        <p:spPr>
          <a:xfrm>
            <a:off x="2080770" y="4356198"/>
            <a:ext cx="1977153" cy="230589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ctr" defTabSz="45304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  <a:lvl2pPr marL="226519" algn="l" defTabSz="45304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3040" algn="l" defTabSz="45304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79560" algn="l" defTabSz="45304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6079" algn="l" defTabSz="45304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32600" algn="l" defTabSz="45304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9119" algn="l" defTabSz="45304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5639" algn="l" defTabSz="45304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12159" algn="l" defTabSz="45304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EGI Community Forum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07012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9" grpId="0" animBg="1"/>
      <p:bldP spid="23" grpId="0"/>
      <p:bldP spid="20" grpId="0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Package and Build policy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April 2013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EGI Community Forum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77DC-976E-2D49-A96F-338E7AE475A2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3074" name="Picture 2" descr="RPMli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709" y="611783"/>
            <a:ext cx="3173074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342565" y="2580548"/>
            <a:ext cx="2828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Input from all QA tools (ETICS </a:t>
            </a:r>
            <a:r>
              <a:rPr lang="en-US" sz="1200" b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logs and XML </a:t>
            </a:r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data) </a:t>
            </a:r>
            <a:r>
              <a:rPr lang="en-US" sz="1200" b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are processed to build trend diagrams using the </a:t>
            </a:r>
            <a:r>
              <a:rPr lang="en-US" sz="1200" b="1" u="sng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chart generation framework. </a:t>
            </a:r>
            <a:endParaRPr lang="en-GB" sz="1200" b="1" u="sng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233" y="2267967"/>
            <a:ext cx="33425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sz="1200" b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ETICS  is the tool used to build and package EMI </a:t>
            </a:r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middleware.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The </a:t>
            </a:r>
            <a:r>
              <a:rPr lang="en-US" sz="1200" b="1" u="sng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ETICS </a:t>
            </a:r>
            <a:r>
              <a:rPr lang="en-US" sz="1200" b="1" u="sng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plugin framework </a:t>
            </a:r>
            <a:r>
              <a:rPr lang="en-US" sz="1200" b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collects metrics during build and test </a:t>
            </a:r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execution like </a:t>
            </a:r>
            <a:r>
              <a:rPr lang="en-US" sz="11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RPMlint.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It enables the </a:t>
            </a:r>
            <a:r>
              <a:rPr lang="en-US" sz="1200" b="1" u="sng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automation</a:t>
            </a:r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of product metrics generation.</a:t>
            </a:r>
            <a:endParaRPr lang="en-US" sz="1200" b="1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endParaRPr lang="en-US" sz="1400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10242" name="Picture 2" descr="C:\Users\malandes\AppData\Local\Microsoft\Windows\Temporary Internet Files\Content.IE5\R7174Z64\MC90007873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644" y="3629842"/>
            <a:ext cx="511137" cy="53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65635" y="3514750"/>
            <a:ext cx="44574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smtClean="0">
                <a:solidFill>
                  <a:srgbClr val="7030A0"/>
                </a:solidFill>
                <a:cs typeface="Arial" pitchFamily="34" charset="0"/>
              </a:rPr>
              <a:t>Benefits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Monitor whether project goals are being achieved.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Availability of metrics charts for report generation.</a:t>
            </a:r>
            <a:endParaRPr lang="en-US" sz="1400" b="1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73547" y="3564110"/>
            <a:ext cx="5256584" cy="720081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mmagine 12" descr="KSA13c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3323" y="614676"/>
            <a:ext cx="2428892" cy="193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1217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2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Little development required since tools are already fully functional.</a:t>
            </a:r>
          </a:p>
          <a:p>
            <a:r>
              <a:rPr lang="en-GB" dirty="0" smtClean="0"/>
              <a:t>Mostly metrics monitoring for the majority of year 3.</a:t>
            </a:r>
          </a:p>
          <a:p>
            <a:r>
              <a:rPr lang="en-GB" dirty="0" smtClean="0"/>
              <a:t>Summary of past 12 months:</a:t>
            </a:r>
          </a:p>
          <a:p>
            <a:pPr lvl="1"/>
            <a:r>
              <a:rPr lang="en-GB" dirty="0" smtClean="0"/>
              <a:t>Metric generation for period reports</a:t>
            </a:r>
          </a:p>
          <a:p>
            <a:pPr lvl="1"/>
            <a:r>
              <a:rPr lang="en-GB" dirty="0" smtClean="0"/>
              <a:t>Lintian Analyser</a:t>
            </a:r>
          </a:p>
          <a:p>
            <a:pPr lvl="1"/>
            <a:r>
              <a:rPr lang="en-GB" dirty="0" smtClean="0"/>
              <a:t>Introduced </a:t>
            </a:r>
            <a:r>
              <a:rPr lang="en-GB" dirty="0" smtClean="0"/>
              <a:t>EMI 3</a:t>
            </a:r>
          </a:p>
          <a:p>
            <a:pPr lvl="1"/>
            <a:endParaRPr lang="en-US" dirty="0"/>
          </a:p>
        </p:txBody>
      </p:sp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EMI 1,2&amp;3: Metrics Monitoring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April 2013</a:t>
            </a:r>
            <a:endParaRPr lang="de-DE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EGI Community Forum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C70C8-F07A-4C18-9AFC-0F4C6C223C56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9" name="Slide Number Placeholder 11"/>
          <p:cNvSpPr txBox="1">
            <a:spLocks/>
          </p:cNvSpPr>
          <p:nvPr/>
        </p:nvSpPr>
        <p:spPr>
          <a:xfrm>
            <a:off x="4473282" y="4356199"/>
            <a:ext cx="1456849" cy="230589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pPr marL="0" marR="0" lvl="0" indent="0" algn="r" defTabSz="4530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B577DC-976E-2D49-A96F-338E7AE475A2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pPr marL="0" marR="0" lvl="0" indent="0" algn="r" defTabSz="4530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Collecting all the </a:t>
            </a:r>
            <a:r>
              <a:rPr lang="en-GB" dirty="0" err="1" smtClean="0"/>
              <a:t>Lintian</a:t>
            </a:r>
            <a:r>
              <a:rPr lang="en-GB" dirty="0" smtClean="0"/>
              <a:t> Reports into one location to provide an overview per Product.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Lintian</a:t>
            </a:r>
            <a:r>
              <a:rPr lang="en-GB" dirty="0" smtClean="0"/>
              <a:t> Analyser (Recent Work)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April 2013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EGI Community Forum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77DC-976E-2D49-A96F-338E7AE475A2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7" name="Picture 6" descr="lintianAnalyser.jpg"/>
          <p:cNvPicPr>
            <a:picLocks noChangeAspect="1"/>
          </p:cNvPicPr>
          <p:nvPr/>
        </p:nvPicPr>
        <p:blipFill>
          <a:blip r:embed="rId2" cstate="print"/>
          <a:srcRect b="47686"/>
          <a:stretch>
            <a:fillRect/>
          </a:stretch>
        </p:blipFill>
        <p:spPr>
          <a:xfrm>
            <a:off x="169491" y="1835919"/>
            <a:ext cx="5828136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241500" y="1763912"/>
            <a:ext cx="5688632" cy="432048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Quality Control – Task 2.7</a:t>
            </a:r>
            <a:endParaRPr lang="en-US" b="1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April 2013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EGI Community Forum</a:t>
            </a:r>
            <a:endParaRPr lang="en-US" dirty="0"/>
          </a:p>
        </p:txBody>
      </p:sp>
      <p:pic>
        <p:nvPicPr>
          <p:cNvPr id="18434" name="Picture 2" descr="http://ttoes.files.wordpress.com/2012/02/lie-quotes-how-to-lie-with-statistics.jpg?w=490&amp;h=3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507" y="2628007"/>
            <a:ext cx="2113707" cy="1712534"/>
          </a:xfrm>
          <a:prstGeom prst="rect">
            <a:avLst/>
          </a:prstGeom>
          <a:noFill/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77DC-976E-2D49-A96F-338E7AE475A2}" type="slidenum">
              <a:rPr lang="de-DE" smtClean="0"/>
              <a:pPr/>
              <a:t>8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1500" y="1547886"/>
            <a:ext cx="5688632" cy="1872209"/>
          </a:xfrm>
        </p:spPr>
        <p:txBody>
          <a:bodyPr/>
          <a:lstStyle/>
          <a:p>
            <a:pPr marL="330122" indent="-330122">
              <a:spcBef>
                <a:spcPts val="600"/>
              </a:spcBef>
              <a:buClr>
                <a:srgbClr val="010920"/>
              </a:buClr>
              <a:buFont typeface="Arial" charset="0"/>
              <a:buChar char="•"/>
              <a:tabLst>
                <a:tab pos="330122" algn="l"/>
                <a:tab pos="787213" algn="l"/>
                <a:tab pos="1244306" algn="l"/>
                <a:tab pos="1701396" algn="l"/>
                <a:tab pos="2158488" algn="l"/>
                <a:tab pos="2615580" algn="l"/>
                <a:tab pos="3072672" algn="l"/>
                <a:tab pos="3529764" algn="l"/>
                <a:tab pos="3986856" algn="l"/>
                <a:tab pos="4443946" algn="l"/>
                <a:tab pos="4901039" algn="l"/>
                <a:tab pos="5358129" algn="l"/>
                <a:tab pos="5815222" algn="l"/>
                <a:tab pos="6272312" algn="l"/>
                <a:tab pos="6729404" algn="l"/>
                <a:tab pos="7186496" algn="l"/>
                <a:tab pos="7643588" algn="l"/>
                <a:tab pos="8100680" algn="l"/>
                <a:tab pos="8557772" algn="l"/>
                <a:tab pos="9014862" algn="l"/>
                <a:tab pos="9471956" algn="l"/>
              </a:tabLst>
            </a:pPr>
            <a:r>
              <a:rPr lang="en-GB" dirty="0" smtClean="0">
                <a:solidFill>
                  <a:srgbClr val="000000"/>
                </a:solidFill>
                <a:latin typeface="Calibri" pitchFamily="32" charset="0"/>
              </a:rPr>
              <a:t>Verification of released products</a:t>
            </a:r>
          </a:p>
          <a:p>
            <a:pPr marL="330122" indent="-330122">
              <a:spcBef>
                <a:spcPts val="600"/>
              </a:spcBef>
              <a:buClr>
                <a:srgbClr val="010920"/>
              </a:buClr>
              <a:buFont typeface="Arial" charset="0"/>
              <a:buChar char="•"/>
              <a:tabLst>
                <a:tab pos="330122" algn="l"/>
                <a:tab pos="787213" algn="l"/>
                <a:tab pos="1244306" algn="l"/>
                <a:tab pos="1701396" algn="l"/>
                <a:tab pos="2158488" algn="l"/>
                <a:tab pos="2615580" algn="l"/>
                <a:tab pos="3072672" algn="l"/>
                <a:tab pos="3529764" algn="l"/>
                <a:tab pos="3986856" algn="l"/>
                <a:tab pos="4443946" algn="l"/>
                <a:tab pos="4901039" algn="l"/>
                <a:tab pos="5358129" algn="l"/>
                <a:tab pos="5815222" algn="l"/>
                <a:tab pos="6272312" algn="l"/>
                <a:tab pos="6729404" algn="l"/>
                <a:tab pos="7186496" algn="l"/>
                <a:tab pos="7643588" algn="l"/>
                <a:tab pos="8100680" algn="l"/>
                <a:tab pos="8557772" algn="l"/>
                <a:tab pos="9014862" algn="l"/>
                <a:tab pos="9471956" algn="l"/>
              </a:tabLst>
            </a:pPr>
            <a:r>
              <a:rPr lang="en-GB" dirty="0" smtClean="0">
                <a:solidFill>
                  <a:srgbClr val="000000"/>
                </a:solidFill>
                <a:latin typeface="Calibri" pitchFamily="32" charset="0"/>
              </a:rPr>
              <a:t>Static analysis of product packages</a:t>
            </a:r>
          </a:p>
          <a:p>
            <a:pPr marL="330122" indent="-330122">
              <a:spcBef>
                <a:spcPts val="600"/>
              </a:spcBef>
              <a:buClr>
                <a:srgbClr val="010920"/>
              </a:buClr>
              <a:buFont typeface="Arial" charset="0"/>
              <a:buChar char="•"/>
              <a:tabLst>
                <a:tab pos="330122" algn="l"/>
                <a:tab pos="787213" algn="l"/>
                <a:tab pos="1244306" algn="l"/>
                <a:tab pos="1701396" algn="l"/>
                <a:tab pos="2158488" algn="l"/>
                <a:tab pos="2615580" algn="l"/>
                <a:tab pos="3072672" algn="l"/>
                <a:tab pos="3529764" algn="l"/>
                <a:tab pos="3986856" algn="l"/>
                <a:tab pos="4443946" algn="l"/>
                <a:tab pos="4901039" algn="l"/>
                <a:tab pos="5358129" algn="l"/>
                <a:tab pos="5815222" algn="l"/>
                <a:tab pos="6272312" algn="l"/>
                <a:tab pos="6729404" algn="l"/>
                <a:tab pos="7186496" algn="l"/>
                <a:tab pos="7643588" algn="l"/>
                <a:tab pos="8100680" algn="l"/>
                <a:tab pos="8557772" algn="l"/>
                <a:tab pos="9014862" algn="l"/>
                <a:tab pos="9471956" algn="l"/>
              </a:tabLst>
            </a:pPr>
            <a:r>
              <a:rPr lang="en-GB" dirty="0" smtClean="0">
                <a:solidFill>
                  <a:srgbClr val="000000"/>
                </a:solidFill>
                <a:latin typeface="Calibri" pitchFamily="32" charset="0"/>
              </a:rPr>
              <a:t>Reporting of quality performance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control activities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April 2013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EGI Community Forum</a:t>
            </a:r>
            <a:endParaRPr lang="en-US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77DC-976E-2D49-A96F-338E7AE475A2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84762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GI forum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3850</TotalTime>
  <Words>790</Words>
  <Application>Microsoft Office PowerPoint</Application>
  <PresentationFormat>Personalizzato</PresentationFormat>
  <Paragraphs>181</Paragraphs>
  <Slides>23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4" baseType="lpstr">
      <vt:lpstr>EGI forum</vt:lpstr>
      <vt:lpstr>EMI SA2 Report  </vt:lpstr>
      <vt:lpstr>Heterogeneous context </vt:lpstr>
      <vt:lpstr>Need for automation</vt:lpstr>
      <vt:lpstr>Certification and Testing policy</vt:lpstr>
      <vt:lpstr>Package and Build policy</vt:lpstr>
      <vt:lpstr>EMI 1,2&amp;3: Metrics Monitoring</vt:lpstr>
      <vt:lpstr>Lintian Analyser (Recent Work)</vt:lpstr>
      <vt:lpstr>Diapositiva 8</vt:lpstr>
      <vt:lpstr>Quality control activities</vt:lpstr>
      <vt:lpstr>EMI 1,2&amp;3: General Measurements</vt:lpstr>
      <vt:lpstr>EMI 2-3: EPEL Conformity</vt:lpstr>
      <vt:lpstr>EMI 1-2-3: Source and Binary Packages</vt:lpstr>
      <vt:lpstr>EMI 1–2–3: Fundamental tests</vt:lpstr>
      <vt:lpstr>EMI 1–2–3 Standard Compliance Tests</vt:lpstr>
      <vt:lpstr>EMI 1–2–3 Standard Interproduct Tests</vt:lpstr>
      <vt:lpstr>EMI 1-2-3: Passed checks</vt:lpstr>
      <vt:lpstr>EMI 1-2-3: RfC correctly listed</vt:lpstr>
      <vt:lpstr>Associated Tests Defects – EMI 1 &amp; 2</vt:lpstr>
      <vt:lpstr>Associated Tests Features – EMI 1 &amp; EMI 2</vt:lpstr>
      <vt:lpstr>Associated Tests Features – EMI 3</vt:lpstr>
      <vt:lpstr>Major releases delay</vt:lpstr>
      <vt:lpstr>QC Conclusions</vt:lpstr>
      <vt:lpstr>Diapositiva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n.lamla</dc:creator>
  <cp:lastModifiedBy>mcarpene</cp:lastModifiedBy>
  <cp:revision>445</cp:revision>
  <dcterms:created xsi:type="dcterms:W3CDTF">2011-10-04T06:09:25Z</dcterms:created>
  <dcterms:modified xsi:type="dcterms:W3CDTF">2013-04-09T13:17:40Z</dcterms:modified>
</cp:coreProperties>
</file>