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08" r:id="rId4"/>
    <p:sldId id="324" r:id="rId5"/>
    <p:sldId id="359" r:id="rId6"/>
    <p:sldId id="356" r:id="rId7"/>
    <p:sldId id="313" r:id="rId8"/>
    <p:sldId id="260" r:id="rId9"/>
    <p:sldId id="349" r:id="rId10"/>
    <p:sldId id="325" r:id="rId11"/>
    <p:sldId id="332" r:id="rId12"/>
    <p:sldId id="344" r:id="rId13"/>
    <p:sldId id="334" r:id="rId14"/>
    <p:sldId id="335" r:id="rId15"/>
    <p:sldId id="336" r:id="rId16"/>
    <p:sldId id="352" r:id="rId17"/>
    <p:sldId id="353" r:id="rId18"/>
    <p:sldId id="339" r:id="rId19"/>
    <p:sldId id="340" r:id="rId20"/>
    <p:sldId id="341" r:id="rId21"/>
    <p:sldId id="358" r:id="rId22"/>
    <p:sldId id="258" r:id="rId23"/>
    <p:sldId id="357" r:id="rId24"/>
  </p:sldIdLst>
  <p:sldSz cx="9144000" cy="6858000" type="screen4x3"/>
  <p:notesSz cx="67310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33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98669" autoAdjust="0"/>
  </p:normalViewPr>
  <p:slideViewPr>
    <p:cSldViewPr>
      <p:cViewPr>
        <p:scale>
          <a:sx n="80" d="100"/>
          <a:sy n="80" d="100"/>
        </p:scale>
        <p:origin x="-8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2676" y="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BAA654-BF33-4679-A96D-8A36B556CD0A}" type="datetimeFigureOut">
              <a:rPr lang="en-GB"/>
              <a:pPr>
                <a:defRPr/>
              </a:pPr>
              <a:t>12/04/2013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1220"/>
            <a:ext cx="5384800" cy="443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2676" y="9360730"/>
            <a:ext cx="2916767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80CEAD-DBAF-4C45-B6A7-08614377CC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UK eScience CA one of the world's leading Grid Certification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Authorities (CA) and has issued around 30,000 certificates.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National Grid Service (NGS) helpdesk receives many tickets relating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certificates (and certificate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renewal in particular): largely due to browser incompatibilities.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talk gives an introduction to the UK eScience CA and its associated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and interfaces, including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CertWizard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our new browser-independent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 tool.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will show how modernisations are being made at various stages of the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 lifecycle, making it easier than ever to manage your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UK eScience Certificate.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A669CE-C46B-4915-BB28-F799F7CD5CE4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GB" dirty="0" smtClean="0"/>
              <a:t>ABSTRACT:</a:t>
            </a:r>
          </a:p>
          <a:p>
            <a:pPr>
              <a:defRPr/>
            </a:pPr>
            <a:r>
              <a:rPr lang="en-GB" dirty="0" smtClean="0"/>
              <a:t>Users find applying for and renewing of their certificates hard.</a:t>
            </a:r>
          </a:p>
          <a:p>
            <a:pPr>
              <a:defRPr/>
            </a:pPr>
            <a:r>
              <a:rPr lang="en-GB" dirty="0" smtClean="0"/>
              <a:t>In fact one third of the tickets on the UK NGI Helpdesk in the last year</a:t>
            </a:r>
          </a:p>
          <a:p>
            <a:pPr>
              <a:defRPr/>
            </a:pPr>
            <a:r>
              <a:rPr lang="en-GB" dirty="0" smtClean="0"/>
              <a:t>were related to certificates: a common theme being browser issues.</a:t>
            </a:r>
          </a:p>
          <a:p>
            <a:pPr>
              <a:defRPr/>
            </a:pPr>
            <a:r>
              <a:rPr lang="en-GB" dirty="0" smtClean="0"/>
              <a:t>STFC staff have produced a browser-independent tool for managing</a:t>
            </a:r>
          </a:p>
          <a:p>
            <a:pPr>
              <a:defRPr/>
            </a:pPr>
            <a:r>
              <a:rPr lang="en-GB" dirty="0" smtClean="0"/>
              <a:t>the certificates of the UK NGI user community. This tool, combined with</a:t>
            </a:r>
          </a:p>
          <a:p>
            <a:pPr>
              <a:defRPr/>
            </a:pPr>
            <a:r>
              <a:rPr lang="en-GB" dirty="0" smtClean="0"/>
              <a:t>other service improvements, provides a simpler-to-use interface which is</a:t>
            </a:r>
          </a:p>
          <a:p>
            <a:pPr>
              <a:defRPr/>
            </a:pPr>
            <a:r>
              <a:rPr lang="en-GB" dirty="0" smtClean="0"/>
              <a:t>more efficient and fully integrated with our already established</a:t>
            </a:r>
          </a:p>
          <a:p>
            <a:pPr>
              <a:defRPr/>
            </a:pPr>
            <a:r>
              <a:rPr lang="en-GB" dirty="0" smtClean="0"/>
              <a:t>certificate tools.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The NGS runs the world's 2nd largest Grid Certification Authority: the</a:t>
            </a:r>
          </a:p>
          <a:p>
            <a:pPr>
              <a:defRPr/>
            </a:pPr>
            <a:r>
              <a:rPr lang="en-GB" dirty="0" smtClean="0"/>
              <a:t>IGTF-accredited UK e-Science CA. It is </a:t>
            </a:r>
            <a:r>
              <a:rPr lang="en-GB" dirty="0" err="1" smtClean="0"/>
              <a:t>trialing</a:t>
            </a:r>
            <a:r>
              <a:rPr lang="en-GB" dirty="0" smtClean="0"/>
              <a:t> several innovations for x509</a:t>
            </a:r>
          </a:p>
          <a:p>
            <a:pPr>
              <a:defRPr/>
            </a:pPr>
            <a:r>
              <a:rPr lang="en-GB" dirty="0" smtClean="0"/>
              <a:t>authentication including alternatives to year-long user certificates,</a:t>
            </a:r>
          </a:p>
          <a:p>
            <a:pPr>
              <a:defRPr/>
            </a:pPr>
            <a:r>
              <a:rPr lang="en-GB" dirty="0" smtClean="0"/>
              <a:t>but their use will be needed for some time. The CA certificate</a:t>
            </a:r>
          </a:p>
          <a:p>
            <a:pPr>
              <a:defRPr/>
            </a:pPr>
            <a:r>
              <a:rPr lang="en-GB" dirty="0" smtClean="0"/>
              <a:t>itself is due for renewal in 2011 and so the opportunity is being taken</a:t>
            </a:r>
          </a:p>
          <a:p>
            <a:pPr>
              <a:defRPr/>
            </a:pPr>
            <a:r>
              <a:rPr lang="en-GB" dirty="0" smtClean="0"/>
              <a:t>to make changes at all levels of the service.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Up until now, users have used their browser to apply for and renew</a:t>
            </a:r>
          </a:p>
          <a:p>
            <a:pPr>
              <a:defRPr/>
            </a:pPr>
            <a:r>
              <a:rPr lang="en-GB" dirty="0" smtClean="0"/>
              <a:t>their certificates. As browsers have evolved there have been a variety of</a:t>
            </a:r>
          </a:p>
          <a:p>
            <a:pPr>
              <a:defRPr/>
            </a:pPr>
            <a:r>
              <a:rPr lang="en-GB" dirty="0" smtClean="0"/>
              <a:t>incompatibilities in the way they handle certificates and our list of</a:t>
            </a:r>
          </a:p>
          <a:p>
            <a:pPr>
              <a:defRPr/>
            </a:pPr>
            <a:r>
              <a:rPr lang="en-GB" dirty="0" smtClean="0"/>
              <a:t>unsupported browsers has grown. The solution was to write a stand-alone</a:t>
            </a:r>
          </a:p>
          <a:p>
            <a:pPr>
              <a:defRPr/>
            </a:pPr>
            <a:r>
              <a:rPr lang="en-GB" dirty="0" smtClean="0"/>
              <a:t>tool to manage these certificate requests without involving a browser.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The tool also adds the facility to renew a recently expired certificate and</a:t>
            </a:r>
          </a:p>
          <a:p>
            <a:pPr>
              <a:defRPr/>
            </a:pPr>
            <a:r>
              <a:rPr lang="en-GB" dirty="0" smtClean="0"/>
              <a:t>change details such as the user's email address without having to revoke it</a:t>
            </a:r>
          </a:p>
          <a:p>
            <a:pPr>
              <a:defRPr/>
            </a:pPr>
            <a:r>
              <a:rPr lang="en-GB" dirty="0" smtClean="0"/>
              <a:t>and apply for a new one like now. It has also been merged with our existing</a:t>
            </a:r>
          </a:p>
          <a:p>
            <a:pPr>
              <a:defRPr/>
            </a:pPr>
            <a:r>
              <a:rPr lang="en-GB" dirty="0" smtClean="0"/>
              <a:t>VOMS-enabled MyProxy Upload Tool so that a single tool can be used to manage</a:t>
            </a:r>
          </a:p>
          <a:p>
            <a:pPr>
              <a:defRPr/>
            </a:pPr>
            <a:r>
              <a:rPr lang="en-GB" dirty="0" smtClean="0"/>
              <a:t>all the user's certificate interactions. Further work is already underway</a:t>
            </a:r>
          </a:p>
          <a:p>
            <a:pPr>
              <a:defRPr/>
            </a:pPr>
            <a:r>
              <a:rPr lang="en-GB" dirty="0" smtClean="0"/>
              <a:t>to add interfaces to provide analogous support for host certificates and</a:t>
            </a:r>
          </a:p>
          <a:p>
            <a:pPr>
              <a:defRPr/>
            </a:pPr>
            <a:r>
              <a:rPr lang="en-GB" dirty="0" smtClean="0"/>
              <a:t>for RA Operators to approve both user and host certificate requests.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Although the CA part of our tool is tied in to the UK eScience CA, the</a:t>
            </a:r>
          </a:p>
          <a:p>
            <a:pPr>
              <a:defRPr/>
            </a:pPr>
            <a:r>
              <a:rPr lang="en-GB" dirty="0" smtClean="0"/>
              <a:t>interface provided is well-defined and would not take too much effort to</a:t>
            </a:r>
          </a:p>
          <a:p>
            <a:pPr>
              <a:defRPr/>
            </a:pPr>
            <a:r>
              <a:rPr lang="en-GB" dirty="0" smtClean="0"/>
              <a:t>generalise for other community CAs so we are keen to demonstrate its</a:t>
            </a:r>
          </a:p>
          <a:p>
            <a:pPr>
              <a:defRPr/>
            </a:pPr>
            <a:r>
              <a:rPr lang="en-GB" dirty="0" smtClean="0"/>
              <a:t>functionality at the User Forum in Lyon.</a:t>
            </a:r>
            <a:endParaRPr lang="en-GB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4E4B94-7EA4-4E4F-8C13-0FFA45E59B61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0CEAD-DBAF-4C45-B6A7-08614377CC7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0CEAD-DBAF-4C45-B6A7-08614377CC71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20788"/>
            <a:ext cx="7772400" cy="1908212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912E-81F7-4C1F-A66A-ABEA54AA1A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E9F3-9A00-41AD-A197-4EC567C3F8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8FAF-CE11-4EC6-AE8A-7C1E31896C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 anchor="t"/>
          <a:lstStyle>
            <a:lvl1pPr algn="r">
              <a:defRPr sz="4000"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800" baseline="0">
                <a:latin typeface="Arial" pitchFamily="34" charset="0"/>
                <a:cs typeface="Arial" pitchFamily="34" charset="0"/>
              </a:defRPr>
            </a:lvl1pPr>
            <a:lvl2pPr algn="just">
              <a:defRPr>
                <a:latin typeface="Arial" pitchFamily="34" charset="0"/>
                <a:cs typeface="Arial" pitchFamily="34" charset="0"/>
              </a:defRPr>
            </a:lvl2pPr>
            <a:lvl3pPr algn="just">
              <a:defRPr>
                <a:latin typeface="Arial" pitchFamily="34" charset="0"/>
                <a:cs typeface="Arial" pitchFamily="34" charset="0"/>
              </a:defRPr>
            </a:lvl3pPr>
            <a:lvl4pPr algn="just">
              <a:defRPr>
                <a:latin typeface="Arial" pitchFamily="34" charset="0"/>
                <a:cs typeface="Arial" pitchFamily="34" charset="0"/>
              </a:defRPr>
            </a:lvl4pPr>
            <a:lvl5pPr algn="just"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81AC-D03E-48FA-B706-B1C836BA40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16480-0831-4C5C-9044-9336C6D9D8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C674-4EEE-4F2A-B32A-48393D949C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6DE7-711C-48E0-A944-5EF49F9FF7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4F78-FE6B-4D9E-9F6B-BB89C5BBFA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683FE-ED87-441B-B0CC-D768D5AE913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E260-F047-434F-AD99-395FBF9FDF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FE9F-27C4-4C57-AC12-2CC2330F1C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19475" y="274638"/>
            <a:ext cx="5267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EGI CF Manchester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9587169-8784-4694-BFCE-D45D6304DE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1" name="Picture 6" descr="UK-NGI.gif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68313" y="296863"/>
            <a:ext cx="2590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s.ac.uk/supported-internet-browse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11560" y="1376772"/>
            <a:ext cx="7772400" cy="1332148"/>
          </a:xfrm>
        </p:spPr>
        <p:txBody>
          <a:bodyPr/>
          <a:lstStyle/>
          <a:p>
            <a:pPr eaLnBrk="1" hangingPunct="1"/>
            <a:r>
              <a:rPr lang="en-GB" sz="3600" b="1" dirty="0" err="1" smtClean="0">
                <a:solidFill>
                  <a:srgbClr val="1F497D"/>
                </a:solidFill>
                <a:latin typeface="Arial" charset="0"/>
                <a:cs typeface="Arial" charset="0"/>
              </a:rPr>
              <a:t>CertWizard</a:t>
            </a:r>
            <a:endParaRPr lang="en-GB" sz="3600" dirty="0" smtClean="0">
              <a:latin typeface="Arial" charset="0"/>
              <a:cs typeface="Arial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016224"/>
          </a:xfrm>
        </p:spPr>
        <p:txBody>
          <a:bodyPr/>
          <a:lstStyle/>
          <a:p>
            <a:pPr eaLnBrk="1" hangingPunct="1"/>
            <a:r>
              <a:rPr lang="en-GB" sz="2800" u="sng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John </a:t>
            </a:r>
            <a:r>
              <a:rPr lang="en-GB" sz="2800" u="sng" dirty="0" err="1" smtClean="0">
                <a:solidFill>
                  <a:srgbClr val="1F497D"/>
                </a:solidFill>
                <a:latin typeface="Arial" charset="0"/>
                <a:cs typeface="Arial" charset="0"/>
              </a:rPr>
              <a:t>Kewley</a:t>
            </a:r>
            <a:r>
              <a:rPr lang="en-GB" sz="28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,</a:t>
            </a:r>
          </a:p>
          <a:p>
            <a:pPr eaLnBrk="1" hangingPunct="1"/>
            <a:r>
              <a:rPr lang="en-GB" sz="28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David Meredith and Jens Jensen</a:t>
            </a:r>
            <a:endParaRPr lang="en-GB" sz="2800" dirty="0" smtClean="0">
              <a:solidFill>
                <a:srgbClr val="1F497D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GB" sz="800" dirty="0" smtClean="0">
              <a:solidFill>
                <a:srgbClr val="1F497D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GB" sz="800" dirty="0" smtClean="0">
              <a:solidFill>
                <a:srgbClr val="1F497D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b="1" dirty="0" smtClean="0">
                <a:solidFill>
                  <a:srgbClr val="1F497D"/>
                </a:solidFill>
                <a:latin typeface="Courier New" pitchFamily="49" charset="0"/>
                <a:cs typeface="Courier New" pitchFamily="49" charset="0"/>
              </a:rPr>
              <a:t>john.kewley@stfc.ac.uk</a:t>
            </a:r>
            <a:endParaRPr lang="en-GB" sz="2800" dirty="0" smtClean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07E85-BC23-402A-9339-EB096FBE553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46763" y="225425"/>
            <a:ext cx="30908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75756" y="5409220"/>
            <a:ext cx="38528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CertWizard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defRPr/>
            </a:pPr>
            <a:r>
              <a:rPr lang="en-GB" dirty="0" smtClean="0"/>
              <a:t>Platform and browser independent </a:t>
            </a:r>
          </a:p>
          <a:p>
            <a:pPr marL="514350" indent="-514350">
              <a:defRPr/>
            </a:pPr>
            <a:r>
              <a:rPr lang="en-GB" dirty="0" smtClean="0"/>
              <a:t>Integrated into our existing MyProxy tool</a:t>
            </a:r>
          </a:p>
          <a:p>
            <a:pPr marL="514350" lvl="0" indent="-514350">
              <a:buFont typeface="Calibri" pitchFamily="34" charset="0"/>
              <a:buAutoNum type="arabicPeriod"/>
              <a:defRPr/>
            </a:pPr>
            <a:endParaRPr lang="en-GB" dirty="0" smtClean="0"/>
          </a:p>
          <a:p>
            <a:pPr marL="514350" lvl="0" indent="-514350">
              <a:buNone/>
              <a:defRPr/>
            </a:pP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http://www.ngs.ac.uk/tools/certwizard</a:t>
            </a:r>
            <a:endParaRPr lang="en-GB" sz="24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540" y="4113076"/>
            <a:ext cx="8440007" cy="16201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2320" y="1556792"/>
            <a:ext cx="1186778" cy="105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0314C-DD02-4A35-B37B-C408722194E4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122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552" y="1232756"/>
            <a:ext cx="8085203" cy="5077294"/>
          </a:xfrm>
          <a:noFill/>
        </p:spPr>
      </p:pic>
      <p:sp>
        <p:nvSpPr>
          <p:cNvPr id="8" name="Oval 7"/>
          <p:cNvSpPr/>
          <p:nvPr/>
        </p:nvSpPr>
        <p:spPr>
          <a:xfrm>
            <a:off x="683569" y="3104964"/>
            <a:ext cx="1008112" cy="4680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0314C-DD02-4A35-B37B-C408722194E4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122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68375" y="1600200"/>
            <a:ext cx="7207250" cy="4525963"/>
          </a:xfr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9772" y="1934501"/>
            <a:ext cx="5512978" cy="401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6012160" y="5373216"/>
            <a:ext cx="1116013" cy="4667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Renew Certificate</a:t>
            </a:r>
          </a:p>
        </p:txBody>
      </p:sp>
      <p:pic>
        <p:nvPicPr>
          <p:cNvPr id="14339" name="Content Placeholder 6" descr="renew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0" y="1376363"/>
            <a:ext cx="7659688" cy="4803775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4D890-CDDF-43B8-B5E8-A9C588C8F27F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4392613" y="4797425"/>
            <a:ext cx="1116012" cy="46831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Request Revocation</a:t>
            </a:r>
          </a:p>
        </p:txBody>
      </p:sp>
      <p:pic>
        <p:nvPicPr>
          <p:cNvPr id="15363" name="Content Placeholder 6" descr="revok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1304925"/>
            <a:ext cx="7516812" cy="4713288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38089-FC0D-49C0-A1C8-2473B50EA961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400675" y="4689475"/>
            <a:ext cx="1116013" cy="46831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Export/Backup</a:t>
            </a:r>
          </a:p>
        </p:txBody>
      </p:sp>
      <p:pic>
        <p:nvPicPr>
          <p:cNvPr id="16387" name="Content Placeholder 6" descr="export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9138" y="1304925"/>
            <a:ext cx="7829550" cy="4913313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025C7-E277-4E9F-8F57-8C5C68206E93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4500563" y="5121275"/>
            <a:ext cx="1116012" cy="46831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Install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0314C-DD02-4A35-B37B-C408722194E4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pic>
        <p:nvPicPr>
          <p:cNvPr id="122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552" y="1232756"/>
            <a:ext cx="8085203" cy="5077294"/>
          </a:xfrm>
          <a:noFill/>
        </p:spPr>
      </p:pic>
      <p:sp>
        <p:nvSpPr>
          <p:cNvPr id="8" name="Oval 7"/>
          <p:cNvSpPr/>
          <p:nvPr/>
        </p:nvSpPr>
        <p:spPr>
          <a:xfrm>
            <a:off x="3419872" y="5157192"/>
            <a:ext cx="1008112" cy="4680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Configuration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CA Certificates</a:t>
            </a:r>
          </a:p>
          <a:p>
            <a:r>
              <a:rPr lang="en-GB" smtClean="0"/>
              <a:t>MyProxy servers</a:t>
            </a:r>
          </a:p>
          <a:p>
            <a:r>
              <a:rPr lang="en-GB" smtClean="0"/>
              <a:t>VOMS servers</a:t>
            </a:r>
          </a:p>
          <a:p>
            <a:r>
              <a:rPr lang="en-GB" smtClean="0"/>
              <a:t>Your Certificate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4105A-8B6A-4659-898A-56A56F07D104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857250"/>
            <a:ext cx="81915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031940" y="1016732"/>
            <a:ext cx="1008112" cy="4680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MyProxyUploader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DD061-B830-4BA0-9440-A8516BABE134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232756"/>
            <a:ext cx="8037158" cy="504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1223628" y="5265204"/>
            <a:ext cx="1116012" cy="4667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447764" y="1340768"/>
            <a:ext cx="1935621" cy="4667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51620" y="4545124"/>
            <a:ext cx="899988" cy="35871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Local Proxy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4D0C9-2ABE-4A58-97F8-8CB2B6866FAE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pic>
        <p:nvPicPr>
          <p:cNvPr id="21510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5584" y="1232756"/>
            <a:ext cx="8140464" cy="5112568"/>
          </a:xfrm>
          <a:noFill/>
        </p:spPr>
      </p:pic>
      <p:sp>
        <p:nvSpPr>
          <p:cNvPr id="8" name="Oval 7"/>
          <p:cNvSpPr/>
          <p:nvPr/>
        </p:nvSpPr>
        <p:spPr>
          <a:xfrm>
            <a:off x="1619672" y="5157192"/>
            <a:ext cx="1116012" cy="46831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35696" y="4581128"/>
            <a:ext cx="899988" cy="35871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UK </a:t>
            </a:r>
            <a:r>
              <a:rPr lang="en-GB" dirty="0" err="1" smtClean="0"/>
              <a:t>eScience</a:t>
            </a:r>
            <a:r>
              <a:rPr lang="en-GB" dirty="0" smtClean="0"/>
              <a:t> CA</a:t>
            </a:r>
          </a:p>
          <a:p>
            <a:r>
              <a:rPr lang="en-GB" dirty="0" smtClean="0"/>
              <a:t>The components of our CA interface</a:t>
            </a:r>
          </a:p>
          <a:p>
            <a:r>
              <a:rPr lang="en-GB" dirty="0" smtClean="0"/>
              <a:t>A quick tour of </a:t>
            </a:r>
            <a:r>
              <a:rPr lang="en-GB" dirty="0" err="1" smtClean="0"/>
              <a:t>CertWizard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95B3-11B7-41E4-B76B-EE4730E2B72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VOMS attributes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D6D06-E101-48C6-87F6-8DD05F24F093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324" y="1232756"/>
            <a:ext cx="844213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1008063" y="3176588"/>
            <a:ext cx="1116012" cy="46831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308850" y="5516563"/>
            <a:ext cx="1116013" cy="46831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Future/in-Progress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 </a:t>
            </a:r>
            <a:r>
              <a:rPr lang="en-GB" dirty="0" err="1" smtClean="0"/>
              <a:t>i</a:t>
            </a:r>
            <a:r>
              <a:rPr lang="en-GB" dirty="0" smtClean="0"/>
              <a:t>/f</a:t>
            </a:r>
          </a:p>
          <a:p>
            <a:r>
              <a:rPr lang="en-GB" dirty="0" smtClean="0"/>
              <a:t>Key generation</a:t>
            </a:r>
          </a:p>
          <a:p>
            <a:r>
              <a:rPr lang="en-GB" dirty="0" smtClean="0"/>
              <a:t>Retiring </a:t>
            </a:r>
            <a:r>
              <a:rPr lang="en-GB" dirty="0" err="1" smtClean="0"/>
              <a:t>Certs</a:t>
            </a:r>
            <a:endParaRPr lang="en-GB" dirty="0" smtClean="0"/>
          </a:p>
          <a:p>
            <a:r>
              <a:rPr lang="en-GB" dirty="0" smtClean="0"/>
              <a:t>Change requests</a:t>
            </a:r>
          </a:p>
          <a:p>
            <a:r>
              <a:rPr lang="en-GB" dirty="0" smtClean="0"/>
              <a:t>Service </a:t>
            </a:r>
            <a:r>
              <a:rPr lang="en-GB" dirty="0" err="1" smtClean="0"/>
              <a:t>certs</a:t>
            </a:r>
            <a:endParaRPr lang="en-GB" dirty="0" smtClean="0"/>
          </a:p>
          <a:p>
            <a:r>
              <a:rPr lang="en-GB" dirty="0" smtClean="0"/>
              <a:t>Special features – code-sign, robot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455988" y="274638"/>
            <a:ext cx="5230812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charset="0"/>
                <a:cs typeface="Arial" charset="0"/>
              </a:rPr>
              <a:t>Acknowledgements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376772"/>
            <a:ext cx="8229600" cy="4749391"/>
          </a:xfrm>
        </p:spPr>
        <p:txBody>
          <a:bodyPr/>
          <a:lstStyle/>
          <a:p>
            <a:pPr eaLnBrk="1" hangingPunct="1"/>
            <a:r>
              <a:rPr lang="en-GB" dirty="0" smtClean="0"/>
              <a:t>Jens Jensen and David Meredith</a:t>
            </a:r>
          </a:p>
          <a:p>
            <a:pPr eaLnBrk="1" hangingPunct="1"/>
            <a:r>
              <a:rPr lang="en-GB" dirty="0" smtClean="0"/>
              <a:t>NGS/NES</a:t>
            </a:r>
          </a:p>
          <a:p>
            <a:pPr eaLnBrk="1" hangingPunct="1"/>
            <a:r>
              <a:rPr lang="en-GB" dirty="0" smtClean="0"/>
              <a:t>STFC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11E7D-DAEB-49D3-81B3-3E7CE0D79C7F}" type="slidenum">
              <a:rPr lang="en-GB"/>
              <a:pPr>
                <a:defRPr/>
              </a:pPr>
              <a:t>22</a:t>
            </a:fld>
            <a:endParaRPr lang="en-GB"/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6263" y="5229225"/>
            <a:ext cx="30892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5265738"/>
            <a:ext cx="38544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3465004"/>
            <a:ext cx="8424936" cy="1200329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next NGS Seminar will be by Josh </a:t>
            </a:r>
            <a:r>
              <a:rPr lang="en-GB" dirty="0" err="1" smtClean="0"/>
              <a:t>Howlett</a:t>
            </a:r>
            <a:r>
              <a:rPr lang="en-GB" dirty="0" smtClean="0"/>
              <a:t> of JANET and will be entitled:</a:t>
            </a:r>
          </a:p>
          <a:p>
            <a:r>
              <a:rPr lang="en-GB" dirty="0" smtClean="0"/>
              <a:t>"</a:t>
            </a:r>
            <a:r>
              <a:rPr lang="en-GB" dirty="0" err="1" smtClean="0"/>
              <a:t>Moonshot</a:t>
            </a:r>
            <a:r>
              <a:rPr lang="en-GB" dirty="0" smtClean="0"/>
              <a:t> - next generation federated identity"</a:t>
            </a:r>
          </a:p>
          <a:p>
            <a:endParaRPr lang="en-GB" dirty="0" smtClean="0"/>
          </a:p>
          <a:p>
            <a:r>
              <a:rPr lang="en-GB" dirty="0" smtClean="0"/>
              <a:t>http://www.ngs.ac.uk/news/ngs-seminar-series-february-2012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PPPK</a:t>
            </a:r>
            <a:endParaRPr lang="en-GB" dirty="0"/>
          </a:p>
        </p:txBody>
      </p:sp>
      <p:pic>
        <p:nvPicPr>
          <p:cNvPr id="7" name="Content Placeholder 6" descr="image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7322" t="16537" r="10693" b="24560"/>
          <a:stretch>
            <a:fillRect/>
          </a:stretch>
        </p:blipFill>
        <p:spPr>
          <a:xfrm>
            <a:off x="287524" y="1124743"/>
            <a:ext cx="6876764" cy="522794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CA?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 CA (Certification Authority) is a trusted identity that issues and manages digital certificates (security credentials).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Trusting a particular CA means that you trust the identity of its certificate holders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UK</a:t>
            </a:r>
            <a:r>
              <a:rPr lang="en-GB" dirty="0" smtClean="0"/>
              <a:t> e-Science 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UK e-Science CA issues 13 month certificates for use by users, services and hosts from the UK e-Science Grid community.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dirty="0" smtClean="0"/>
              <a:t>Since it follows international standards and is accredited by the IGTF, its certificates are accepted by Grids around the world.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76156" y="4977172"/>
            <a:ext cx="2633464" cy="123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CA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UK CA – Issues IGTF accredited user and certificates for the </a:t>
            </a:r>
            <a:r>
              <a:rPr lang="en-GB" dirty="0"/>
              <a:t>UK </a:t>
            </a:r>
            <a:r>
              <a:rPr lang="en-GB" dirty="0" smtClean="0"/>
              <a:t>(other certs too – code-sign). </a:t>
            </a:r>
          </a:p>
          <a:p>
            <a:r>
              <a:rPr lang="en-GB" dirty="0" smtClean="0"/>
              <a:t>31920 issued in total, 2809 currently valid</a:t>
            </a:r>
            <a:r>
              <a:rPr lang="en-GB" dirty="0"/>
              <a:t>, </a:t>
            </a:r>
            <a:r>
              <a:rPr lang="en-GB" dirty="0" smtClean="0"/>
              <a:t>are 1691 host certs, 1092 certs processed using </a:t>
            </a:r>
            <a:r>
              <a:rPr lang="en-GB" dirty="0" err="1" smtClean="0"/>
              <a:t>CertWizard</a:t>
            </a:r>
            <a:r>
              <a:rPr lang="en-GB" dirty="0" smtClean="0"/>
              <a:t>. </a:t>
            </a:r>
          </a:p>
          <a:p>
            <a:r>
              <a:rPr lang="en-GB" dirty="0" smtClean="0"/>
              <a:t>RA operator network to assert user identities (check photo IDs) to </a:t>
            </a:r>
            <a:r>
              <a:rPr lang="en-GB" dirty="0"/>
              <a:t>managed certificate requests </a:t>
            </a:r>
            <a:r>
              <a:rPr lang="en-GB" dirty="0" smtClean="0"/>
              <a:t>(approve/reject/revoke).  </a:t>
            </a:r>
          </a:p>
        </p:txBody>
      </p:sp>
    </p:spTree>
    <p:extLst>
      <p:ext uri="{BB962C8B-B14F-4D97-AF65-F5344CB8AC3E}">
        <p14:creationId xmlns:p14="http://schemas.microsoft.com/office/powerpoint/2010/main" xmlns="" val="36082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Certificate Lifecycle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232756"/>
            <a:ext cx="8229600" cy="5004556"/>
          </a:xfrm>
          <a:ln w="12700"/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EGI CF Manchester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3491880" y="2636912"/>
            <a:ext cx="21602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VALID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087724" y="4041068"/>
            <a:ext cx="21602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REVOKED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>
            <a:stCxn id="10" idx="3"/>
            <a:endCxn id="11" idx="0"/>
          </p:cNvCxnSpPr>
          <p:nvPr/>
        </p:nvCxnSpPr>
        <p:spPr>
          <a:xfrm flipH="1">
            <a:off x="3167844" y="3313001"/>
            <a:ext cx="640396" cy="728067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8" idx="4"/>
            <a:endCxn id="10" idx="0"/>
          </p:cNvCxnSpPr>
          <p:nvPr/>
        </p:nvCxnSpPr>
        <p:spPr>
          <a:xfrm flipH="1">
            <a:off x="4572000" y="1736812"/>
            <a:ext cx="18002" cy="900100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" idx="6"/>
            <a:endCxn id="10" idx="7"/>
          </p:cNvCxnSpPr>
          <p:nvPr/>
        </p:nvCxnSpPr>
        <p:spPr>
          <a:xfrm flipH="1" flipV="1">
            <a:off x="5335760" y="2752911"/>
            <a:ext cx="316360" cy="280045"/>
          </a:xfrm>
          <a:prstGeom prst="bentConnector4">
            <a:avLst>
              <a:gd name="adj1" fmla="val -72259"/>
              <a:gd name="adj2" fmla="val 223051"/>
            </a:avLst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031940" y="1952836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Apply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52120" y="2240868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Renew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07804" y="3465004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Revoke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824028" y="4041068"/>
            <a:ext cx="21242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EXPIRED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stCxn id="10" idx="5"/>
            <a:endCxn id="26" idx="0"/>
          </p:cNvCxnSpPr>
          <p:nvPr/>
        </p:nvCxnSpPr>
        <p:spPr>
          <a:xfrm>
            <a:off x="5335760" y="3313001"/>
            <a:ext cx="550386" cy="728067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11" idx="2"/>
            <a:endCxn id="38" idx="0"/>
          </p:cNvCxnSpPr>
          <p:nvPr/>
        </p:nvCxnSpPr>
        <p:spPr>
          <a:xfrm rot="10800000" flipH="1">
            <a:off x="2087724" y="1484784"/>
            <a:ext cx="2502278" cy="2952328"/>
          </a:xfrm>
          <a:prstGeom prst="bentConnector4">
            <a:avLst>
              <a:gd name="adj1" fmla="val -9136"/>
              <a:gd name="adj2" fmla="val 107743"/>
            </a:avLst>
          </a:prstGeom>
          <a:ln w="38100">
            <a:solidFill>
              <a:srgbClr val="1F497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26" idx="6"/>
            <a:endCxn id="38" idx="6"/>
          </p:cNvCxnSpPr>
          <p:nvPr/>
        </p:nvCxnSpPr>
        <p:spPr>
          <a:xfrm flipH="1" flipV="1">
            <a:off x="4716016" y="1610798"/>
            <a:ext cx="2232248" cy="2826314"/>
          </a:xfrm>
          <a:prstGeom prst="bentConnector3">
            <a:avLst>
              <a:gd name="adj1" fmla="val -10241"/>
            </a:avLst>
          </a:prstGeom>
          <a:ln w="38100">
            <a:solidFill>
              <a:srgbClr val="1F497D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463988" y="1484784"/>
            <a:ext cx="252028" cy="252028"/>
          </a:xfrm>
          <a:prstGeom prst="ellipse">
            <a:avLst/>
          </a:prstGeom>
          <a:solidFill>
            <a:schemeClr val="accent1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60"/>
          <p:cNvGrpSpPr/>
          <p:nvPr/>
        </p:nvGrpSpPr>
        <p:grpSpPr>
          <a:xfrm>
            <a:off x="5688124" y="5697252"/>
            <a:ext cx="410979" cy="396044"/>
            <a:chOff x="3095836" y="5517232"/>
            <a:chExt cx="410979" cy="396044"/>
          </a:xfrm>
        </p:grpSpPr>
        <p:sp>
          <p:nvSpPr>
            <p:cNvPr id="46" name="Oval 45"/>
            <p:cNvSpPr/>
            <p:nvPr/>
          </p:nvSpPr>
          <p:spPr>
            <a:xfrm>
              <a:off x="3095836" y="5517232"/>
              <a:ext cx="410979" cy="39604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3167844" y="5589240"/>
              <a:ext cx="266963" cy="25202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9" name="Straight Arrow Connector 48"/>
          <p:cNvCxnSpPr>
            <a:stCxn id="26" idx="4"/>
            <a:endCxn id="46" idx="0"/>
          </p:cNvCxnSpPr>
          <p:nvPr/>
        </p:nvCxnSpPr>
        <p:spPr>
          <a:xfrm>
            <a:off x="5886146" y="4833156"/>
            <a:ext cx="7468" cy="864096"/>
          </a:xfrm>
          <a:prstGeom prst="straightConnector1">
            <a:avLst/>
          </a:prstGeom>
          <a:ln w="38100">
            <a:solidFill>
              <a:srgbClr val="1F49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364088" y="5013176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Retire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Web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81AC-D03E-48FA-B706-B1C836BA408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 l="1223" t="25656" r="11510"/>
          <a:stretch>
            <a:fillRect/>
          </a:stretch>
        </p:blipFill>
        <p:spPr bwMode="auto">
          <a:xfrm>
            <a:off x="755576" y="1412776"/>
            <a:ext cx="7488832" cy="4784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5148064" y="1664804"/>
            <a:ext cx="1584176" cy="4667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68244" y="1664804"/>
            <a:ext cx="1116124" cy="4667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59632" y="1664804"/>
            <a:ext cx="1296144" cy="4667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Arial" charset="0"/>
                <a:cs typeface="Arial" charset="0"/>
              </a:rPr>
              <a:t>Browser/OS Problems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We receive many certificate problems on our helpdesk, mostly expiries or browser issues</a:t>
            </a:r>
          </a:p>
          <a:p>
            <a:r>
              <a:rPr lang="en-GB" dirty="0" smtClean="0"/>
              <a:t>Browsers change, we can't support them all</a:t>
            </a:r>
          </a:p>
          <a:p>
            <a:r>
              <a:rPr lang="en-GB" dirty="0" err="1" smtClean="0"/>
              <a:t>OpenCA</a:t>
            </a:r>
            <a:r>
              <a:rPr lang="en-GB" dirty="0" smtClean="0"/>
              <a:t> s/w was problematic to update.</a:t>
            </a:r>
          </a:p>
          <a:p>
            <a:pPr>
              <a:buNone/>
            </a:pPr>
            <a:endParaRPr lang="en-GB" sz="2800" dirty="0" smtClean="0">
              <a:hlinkClick r:id="rId3"/>
            </a:endParaRPr>
          </a:p>
          <a:p>
            <a:pPr>
              <a:buNone/>
            </a:pPr>
            <a:r>
              <a:rPr lang="en-GB" sz="2800" dirty="0" smtClean="0">
                <a:hlinkClick r:id="rId3"/>
              </a:rPr>
              <a:t>http://www.ngs.ac.uk/supported-internet-browsers</a:t>
            </a:r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CB0DF-D754-49D3-81FD-8914A5A075E3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3548" y="5265204"/>
            <a:ext cx="2604811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9852" y="5229200"/>
            <a:ext cx="2604811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152" y="5229200"/>
            <a:ext cx="2604811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31540" y="1196752"/>
            <a:ext cx="8255260" cy="4929411"/>
          </a:xfrm>
        </p:spPr>
        <p:txBody>
          <a:bodyPr/>
          <a:lstStyle/>
          <a:p>
            <a:endParaRPr lang="en-GB" dirty="0" smtClean="0"/>
          </a:p>
        </p:txBody>
      </p:sp>
      <p:sp>
        <p:nvSpPr>
          <p:cNvPr id="81" name="Rectangle 80"/>
          <p:cNvSpPr/>
          <p:nvPr/>
        </p:nvSpPr>
        <p:spPr>
          <a:xfrm>
            <a:off x="791580" y="3140968"/>
            <a:ext cx="3168352" cy="2880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5148064" y="3140968"/>
            <a:ext cx="3204356" cy="2880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Old </a:t>
            </a:r>
            <a:r>
              <a:rPr lang="en-US" dirty="0" err="1" smtClean="0">
                <a:latin typeface="Arial" charset="0"/>
                <a:cs typeface="Arial" charset="0"/>
              </a:rPr>
              <a:t>vs</a:t>
            </a:r>
            <a:r>
              <a:rPr lang="en-US" dirty="0" smtClean="0">
                <a:latin typeface="Arial" charset="0"/>
                <a:cs typeface="Arial" charset="0"/>
              </a:rPr>
              <a:t> New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12/04/2013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CF Manchester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4252A-B983-4998-9D64-682A8E6AE6AA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031940" y="1304764"/>
            <a:ext cx="1044116" cy="3960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CA-Sign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48164" y="5481228"/>
            <a:ext cx="1368152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CertWizard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59932" y="2096852"/>
            <a:ext cx="1188132" cy="900100"/>
            <a:chOff x="3887924" y="1628800"/>
            <a:chExt cx="1188132" cy="1152128"/>
          </a:xfrm>
        </p:grpSpPr>
        <p:sp>
          <p:nvSpPr>
            <p:cNvPr id="18" name="Rectangle 17"/>
            <p:cNvSpPr/>
            <p:nvPr/>
          </p:nvSpPr>
          <p:spPr>
            <a:xfrm>
              <a:off x="3887924" y="1628800"/>
              <a:ext cx="1188132" cy="11521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1F4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4103948" y="1772816"/>
              <a:ext cx="756084" cy="9001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CA DB</a:t>
              </a:r>
              <a:endParaRPr lang="en-GB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971600" y="4905164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Browsers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27684" y="3284984"/>
            <a:ext cx="1368152" cy="1116122"/>
            <a:chOff x="2411760" y="3342590"/>
            <a:chExt cx="1368152" cy="892897"/>
          </a:xfrm>
        </p:grpSpPr>
        <p:sp>
          <p:nvSpPr>
            <p:cNvPr id="22" name="Rectangle 21"/>
            <p:cNvSpPr/>
            <p:nvPr/>
          </p:nvSpPr>
          <p:spPr>
            <a:xfrm>
              <a:off x="2411760" y="3342590"/>
              <a:ext cx="1368152" cy="6264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1F4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err="1" smtClean="0">
                  <a:solidFill>
                    <a:schemeClr val="tx1"/>
                  </a:solidFill>
                </a:rPr>
                <a:t>OpenCA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11760" y="3969058"/>
              <a:ext cx="1368152" cy="2664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1F4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 smtClean="0">
                  <a:solidFill>
                    <a:schemeClr val="tx1"/>
                  </a:solidFill>
                </a:rPr>
                <a:t>https</a:t>
              </a:r>
              <a:endParaRPr lang="en-GB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48164" y="3284984"/>
            <a:ext cx="1368152" cy="1116122"/>
            <a:chOff x="2411760" y="3342590"/>
            <a:chExt cx="1368152" cy="892897"/>
          </a:xfrm>
        </p:grpSpPr>
        <p:sp>
          <p:nvSpPr>
            <p:cNvPr id="30" name="Rectangle 29"/>
            <p:cNvSpPr/>
            <p:nvPr/>
          </p:nvSpPr>
          <p:spPr>
            <a:xfrm>
              <a:off x="2411760" y="3342590"/>
              <a:ext cx="1368152" cy="6264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1F4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CA-Server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11760" y="3969058"/>
              <a:ext cx="1368152" cy="2664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1F49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 smtClean="0">
                  <a:solidFill>
                    <a:schemeClr val="tx1"/>
                  </a:solidFill>
                </a:rPr>
                <a:t>REST</a:t>
              </a:r>
              <a:endParaRPr lang="en-GB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7933" y="5445224"/>
            <a:ext cx="122579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>
            <a:stCxn id="11" idx="2"/>
            <a:endCxn id="18" idx="0"/>
          </p:cNvCxnSpPr>
          <p:nvPr/>
        </p:nvCxnSpPr>
        <p:spPr>
          <a:xfrm>
            <a:off x="4553998" y="1700808"/>
            <a:ext cx="0" cy="39604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735796" y="4905164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Bulk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92080" y="4905164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New Bulk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92280" y="4905164"/>
            <a:ext cx="1080120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F497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</a:t>
            </a:r>
          </a:p>
        </p:txBody>
      </p:sp>
      <p:cxnSp>
        <p:nvCxnSpPr>
          <p:cNvPr id="42" name="Straight Arrow Connector 41"/>
          <p:cNvCxnSpPr>
            <a:stCxn id="15" idx="0"/>
            <a:endCxn id="31" idx="2"/>
          </p:cNvCxnSpPr>
          <p:nvPr/>
        </p:nvCxnSpPr>
        <p:spPr>
          <a:xfrm flipV="1">
            <a:off x="6732240" y="4401106"/>
            <a:ext cx="0" cy="1080122"/>
          </a:xfrm>
          <a:prstGeom prst="straightConnector1">
            <a:avLst/>
          </a:prstGeom>
          <a:ln w="28575">
            <a:solidFill>
              <a:srgbClr val="1F497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0" idx="1"/>
            <a:endCxn id="18" idx="2"/>
          </p:cNvCxnSpPr>
          <p:nvPr/>
        </p:nvCxnSpPr>
        <p:spPr>
          <a:xfrm flipH="1" flipV="1">
            <a:off x="4553998" y="2996952"/>
            <a:ext cx="1494166" cy="679576"/>
          </a:xfrm>
          <a:prstGeom prst="straightConnector1">
            <a:avLst/>
          </a:prstGeom>
          <a:ln w="28575">
            <a:solidFill>
              <a:srgbClr val="1F497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3"/>
            <a:endCxn id="18" idx="2"/>
          </p:cNvCxnSpPr>
          <p:nvPr/>
        </p:nvCxnSpPr>
        <p:spPr>
          <a:xfrm flipV="1">
            <a:off x="3095836" y="2996952"/>
            <a:ext cx="1458162" cy="679576"/>
          </a:xfrm>
          <a:prstGeom prst="straightConnector1">
            <a:avLst/>
          </a:prstGeom>
          <a:ln w="28575">
            <a:solidFill>
              <a:srgbClr val="1F497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0" idx="0"/>
            <a:endCxn id="31" idx="2"/>
          </p:cNvCxnSpPr>
          <p:nvPr/>
        </p:nvCxnSpPr>
        <p:spPr>
          <a:xfrm flipH="1" flipV="1">
            <a:off x="6732240" y="4401106"/>
            <a:ext cx="900100" cy="504058"/>
          </a:xfrm>
          <a:prstGeom prst="straightConnector1">
            <a:avLst/>
          </a:prstGeom>
          <a:ln w="28575">
            <a:solidFill>
              <a:srgbClr val="1F497D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9" idx="0"/>
            <a:endCxn id="31" idx="2"/>
          </p:cNvCxnSpPr>
          <p:nvPr/>
        </p:nvCxnSpPr>
        <p:spPr>
          <a:xfrm flipV="1">
            <a:off x="5832140" y="4401106"/>
            <a:ext cx="900100" cy="504058"/>
          </a:xfrm>
          <a:prstGeom prst="straightConnector1">
            <a:avLst/>
          </a:prstGeom>
          <a:ln w="28575">
            <a:solidFill>
              <a:srgbClr val="1F497D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0" idx="0"/>
            <a:endCxn id="23" idx="2"/>
          </p:cNvCxnSpPr>
          <p:nvPr/>
        </p:nvCxnSpPr>
        <p:spPr>
          <a:xfrm flipV="1">
            <a:off x="1511660" y="4401106"/>
            <a:ext cx="900100" cy="504058"/>
          </a:xfrm>
          <a:prstGeom prst="straightConnector1">
            <a:avLst/>
          </a:prstGeom>
          <a:ln w="28575">
            <a:solidFill>
              <a:srgbClr val="1F497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8" idx="0"/>
            <a:endCxn id="23" idx="2"/>
          </p:cNvCxnSpPr>
          <p:nvPr/>
        </p:nvCxnSpPr>
        <p:spPr>
          <a:xfrm flipH="1" flipV="1">
            <a:off x="2411760" y="4401106"/>
            <a:ext cx="864096" cy="504058"/>
          </a:xfrm>
          <a:prstGeom prst="straightConnector1">
            <a:avLst/>
          </a:prstGeom>
          <a:ln w="28575">
            <a:solidFill>
              <a:srgbClr val="1F497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11560" y="2780928"/>
            <a:ext cx="756084" cy="324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1F497D"/>
                </a:solidFill>
              </a:rPr>
              <a:t>Old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04348" y="2708920"/>
            <a:ext cx="756084" cy="324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1F497D"/>
                </a:solidFill>
              </a:rPr>
              <a:t>New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18701</TotalTime>
  <Words>900</Words>
  <Application>Microsoft Office PowerPoint</Application>
  <PresentationFormat>On-screen Show (4:3)</PresentationFormat>
  <Paragraphs>200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CertWizard</vt:lpstr>
      <vt:lpstr>Outline</vt:lpstr>
      <vt:lpstr>What is a CA? </vt:lpstr>
      <vt:lpstr>The UK e-Science CA</vt:lpstr>
      <vt:lpstr>UK CA</vt:lpstr>
      <vt:lpstr>Certificate Lifecycle</vt:lpstr>
      <vt:lpstr>Old Web Interface</vt:lpstr>
      <vt:lpstr>Browser/OS Problems</vt:lpstr>
      <vt:lpstr>Old vs New</vt:lpstr>
      <vt:lpstr>CertWizard</vt:lpstr>
      <vt:lpstr>Slide 11</vt:lpstr>
      <vt:lpstr>Slide 12</vt:lpstr>
      <vt:lpstr>Renew Certificate</vt:lpstr>
      <vt:lpstr>Request Revocation</vt:lpstr>
      <vt:lpstr>Export/Backup</vt:lpstr>
      <vt:lpstr>Install</vt:lpstr>
      <vt:lpstr>Configuration</vt:lpstr>
      <vt:lpstr>MyProxyUploader</vt:lpstr>
      <vt:lpstr>Local Proxy</vt:lpstr>
      <vt:lpstr>VOMS attributes</vt:lpstr>
      <vt:lpstr>Future/in-Progress Work</vt:lpstr>
      <vt:lpstr>Acknowledgements</vt:lpstr>
      <vt:lpstr>PPPK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CertWizard Seminar</dc:title>
  <dc:creator>John Kewley</dc:creator>
  <cp:lastModifiedBy> </cp:lastModifiedBy>
  <cp:revision>59</cp:revision>
  <dcterms:created xsi:type="dcterms:W3CDTF">2011-09-09T16:02:02Z</dcterms:created>
  <dcterms:modified xsi:type="dcterms:W3CDTF">2013-04-12T13:44:10Z</dcterms:modified>
</cp:coreProperties>
</file>