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1"/>
  </p:notesMasterIdLst>
  <p:sldIdLst>
    <p:sldId id="257" r:id="rId2"/>
    <p:sldId id="262" r:id="rId3"/>
    <p:sldId id="261" r:id="rId4"/>
    <p:sldId id="266" r:id="rId5"/>
    <p:sldId id="264" r:id="rId6"/>
    <p:sldId id="260" r:id="rId7"/>
    <p:sldId id="267" r:id="rId8"/>
    <p:sldId id="263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08F"/>
    <a:srgbClr val="C13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757E8-BBA5-4017-A843-EB7DE70001A5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7F8AD-33BB-4EDC-B921-541CE899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8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82551"/>
          </a:xfrm>
        </p:spPr>
        <p:txBody>
          <a:bodyPr/>
          <a:lstStyle>
            <a:lvl1pPr>
              <a:defRPr>
                <a:solidFill>
                  <a:srgbClr val="25408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648072"/>
          </a:xfrm>
        </p:spPr>
        <p:txBody>
          <a:bodyPr/>
          <a:lstStyle>
            <a:lvl1pPr marL="0" indent="0" algn="ctr">
              <a:buNone/>
              <a:defRPr>
                <a:solidFill>
                  <a:srgbClr val="C1342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4896544" cy="3651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t>‹#›</a:t>
            </a:fld>
            <a:endParaRPr lang="es-ES"/>
          </a:p>
        </p:txBody>
      </p:sp>
      <p:pic>
        <p:nvPicPr>
          <p:cNvPr id="7" name="Picture 1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445224"/>
            <a:ext cx="928688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32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757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712"/>
            <a:ext cx="2057400" cy="52894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6019800" cy="5289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87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47664" y="6309320"/>
            <a:ext cx="4608512" cy="4320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888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55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077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686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t>‹#›</a:t>
            </a:fld>
            <a:endParaRPr lang="es-E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1628775"/>
            <a:ext cx="8207375" cy="46085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50228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71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3008313" cy="10501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86855"/>
            <a:ext cx="3008313" cy="42393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A664348-DC2E-4C46-A357-1ED243B754D0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362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73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317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3648" y="6309320"/>
            <a:ext cx="4752528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37312"/>
            <a:ext cx="895023" cy="53854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9651E4-DA85-47A1-9944-35D0B5406138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129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C1342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25408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25408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25408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5408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5408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s-ES" dirty="0" err="1" smtClean="0"/>
              <a:t>Here</a:t>
            </a:r>
            <a:r>
              <a:rPr lang="es-ES" dirty="0" smtClean="0"/>
              <a:t> Come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Feds</a:t>
            </a:r>
            <a:endParaRPr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err="1" smtClean="0"/>
              <a:t>Federated</a:t>
            </a:r>
            <a:r>
              <a:rPr lang="es-ES" dirty="0" smtClean="0"/>
              <a:t> </a:t>
            </a:r>
            <a:r>
              <a:rPr lang="es-ES" dirty="0" err="1" smtClean="0"/>
              <a:t>identity</a:t>
            </a:r>
            <a:r>
              <a:rPr lang="es-ES" dirty="0" smtClean="0"/>
              <a:t> </a:t>
            </a:r>
            <a:r>
              <a:rPr lang="es-ES" dirty="0" err="1" smtClean="0"/>
              <a:t>management</a:t>
            </a:r>
            <a:r>
              <a:rPr lang="es-ES" dirty="0" smtClean="0"/>
              <a:t>: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consumer’s</a:t>
            </a:r>
            <a:r>
              <a:rPr lang="es-ES" dirty="0" smtClean="0"/>
              <a:t> </a:t>
            </a:r>
            <a:r>
              <a:rPr lang="es-ES" dirty="0" err="1" smtClean="0"/>
              <a:t>perspective</a:t>
            </a:r>
            <a:endParaRPr lang="es-E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171700" y="4298950"/>
            <a:ext cx="6400800" cy="78623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Jens Jensen, STFC</a:t>
            </a:r>
          </a:p>
          <a:p>
            <a:pPr marL="0" indent="0" algn="r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On behalf of EUDAT AAI TF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804248" y="6453336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EGI CF Manchester April 2013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185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– EUDAT </a:t>
            </a:r>
            <a:r>
              <a:rPr lang="en-GB" i="1" dirty="0" smtClean="0"/>
              <a:t>in </a:t>
            </a:r>
            <a:r>
              <a:rPr lang="en-GB" i="1" dirty="0" err="1" smtClean="0"/>
              <a:t>nuce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EUDAT is building a </a:t>
            </a:r>
            <a:r>
              <a:rPr lang="en-GB" i="1" dirty="0" smtClean="0"/>
              <a:t>data e-infrastructure</a:t>
            </a:r>
            <a:endParaRPr lang="en-GB" dirty="0" smtClean="0"/>
          </a:p>
          <a:p>
            <a:pPr lvl="1"/>
            <a:r>
              <a:rPr lang="en-GB" dirty="0" smtClean="0"/>
              <a:t>Support user </a:t>
            </a:r>
            <a:r>
              <a:rPr lang="en-GB" dirty="0" smtClean="0"/>
              <a:t>communities (ESFRI)</a:t>
            </a:r>
            <a:endParaRPr lang="en-GB" dirty="0" smtClean="0"/>
          </a:p>
          <a:p>
            <a:pPr lvl="2"/>
            <a:r>
              <a:rPr lang="en-GB" dirty="0" smtClean="0"/>
              <a:t>CLARIN (linguistics, heterogeneous + long tail)</a:t>
            </a:r>
          </a:p>
          <a:p>
            <a:pPr lvl="2"/>
            <a:r>
              <a:rPr lang="en-GB" dirty="0" smtClean="0"/>
              <a:t>ENES (climate)</a:t>
            </a:r>
          </a:p>
          <a:p>
            <a:pPr lvl="2"/>
            <a:r>
              <a:rPr lang="en-GB" dirty="0" smtClean="0"/>
              <a:t>EPOS (Earth </a:t>
            </a:r>
            <a:r>
              <a:rPr lang="en-GB" dirty="0" err="1" smtClean="0"/>
              <a:t>obs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VPH (human physiology)</a:t>
            </a:r>
          </a:p>
          <a:p>
            <a:pPr lvl="2"/>
            <a:r>
              <a:rPr lang="en-GB" dirty="0" err="1" smtClean="0"/>
              <a:t>LifeWatch</a:t>
            </a:r>
            <a:r>
              <a:rPr lang="en-GB" dirty="0" smtClean="0"/>
              <a:t> (biodiversity)</a:t>
            </a:r>
          </a:p>
          <a:p>
            <a:pPr lvl="1"/>
            <a:r>
              <a:rPr lang="en-GB" dirty="0" smtClean="0"/>
              <a:t>Move data in and out of EUDAT: PRACE, EGI, …</a:t>
            </a:r>
          </a:p>
          <a:p>
            <a:pPr lvl="1"/>
            <a:r>
              <a:rPr lang="en-GB" dirty="0" smtClean="0"/>
              <a:t>Move data between sites (replication)</a:t>
            </a:r>
          </a:p>
          <a:p>
            <a:pPr lvl="1"/>
            <a:r>
              <a:rPr lang="en-GB" dirty="0" smtClean="0"/>
              <a:t>Data storage for individual users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348-DC2E-4C46-A357-1ED243B754D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50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Principles: AAI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Authentication</a:t>
            </a:r>
          </a:p>
          <a:p>
            <a:pPr lvl="1"/>
            <a:r>
              <a:rPr lang="en-GB" dirty="0"/>
              <a:t>Make use of </a:t>
            </a:r>
            <a:r>
              <a:rPr lang="en-GB" i="1" dirty="0"/>
              <a:t>existing </a:t>
            </a:r>
            <a:r>
              <a:rPr lang="en-GB" i="1" dirty="0" smtClean="0"/>
              <a:t>infrastructures</a:t>
            </a:r>
          </a:p>
          <a:p>
            <a:pPr lvl="1"/>
            <a:r>
              <a:rPr lang="en-GB" dirty="0" smtClean="0"/>
              <a:t>SSO whenever possible</a:t>
            </a:r>
          </a:p>
          <a:p>
            <a:pPr lvl="1"/>
            <a:r>
              <a:rPr lang="en-GB" dirty="0" smtClean="0"/>
              <a:t>Make use of existing code - pragmatic</a:t>
            </a:r>
            <a:endParaRPr lang="en-GB" dirty="0"/>
          </a:p>
          <a:p>
            <a:r>
              <a:rPr lang="en-GB" dirty="0" smtClean="0"/>
              <a:t>Authorisation</a:t>
            </a:r>
          </a:p>
          <a:p>
            <a:pPr lvl="1"/>
            <a:r>
              <a:rPr lang="en-GB" dirty="0" smtClean="0"/>
              <a:t>Link </a:t>
            </a:r>
            <a:r>
              <a:rPr lang="en-GB" dirty="0"/>
              <a:t>to community </a:t>
            </a:r>
            <a:r>
              <a:rPr lang="en-GB" dirty="0" err="1" smtClean="0"/>
              <a:t>rôles</a:t>
            </a:r>
            <a:r>
              <a:rPr lang="en-GB" dirty="0" smtClean="0"/>
              <a:t> (users can be in more than one community)</a:t>
            </a:r>
          </a:p>
          <a:p>
            <a:r>
              <a:rPr lang="en-GB" dirty="0" smtClean="0"/>
              <a:t>Infrastructure</a:t>
            </a:r>
          </a:p>
          <a:p>
            <a:pPr lvl="1"/>
            <a:r>
              <a:rPr lang="en-GB" dirty="0" smtClean="0"/>
              <a:t>Like the grids, secure with </a:t>
            </a:r>
            <a:r>
              <a:rPr lang="en-GB" dirty="0" err="1" smtClean="0"/>
              <a:t>IGTF+commercial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348-DC2E-4C46-A357-1ED243B754D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085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eudat-idps-atps-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535835" cy="6858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348-DC2E-4C46-A357-1ED243B754D0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37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Scalable (10**7 users)</a:t>
            </a:r>
          </a:p>
          <a:p>
            <a:r>
              <a:rPr lang="en-GB" dirty="0" smtClean="0"/>
              <a:t>Easy enough to use for “non-technical” users</a:t>
            </a:r>
          </a:p>
          <a:p>
            <a:r>
              <a:rPr lang="en-GB" dirty="0" smtClean="0"/>
              <a:t>Support long tail researchers (aka homeless)</a:t>
            </a:r>
          </a:p>
          <a:p>
            <a:r>
              <a:rPr lang="en-GB" dirty="0" smtClean="0"/>
              <a:t>Portal and command line login</a:t>
            </a:r>
          </a:p>
          <a:p>
            <a:r>
              <a:rPr lang="en-GB" dirty="0" smtClean="0"/>
              <a:t>Mature, robust, </a:t>
            </a:r>
            <a:r>
              <a:rPr lang="en-GB" dirty="0" err="1" smtClean="0"/>
              <a:t>performant</a:t>
            </a:r>
            <a:endParaRPr lang="en-GB" dirty="0" smtClean="0"/>
          </a:p>
          <a:p>
            <a:r>
              <a:rPr lang="en-GB" dirty="0" smtClean="0"/>
              <a:t>Standards-based</a:t>
            </a:r>
            <a:endParaRPr lang="en-GB" dirty="0"/>
          </a:p>
          <a:p>
            <a:r>
              <a:rPr lang="en-GB" dirty="0" smtClean="0"/>
              <a:t>Work with existing community practices (if pos.)</a:t>
            </a:r>
          </a:p>
          <a:p>
            <a:r>
              <a:rPr lang="en-GB" dirty="0" smtClean="0"/>
              <a:t>Communities manage authorisation policies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348-DC2E-4C46-A357-1ED243B754D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86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Premise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 </a:t>
            </a:r>
            <a:r>
              <a:rPr lang="en-GB" i="1" dirty="0" smtClean="0"/>
              <a:t>existing user communities</a:t>
            </a:r>
            <a:endParaRPr lang="en-GB" dirty="0" smtClean="0"/>
          </a:p>
          <a:p>
            <a:pPr lvl="1"/>
            <a:r>
              <a:rPr lang="en-GB" dirty="0" smtClean="0"/>
              <a:t>CLARIN already using </a:t>
            </a:r>
            <a:r>
              <a:rPr lang="en-GB" dirty="0" err="1" smtClean="0"/>
              <a:t>Shib</a:t>
            </a:r>
            <a:r>
              <a:rPr lang="en-GB" dirty="0" smtClean="0"/>
              <a:t> (note the </a:t>
            </a:r>
            <a:r>
              <a:rPr lang="en-GB" dirty="0" err="1" smtClean="0"/>
              <a:t>ePTID</a:t>
            </a:r>
            <a:r>
              <a:rPr lang="en-GB" dirty="0" smtClean="0"/>
              <a:t> problem)</a:t>
            </a:r>
          </a:p>
          <a:p>
            <a:pPr lvl="1"/>
            <a:r>
              <a:rPr lang="en-GB" dirty="0" smtClean="0"/>
              <a:t>ENES already use </a:t>
            </a:r>
            <a:r>
              <a:rPr lang="en-GB" dirty="0" err="1" smtClean="0"/>
              <a:t>OpenID</a:t>
            </a:r>
            <a:r>
              <a:rPr lang="en-GB" dirty="0" smtClean="0"/>
              <a:t> (in ESGF)</a:t>
            </a:r>
          </a:p>
          <a:p>
            <a:pPr lvl="1"/>
            <a:r>
              <a:rPr lang="en-GB" dirty="0" smtClean="0"/>
              <a:t>Provide “authentication services”</a:t>
            </a:r>
          </a:p>
          <a:p>
            <a:r>
              <a:rPr lang="en-GB" dirty="0" smtClean="0"/>
              <a:t>Federated identity management</a:t>
            </a:r>
          </a:p>
          <a:p>
            <a:pPr lvl="1"/>
            <a:r>
              <a:rPr lang="en-GB" dirty="0" smtClean="0"/>
              <a:t>Must work with </a:t>
            </a:r>
            <a:r>
              <a:rPr lang="en-GB" dirty="0" err="1" smtClean="0"/>
              <a:t>iRODS</a:t>
            </a:r>
            <a:r>
              <a:rPr lang="en-GB" dirty="0" smtClean="0"/>
              <a:t> for data storage</a:t>
            </a:r>
          </a:p>
          <a:p>
            <a:pPr lvl="1"/>
            <a:r>
              <a:rPr lang="en-GB" dirty="0" smtClean="0"/>
              <a:t>Must work with </a:t>
            </a:r>
            <a:r>
              <a:rPr lang="en-GB" dirty="0" err="1" smtClean="0"/>
              <a:t>GridFTP</a:t>
            </a:r>
            <a:r>
              <a:rPr lang="en-GB" dirty="0" smtClean="0"/>
              <a:t> (and </a:t>
            </a:r>
            <a:r>
              <a:rPr lang="en-GB" dirty="0" err="1" smtClean="0"/>
              <a:t>GlobusOnline</a:t>
            </a:r>
            <a:r>
              <a:rPr lang="en-GB" dirty="0" smtClean="0"/>
              <a:t>) for data movement</a:t>
            </a:r>
          </a:p>
          <a:p>
            <a:pPr lvl="1"/>
            <a:r>
              <a:rPr lang="en-GB" dirty="0" smtClean="0"/>
              <a:t>Must work with </a:t>
            </a:r>
            <a:r>
              <a:rPr lang="en-GB" dirty="0" err="1" smtClean="0"/>
              <a:t>Invenio</a:t>
            </a:r>
            <a:r>
              <a:rPr lang="en-GB" smtClean="0"/>
              <a:t> (ORCID)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348-DC2E-4C46-A357-1ED243B754D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501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A and Plan B API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948264" y="1773560"/>
            <a:ext cx="2016224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Redirect to EUDAT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8224" y="2133600"/>
            <a:ext cx="2160240" cy="39604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Obtain Access Token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6989" y="2772008"/>
            <a:ext cx="1800200" cy="31060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Call CA API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5148064" y="2772008"/>
            <a:ext cx="576064" cy="310600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Brace 7"/>
          <p:cNvSpPr/>
          <p:nvPr/>
        </p:nvSpPr>
        <p:spPr>
          <a:xfrm>
            <a:off x="2568408" y="1773560"/>
            <a:ext cx="576064" cy="432048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64152" y="3352542"/>
            <a:ext cx="20874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rgbClr val="FF0000"/>
                </a:solidFill>
                <a:latin typeface="Edwardian Script ITC" pitchFamily="66" charset="0"/>
                <a:cs typeface="Arial" pitchFamily="34" charset="0"/>
              </a:rPr>
              <a:t>Plan 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96236" y="3863346"/>
            <a:ext cx="21018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rgbClr val="FF0000"/>
                </a:solidFill>
                <a:latin typeface="Edwardian Script ITC" pitchFamily="66" charset="0"/>
                <a:cs typeface="Arial" pitchFamily="34" charset="0"/>
              </a:rPr>
              <a:t>Plan B</a:t>
            </a:r>
          </a:p>
        </p:txBody>
      </p:sp>
    </p:spTree>
    <p:extLst>
      <p:ext uri="{BB962C8B-B14F-4D97-AF65-F5344CB8AC3E}">
        <p14:creationId xmlns:p14="http://schemas.microsoft.com/office/powerpoint/2010/main" val="224159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Evaluations – 2010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Standalone </a:t>
            </a:r>
            <a:r>
              <a:rPr lang="en-GB" dirty="0" err="1" smtClean="0"/>
              <a:t>Shib</a:t>
            </a:r>
            <a:r>
              <a:rPr lang="en-GB" dirty="0" smtClean="0"/>
              <a:t> (or SAML)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Work with a single community’s portal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</a:t>
            </a:r>
            <a:r>
              <a:rPr lang="en-GB" dirty="0" err="1" smtClean="0"/>
              <a:t>SimpleSAMLPhp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EGI or GEMBUS STS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Contrail AAI code – see </a:t>
            </a:r>
            <a:r>
              <a:rPr lang="en-GB" dirty="0" err="1" smtClean="0"/>
              <a:t>Yvon’s</a:t>
            </a:r>
            <a:r>
              <a:rPr lang="en-GB" dirty="0" smtClean="0"/>
              <a:t> talk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Moonshot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348-DC2E-4C46-A357-1ED243B754D0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63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Code satisfying most requirements least mature</a:t>
            </a:r>
          </a:p>
          <a:p>
            <a:r>
              <a:rPr lang="en-GB" dirty="0" smtClean="0"/>
              <a:t>Need X.509 – at least internally (</a:t>
            </a:r>
            <a:r>
              <a:rPr lang="en-GB" dirty="0" err="1" smtClean="0"/>
              <a:t>GridFTP</a:t>
            </a:r>
            <a:r>
              <a:rPr lang="en-GB" dirty="0" smtClean="0"/>
              <a:t>)</a:t>
            </a:r>
          </a:p>
          <a:p>
            <a:r>
              <a:rPr lang="en-GB" dirty="0" smtClean="0"/>
              <a:t>Need good docs for integrators – and effort!</a:t>
            </a:r>
          </a:p>
          <a:p>
            <a:pPr lvl="1"/>
            <a:r>
              <a:rPr lang="en-GB" dirty="0" smtClean="0"/>
              <a:t>Need to be able to work with </a:t>
            </a:r>
            <a:r>
              <a:rPr lang="en-GB" dirty="0" smtClean="0"/>
              <a:t>betas</a:t>
            </a:r>
          </a:p>
          <a:p>
            <a:r>
              <a:rPr lang="en-GB" dirty="0" smtClean="0"/>
              <a:t>Technical collaborations: EGI, EUDAT, Contrail</a:t>
            </a:r>
          </a:p>
          <a:p>
            <a:r>
              <a:rPr lang="en-GB" dirty="0" smtClean="0"/>
              <a:t>Supporting multiple communities:</a:t>
            </a:r>
          </a:p>
          <a:p>
            <a:pPr lvl="1"/>
            <a:r>
              <a:rPr lang="en-GB" dirty="0" smtClean="0"/>
              <a:t>Ends up being </a:t>
            </a:r>
            <a:r>
              <a:rPr lang="en-GB" dirty="0" err="1" smtClean="0"/>
              <a:t>kludgy</a:t>
            </a:r>
            <a:endParaRPr lang="en-GB" dirty="0" smtClean="0"/>
          </a:p>
          <a:p>
            <a:pPr lvl="1"/>
            <a:r>
              <a:rPr lang="en-GB" dirty="0" err="1" smtClean="0"/>
              <a:t>MyProxy</a:t>
            </a:r>
            <a:r>
              <a:rPr lang="en-GB" dirty="0" smtClean="0"/>
              <a:t> for GO, OAuth2 for ORCID, …</a:t>
            </a:r>
          </a:p>
          <a:p>
            <a:r>
              <a:rPr lang="en-GB" dirty="0" smtClean="0"/>
              <a:t>Requirements change regularly</a:t>
            </a:r>
          </a:p>
          <a:p>
            <a:r>
              <a:rPr lang="en-GB" dirty="0" smtClean="0"/>
              <a:t>Can spend ∞ time on evaluations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348-DC2E-4C46-A357-1ED243B754D0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20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DA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>
                <a:lumMod val="75000"/>
                <a:lumOff val="25000"/>
              </a:schemeClr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364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EUDAT_Template</vt:lpstr>
      <vt:lpstr>Here Come the Feds</vt:lpstr>
      <vt:lpstr>Background – EUDAT in nuce</vt:lpstr>
      <vt:lpstr>Principles: AAI</vt:lpstr>
      <vt:lpstr>PowerPoint Presentation</vt:lpstr>
      <vt:lpstr>Requirements</vt:lpstr>
      <vt:lpstr>Premise</vt:lpstr>
      <vt:lpstr>Plan A and Plan B API</vt:lpstr>
      <vt:lpstr>Evaluations – 2010</vt:lpstr>
      <vt:lpstr>Findings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 goes the title</dc:title>
  <dc:creator>bscuser</dc:creator>
  <cp:lastModifiedBy>Jensen, Jens (STFC,RAL,SC)</cp:lastModifiedBy>
  <cp:revision>12</cp:revision>
  <dcterms:created xsi:type="dcterms:W3CDTF">2012-01-16T09:02:25Z</dcterms:created>
  <dcterms:modified xsi:type="dcterms:W3CDTF">2013-04-11T15:22:45Z</dcterms:modified>
</cp:coreProperties>
</file>