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4" r:id="rId2"/>
  </p:sldMasterIdLst>
  <p:notesMasterIdLst>
    <p:notesMasterId r:id="rId15"/>
  </p:notesMasterIdLst>
  <p:handoutMasterIdLst>
    <p:handoutMasterId r:id="rId16"/>
  </p:handoutMasterIdLst>
  <p:sldIdLst>
    <p:sldId id="405" r:id="rId3"/>
    <p:sldId id="406" r:id="rId4"/>
    <p:sldId id="409" r:id="rId5"/>
    <p:sldId id="408" r:id="rId6"/>
    <p:sldId id="426" r:id="rId7"/>
    <p:sldId id="411" r:id="rId8"/>
    <p:sldId id="423" r:id="rId9"/>
    <p:sldId id="410" r:id="rId10"/>
    <p:sldId id="422" r:id="rId11"/>
    <p:sldId id="413" r:id="rId12"/>
    <p:sldId id="415" r:id="rId13"/>
    <p:sldId id="407" r:id="rId14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6600"/>
    <a:srgbClr val="FFFF66"/>
    <a:srgbClr val="E1E1FF"/>
    <a:srgbClr val="D0E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86620" autoAdjust="0"/>
  </p:normalViewPr>
  <p:slideViewPr>
    <p:cSldViewPr>
      <p:cViewPr varScale="1">
        <p:scale>
          <a:sx n="74" d="100"/>
          <a:sy n="74" d="100"/>
        </p:scale>
        <p:origin x="-17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98" y="21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ADB-14E7-40ED-B1F8-1611DF1CC19C}" type="datetimeFigureOut">
              <a:rPr lang="en-GB" smtClean="0"/>
              <a:pPr/>
              <a:t>11/04/2013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8DB97-9092-4686-8E2B-07ED3AEC28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073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itchFamily="84" charset="-128"/>
              </a:defRPr>
            </a:lvl1pPr>
          </a:lstStyle>
          <a:p>
            <a:pPr>
              <a:defRPr/>
            </a:pPr>
            <a:fld id="{1F0831AD-B086-4E0B-89DE-82D4A04B4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92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0831AD-B086-4E0B-89DE-82D4A04B4DE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A7869-4E1D-4F05-BAE3-FF2A4DCD5F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B3AB5-B04F-44D7-B18C-C238BBE865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FE6D2-C82E-4237-8E07-174A9970B2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4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929063"/>
            <a:ext cx="7772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7D0B076-D134-424C-B6C2-889E152E18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9" descr="STFC_to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407" r:id="rId2"/>
    <p:sldLayoutId id="2147484408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ヒラギノ角ゴ Pro W3" pitchFamily="84" charset="-128"/>
              </a:defRPr>
            </a:lvl1pPr>
          </a:lstStyle>
          <a:p>
            <a:pPr>
              <a:defRPr/>
            </a:pPr>
            <a:fld id="{EA06C08F-EABA-4AE7-AF94-C767E0C9ED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294313"/>
            <a:ext cx="9144000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9" r:id="rId1"/>
    <p:sldLayoutId id="2147484410" r:id="rId2"/>
    <p:sldLayoutId id="2147484411" r:id="rId3"/>
    <p:sldLayoutId id="2147484412" r:id="rId4"/>
    <p:sldLayoutId id="2147484413" r:id="rId5"/>
    <p:sldLayoutId id="2147484414" r:id="rId6"/>
    <p:sldLayoutId id="2147484415" r:id="rId7"/>
    <p:sldLayoutId id="2147484416" r:id="rId8"/>
    <p:sldLayoutId id="2147484417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721804" y="1772816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The New APEL Client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1403648" y="5157192"/>
            <a:ext cx="6400800" cy="936104"/>
          </a:xfrm>
        </p:spPr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Will Rogers, STFC</a:t>
            </a:r>
          </a:p>
        </p:txBody>
      </p:sp>
      <p:sp>
        <p:nvSpPr>
          <p:cNvPr id="23554" name="AutoShape 2" descr="http://schmalkoke.de/wolfenbuettel/kaserne/englische/b_sqn/parking/ssm.jpg"/>
          <p:cNvSpPr>
            <a:spLocks noChangeAspect="1" noChangeArrowheads="1"/>
          </p:cNvSpPr>
          <p:nvPr/>
        </p:nvSpPr>
        <p:spPr bwMode="auto">
          <a:xfrm>
            <a:off x="155575" y="-2033588"/>
            <a:ext cx="5657850" cy="4238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https://encrypted-tbn2.gstatic.com/images?q=tbn:ANd9GcSlEkGidGx3oDuO2qQXU26fbof0NebuPRnqKboKTrJvsBQI13XC"/>
          <p:cNvSpPr>
            <a:spLocks noChangeAspect="1" noChangeArrowheads="1"/>
          </p:cNvSpPr>
          <p:nvPr/>
        </p:nvSpPr>
        <p:spPr bwMode="auto">
          <a:xfrm>
            <a:off x="155575" y="-1912938"/>
            <a:ext cx="4676775" cy="399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12976"/>
            <a:ext cx="1800200" cy="153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YAIM</a:t>
            </a:r>
            <a:endParaRPr lang="en-GB" dirty="0"/>
          </a:p>
        </p:txBody>
      </p: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527846"/>
          </a:xfrm>
        </p:spPr>
        <p:txBody>
          <a:bodyPr/>
          <a:lstStyle/>
          <a:p>
            <a:r>
              <a:rPr lang="en-GB" dirty="0" smtClean="0"/>
              <a:t>We haven’t yet written a </a:t>
            </a:r>
            <a:r>
              <a:rPr lang="en-GB" dirty="0" err="1" smtClean="0"/>
              <a:t>yaim</a:t>
            </a:r>
            <a:r>
              <a:rPr lang="en-GB" dirty="0" smtClean="0"/>
              <a:t> module</a:t>
            </a:r>
          </a:p>
          <a:p>
            <a:r>
              <a:rPr lang="en-GB" dirty="0" smtClean="0"/>
              <a:t>We have had some discussion from people who would like to use </a:t>
            </a:r>
            <a:r>
              <a:rPr lang="en-GB" dirty="0" err="1" smtClean="0"/>
              <a:t>yaim</a:t>
            </a:r>
            <a:endParaRPr lang="en-GB" dirty="0" smtClean="0"/>
          </a:p>
          <a:p>
            <a:r>
              <a:rPr lang="en-GB" dirty="0" smtClean="0"/>
              <a:t>It will take some time for the module to be written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Or would someone like to write it…?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28600" y="188640"/>
            <a:ext cx="7775848" cy="1143000"/>
          </a:xfrm>
        </p:spPr>
        <p:txBody>
          <a:bodyPr/>
          <a:lstStyle/>
          <a:p>
            <a:r>
              <a:rPr lang="en-GB" dirty="0" smtClean="0"/>
              <a:t>Brave New World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Our first sites are migrating.  </a:t>
            </a:r>
            <a:endParaRPr lang="en-GB" dirty="0" smtClean="0"/>
          </a:p>
          <a:p>
            <a:pPr lvl="1"/>
            <a:r>
              <a:rPr lang="en-GB" dirty="0" smtClean="0"/>
              <a:t>We </a:t>
            </a:r>
            <a:r>
              <a:rPr lang="en-GB" dirty="0" smtClean="0"/>
              <a:t>are refining the documentation</a:t>
            </a:r>
          </a:p>
          <a:p>
            <a:r>
              <a:rPr lang="en-GB" dirty="0" smtClean="0"/>
              <a:t>The old server database will slowly shrink</a:t>
            </a:r>
          </a:p>
          <a:p>
            <a:r>
              <a:rPr lang="en-GB" dirty="0" smtClean="0"/>
              <a:t>The new server database will grow</a:t>
            </a:r>
          </a:p>
          <a:p>
            <a:r>
              <a:rPr lang="en-GB" dirty="0" smtClean="0"/>
              <a:t>Eventually, we will turn off old APEL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0648"/>
            <a:ext cx="1844823" cy="184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8615" y="1340768"/>
            <a:ext cx="7772400" cy="1143000"/>
          </a:xfrm>
        </p:spPr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Questions?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2780928"/>
            <a:ext cx="4474143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Introduction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75"/>
          </a:xfrm>
        </p:spPr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Background</a:t>
            </a:r>
          </a:p>
          <a:p>
            <a:r>
              <a:rPr lang="en-GB" dirty="0" smtClean="0">
                <a:latin typeface="Arial" charset="0"/>
                <a:cs typeface="Arial" charset="0"/>
              </a:rPr>
              <a:t>The changes in APEL client</a:t>
            </a:r>
          </a:p>
          <a:p>
            <a:r>
              <a:rPr lang="en-GB" dirty="0" smtClean="0">
                <a:latin typeface="Arial" charset="0"/>
                <a:cs typeface="Arial" charset="0"/>
              </a:rPr>
              <a:t>The new capabilities</a:t>
            </a:r>
          </a:p>
          <a:p>
            <a:r>
              <a:rPr lang="en-GB" dirty="0" smtClean="0">
                <a:latin typeface="Arial" charset="0"/>
                <a:cs typeface="Arial" charset="0"/>
              </a:rPr>
              <a:t>How to make the change</a:t>
            </a:r>
          </a:p>
          <a:p>
            <a:r>
              <a:rPr lang="en-GB" dirty="0" smtClean="0">
                <a:latin typeface="Arial" charset="0"/>
                <a:cs typeface="Arial" charset="0"/>
              </a:rPr>
              <a:t>YAIM?</a:t>
            </a:r>
          </a:p>
          <a:p>
            <a:r>
              <a:rPr lang="en-GB" dirty="0" smtClean="0">
                <a:latin typeface="Arial" charset="0"/>
                <a:cs typeface="Arial" charset="0"/>
              </a:rPr>
              <a:t>Where next?</a:t>
            </a:r>
          </a:p>
        </p:txBody>
      </p:sp>
      <p:sp>
        <p:nvSpPr>
          <p:cNvPr id="21506" name="AutoShape 2" descr="http://schmalkoke.de/wolfenbuettel/kaserne/englische/b_sqn/parking/ssm.jpg"/>
          <p:cNvSpPr>
            <a:spLocks noChangeAspect="1" noChangeArrowheads="1"/>
          </p:cNvSpPr>
          <p:nvPr/>
        </p:nvSpPr>
        <p:spPr bwMode="auto">
          <a:xfrm>
            <a:off x="155575" y="-2033588"/>
            <a:ext cx="5657850" cy="4238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http://schmalkoke.de/wolfenbuettel/kaserne/englische/b_sqn/parking/ssm.jpg"/>
          <p:cNvSpPr>
            <a:spLocks noChangeAspect="1" noChangeArrowheads="1"/>
          </p:cNvSpPr>
          <p:nvPr/>
        </p:nvSpPr>
        <p:spPr bwMode="auto">
          <a:xfrm>
            <a:off x="155575" y="-2033588"/>
            <a:ext cx="5657850" cy="4238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64" name="Content Placeholder 3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75"/>
          </a:xfrm>
        </p:spPr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The APEL software is pretty old 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Originally written in 2004</a:t>
            </a:r>
          </a:p>
          <a:p>
            <a:r>
              <a:rPr lang="en-GB" dirty="0" smtClean="0">
                <a:latin typeface="Arial" charset="0"/>
                <a:cs typeface="Arial" charset="0"/>
              </a:rPr>
              <a:t>Both the server and the client needed an overhaul</a:t>
            </a:r>
          </a:p>
          <a:p>
            <a:r>
              <a:rPr lang="en-GB" dirty="0" smtClean="0">
                <a:latin typeface="Arial" charset="0"/>
                <a:cs typeface="Arial" charset="0"/>
              </a:rPr>
              <a:t>New requirements meant that big changes were needed</a:t>
            </a:r>
          </a:p>
          <a:p>
            <a:pPr lvl="1"/>
            <a:r>
              <a:rPr lang="en-GB" dirty="0" smtClean="0">
                <a:latin typeface="Arial" charset="0"/>
                <a:cs typeface="Arial" charset="0"/>
              </a:rPr>
              <a:t>So we have </a:t>
            </a:r>
            <a:r>
              <a:rPr lang="en-GB" dirty="0" smtClean="0">
                <a:latin typeface="Arial" charset="0"/>
                <a:cs typeface="Arial" charset="0"/>
              </a:rPr>
              <a:t>rewritten the software </a:t>
            </a:r>
            <a:endParaRPr lang="en-GB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Improvements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Use of EGI message broker network</a:t>
            </a:r>
          </a:p>
          <a:p>
            <a:r>
              <a:rPr lang="en-GB" sz="2000" dirty="0" smtClean="0"/>
              <a:t>Interoperability with UNICORE (via EMPA*)</a:t>
            </a:r>
          </a:p>
          <a:p>
            <a:r>
              <a:rPr lang="en-GB" sz="2000" dirty="0" smtClean="0"/>
              <a:t>Interoperability with ARC (via SSM2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Compatibility with CAR and </a:t>
            </a:r>
            <a:r>
              <a:rPr lang="en-GB" sz="2000" dirty="0" err="1" smtClean="0"/>
              <a:t>StAR</a:t>
            </a:r>
            <a:endParaRPr lang="en-GB" sz="2000" dirty="0" smtClean="0"/>
          </a:p>
          <a:p>
            <a:r>
              <a:rPr lang="en-GB" sz="2000" dirty="0" smtClean="0"/>
              <a:t>Option to send ‘summaries’</a:t>
            </a:r>
            <a:endParaRPr lang="en-GB" sz="2000" dirty="0" smtClean="0"/>
          </a:p>
          <a:p>
            <a:r>
              <a:rPr lang="en-GB" sz="2000" dirty="0" smtClean="0"/>
              <a:t>Capability for multi-core </a:t>
            </a:r>
            <a:r>
              <a:rPr lang="en-GB" sz="2000" dirty="0" smtClean="0"/>
              <a:t>accounting</a:t>
            </a:r>
          </a:p>
          <a:p>
            <a:r>
              <a:rPr lang="en-GB" sz="2000" dirty="0" smtClean="0"/>
              <a:t>Capability for ‘local job’ accounting</a:t>
            </a:r>
            <a:endParaRPr lang="en-GB" sz="2000" dirty="0" smtClean="0"/>
          </a:p>
          <a:p>
            <a:r>
              <a:rPr lang="en-GB" sz="2000" dirty="0" smtClean="0"/>
              <a:t>SLURM accounting (thanks to Lisa </a:t>
            </a:r>
            <a:r>
              <a:rPr lang="en-GB" sz="2000" dirty="0" err="1" smtClean="0"/>
              <a:t>Zangrando</a:t>
            </a:r>
            <a:r>
              <a:rPr lang="en-GB" sz="2000" dirty="0" smtClean="0"/>
              <a:t>)</a:t>
            </a:r>
            <a:endParaRPr lang="en-GB" sz="2000" dirty="0" smtClean="0"/>
          </a:p>
          <a:p>
            <a:r>
              <a:rPr lang="en-GB" sz="2000" dirty="0" smtClean="0"/>
              <a:t>Cloud accounting compatibility</a:t>
            </a:r>
          </a:p>
          <a:p>
            <a:r>
              <a:rPr lang="en-GB" sz="2000" dirty="0" smtClean="0"/>
              <a:t>Storage accounting compatibility</a:t>
            </a:r>
          </a:p>
          <a:p>
            <a:r>
              <a:rPr lang="en-GB" sz="2000" dirty="0" smtClean="0"/>
              <a:t>Many, many internal server simplifications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* ask me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Picture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365866" y="2377239"/>
            <a:ext cx="2016224" cy="187220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APEL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 machine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797914" y="4249447"/>
            <a:ext cx="1152128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SSM2</a:t>
            </a:r>
          </a:p>
        </p:txBody>
      </p:sp>
      <p:cxnSp>
        <p:nvCxnSpPr>
          <p:cNvPr id="8" name="Straight Arrow Connector 7"/>
          <p:cNvCxnSpPr>
            <a:stCxn id="6" idx="2"/>
            <a:endCxn id="9" idx="0"/>
          </p:cNvCxnSpPr>
          <p:nvPr/>
        </p:nvCxnSpPr>
        <p:spPr bwMode="auto">
          <a:xfrm flipH="1">
            <a:off x="2915816" y="4681495"/>
            <a:ext cx="1458162" cy="7052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871700" y="538676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APEL Server</a:t>
            </a:r>
            <a:endParaRPr lang="en-GB" dirty="0"/>
          </a:p>
        </p:txBody>
      </p:sp>
      <p:sp>
        <p:nvSpPr>
          <p:cNvPr id="10" name="Flowchart: Magnetic Disk 9"/>
          <p:cNvSpPr/>
          <p:nvPr/>
        </p:nvSpPr>
        <p:spPr bwMode="auto">
          <a:xfrm>
            <a:off x="3959932" y="3313343"/>
            <a:ext cx="828092" cy="792088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27584" y="2852936"/>
            <a:ext cx="1872208" cy="11521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CE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043608" y="3465004"/>
            <a:ext cx="144016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APEL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 Parser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14" name="Straight Arrow Connector 13"/>
          <p:cNvCxnSpPr>
            <a:stCxn id="12" idx="3"/>
            <a:endCxn id="10" idx="2"/>
          </p:cNvCxnSpPr>
          <p:nvPr/>
        </p:nvCxnSpPr>
        <p:spPr bwMode="auto">
          <a:xfrm>
            <a:off x="2483768" y="3645024"/>
            <a:ext cx="1476164" cy="643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6599472" y="3491570"/>
            <a:ext cx="1872208" cy="11521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CE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815496" y="4103638"/>
            <a:ext cx="144016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APEL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 Parser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19" name="Straight Arrow Connector 18"/>
          <p:cNvCxnSpPr>
            <a:stCxn id="17" idx="1"/>
            <a:endCxn id="10" idx="4"/>
          </p:cNvCxnSpPr>
          <p:nvPr/>
        </p:nvCxnSpPr>
        <p:spPr bwMode="auto">
          <a:xfrm flipH="1" flipV="1">
            <a:off x="4788024" y="3709387"/>
            <a:ext cx="2027472" cy="5742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08783" y="1685517"/>
            <a:ext cx="1872208" cy="13834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Batch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 System?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300192" y="2510352"/>
            <a:ext cx="144016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APEL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 Parser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25" name="Straight Arrow Connector 24"/>
          <p:cNvCxnSpPr>
            <a:endCxn id="10" idx="4"/>
          </p:cNvCxnSpPr>
          <p:nvPr/>
        </p:nvCxnSpPr>
        <p:spPr bwMode="auto">
          <a:xfrm flipH="1">
            <a:off x="4788024" y="2690372"/>
            <a:ext cx="1512168" cy="10190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86856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3800488"/>
          </a:xfrm>
        </p:spPr>
        <p:txBody>
          <a:bodyPr/>
          <a:lstStyle/>
          <a:p>
            <a:r>
              <a:rPr lang="en-GB" sz="2800" dirty="0" smtClean="0"/>
              <a:t>Similar model to the old system</a:t>
            </a:r>
          </a:p>
          <a:p>
            <a:r>
              <a:rPr lang="en-GB" sz="2800" dirty="0" smtClean="0"/>
              <a:t>APEL </a:t>
            </a:r>
            <a:r>
              <a:rPr lang="en-GB" sz="2800" dirty="0" smtClean="0"/>
              <a:t>is now entirely python (~5000 lines</a:t>
            </a:r>
            <a:r>
              <a:rPr lang="en-GB" sz="2800" dirty="0" smtClean="0"/>
              <a:t>)</a:t>
            </a:r>
          </a:p>
          <a:p>
            <a:r>
              <a:rPr lang="en-GB" sz="2800" dirty="0" smtClean="0"/>
              <a:t>SSM2 is used for data transport</a:t>
            </a:r>
            <a:endParaRPr lang="en-GB" sz="2800" dirty="0" smtClean="0"/>
          </a:p>
          <a:p>
            <a:r>
              <a:rPr lang="en-GB" sz="2800" dirty="0" smtClean="0"/>
              <a:t>Sites will still have a local MySQL database</a:t>
            </a:r>
          </a:p>
          <a:p>
            <a:pPr lvl="1"/>
            <a:r>
              <a:rPr lang="en-GB" sz="2400" dirty="0" smtClean="0"/>
              <a:t>But it needs migrating</a:t>
            </a:r>
          </a:p>
          <a:p>
            <a:r>
              <a:rPr lang="en-GB" sz="2800" dirty="0" smtClean="0"/>
              <a:t>YAIM </a:t>
            </a:r>
            <a:r>
              <a:rPr lang="en-GB" sz="2800" dirty="0" smtClean="0"/>
              <a:t>not (yet?) used for configuration</a:t>
            </a:r>
          </a:p>
          <a:p>
            <a:endParaRPr lang="en-GB" dirty="0" smtClean="0"/>
          </a:p>
          <a:p>
            <a:pPr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You need a new database</a:t>
            </a:r>
          </a:p>
          <a:p>
            <a:pPr lvl="1"/>
            <a:r>
              <a:rPr lang="en-US" sz="2400" dirty="0" smtClean="0"/>
              <a:t>You should migrate a few months’ data to make the change run smoothly</a:t>
            </a:r>
            <a:endParaRPr lang="en-US" sz="2400" dirty="0" smtClean="0"/>
          </a:p>
          <a:p>
            <a:r>
              <a:rPr lang="en-US" sz="2400" dirty="0" smtClean="0"/>
              <a:t>You can’t run old APEL and new APEL in parallel</a:t>
            </a:r>
          </a:p>
          <a:p>
            <a:r>
              <a:rPr lang="en-US" sz="2400" dirty="0" smtClean="0"/>
              <a:t>You need to change the parsers at the same time as the publisher!</a:t>
            </a:r>
          </a:p>
          <a:p>
            <a:r>
              <a:rPr lang="en-US" sz="2400" dirty="0" smtClean="0"/>
              <a:t>But the parsers are compatible with all versions of CREAM and batch </a:t>
            </a:r>
            <a:r>
              <a:rPr lang="en-US" sz="2400" dirty="0" smtClean="0"/>
              <a:t>systems (including EMI 2 and before)</a:t>
            </a:r>
            <a:endParaRPr lang="en-US" sz="2400" dirty="0" smtClean="0"/>
          </a:p>
        </p:txBody>
      </p:sp>
      <p:sp>
        <p:nvSpPr>
          <p:cNvPr id="13314" name="AutoShape 2" descr="data:image/jpeg;base64,/9j/4AAQSkZJRgABAQAAAQABAAD/2wBDAAkGBwgHBgkIBwgKCgkLDRYPDQwMDRsUFRAWIB0iIiAdHx8kKDQsJCYxJx8fLT0tMTU3Ojo6Iys/RD84QzQ5Ojf/2wBDAQoKCg0MDRoPDxo3JR8lNzc3Nzc3Nzc3Nzc3Nzc3Nzc3Nzc3Nzc3Nzc3Nzc3Nzc3Nzc3Nzc3Nzc3Nzc3Nzc3Nzf/wAARCACZAKoDASIAAhEBAxEB/8QAHAABAAEFAQEAAAAAAAAAAAAAAAUBAwQGBwII/8QAORAAAQQBAgMFBgMHBQEAAAAAAQACAwQRBSEGMUESUWFxgQcTFEKRoSJSwTIzQ2KSsdEVJFNygqL/xAAaAQEAAwEBAQAAAAAAAAAAAAAAAQIDBAUG/8QAIREBAQADAAICAgMAAAAAAAAAAAECAxESIQRBEzEyUWH/2gAMAwEAAhEDEQA/AO4oiICIiAiIgIqIgqi8Oka3dzmtHiVju1Sgw4fdrA+Mrf8AKrcpP2MrICA5WmcecWM0vSWjS7cLrEzi0vY8O923G7vPOB6qR4El1J3Dlb/WZO1aJdgucC/sZJb2sdcY+2d8qk243PxieeutjRUyqrVAiIgIiICIiAiIgIiICIiAqEgA7qj3BgLnEAAZJPRc74m4rkvPfU015jqg4fK07y+XcP7rDfvx049qLeNj1ni2jp7nRQf7qcbFsbvwtPi7/GVqV3irV7hI+IFaM/JCMfU8/wCyhWtzgLIFZ5HJeLt+Zt2X1eRlcrXl8rpz2rMr3n+ZxcqiWFmwjCx7DJYwcMd6KDu6i6DPbBHnssMccsqp7ZdmWO5rjRI0e4rtDnA8ien3P/ypZrash7ceY38+004P2Wis1B8tt8THbvIc93h0H3WzUpHFjQ1rsDwW2yZYcX2X3J/Sfg1LWaGHU9TnLB8jz7wH0dn7LYNM47eC1mrVhjrNB082n9CtRaXtAPIqkh7XRMPl7cL6qJlY7Dp9+rqFcT0545oj8zDnHge4rJXEamoXtGti3pspY752fLIO5wXVOF+Ia3EFETQj3dhmBPATkxu/Uc8HqvY+P8nHbP8AWuOUqaREXUsIiICIiAiIgKhKqrF2xHUpzWZjiKFjnvPcAMlRbwaZ7QtdczGkVX4L29qwRzDTyb69fDHetKjCszXJL9ya5Nn3k7y9wPTPT0GyyYhsvnvlbbszt+mGWXV1g5LPrWuxgSNyO8LEY1X2MXJ5XG9iOpRktaQfiDfVUfVoyDdrcdywWxq6IHEbNKv+e36OvTqNFn7DGDyAVmWKBo2x5K98LIeQK8GlIegCedy+hHShuT2FZcFnT1nx57Q27wsR4VfffYxJRsVZ0zVbGgavFqFYuLWnEsYO0jOoP6eIV+UbFR1wAgrp05XHLsHeqNuG9Uht1nh8MzA9jh1BGQshc+9keqmfT7Wlyuyarw+L/o7p6EH6roK+g15eeMreXsERFdIiIgIiIC1b2k2/heE7LWkAzubF5gnf7AraVz/2xS9jRtOZ0dcyfRjlnuvMKrleRz+u7AHkpWqO0QO9Q1Q8sqZqHDmnxXz2ye3LamYK8YA6lenxhr8DkqQvyFdH43rDZzhclytEHPGQpJsQxsMLGrDBBUkwAgLLDOSEyYrmYVmQLMlGFiS9VrjmnyYljBjdkdFByjdTU/IqGn2Ktle06wZ9gVG2ThSFl2xUTafjO621RMqY9nF00+NabM4Zba+B39JcPu0fVdvC+eOGbHueKtJk54tMH1OP1X0OF7fxf4cb4fpVERdK4iIgIiIC5/7Y4y7Q9Pk6MuAHwyxy6AtX9pNP4zg+9gZdABMMD8pyftlZ7Z3CxXKdjj9N3JTFd2ygKj+Smaz14W3FyVNV5COazIXKKhfyWbFIuPOKVLRPWbHMMKHjk2V8TY6rCziEhJLnqsSV/irLps9VYkl5q+KVJ5NuaipzkkrJmkysGZ/NbY+09YVo7FQl5/NStuTYqDuv3Xbpi0ZfCcJt8W6RA0kF1ppyP5cuP2aV9FtXE/ZJR9/xLNecMspwENyPnft/YO+q7TEQQF6+icxdWE9LqIi3XEREBERAVqzCyxXlhlAdHIwscD1BGCrqog+ctQpyaRqtrT5s9qvIWZPUdD6jB9VmVZeW63D2vaE4Oi1ys0YA93ZwNx+V36H0XPK0+MZK8jfq5eOXPHlbNDLkBZkcig69jIG6z4pgRzXn54MqlmS7K6JduajGS+KuCXxWNxQznS+KtPlWMZfFWnS7HdTMBckkWFPJjO6SzY6qPsT891thglZty7HdQ9h+SVkWps5wVYpVX6jegqMJBldgkdB1P0yvQ1YNcY6l7L6fwOhe+ftJck97/wCRs37DPquiVndoBadpZZDHHFGA1jGhrQOgA2C2ug7LAvUxx5OOmTkZ6IiskREQEREBERBgatBFapy17EbZIpWFr2O5EFcC4m0abQdSdCcuruJMEn5m9x8QvoK2MsPktM4l06vfrSQWm5Yeo5tPeO4rLZrmcVyx7HJa9rGxKkYbY2UVqlB+nWXMDxJGD+F4548R3rGbZc0Lz9mn2wuDaY7Y71dFoYWsMukdVebf/mXPdFV8WwmyFafaGCoT47b9pW33T3pNFR4pOa14qPsWcrEfZceqsOkycZW2Gri0xe5JOa3Dg3TTXhN2ZpEsw/AD8rO/1/wtd4fqwWbbZbTmmNp2j/MfHwXR67A5oLRsV36dfPdbYY8SOn/ttW3ab+7HktXoRYcFtWnjDB5LoaJBERAREQEREBERBZnGWrXtWrGWN4A5hbJIMhYE8WeiDiPE3DduWd0kfa59Fq0ulanATlvbA/OF9CWaMcme03KjZ9FgfzYFFkv7OOCyR349jXafUqrTP89dzfLddqm4drOP7sKy7hqsf4Y+irdeN+lfGOO5d+R39JVfx/8AG/8ApXXDwzWz+7VW8N1h/DCr+LE8I5EGTu2ZC8+aqNK1GyQ3s9hh6N5rsUfDtdpz7sLLi0WBnJg+itNeMTJHM+HuHbUUzXP7WAulUKjmRNDuYCkIaEbMdlgWbFX8FdK1UgwQp6q3ACxIIcY2UhE3AQXkREBERAREQEREFHDIVh7AVkLwQgw3xDfZWHwjuUgW5Xgs8EEa6uD0Xg1/BSRjVDEgizX8FT4cdykzEghQR7a/gvba47lniJVESDEbAO5XmRAdFkCNewxB4YzCvtCoGr3hAREQEREBERAREQEREFCFQhelRB4LU7K9lU6IPHZTsr2iDyGoGr0OaBBTC9YRVQEREBERAREQf//Z"/>
          <p:cNvSpPr>
            <a:spLocks noChangeAspect="1" noChangeArrowheads="1"/>
          </p:cNvSpPr>
          <p:nvPr/>
        </p:nvSpPr>
        <p:spPr bwMode="auto">
          <a:xfrm>
            <a:off x="155575" y="-966788"/>
            <a:ext cx="2247900" cy="2028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AutoShape 4" descr="http://www.st-georgescofe.co.uk/wp-content/uploads/2011/02/Star.jpg"/>
          <p:cNvSpPr>
            <a:spLocks noChangeAspect="1" noChangeArrowheads="1"/>
          </p:cNvSpPr>
          <p:nvPr/>
        </p:nvSpPr>
        <p:spPr bwMode="auto">
          <a:xfrm>
            <a:off x="155575" y="-1485900"/>
            <a:ext cx="3181350" cy="3095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527846"/>
          </a:xfrm>
        </p:spPr>
        <p:txBody>
          <a:bodyPr/>
          <a:lstStyle/>
          <a:p>
            <a:r>
              <a:rPr lang="en-GB" dirty="0" smtClean="0"/>
              <a:t>Install a new APEL</a:t>
            </a:r>
            <a:r>
              <a:rPr lang="en-GB" dirty="0"/>
              <a:t> </a:t>
            </a:r>
            <a:r>
              <a:rPr lang="en-GB" dirty="0" smtClean="0"/>
              <a:t>when you’re upgrading a CREAM CE</a:t>
            </a:r>
          </a:p>
          <a:p>
            <a:pPr lvl="1"/>
            <a:r>
              <a:rPr lang="en-GB" dirty="0" smtClean="0"/>
              <a:t>You may test sending to the test APEL server</a:t>
            </a:r>
          </a:p>
          <a:p>
            <a:r>
              <a:rPr lang="en-GB" dirty="0" smtClean="0"/>
              <a:t>Migrate your APEL database</a:t>
            </a:r>
          </a:p>
          <a:p>
            <a:r>
              <a:rPr lang="en-GB" dirty="0" smtClean="0"/>
              <a:t>Upgrade APEL parsers on older CEs</a:t>
            </a:r>
          </a:p>
          <a:p>
            <a:pPr lvl="1"/>
            <a:r>
              <a:rPr lang="en-GB" dirty="0" smtClean="0"/>
              <a:t>When you update your CEs, you will still have the new APEL parsers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80728" y="260648"/>
            <a:ext cx="9144000" cy="1143000"/>
          </a:xfrm>
        </p:spPr>
        <p:txBody>
          <a:bodyPr/>
          <a:lstStyle/>
          <a:p>
            <a:r>
              <a:rPr lang="en-GB" dirty="0" smtClean="0"/>
              <a:t>Step by step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527846"/>
          </a:xfrm>
        </p:spPr>
        <p:txBody>
          <a:bodyPr/>
          <a:lstStyle/>
          <a:p>
            <a:r>
              <a:rPr lang="en-GB" sz="2000" dirty="0" smtClean="0"/>
              <a:t>How many months’ data do you want to migrate?</a:t>
            </a:r>
          </a:p>
          <a:p>
            <a:r>
              <a:rPr lang="en-GB" sz="2000" dirty="0" smtClean="0"/>
              <a:t>Dump and restore old APEL DB</a:t>
            </a:r>
          </a:p>
          <a:p>
            <a:r>
              <a:rPr lang="en-GB" sz="2000" dirty="0" smtClean="0"/>
              <a:t>Install and configure new APEL</a:t>
            </a:r>
          </a:p>
          <a:p>
            <a:r>
              <a:rPr lang="en-GB" sz="2000" dirty="0" smtClean="0"/>
              <a:t>Run the parsers</a:t>
            </a:r>
          </a:p>
          <a:p>
            <a:r>
              <a:rPr lang="en-GB" sz="2000" b="1" dirty="0" smtClean="0"/>
              <a:t>Disable </a:t>
            </a:r>
            <a:r>
              <a:rPr lang="en-GB" sz="2000" b="1" dirty="0" err="1" smtClean="0"/>
              <a:t>unloader</a:t>
            </a:r>
            <a:r>
              <a:rPr lang="en-GB" sz="2000" b="1" dirty="0" smtClean="0"/>
              <a:t> </a:t>
            </a:r>
            <a:r>
              <a:rPr lang="en-GB" sz="2000" dirty="0" smtClean="0"/>
              <a:t>(you don’t want to send it all yet!)</a:t>
            </a:r>
          </a:p>
          <a:p>
            <a:r>
              <a:rPr lang="en-GB" sz="2000" dirty="0" smtClean="0"/>
              <a:t>Process the new data into job records</a:t>
            </a:r>
          </a:p>
          <a:p>
            <a:r>
              <a:rPr lang="en-GB" sz="2000" dirty="0" smtClean="0"/>
              <a:t>Run migrate script from old DB to new DB</a:t>
            </a:r>
          </a:p>
          <a:p>
            <a:pPr lvl="1"/>
            <a:r>
              <a:rPr lang="en-GB" sz="1800" dirty="0" smtClean="0"/>
              <a:t>this will ensure you’ve got precisely the correct data to start off with</a:t>
            </a:r>
          </a:p>
          <a:p>
            <a:pPr lvl="1"/>
            <a:r>
              <a:rPr lang="en-GB" sz="1800" dirty="0" smtClean="0"/>
              <a:t>including </a:t>
            </a:r>
            <a:r>
              <a:rPr lang="en-GB" sz="1800" dirty="0" smtClean="0"/>
              <a:t>deleting data older than the number of months you chose</a:t>
            </a:r>
          </a:p>
          <a:p>
            <a:r>
              <a:rPr lang="en-GB" sz="2000" b="1" dirty="0" smtClean="0"/>
              <a:t>Enable </a:t>
            </a:r>
            <a:r>
              <a:rPr lang="en-GB" sz="2000" b="1" dirty="0" err="1" smtClean="0"/>
              <a:t>unloader</a:t>
            </a:r>
            <a:endParaRPr lang="en-GB" sz="2000" b="1" dirty="0" smtClean="0"/>
          </a:p>
          <a:p>
            <a:r>
              <a:rPr lang="en-GB" sz="2000" dirty="0" smtClean="0"/>
              <a:t>Off you go</a:t>
            </a:r>
          </a:p>
          <a:p>
            <a:endParaRPr lang="en-GB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4664"/>
            <a:ext cx="3669010" cy="846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FC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STFC_PowerPoint_template</Template>
  <TotalTime>2238</TotalTime>
  <Words>474</Words>
  <Application>Microsoft Office PowerPoint</Application>
  <PresentationFormat>On-screen Show (4:3)</PresentationFormat>
  <Paragraphs>98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STFC_PowerPoint_template</vt:lpstr>
      <vt:lpstr>1_Blank Presentation</vt:lpstr>
      <vt:lpstr>The New APEL Client</vt:lpstr>
      <vt:lpstr>Introduction</vt:lpstr>
      <vt:lpstr>Background</vt:lpstr>
      <vt:lpstr>The Improvements</vt:lpstr>
      <vt:lpstr>A Picture</vt:lpstr>
      <vt:lpstr>Some details</vt:lpstr>
      <vt:lpstr>The Transition</vt:lpstr>
      <vt:lpstr>Recommendations</vt:lpstr>
      <vt:lpstr>Step by step</vt:lpstr>
      <vt:lpstr>YAIM</vt:lpstr>
      <vt:lpstr>Brave New World</vt:lpstr>
      <vt:lpstr>Questions?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APEL Development</dc:title>
  <dc:creator>Cristina del Cano Novales</dc:creator>
  <cp:lastModifiedBy>Rogers, Will (STFC,RAL,SC)</cp:lastModifiedBy>
  <cp:revision>121</cp:revision>
  <dcterms:created xsi:type="dcterms:W3CDTF">2011-02-25T10:41:33Z</dcterms:created>
  <dcterms:modified xsi:type="dcterms:W3CDTF">2013-04-11T09:36:33Z</dcterms:modified>
</cp:coreProperties>
</file>