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98" r:id="rId4"/>
    <p:sldId id="279" r:id="rId5"/>
    <p:sldId id="287" r:id="rId6"/>
    <p:sldId id="286" r:id="rId7"/>
    <p:sldId id="281" r:id="rId8"/>
    <p:sldId id="299" r:id="rId9"/>
    <p:sldId id="289" r:id="rId10"/>
    <p:sldId id="257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43BB8-01AD-7A4C-B20C-28CA8071F261}" type="datetimeFigureOut">
              <a:rPr lang="it-IT" smtClean="0"/>
              <a:pPr/>
              <a:t>09/04/13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4DCBC-1CC4-274C-A4B2-B3BFD2080F61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39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880331"/>
            <a:fld id="{A76056C7-0678-4947-BE95-E8B457CB3CD5}" type="datetime1">
              <a:rPr lang="en-GB" smtClean="0">
                <a:latin typeface="Arial" pitchFamily="34" charset="0"/>
              </a:rPr>
              <a:pPr defTabSz="880331"/>
              <a:t>09/04/13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0331"/>
            <a:fld id="{E7B67F37-E52E-465A-B374-D74DF1CBDE6D}" type="slidenum">
              <a:rPr lang="en-US" smtClean="0">
                <a:latin typeface="Arial" pitchFamily="34" charset="0"/>
              </a:rPr>
              <a:pPr defTabSz="880331"/>
              <a:t>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it-IT"/>
          </a:p>
        </p:txBody>
      </p:sp>
      <p:sp>
        <p:nvSpPr>
          <p:cNvPr id="30724" name="Segnaposto data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1865" indent="-269948"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79792" indent="-215958"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1709" indent="-215958"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3626" indent="-215958"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5543" indent="-215958" defTabSz="88183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07459" indent="-215958" defTabSz="88183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39376" indent="-215958" defTabSz="88183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1293" indent="-215958" defTabSz="88183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B434D5-2E6D-9B42-A96D-8B956FB5F979}" type="datetime1">
              <a:rPr lang="en-GB" sz="1100"/>
              <a:pPr eaLnBrk="1" hangingPunct="1"/>
              <a:t>09/04/13</a:t>
            </a:fld>
            <a:endParaRPr lang="en-US" sz="1100"/>
          </a:p>
        </p:txBody>
      </p:sp>
      <p:sp>
        <p:nvSpPr>
          <p:cNvPr id="30725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1865" indent="-269948"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79792" indent="-215958"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1709" indent="-215958"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3626" indent="-215958"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5543" indent="-215958" defTabSz="88183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07459" indent="-215958" defTabSz="88183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39376" indent="-215958" defTabSz="88183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1293" indent="-215958" defTabSz="88183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2FD1A6-62FA-7A49-8B8B-2325168CEE27}" type="slidenum">
              <a:rPr lang="en-US" sz="1100"/>
              <a:pPr eaLnBrk="1" hangingPunct="1"/>
              <a:t>5</a:t>
            </a:fld>
            <a:endParaRPr lang="en-US" sz="11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1865" indent="-269948"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79792" indent="-215958"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1709" indent="-215958"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3626" indent="-215958"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5543" indent="-215958" defTabSz="88183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07459" indent="-215958" defTabSz="88183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39376" indent="-215958" defTabSz="88183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1293" indent="-215958" defTabSz="88183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945970-3BDB-5449-8FD4-F662B991AE5C}" type="datetime1">
              <a:rPr lang="en-GB" sz="1100"/>
              <a:pPr eaLnBrk="1" hangingPunct="1"/>
              <a:t>09/04/13</a:t>
            </a:fld>
            <a:endParaRPr lang="en-US" sz="110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1865" indent="-269948"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79792" indent="-215958"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1709" indent="-215958"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3626" indent="-215958" defTabSz="881830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5543" indent="-215958" defTabSz="88183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07459" indent="-215958" defTabSz="88183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39376" indent="-215958" defTabSz="88183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1293" indent="-215958" defTabSz="88183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06D56CD-B5F9-7F4A-B9A1-85E9FBCD417D}" type="slidenum">
              <a:rPr lang="en-US" sz="1100"/>
              <a:pPr eaLnBrk="1" hangingPunct="1"/>
              <a:t>6</a:t>
            </a:fld>
            <a:endParaRPr lang="en-US" sz="110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1865" indent="-269948"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79792" indent="-215958"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1709" indent="-215958"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3626" indent="-215958"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5543" indent="-215958" defTabSz="878831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07459" indent="-215958" defTabSz="878831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39376" indent="-215958" defTabSz="878831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1293" indent="-215958" defTabSz="878831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816720-05B8-6848-B424-1225994D5F93}" type="datetime1">
              <a:rPr lang="en-GB" sz="1100"/>
              <a:pPr eaLnBrk="1" hangingPunct="1"/>
              <a:t>09/04/13</a:t>
            </a:fld>
            <a:endParaRPr lang="en-US" sz="1100"/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1865" indent="-269948"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79792" indent="-215958"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1709" indent="-215958"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3626" indent="-215958"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5543" indent="-215958" defTabSz="878831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07459" indent="-215958" defTabSz="878831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39376" indent="-215958" defTabSz="878831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1293" indent="-215958" defTabSz="878831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052C8C-E5E3-6540-9931-C1E4BF751726}" type="slidenum">
              <a:rPr lang="en-US" sz="1100"/>
              <a:pPr eaLnBrk="1" hangingPunct="1"/>
              <a:t>7</a:t>
            </a:fld>
            <a:endParaRPr lang="en-US" sz="11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1865" indent="-269948"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79792" indent="-215958"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1709" indent="-215958"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3626" indent="-215958"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5543" indent="-215958" defTabSz="878831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07459" indent="-215958" defTabSz="878831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39376" indent="-215958" defTabSz="878831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1293" indent="-215958" defTabSz="878831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816720-05B8-6848-B424-1225994D5F93}" type="datetime1">
              <a:rPr lang="en-GB" sz="1100"/>
              <a:pPr eaLnBrk="1" hangingPunct="1"/>
              <a:t>09/04/13</a:t>
            </a:fld>
            <a:endParaRPr lang="en-US" sz="1100"/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1865" indent="-269948"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79792" indent="-215958"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1709" indent="-215958"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3626" indent="-215958" defTabSz="878831" eaLnBrk="0" hangingPunct="0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5543" indent="-215958" defTabSz="878831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07459" indent="-215958" defTabSz="878831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39376" indent="-215958" defTabSz="878831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1293" indent="-215958" defTabSz="878831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052C8C-E5E3-6540-9931-C1E4BF751726}" type="slidenum">
              <a:rPr lang="en-US" sz="1100"/>
              <a:pPr eaLnBrk="1" hangingPunct="1"/>
              <a:t>8</a:t>
            </a:fld>
            <a:endParaRPr lang="en-US" sz="11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16428" y="2130425"/>
            <a:ext cx="6841771" cy="1470025"/>
          </a:xfrm>
        </p:spPr>
        <p:txBody>
          <a:bodyPr/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82042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64BD28-6F0E-4CAF-85CC-B110EAC09D3D}" type="datetime1">
              <a:rPr lang="it-IT" smtClean="0"/>
              <a:pPr/>
              <a:t>09/04/13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1CD51-BE82-F449-80E0-849BD27201CA}" type="slidenum">
              <a:rPr lang="it-IT" smtClean="0"/>
              <a:pPr/>
              <a:t>‹n.›</a:t>
            </a:fld>
            <a:endParaRPr lang="it-IT"/>
          </a:p>
        </p:txBody>
      </p:sp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62136" y="63766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457200" rtl="0" eaLnBrk="1" latinLnBrk="0" hangingPunct="1">
              <a:defRPr sz="12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D30BDEB-DAC9-4436-925D-F77FA7140691}" type="datetime1">
              <a:rPr lang="en-US" smtClean="0"/>
              <a:pPr>
                <a:defRPr/>
              </a:pPr>
              <a:t>09/04/13</a:t>
            </a:fld>
            <a:endParaRPr lang="en-US" dirty="0"/>
          </a:p>
        </p:txBody>
      </p:sp>
      <p:sp>
        <p:nvSpPr>
          <p:cNvPr id="13" name="Rectangle 17"/>
          <p:cNvSpPr>
            <a:spLocks noChangeArrowheads="1"/>
          </p:cNvSpPr>
          <p:nvPr userDrawn="1"/>
        </p:nvSpPr>
        <p:spPr bwMode="auto">
          <a:xfrm>
            <a:off x="7010400" y="6578600"/>
            <a:ext cx="21336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 Community Forum 2013</a:t>
            </a:r>
            <a:endParaRPr lang="en-US" sz="1200" dirty="0">
              <a:solidFill>
                <a:srgbClr val="FFFFFF"/>
              </a:solidFill>
              <a:ea typeface="SimSun" charset="0"/>
              <a:cs typeface="Arial" pitchFamily="34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563" y="5715000"/>
            <a:ext cx="12643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019925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  <p:grpSp>
        <p:nvGrpSpPr>
          <p:cNvPr id="17" name="Group 21"/>
          <p:cNvGrpSpPr>
            <a:grpSpLocks/>
          </p:cNvGrpSpPr>
          <p:nvPr userDrawn="1"/>
        </p:nvGrpSpPr>
        <p:grpSpPr bwMode="auto">
          <a:xfrm>
            <a:off x="-2821" y="11290"/>
            <a:ext cx="9215438" cy="1081088"/>
            <a:chOff x="-1" y="0"/>
            <a:chExt cx="9215439" cy="1081088"/>
          </a:xfrm>
        </p:grpSpPr>
        <p:sp>
          <p:nvSpPr>
            <p:cNvPr id="1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19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21" name="Freeform 7"/>
            <p:cNvSpPr>
              <a:spLocks noChangeArrowheads="1"/>
            </p:cNvSpPr>
            <p:nvPr/>
          </p:nvSpPr>
          <p:spPr bwMode="auto">
            <a:xfrm>
              <a:off x="1691654" y="124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22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EGI-InSPIRE</a:t>
              </a:r>
            </a:p>
          </p:txBody>
        </p:sp>
      </p:grp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7017104" y="63517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92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8E9EF3-BCCE-4502-BCFE-81DDCDDDE7C2}" type="datetime1">
              <a:rPr lang="it-IT" smtClean="0"/>
              <a:pPr/>
              <a:t>09/04/13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1CD51-BE82-F449-80E0-849BD27201C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57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9948A-7EEE-48D6-BDC0-6AA20DB5365E}" type="datetime1">
              <a:rPr lang="it-IT" smtClean="0"/>
              <a:pPr/>
              <a:t>09/04/13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1CD51-BE82-F449-80E0-849BD27201C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6053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1CD51-BE82-F449-80E0-849BD27201C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04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E240AA-B90C-41C0-89B3-7BA9674C659B}" type="datetime1">
              <a:rPr lang="it-IT" smtClean="0"/>
              <a:pPr/>
              <a:t>09/04/13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1CD51-BE82-F449-80E0-849BD27201C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49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AABDD0-6F96-48F2-BDF4-C5F287B80E4C}" type="datetime1">
              <a:rPr lang="it-IT" smtClean="0"/>
              <a:pPr/>
              <a:t>09/04/13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1CD51-BE82-F449-80E0-849BD27201C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134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1D191-E198-4152-9ABC-F9B46DA3A818}" type="datetime1">
              <a:rPr lang="it-IT" smtClean="0"/>
              <a:pPr/>
              <a:t>09/04/13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1CD51-BE82-F449-80E0-849BD27201C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83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1E1671-4E19-4B30-8373-CDC9C5EE561D}" type="datetime1">
              <a:rPr lang="it-IT" smtClean="0"/>
              <a:pPr/>
              <a:t>09/04/13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1CD51-BE82-F449-80E0-849BD27201C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137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F9DCE5-CF0A-4837-B174-8664B797C474}" type="datetime1">
              <a:rPr lang="it-IT" smtClean="0"/>
              <a:pPr/>
              <a:t>09/04/13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1CD51-BE82-F449-80E0-849BD27201C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016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292031-E13A-42BF-8CBC-7EACF5D4066E}" type="datetime1">
              <a:rPr lang="it-IT" smtClean="0"/>
              <a:pPr/>
              <a:t>09/04/13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1CD51-BE82-F449-80E0-849BD27201C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78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2E03BE-FE44-46E0-8C65-EA0927EC49C0}" type="datetime1">
              <a:rPr lang="it-IT" smtClean="0"/>
              <a:pPr/>
              <a:t>09/04/13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1CD51-BE82-F449-80E0-849BD27201C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88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30089A-DEAF-477D-A05B-0EF2861E1464}" type="datetime1">
              <a:rPr lang="it-IT" smtClean="0"/>
              <a:pPr/>
              <a:t>09/04/13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1CD51-BE82-F449-80E0-849BD27201C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964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285999" y="189973"/>
            <a:ext cx="6632223" cy="704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grpSp>
        <p:nvGrpSpPr>
          <p:cNvPr id="10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1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12" name="Picture 5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1691654" y="0"/>
              <a:ext cx="1800225" cy="98072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4" name="Freeform 7"/>
            <p:cNvSpPr>
              <a:spLocks noChangeArrowheads="1"/>
            </p:cNvSpPr>
            <p:nvPr/>
          </p:nvSpPr>
          <p:spPr bwMode="auto">
            <a:xfrm>
              <a:off x="1763662" y="0"/>
              <a:ext cx="1800225" cy="98072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15" name="Text Box 2"/>
          <p:cNvSpPr txBox="1">
            <a:spLocks noChangeArrowheads="1"/>
          </p:cNvSpPr>
          <p:nvPr userDrawn="1"/>
        </p:nvSpPr>
        <p:spPr bwMode="auto">
          <a:xfrm>
            <a:off x="0" y="6303962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Rectangle 17"/>
          <p:cNvSpPr>
            <a:spLocks noChangeArrowheads="1"/>
          </p:cNvSpPr>
          <p:nvPr userDrawn="1"/>
        </p:nvSpPr>
        <p:spPr bwMode="auto">
          <a:xfrm>
            <a:off x="7010400" y="6578600"/>
            <a:ext cx="21336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 smtClean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 Community Forum 2013</a:t>
            </a:r>
            <a:endParaRPr lang="en-US" sz="1200" dirty="0">
              <a:solidFill>
                <a:srgbClr val="FFFFFF"/>
              </a:solidFill>
              <a:ea typeface="SimSun" charset="0"/>
              <a:cs typeface="Arial" pitchFamily="34" charset="0"/>
            </a:endParaRPr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7019925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09/04/13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0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lessandro.costantini@cnaf.infn.i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295525"/>
            <a:ext cx="6934200" cy="1470025"/>
          </a:xfrm>
        </p:spPr>
        <p:txBody>
          <a:bodyPr>
            <a:noAutofit/>
          </a:bodyPr>
          <a:lstStyle/>
          <a:p>
            <a:r>
              <a:rPr lang="en-GB" sz="3200" b="1" cap="all" dirty="0"/>
              <a:t>Resource Allocation Task Force</a:t>
            </a:r>
            <a:r>
              <a:rPr lang="it-IT" sz="3200" b="1" cap="all" dirty="0"/>
              <a:t/>
            </a:r>
            <a:br>
              <a:rPr lang="it-IT" sz="3200" b="1" cap="all" dirty="0"/>
            </a:br>
            <a:r>
              <a:rPr lang="it-IT" sz="3200" dirty="0"/>
              <a:t>List of </a:t>
            </a:r>
            <a:r>
              <a:rPr lang="it-IT" sz="3200" dirty="0" err="1"/>
              <a:t>possible</a:t>
            </a:r>
            <a:r>
              <a:rPr lang="it-IT" sz="3200" dirty="0"/>
              <a:t> 3 </a:t>
            </a:r>
            <a:r>
              <a:rPr lang="it-IT" sz="3200" dirty="0" err="1"/>
              <a:t>QoS</a:t>
            </a:r>
            <a:r>
              <a:rPr lang="it-IT" sz="3200" dirty="0"/>
              <a:t> </a:t>
            </a:r>
            <a:r>
              <a:rPr lang="it-IT" sz="3200" dirty="0" err="1"/>
              <a:t>levels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b="1" dirty="0" smtClean="0">
                <a:solidFill>
                  <a:srgbClr val="0000FF"/>
                </a:solidFill>
                <a:effectLst/>
                <a:latin typeface="Times New Roman"/>
                <a:cs typeface="Times New Roman"/>
              </a:rPr>
              <a:t/>
            </a:r>
            <a:br>
              <a:rPr lang="it-IT" sz="3200" b="1" dirty="0" smtClean="0">
                <a:solidFill>
                  <a:srgbClr val="0000FF"/>
                </a:solidFill>
                <a:effectLst/>
                <a:latin typeface="Times New Roman"/>
                <a:cs typeface="Times New Roman"/>
              </a:rPr>
            </a:br>
            <a:endParaRPr lang="it-IT" sz="32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00225" y="3651250"/>
            <a:ext cx="6400800" cy="1752600"/>
          </a:xfrm>
        </p:spPr>
        <p:txBody>
          <a:bodyPr>
            <a:noAutofit/>
          </a:bodyPr>
          <a:lstStyle/>
          <a:p>
            <a:r>
              <a:rPr lang="it-IT" sz="1800" dirty="0" smtClean="0">
                <a:solidFill>
                  <a:schemeClr val="tx1"/>
                </a:solidFill>
              </a:rPr>
              <a:t>Alessandro COSTANTINI</a:t>
            </a:r>
            <a:r>
              <a:rPr lang="it-IT" sz="1800" baseline="30000" dirty="0" smtClean="0">
                <a:solidFill>
                  <a:schemeClr val="tx1"/>
                </a:solidFill>
              </a:rPr>
              <a:t>1</a:t>
            </a:r>
            <a:r>
              <a:rPr lang="it-IT" sz="1800" dirty="0" smtClean="0">
                <a:solidFill>
                  <a:schemeClr val="tx1"/>
                </a:solidFill>
              </a:rPr>
              <a:t>, </a:t>
            </a:r>
            <a:r>
              <a:rPr lang="it-IT" sz="1800" dirty="0" err="1" smtClean="0">
                <a:solidFill>
                  <a:schemeClr val="tx1"/>
                </a:solidFill>
              </a:rPr>
              <a:t>Franck</a:t>
            </a:r>
            <a:r>
              <a:rPr lang="it-IT" sz="1800" dirty="0" smtClean="0">
                <a:solidFill>
                  <a:schemeClr val="tx1"/>
                </a:solidFill>
              </a:rPr>
              <a:t> MICHEL</a:t>
            </a:r>
            <a:r>
              <a:rPr lang="it-IT" sz="1800" baseline="30000" dirty="0" smtClean="0">
                <a:solidFill>
                  <a:schemeClr val="tx1"/>
                </a:solidFill>
              </a:rPr>
              <a:t>2</a:t>
            </a:r>
            <a:r>
              <a:rPr lang="it-IT" sz="1800" dirty="0" smtClean="0">
                <a:solidFill>
                  <a:schemeClr val="tx1"/>
                </a:solidFill>
              </a:rPr>
              <a:t>, Marco VERLATO</a:t>
            </a:r>
            <a:r>
              <a:rPr lang="it-IT" sz="1800" baseline="30000" dirty="0" smtClean="0">
                <a:solidFill>
                  <a:schemeClr val="tx1"/>
                </a:solidFill>
              </a:rPr>
              <a:t>3</a:t>
            </a:r>
            <a:endParaRPr lang="it-IT" sz="1800" dirty="0" smtClean="0">
              <a:solidFill>
                <a:schemeClr val="tx1"/>
              </a:solidFill>
            </a:endParaRPr>
          </a:p>
          <a:p>
            <a:endParaRPr lang="it-IT" sz="1000" dirty="0" smtClean="0">
              <a:solidFill>
                <a:schemeClr val="tx1"/>
              </a:solidFill>
            </a:endParaRPr>
          </a:p>
          <a:p>
            <a:r>
              <a:rPr lang="it-IT" sz="1800" baseline="30000" dirty="0">
                <a:solidFill>
                  <a:schemeClr val="tx1"/>
                </a:solidFill>
              </a:rPr>
              <a:t>1 </a:t>
            </a:r>
            <a:r>
              <a:rPr lang="it-IT" sz="1800" dirty="0">
                <a:solidFill>
                  <a:schemeClr val="tx1"/>
                </a:solidFill>
              </a:rPr>
              <a:t>INFN/IGI - COMPCHEM, (IT)</a:t>
            </a:r>
          </a:p>
          <a:p>
            <a:r>
              <a:rPr lang="it-IT" sz="1800" baseline="30000" dirty="0" smtClean="0">
                <a:solidFill>
                  <a:schemeClr val="tx1"/>
                </a:solidFill>
              </a:rPr>
              <a:t>2</a:t>
            </a:r>
            <a:r>
              <a:rPr lang="it-IT" sz="1800" dirty="0" smtClean="0">
                <a:solidFill>
                  <a:schemeClr val="tx1"/>
                </a:solidFill>
              </a:rPr>
              <a:t> CNRS - BIOMED, (</a:t>
            </a:r>
            <a:r>
              <a:rPr lang="it-IT" sz="1800" dirty="0" err="1">
                <a:solidFill>
                  <a:schemeClr val="tx1"/>
                </a:solidFill>
              </a:rPr>
              <a:t>F</a:t>
            </a:r>
            <a:r>
              <a:rPr lang="it-IT" sz="1800" dirty="0" smtClean="0">
                <a:solidFill>
                  <a:schemeClr val="tx1"/>
                </a:solidFill>
              </a:rPr>
              <a:t>)</a:t>
            </a:r>
            <a:endParaRPr lang="it-IT" sz="1800" dirty="0" smtClean="0">
              <a:solidFill>
                <a:schemeClr val="tx1"/>
              </a:solidFill>
              <a:effectLst/>
            </a:endParaRPr>
          </a:p>
          <a:p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1800" baseline="30000" dirty="0">
                <a:solidFill>
                  <a:schemeClr val="tx1"/>
                </a:solidFill>
              </a:rPr>
              <a:t>3</a:t>
            </a:r>
            <a:r>
              <a:rPr lang="it-IT" sz="1800" baseline="300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1800" dirty="0" smtClean="0">
                <a:solidFill>
                  <a:schemeClr val="tx1"/>
                </a:solidFill>
                <a:effectLst/>
              </a:rPr>
              <a:t>INFN - </a:t>
            </a:r>
            <a:r>
              <a:rPr lang="it-IT" sz="1800" dirty="0" err="1" smtClean="0">
                <a:solidFill>
                  <a:schemeClr val="tx1"/>
                </a:solidFill>
                <a:effectLst/>
              </a:rPr>
              <a:t>WeNMR</a:t>
            </a:r>
            <a:r>
              <a:rPr lang="it-IT" sz="1800" dirty="0" smtClean="0">
                <a:solidFill>
                  <a:schemeClr val="tx1"/>
                </a:solidFill>
              </a:rPr>
              <a:t> (IT)</a:t>
            </a:r>
          </a:p>
          <a:p>
            <a:endParaRPr lang="it-IT" sz="1000" dirty="0"/>
          </a:p>
          <a:p>
            <a:r>
              <a:rPr lang="it-IT" sz="1800" dirty="0" smtClean="0"/>
              <a:t> </a:t>
            </a:r>
            <a:r>
              <a:rPr lang="it-IT" sz="1800" dirty="0" smtClean="0">
                <a:hlinkClick r:id="rId2"/>
              </a:rPr>
              <a:t>alessandro.costantini@pg.infn.it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412491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19450" y="212042"/>
            <a:ext cx="5289550" cy="68876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Conclusion</a:t>
            </a:r>
            <a:endParaRPr lang="en-US" sz="4000" b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09664" y="1176561"/>
            <a:ext cx="84800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/>
              <a:t>L</a:t>
            </a:r>
            <a:r>
              <a:rPr lang="en-GB" sz="2400" dirty="0" smtClean="0"/>
              <a:t>ist </a:t>
            </a:r>
            <a:r>
              <a:rPr lang="en-GB" sz="2400" dirty="0"/>
              <a:t>of possible 3 </a:t>
            </a:r>
            <a:r>
              <a:rPr lang="en-GB" sz="2400" dirty="0" err="1"/>
              <a:t>QoS</a:t>
            </a:r>
            <a:r>
              <a:rPr lang="en-GB" sz="2400" dirty="0"/>
              <a:t> </a:t>
            </a:r>
            <a:r>
              <a:rPr lang="en-GB" sz="2400" dirty="0" smtClean="0"/>
              <a:t>levels</a:t>
            </a:r>
          </a:p>
          <a:p>
            <a:pPr marL="800100" lvl="1" indent="-342900" algn="just">
              <a:buFont typeface="Arial"/>
              <a:buChar char="•"/>
            </a:pPr>
            <a:r>
              <a:rPr lang="en-GB" sz="2400" dirty="0" smtClean="0"/>
              <a:t>proposed </a:t>
            </a:r>
            <a:r>
              <a:rPr lang="en-GB" sz="2400" dirty="0"/>
              <a:t>to Resource Providers (RP) </a:t>
            </a:r>
            <a:endParaRPr lang="en-GB" sz="2400" dirty="0" smtClean="0"/>
          </a:p>
          <a:p>
            <a:pPr marL="800100" lvl="1" indent="-342900" algn="just">
              <a:buFont typeface="Arial"/>
              <a:buChar char="•"/>
            </a:pPr>
            <a:r>
              <a:rPr lang="en-GB" sz="2400" dirty="0" smtClean="0"/>
              <a:t>provided on </a:t>
            </a:r>
            <a:r>
              <a:rPr lang="en-GB" sz="2400" dirty="0"/>
              <a:t>the </a:t>
            </a:r>
            <a:r>
              <a:rPr lang="en-GB" sz="2400" dirty="0" smtClean="0"/>
              <a:t>requirements </a:t>
            </a:r>
            <a:r>
              <a:rPr lang="en-GB" sz="2400" dirty="0"/>
              <a:t>of the i</a:t>
            </a:r>
            <a:r>
              <a:rPr lang="en-GB" sz="2400" dirty="0" smtClean="0"/>
              <a:t>nvolved communities</a:t>
            </a:r>
          </a:p>
          <a:p>
            <a:pPr algn="just"/>
            <a:r>
              <a:rPr lang="en-GB" sz="2400" dirty="0" smtClean="0"/>
              <a:t>		- COMPCHEM</a:t>
            </a:r>
          </a:p>
          <a:p>
            <a:pPr algn="just"/>
            <a:r>
              <a:rPr lang="en-GB" sz="2400" dirty="0" smtClean="0"/>
              <a:t>		- BIOMED</a:t>
            </a:r>
          </a:p>
          <a:p>
            <a:pPr algn="just"/>
            <a:r>
              <a:rPr lang="en-GB" sz="2400" dirty="0" smtClean="0"/>
              <a:t>		- </a:t>
            </a:r>
            <a:r>
              <a:rPr lang="en-GB" sz="2400" dirty="0" err="1" smtClean="0"/>
              <a:t>WeNMR</a:t>
            </a:r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The </a:t>
            </a:r>
            <a:r>
              <a:rPr lang="en-GB" sz="2400" dirty="0"/>
              <a:t>list is focused on the features of the 3 services that has to be provided by Resource </a:t>
            </a:r>
            <a:r>
              <a:rPr lang="en-GB" sz="2400" dirty="0" smtClean="0"/>
              <a:t>Provides:</a:t>
            </a:r>
            <a:endParaRPr lang="en-GB" sz="2000" dirty="0"/>
          </a:p>
          <a:p>
            <a:pPr marL="800100" lvl="1" indent="-342900" algn="just">
              <a:buFont typeface="Arial"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Opportunistic</a:t>
            </a:r>
            <a:r>
              <a:rPr lang="en-GB" sz="2000" dirty="0"/>
              <a:t>. Resources not guaranteed and subject to </a:t>
            </a:r>
            <a:r>
              <a:rPr lang="en-GB" sz="2000" dirty="0" smtClean="0"/>
              <a:t>availability</a:t>
            </a:r>
            <a:endParaRPr lang="it-IT" sz="2000" dirty="0"/>
          </a:p>
          <a:p>
            <a:pPr marL="800100" lvl="1" indent="-342900" algn="just">
              <a:buFont typeface="Arial"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Time Allocation</a:t>
            </a:r>
            <a:r>
              <a:rPr lang="en-GB" sz="2000" dirty="0" smtClean="0"/>
              <a:t>. </a:t>
            </a:r>
            <a:r>
              <a:rPr lang="en-GB" sz="2000" dirty="0"/>
              <a:t>Resources available in fair </a:t>
            </a:r>
            <a:r>
              <a:rPr lang="en-GB" sz="2000" dirty="0" smtClean="0"/>
              <a:t>share-like </a:t>
            </a:r>
            <a:r>
              <a:rPr lang="en-GB" sz="2000" dirty="0"/>
              <a:t>mode for a fixed time </a:t>
            </a:r>
            <a:r>
              <a:rPr lang="en-GB" sz="2000" dirty="0" smtClean="0"/>
              <a:t>period</a:t>
            </a:r>
            <a:endParaRPr lang="it-IT" sz="2000" dirty="0"/>
          </a:p>
          <a:p>
            <a:pPr marL="800100" lvl="1" indent="-342900" algn="just">
              <a:buFont typeface="Arial"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Reserved Allocation</a:t>
            </a:r>
            <a:r>
              <a:rPr lang="en-GB" sz="2000" dirty="0" smtClean="0"/>
              <a:t>. </a:t>
            </a:r>
            <a:r>
              <a:rPr lang="en-GB" sz="2000" dirty="0"/>
              <a:t>R</a:t>
            </a:r>
            <a:r>
              <a:rPr lang="en-GB" sz="2000" dirty="0" smtClean="0"/>
              <a:t>esources </a:t>
            </a:r>
            <a:r>
              <a:rPr lang="en-GB" sz="2000" dirty="0"/>
              <a:t>are exclusively reserved to the VO.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012002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Summary</a:t>
            </a:r>
            <a:endParaRPr lang="it-IT" sz="40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200" y="2132188"/>
            <a:ext cx="5560172" cy="3001936"/>
          </a:xfrm>
        </p:spPr>
        <p:txBody>
          <a:bodyPr>
            <a:normAutofit/>
          </a:bodyPr>
          <a:lstStyle/>
          <a:p>
            <a:r>
              <a:rPr lang="en-US" sz="2800" dirty="0" smtClean="0">
                <a:cs typeface="Times New Roman"/>
              </a:rPr>
              <a:t>RA-TF </a:t>
            </a:r>
          </a:p>
          <a:p>
            <a:r>
              <a:rPr lang="en-US" sz="2800" dirty="0" smtClean="0">
                <a:cs typeface="Times New Roman"/>
              </a:rPr>
              <a:t>Action: define </a:t>
            </a:r>
            <a:r>
              <a:rPr lang="en-US" sz="2800" dirty="0" err="1" smtClean="0">
                <a:cs typeface="Times New Roman"/>
              </a:rPr>
              <a:t>QoS</a:t>
            </a:r>
            <a:r>
              <a:rPr lang="en-US" sz="2800" dirty="0" smtClean="0">
                <a:cs typeface="Times New Roman"/>
              </a:rPr>
              <a:t> levels</a:t>
            </a:r>
          </a:p>
          <a:p>
            <a:pPr lvl="1"/>
            <a:r>
              <a:rPr lang="en-GB" sz="2400" dirty="0"/>
              <a:t>proposed to Resource Providers </a:t>
            </a:r>
            <a:endParaRPr lang="en-US" sz="2400" dirty="0" smtClean="0">
              <a:cs typeface="Times New Roman"/>
            </a:endParaRPr>
          </a:p>
          <a:p>
            <a:r>
              <a:rPr lang="en-US" sz="2800" dirty="0" smtClean="0">
                <a:cs typeface="Times New Roman"/>
              </a:rPr>
              <a:t>The three </a:t>
            </a:r>
            <a:r>
              <a:rPr lang="en-US" sz="2800" dirty="0" err="1" smtClean="0">
                <a:cs typeface="Times New Roman"/>
              </a:rPr>
              <a:t>QoS</a:t>
            </a:r>
            <a:r>
              <a:rPr lang="en-US" sz="2800" dirty="0" smtClean="0">
                <a:cs typeface="Times New Roman"/>
              </a:rPr>
              <a:t> levels</a:t>
            </a:r>
          </a:p>
          <a:p>
            <a:r>
              <a:rPr lang="en-US" sz="2800" dirty="0" smtClean="0">
                <a:cs typeface="Times New Roman"/>
              </a:rPr>
              <a:t>Conclusions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6533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82" name="Rectangle 4"/>
          <p:cNvSpPr>
            <a:spLocks noChangeArrowheads="1"/>
          </p:cNvSpPr>
          <p:nvPr/>
        </p:nvSpPr>
        <p:spPr bwMode="auto">
          <a:xfrm>
            <a:off x="976880" y="149931"/>
            <a:ext cx="8049553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defTabSz="914400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GB" sz="3600" b="1" dirty="0">
                <a:solidFill>
                  <a:schemeClr val="bg1"/>
                </a:solidFill>
                <a:latin typeface="Times New Roman"/>
                <a:ea typeface="+mj-ea"/>
                <a:cs typeface="Times New Roman"/>
              </a:rPr>
              <a:t>R</a:t>
            </a:r>
            <a:r>
              <a:rPr lang="en-GB" sz="3600" b="1" dirty="0" smtClean="0">
                <a:solidFill>
                  <a:schemeClr val="bg1"/>
                </a:solidFill>
                <a:latin typeface="Times New Roman"/>
                <a:ea typeface="+mj-ea"/>
                <a:cs typeface="Times New Roman"/>
              </a:rPr>
              <a:t>A-TF</a:t>
            </a:r>
            <a:endParaRPr lang="en-GB" sz="3600" b="1" dirty="0">
              <a:solidFill>
                <a:schemeClr val="bg1"/>
              </a:solidFill>
              <a:latin typeface="Times New Roman"/>
              <a:ea typeface="+mj-ea"/>
              <a:cs typeface="Times New Roman"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>
          <a:xfrm>
            <a:off x="457200" y="1155152"/>
            <a:ext cx="8229600" cy="524827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/>
            <a:r>
              <a:rPr lang="en-US" sz="2800" dirty="0"/>
              <a:t>In Nov 2012 the EGI Council approved the start of experimental activities around the </a:t>
            </a:r>
            <a:r>
              <a:rPr lang="en-US" sz="2800" u="sng" dirty="0"/>
              <a:t>development of policies and processes for the application, scientific review and pooled resource </a:t>
            </a:r>
            <a:r>
              <a:rPr lang="en-US" sz="2800" u="sng" dirty="0" smtClean="0"/>
              <a:t>allocation</a:t>
            </a:r>
            <a:r>
              <a:rPr lang="en-US" sz="2800" dirty="0" smtClean="0"/>
              <a:t>. </a:t>
            </a:r>
          </a:p>
          <a:p>
            <a:pPr marL="457200" indent="-457200" algn="just"/>
            <a:r>
              <a:rPr lang="en-US" sz="2800" dirty="0" smtClean="0"/>
              <a:t>3 communities involved (BIOMED, COMPCHEM, </a:t>
            </a:r>
            <a:r>
              <a:rPr lang="en-US" sz="2800" dirty="0" err="1" smtClean="0"/>
              <a:t>WeNMR</a:t>
            </a:r>
            <a:r>
              <a:rPr lang="en-US" sz="2800" dirty="0" smtClean="0"/>
              <a:t>)</a:t>
            </a:r>
          </a:p>
          <a:p>
            <a:pPr marL="857250" lvl="1" indent="-457200" algn="just"/>
            <a:r>
              <a:rPr lang="en-US" sz="2400" dirty="0" smtClean="0"/>
              <a:t>Action</a:t>
            </a:r>
            <a:r>
              <a:rPr lang="en-US" sz="2400" dirty="0"/>
              <a:t>: </a:t>
            </a:r>
            <a:r>
              <a:rPr lang="en-GB" sz="2400" dirty="0"/>
              <a:t>Create a list of possible 3 </a:t>
            </a:r>
            <a:r>
              <a:rPr lang="en-GB" sz="2400" dirty="0" err="1"/>
              <a:t>QoS</a:t>
            </a:r>
            <a:r>
              <a:rPr lang="en-GB" sz="2400" dirty="0"/>
              <a:t> levels which can be proposed to Resource Providers (RP)</a:t>
            </a:r>
            <a:r>
              <a:rPr lang="en-US" sz="2400" dirty="0"/>
              <a:t> </a:t>
            </a:r>
          </a:p>
          <a:p>
            <a:pPr marL="914400" lvl="1" indent="-457200"/>
            <a:endParaRPr lang="en-US" sz="2400" dirty="0" smtClean="0">
              <a:latin typeface="Times New Roman"/>
              <a:ea typeface="ＭＳ Ｐゴシック" pitchFamily="34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3175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389696" y="88198"/>
            <a:ext cx="646096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Mandatory points</a:t>
            </a:r>
          </a:p>
          <a:p>
            <a:pPr>
              <a:defRPr/>
            </a:pPr>
            <a:endParaRPr lang="en-US" sz="2000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Segnaposto contenuto 2"/>
          <p:cNvSpPr txBox="1">
            <a:spLocks/>
          </p:cNvSpPr>
          <p:nvPr/>
        </p:nvSpPr>
        <p:spPr>
          <a:xfrm>
            <a:off x="457200" y="1141497"/>
            <a:ext cx="8229600" cy="524827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In order to define the 3 </a:t>
            </a:r>
            <a:r>
              <a:rPr lang="en-GB" sz="2400" dirty="0" err="1"/>
              <a:t>QoS</a:t>
            </a:r>
            <a:r>
              <a:rPr lang="en-GB" sz="2400" dirty="0"/>
              <a:t> levels these points have been assumed </a:t>
            </a:r>
            <a:endParaRPr lang="it-IT" sz="2400" dirty="0"/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GB" sz="2400" u="sng" dirty="0"/>
              <a:t>T</a:t>
            </a:r>
            <a:r>
              <a:rPr lang="en-GB" sz="2400" u="sng" dirty="0" smtClean="0"/>
              <a:t>he </a:t>
            </a:r>
            <a:r>
              <a:rPr lang="en-GB" sz="2400" u="sng" dirty="0"/>
              <a:t>amount of resources </a:t>
            </a:r>
            <a:r>
              <a:rPr lang="en-GB" sz="2400" dirty="0"/>
              <a:t>allocated for each VO Request for Resources by each Resource Provider Pool </a:t>
            </a:r>
            <a:r>
              <a:rPr lang="en-GB" sz="2400" u="sng" dirty="0" smtClean="0"/>
              <a:t>has </a:t>
            </a:r>
            <a:r>
              <a:rPr lang="en-GB" sz="2400" u="sng" dirty="0"/>
              <a:t>to be decided between the Operator and the pools, and formalized in the resource </a:t>
            </a:r>
            <a:r>
              <a:rPr lang="en-GB" sz="2400" u="sng" dirty="0" smtClean="0"/>
              <a:t>offer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GB" sz="2400" u="sng" dirty="0"/>
              <a:t>T</a:t>
            </a:r>
            <a:r>
              <a:rPr lang="en-GB" sz="2400" u="sng" dirty="0" smtClean="0"/>
              <a:t>he </a:t>
            </a:r>
            <a:r>
              <a:rPr lang="en-GB" sz="2400" u="sng" dirty="0"/>
              <a:t>authentication method </a:t>
            </a:r>
            <a:r>
              <a:rPr lang="en-GB" sz="2400" dirty="0"/>
              <a:t>used by each Pool is the one already in use in the EGI Infrastructure: </a:t>
            </a:r>
            <a:r>
              <a:rPr lang="en-GB" sz="2400" u="sng" dirty="0"/>
              <a:t>certificate credential X509 based method</a:t>
            </a:r>
            <a:r>
              <a:rPr lang="en-GB" sz="2400" dirty="0"/>
              <a:t>;</a:t>
            </a:r>
            <a:endParaRPr lang="it-IT" sz="2400" dirty="0"/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T</a:t>
            </a:r>
            <a:r>
              <a:rPr lang="en-GB" sz="2400" dirty="0" smtClean="0"/>
              <a:t>he </a:t>
            </a:r>
            <a:r>
              <a:rPr lang="en-GB" sz="2400" u="sng" dirty="0"/>
              <a:t>accounting</a:t>
            </a:r>
            <a:r>
              <a:rPr lang="en-GB" sz="2400" dirty="0"/>
              <a:t> and the </a:t>
            </a:r>
            <a:r>
              <a:rPr lang="en-GB" sz="2400" u="sng" dirty="0"/>
              <a:t>management of the pool accounts </a:t>
            </a:r>
            <a:r>
              <a:rPr lang="en-GB" sz="2400" dirty="0"/>
              <a:t>is left to the Resource Provider admin of the Pool; </a:t>
            </a:r>
            <a:endParaRPr lang="it-IT" sz="2400" dirty="0"/>
          </a:p>
          <a:p>
            <a:pPr marL="0" indent="0">
              <a:buNone/>
            </a:pPr>
            <a:r>
              <a:rPr lang="en-GB" sz="2400" dirty="0"/>
              <a:t>None of the above points affects the </a:t>
            </a:r>
            <a:r>
              <a:rPr lang="en-GB" sz="2400" dirty="0" err="1"/>
              <a:t>QoS</a:t>
            </a:r>
            <a:r>
              <a:rPr lang="en-GB" sz="2400" dirty="0"/>
              <a:t> level </a:t>
            </a:r>
            <a:r>
              <a:rPr lang="en-GB" sz="2400" dirty="0" smtClean="0"/>
              <a:t>definition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37352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432050" y="81930"/>
            <a:ext cx="6654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it-IT" sz="3900" b="1" dirty="0" err="1">
                <a:solidFill>
                  <a:srgbClr val="FFFFFF"/>
                </a:solidFill>
                <a:latin typeface="Times New Roman"/>
                <a:ea typeface="+mj-ea"/>
                <a:cs typeface="Times New Roman"/>
              </a:rPr>
              <a:t>QoS</a:t>
            </a:r>
            <a:r>
              <a:rPr lang="it-IT" sz="3900" b="1" dirty="0">
                <a:solidFill>
                  <a:srgbClr val="FFFFFF"/>
                </a:solidFill>
                <a:latin typeface="Times New Roman"/>
                <a:ea typeface="+mj-ea"/>
                <a:cs typeface="Times New Roman"/>
              </a:rPr>
              <a:t> list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614493" y="1660371"/>
            <a:ext cx="7728958" cy="294121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On the basis of the community-related experience, 3 </a:t>
            </a:r>
            <a:r>
              <a:rPr lang="en-US" sz="2800" dirty="0" err="1" smtClean="0"/>
              <a:t>QoS</a:t>
            </a:r>
            <a:r>
              <a:rPr lang="en-US" sz="2800" dirty="0" smtClean="0"/>
              <a:t> levels have been proposed:</a:t>
            </a:r>
          </a:p>
          <a:p>
            <a:pPr marL="0" indent="0">
              <a:buNone/>
            </a:pPr>
            <a:endParaRPr lang="en-US" sz="2800" dirty="0" smtClean="0"/>
          </a:p>
          <a:p>
            <a:pPr marL="457200" indent="-457200"/>
            <a:r>
              <a:rPr lang="en-US" sz="2800" dirty="0" smtClean="0"/>
              <a:t>Opportunistic</a:t>
            </a:r>
          </a:p>
          <a:p>
            <a:pPr marL="457200" indent="-457200"/>
            <a:r>
              <a:rPr lang="en-US" sz="2800" dirty="0" smtClean="0">
                <a:cs typeface="Times New Roman"/>
              </a:rPr>
              <a:t>Time Allocation</a:t>
            </a:r>
          </a:p>
          <a:p>
            <a:pPr marL="457200" indent="-457200"/>
            <a:r>
              <a:rPr lang="en-US" sz="2800" dirty="0" smtClean="0">
                <a:cs typeface="Times New Roman"/>
              </a:rPr>
              <a:t>Reserved Allocation</a:t>
            </a:r>
            <a:endParaRPr lang="en-US" sz="1000" dirty="0" smtClean="0">
              <a:cs typeface="Times New Roman"/>
            </a:endParaRPr>
          </a:p>
          <a:p>
            <a:pPr marL="914400" lvl="1" indent="-457200"/>
            <a:endParaRPr lang="en-US" sz="2400" dirty="0" smtClean="0">
              <a:latin typeface="Times New Roman"/>
              <a:ea typeface="ＭＳ Ｐゴシック" pitchFamily="34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309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929" name="Text Box 9"/>
          <p:cNvSpPr txBox="1">
            <a:spLocks noChangeArrowheads="1"/>
          </p:cNvSpPr>
          <p:nvPr/>
        </p:nvSpPr>
        <p:spPr bwMode="auto">
          <a:xfrm>
            <a:off x="2505075" y="167619"/>
            <a:ext cx="624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900" b="1" dirty="0" err="1" smtClean="0">
                <a:solidFill>
                  <a:srgbClr val="FFFFFF"/>
                </a:solidFill>
                <a:latin typeface="Times New Roman"/>
                <a:ea typeface="+mj-ea"/>
                <a:cs typeface="Times New Roman"/>
              </a:rPr>
              <a:t>Opportunistic</a:t>
            </a:r>
            <a:endParaRPr lang="en-US" sz="3900" b="1" dirty="0">
              <a:solidFill>
                <a:srgbClr val="FFFFFF"/>
              </a:solidFill>
              <a:latin typeface="Times New Roman"/>
              <a:ea typeface="+mj-ea"/>
              <a:cs typeface="Times New Roman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09664" y="1053663"/>
            <a:ext cx="831650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en-GB" sz="2000" b="1" dirty="0"/>
              <a:t>B</a:t>
            </a:r>
            <a:r>
              <a:rPr lang="en-GB" sz="2000" b="1" dirty="0" smtClean="0"/>
              <a:t>asic </a:t>
            </a:r>
            <a:r>
              <a:rPr lang="en-GB" sz="2000" b="1" dirty="0"/>
              <a:t>support level provided by a </a:t>
            </a:r>
            <a:r>
              <a:rPr lang="en-GB" sz="2000" b="1" dirty="0" smtClean="0"/>
              <a:t>Pool</a:t>
            </a:r>
          </a:p>
          <a:p>
            <a:pPr marL="0" lvl="2" algn="just"/>
            <a:endParaRPr lang="it-IT" sz="2000" b="1" dirty="0"/>
          </a:p>
          <a:p>
            <a:pPr marL="285750" lvl="0" indent="-285750" algn="just">
              <a:buFont typeface="Arial"/>
              <a:buChar char="•"/>
            </a:pPr>
            <a:r>
              <a:rPr lang="en-GB" sz="2000" dirty="0"/>
              <a:t>Resources not guaranteed and subject to </a:t>
            </a:r>
            <a:r>
              <a:rPr lang="en-GB" sz="2000" dirty="0" smtClean="0"/>
              <a:t>availability</a:t>
            </a:r>
          </a:p>
          <a:p>
            <a:pPr marL="742950" lvl="1" indent="-285750" algn="just">
              <a:spcAft>
                <a:spcPts val="600"/>
              </a:spcAft>
              <a:buFont typeface="Arial"/>
              <a:buChar char="•"/>
            </a:pPr>
            <a:r>
              <a:rPr lang="en-GB" sz="2000" dirty="0" smtClean="0"/>
              <a:t>The </a:t>
            </a:r>
            <a:r>
              <a:rPr lang="en-GB" sz="2000" dirty="0"/>
              <a:t>Pool supports the VO for a </a:t>
            </a:r>
            <a:r>
              <a:rPr lang="en-GB" sz="2000" u="sng" dirty="0"/>
              <a:t>fixed period of time</a:t>
            </a:r>
            <a:r>
              <a:rPr lang="en-GB" sz="2000" dirty="0"/>
              <a:t>. The duration of the agreement has to be </a:t>
            </a:r>
            <a:r>
              <a:rPr lang="en-GB" sz="2000" u="sng" dirty="0"/>
              <a:t>declared in the VO Request</a:t>
            </a:r>
            <a:r>
              <a:rPr lang="en-GB" sz="2000" dirty="0"/>
              <a:t> submitted to the Operator and is </a:t>
            </a:r>
            <a:r>
              <a:rPr lang="en-GB" sz="2000" u="sng" dirty="0"/>
              <a:t>subject to </a:t>
            </a:r>
            <a:r>
              <a:rPr lang="en-GB" sz="2000" u="sng" dirty="0" smtClean="0"/>
              <a:t>negotiation</a:t>
            </a:r>
            <a:endParaRPr lang="it-IT" sz="2000" u="sng" dirty="0"/>
          </a:p>
          <a:p>
            <a:pPr marL="742950" lvl="1" indent="-285750" algn="just">
              <a:spcAft>
                <a:spcPts val="600"/>
              </a:spcAft>
              <a:buFont typeface="Arial"/>
              <a:buChar char="•"/>
            </a:pPr>
            <a:r>
              <a:rPr lang="en-GB" sz="2000" dirty="0" smtClean="0"/>
              <a:t>Before </a:t>
            </a:r>
            <a:r>
              <a:rPr lang="en-GB" sz="2000" dirty="0"/>
              <a:t>expiration, the agreement can be renewed and renegotiated directly with the </a:t>
            </a:r>
            <a:r>
              <a:rPr lang="en-GB" sz="2000" dirty="0" smtClean="0"/>
              <a:t>RP </a:t>
            </a:r>
            <a:endParaRPr lang="it-IT" sz="2000" dirty="0"/>
          </a:p>
          <a:p>
            <a:pPr marL="742950" lvl="1" indent="-285750" algn="just">
              <a:buFont typeface="Arial"/>
              <a:buChar char="•"/>
            </a:pPr>
            <a:r>
              <a:rPr lang="en-GB" sz="2000" dirty="0" smtClean="0"/>
              <a:t>3 </a:t>
            </a:r>
            <a:r>
              <a:rPr lang="en-GB" sz="2000" dirty="0"/>
              <a:t>different queue levels are </a:t>
            </a:r>
            <a:r>
              <a:rPr lang="en-GB" sz="2000" dirty="0" smtClean="0"/>
              <a:t>proposed</a:t>
            </a:r>
            <a:endParaRPr lang="it-IT" sz="2000" dirty="0"/>
          </a:p>
          <a:p>
            <a:pPr marL="1200150" lvl="2" indent="-285750" algn="just">
              <a:buFont typeface="Arial"/>
              <a:buChar char="•"/>
            </a:pPr>
            <a:r>
              <a:rPr lang="en-GB" sz="2000" dirty="0" smtClean="0"/>
              <a:t>short</a:t>
            </a:r>
            <a:r>
              <a:rPr lang="en-GB" sz="2000" dirty="0"/>
              <a:t>: </a:t>
            </a:r>
            <a:r>
              <a:rPr lang="en-US" sz="2000" dirty="0"/>
              <a:t>30 minutes max - for NAGIOS probes or short test  </a:t>
            </a:r>
            <a:endParaRPr lang="it-IT" sz="2000" dirty="0"/>
          </a:p>
          <a:p>
            <a:pPr marL="1200150" lvl="2" indent="-285750" algn="just">
              <a:buFont typeface="Arial"/>
              <a:buChar char="•"/>
            </a:pPr>
            <a:r>
              <a:rPr lang="en-GB" sz="2000" dirty="0" smtClean="0"/>
              <a:t>medium </a:t>
            </a:r>
            <a:r>
              <a:rPr lang="en-GB" sz="2000" dirty="0"/>
              <a:t>: 12 hours max </a:t>
            </a:r>
            <a:endParaRPr lang="it-IT" sz="2000" dirty="0"/>
          </a:p>
          <a:p>
            <a:pPr marL="1200150" lvl="2" indent="-285750" algn="just">
              <a:spcAft>
                <a:spcPts val="1200"/>
              </a:spcAft>
              <a:buFont typeface="Arial"/>
              <a:buChar char="•"/>
            </a:pPr>
            <a:r>
              <a:rPr lang="en-GB" sz="2000" dirty="0" smtClean="0"/>
              <a:t>long </a:t>
            </a:r>
            <a:r>
              <a:rPr lang="en-GB" sz="2000" dirty="0"/>
              <a:t>: 48 hours max </a:t>
            </a:r>
            <a:endParaRPr lang="en-GB" sz="2000" dirty="0" smtClean="0"/>
          </a:p>
          <a:p>
            <a:pPr lvl="0" algn="just"/>
            <a:r>
              <a:rPr lang="en-GB" sz="2000" dirty="0" smtClean="0"/>
              <a:t>The </a:t>
            </a:r>
            <a:r>
              <a:rPr lang="en-GB" sz="2000" dirty="0"/>
              <a:t>opportunistic model is commonly the default model for RPs that wish to support a VO without any formal agreement. Formalizing this model can help VOs to be more aware of who supports them, and may foster resource acknowledgement.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662354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1"/>
          <p:cNvSpPr txBox="1"/>
          <p:nvPr/>
        </p:nvSpPr>
        <p:spPr>
          <a:xfrm>
            <a:off x="1816100" y="104920"/>
            <a:ext cx="7213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sz="3900" b="1" dirty="0">
                <a:solidFill>
                  <a:srgbClr val="FFFFFF"/>
                </a:solidFill>
                <a:latin typeface="Times New Roman"/>
                <a:ea typeface="+mj-ea"/>
                <a:cs typeface="Times New Roman"/>
              </a:rPr>
              <a:t>Time Allocation</a:t>
            </a:r>
          </a:p>
          <a:p>
            <a:pPr algn="ctr" eaLnBrk="1" hangingPunct="1"/>
            <a:endParaRPr lang="en-US" b="1" dirty="0">
              <a:solidFill>
                <a:srgbClr val="0066F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09664" y="1299456"/>
            <a:ext cx="8316501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/>
              <a:buChar char="•"/>
            </a:pPr>
            <a:r>
              <a:rPr lang="en-GB" sz="2000" dirty="0" smtClean="0"/>
              <a:t>Resources </a:t>
            </a:r>
            <a:r>
              <a:rPr lang="en-GB" sz="2000" dirty="0"/>
              <a:t>available </a:t>
            </a:r>
            <a:r>
              <a:rPr lang="en-GB" sz="2000" dirty="0">
                <a:solidFill>
                  <a:srgbClr val="FF0000"/>
                </a:solidFill>
              </a:rPr>
              <a:t>in fair share-like mode </a:t>
            </a:r>
            <a:r>
              <a:rPr lang="en-GB" sz="2000" dirty="0"/>
              <a:t>for a </a:t>
            </a:r>
            <a:r>
              <a:rPr lang="en-GB" sz="2000" u="sng" dirty="0"/>
              <a:t>fixed time period</a:t>
            </a:r>
            <a:r>
              <a:rPr lang="en-GB" sz="2000" dirty="0"/>
              <a:t>: during the agreed fixed period, the VO is </a:t>
            </a:r>
            <a:r>
              <a:rPr lang="en-GB" sz="2000" u="sng" dirty="0"/>
              <a:t>allocated a guaranteed minimum number of CPU hours</a:t>
            </a:r>
            <a:r>
              <a:rPr lang="en-GB" sz="2000" dirty="0"/>
              <a:t> per day/week/month</a:t>
            </a:r>
            <a:r>
              <a:rPr lang="en-GB" sz="2000" dirty="0" smtClean="0"/>
              <a:t>/… - </a:t>
            </a:r>
            <a:r>
              <a:rPr lang="en-GB" sz="2000" b="1" dirty="0" smtClean="0">
                <a:solidFill>
                  <a:srgbClr val="FF0000"/>
                </a:solidFill>
              </a:rPr>
              <a:t>Fine </a:t>
            </a:r>
            <a:r>
              <a:rPr lang="en-GB" sz="2000" b="1" dirty="0">
                <a:solidFill>
                  <a:srgbClr val="FF0000"/>
                </a:solidFill>
              </a:rPr>
              <a:t>Time Scale (FTS)</a:t>
            </a:r>
            <a:r>
              <a:rPr lang="en-GB" sz="2000" dirty="0"/>
              <a:t>. </a:t>
            </a:r>
            <a:endParaRPr lang="en-GB" sz="2000" dirty="0" smtClean="0"/>
          </a:p>
          <a:p>
            <a:pPr marL="800100" lvl="1" indent="-342900" algn="just">
              <a:buFont typeface="Arial"/>
              <a:buChar char="•"/>
            </a:pPr>
            <a:r>
              <a:rPr lang="en-GB" sz="2000" dirty="0" smtClean="0"/>
              <a:t>FTS </a:t>
            </a:r>
            <a:r>
              <a:rPr lang="en-GB" sz="2000" dirty="0"/>
              <a:t>may be </a:t>
            </a:r>
            <a:r>
              <a:rPr lang="en-GB" sz="2000" u="sng" dirty="0"/>
              <a:t>declared in the VO Request o</a:t>
            </a:r>
            <a:r>
              <a:rPr lang="en-GB" sz="2000" u="sng" dirty="0" smtClean="0"/>
              <a:t>r </a:t>
            </a:r>
            <a:r>
              <a:rPr lang="en-GB" sz="2000" u="sng" dirty="0"/>
              <a:t>proposed by the </a:t>
            </a:r>
            <a:r>
              <a:rPr lang="en-GB" sz="2000" u="sng" dirty="0" smtClean="0"/>
              <a:t>Operator</a:t>
            </a:r>
          </a:p>
          <a:p>
            <a:pPr marL="742950" lvl="1" indent="-285750" algn="just">
              <a:buFont typeface="Arial"/>
              <a:buChar char="•"/>
            </a:pPr>
            <a:r>
              <a:rPr lang="en-GB" sz="2000" u="sng" dirty="0" smtClean="0"/>
              <a:t>Subject </a:t>
            </a:r>
            <a:r>
              <a:rPr lang="en-GB" sz="2000" u="sng" dirty="0"/>
              <a:t>to negotiation</a:t>
            </a:r>
            <a:r>
              <a:rPr lang="en-GB" sz="2000" dirty="0"/>
              <a:t> by the Pool</a:t>
            </a:r>
            <a:endParaRPr lang="en-GB" sz="2000" dirty="0" smtClean="0"/>
          </a:p>
          <a:p>
            <a:pPr marL="742950" lvl="1" indent="-285750" algn="just">
              <a:spcAft>
                <a:spcPts val="1200"/>
              </a:spcAft>
              <a:buFont typeface="Arial"/>
              <a:buChar char="•"/>
            </a:pPr>
            <a:r>
              <a:rPr lang="en-GB" sz="2000" dirty="0" smtClean="0"/>
              <a:t>When </a:t>
            </a:r>
            <a:r>
              <a:rPr lang="en-GB" sz="2000" dirty="0"/>
              <a:t>the VO reaches this threshold, the allocation mode </a:t>
            </a:r>
            <a:r>
              <a:rPr lang="en-GB" sz="2000" dirty="0" smtClean="0"/>
              <a:t>is </a:t>
            </a:r>
            <a:r>
              <a:rPr lang="en-GB" sz="2000" u="sng" dirty="0" smtClean="0"/>
              <a:t>converted </a:t>
            </a:r>
            <a:r>
              <a:rPr lang="en-GB" sz="2000" u="sng" dirty="0"/>
              <a:t>in Opportunistic</a:t>
            </a:r>
            <a:r>
              <a:rPr lang="en-GB" sz="2000" dirty="0"/>
              <a:t> until the next FTS slot starts</a:t>
            </a:r>
            <a:r>
              <a:rPr lang="en-GB" sz="2000" dirty="0" smtClean="0"/>
              <a:t>.</a:t>
            </a:r>
            <a:endParaRPr lang="it-IT" sz="2000" dirty="0" smtClean="0"/>
          </a:p>
          <a:p>
            <a:pPr marL="285750" lvl="0" indent="-285750" algn="just">
              <a:buFont typeface="Arial"/>
              <a:buChar char="•"/>
            </a:pPr>
            <a:r>
              <a:rPr lang="en-GB" sz="2000" dirty="0" smtClean="0"/>
              <a:t>The </a:t>
            </a:r>
            <a:r>
              <a:rPr lang="en-GB" sz="2000" dirty="0"/>
              <a:t>Pool supports the VO for a fixed period of time. </a:t>
            </a:r>
            <a:endParaRPr lang="en-GB" sz="2000" dirty="0" smtClean="0"/>
          </a:p>
          <a:p>
            <a:pPr marL="742950" lvl="1" indent="-285750" algn="just">
              <a:buFont typeface="Arial"/>
              <a:buChar char="•"/>
            </a:pPr>
            <a:r>
              <a:rPr lang="en-GB" sz="2000" dirty="0" smtClean="0"/>
              <a:t>The </a:t>
            </a:r>
            <a:r>
              <a:rPr lang="en-GB" sz="2000" dirty="0"/>
              <a:t>duration of the agreement has to be declared in the VO Request </a:t>
            </a:r>
            <a:endParaRPr lang="en-GB" sz="2000" dirty="0" smtClean="0"/>
          </a:p>
          <a:p>
            <a:pPr marL="742950" lvl="1" indent="-285750" algn="just">
              <a:buFont typeface="Arial"/>
              <a:buChar char="•"/>
            </a:pPr>
            <a:r>
              <a:rPr lang="en-GB" sz="2000" dirty="0"/>
              <a:t>S</a:t>
            </a:r>
            <a:r>
              <a:rPr lang="en-GB" sz="2000" dirty="0" smtClean="0"/>
              <a:t>ubject </a:t>
            </a:r>
            <a:r>
              <a:rPr lang="en-GB" sz="2000" dirty="0"/>
              <a:t>to </a:t>
            </a:r>
            <a:r>
              <a:rPr lang="en-GB" sz="2000" dirty="0" smtClean="0"/>
              <a:t>negotiation</a:t>
            </a:r>
            <a:endParaRPr lang="it-IT" sz="2000" dirty="0"/>
          </a:p>
          <a:p>
            <a:pPr marL="742950" lvl="1" indent="-285750" algn="just">
              <a:spcAft>
                <a:spcPts val="1200"/>
              </a:spcAft>
              <a:buFont typeface="Arial"/>
              <a:buChar char="•"/>
            </a:pPr>
            <a:r>
              <a:rPr lang="en-GB" sz="2000" dirty="0" smtClean="0"/>
              <a:t>After </a:t>
            </a:r>
            <a:r>
              <a:rPr lang="en-GB" sz="2000" dirty="0"/>
              <a:t>expiration a new Request has to be submitted to the </a:t>
            </a:r>
            <a:r>
              <a:rPr lang="en-GB" sz="2000" dirty="0" smtClean="0"/>
              <a:t>Operator</a:t>
            </a:r>
          </a:p>
          <a:p>
            <a:pPr marL="285750" indent="-285750" algn="just">
              <a:buFont typeface="Arial"/>
              <a:buChar char="•"/>
            </a:pPr>
            <a:r>
              <a:rPr lang="en-GB" sz="2000" dirty="0" smtClean="0"/>
              <a:t>3 </a:t>
            </a:r>
            <a:r>
              <a:rPr lang="en-GB" sz="2000" dirty="0"/>
              <a:t>different queue levels are </a:t>
            </a:r>
            <a:r>
              <a:rPr lang="en-GB" sz="2000" dirty="0" smtClean="0"/>
              <a:t>proposed</a:t>
            </a:r>
            <a:endParaRPr lang="it-IT" sz="2000" dirty="0"/>
          </a:p>
          <a:p>
            <a:pPr marL="742950" lvl="1" indent="-285750" algn="just">
              <a:buFont typeface="Arial"/>
              <a:buChar char="•"/>
            </a:pPr>
            <a:r>
              <a:rPr lang="en-GB" sz="2000" dirty="0" smtClean="0"/>
              <a:t>short</a:t>
            </a:r>
            <a:r>
              <a:rPr lang="en-GB" sz="2000" dirty="0"/>
              <a:t>: </a:t>
            </a:r>
            <a:r>
              <a:rPr lang="en-US" sz="2000" dirty="0"/>
              <a:t>30 minutes max - for NAGIOS probes or short test  </a:t>
            </a:r>
            <a:endParaRPr lang="it-IT" sz="2000" dirty="0"/>
          </a:p>
          <a:p>
            <a:pPr marL="742950" lvl="1" indent="-285750" algn="just">
              <a:buFont typeface="Arial"/>
              <a:buChar char="•"/>
            </a:pPr>
            <a:r>
              <a:rPr lang="en-GB" sz="2000" dirty="0" smtClean="0"/>
              <a:t>medium </a:t>
            </a:r>
            <a:r>
              <a:rPr lang="en-GB" sz="2000" dirty="0"/>
              <a:t>: 12 hours max </a:t>
            </a:r>
            <a:endParaRPr lang="it-IT" sz="2000" dirty="0"/>
          </a:p>
          <a:p>
            <a:pPr marL="742950" lvl="1" indent="-285750" algn="just">
              <a:buFont typeface="Arial"/>
              <a:buChar char="•"/>
            </a:pPr>
            <a:r>
              <a:rPr lang="en-GB" sz="2000" dirty="0" smtClean="0"/>
              <a:t>long </a:t>
            </a:r>
            <a:r>
              <a:rPr lang="en-GB" sz="2000" dirty="0"/>
              <a:t>: 48 hours max </a:t>
            </a:r>
            <a:endParaRPr lang="it-IT" sz="2000" dirty="0"/>
          </a:p>
          <a:p>
            <a:pPr lvl="0" algn="just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82860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1"/>
          <p:cNvSpPr txBox="1"/>
          <p:nvPr/>
        </p:nvSpPr>
        <p:spPr>
          <a:xfrm>
            <a:off x="1816100" y="104920"/>
            <a:ext cx="7213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900" b="1" dirty="0">
                <a:solidFill>
                  <a:srgbClr val="FFFFFF"/>
                </a:solidFill>
                <a:latin typeface="Times New Roman"/>
                <a:ea typeface="+mj-ea"/>
                <a:cs typeface="Times New Roman"/>
              </a:rPr>
              <a:t>Reserved Allocation</a:t>
            </a:r>
          </a:p>
          <a:p>
            <a:pPr algn="ctr" eaLnBrk="1" hangingPunct="1"/>
            <a:endParaRPr lang="en-US" b="1" dirty="0">
              <a:solidFill>
                <a:srgbClr val="0066F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09664" y="1176561"/>
            <a:ext cx="8316501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/>
              <a:buChar char="•"/>
            </a:pPr>
            <a:r>
              <a:rPr lang="en-GB" sz="2000" dirty="0"/>
              <a:t>Resources are exclusively reserved to the </a:t>
            </a:r>
            <a:r>
              <a:rPr lang="en-GB" sz="2000" dirty="0" smtClean="0"/>
              <a:t>VO and </a:t>
            </a:r>
            <a:r>
              <a:rPr lang="en-GB" sz="2000" dirty="0"/>
              <a:t>the job will be executed immediately after submission, </a:t>
            </a:r>
            <a:r>
              <a:rPr lang="en-GB" sz="2000" dirty="0">
                <a:solidFill>
                  <a:srgbClr val="FF0000"/>
                </a:solidFill>
              </a:rPr>
              <a:t>unless all the available job slots are already occupied by the </a:t>
            </a:r>
            <a:r>
              <a:rPr lang="en-GB" sz="2000" dirty="0" smtClean="0">
                <a:solidFill>
                  <a:srgbClr val="FF0000"/>
                </a:solidFill>
              </a:rPr>
              <a:t>VO*</a:t>
            </a:r>
            <a:r>
              <a:rPr lang="en-GB" sz="2000" dirty="0" smtClean="0"/>
              <a:t>. </a:t>
            </a:r>
            <a:r>
              <a:rPr lang="en-GB" sz="2000" dirty="0"/>
              <a:t>The resources made available to the VO are expressed in </a:t>
            </a:r>
            <a:r>
              <a:rPr lang="en-GB" sz="2000" dirty="0">
                <a:solidFill>
                  <a:srgbClr val="FF0000"/>
                </a:solidFill>
              </a:rPr>
              <a:t>cores </a:t>
            </a:r>
            <a:r>
              <a:rPr lang="en-GB" sz="2000" dirty="0" smtClean="0">
                <a:solidFill>
                  <a:srgbClr val="FF0000"/>
                </a:solidFill>
              </a:rPr>
              <a:t>or job slots</a:t>
            </a:r>
            <a:r>
              <a:rPr lang="en-GB" sz="2000" dirty="0" smtClean="0"/>
              <a:t>. </a:t>
            </a:r>
          </a:p>
          <a:p>
            <a:pPr marL="914400" lvl="1" indent="-457200" algn="just">
              <a:buFont typeface="Arial"/>
              <a:buChar char="•"/>
            </a:pPr>
            <a:r>
              <a:rPr lang="en-GB" sz="2000" dirty="0"/>
              <a:t>The duration of the agreement has to be declared in the VO Request </a:t>
            </a:r>
            <a:r>
              <a:rPr lang="en-GB" sz="2000" dirty="0" smtClean="0"/>
              <a:t>together with the amount of resources</a:t>
            </a:r>
          </a:p>
          <a:p>
            <a:pPr marL="914400" lvl="1" indent="-457200" algn="just">
              <a:buFont typeface="Arial"/>
              <a:buChar char="•"/>
            </a:pPr>
            <a:r>
              <a:rPr lang="en-GB" sz="2000" u="sng" dirty="0"/>
              <a:t>Subject to </a:t>
            </a:r>
            <a:r>
              <a:rPr lang="en-GB" sz="2000" u="sng" dirty="0" smtClean="0"/>
              <a:t>negotiation</a:t>
            </a:r>
            <a:r>
              <a:rPr lang="en-GB" sz="2000" dirty="0" smtClean="0"/>
              <a:t> </a:t>
            </a:r>
            <a:r>
              <a:rPr lang="en-GB" sz="2000" dirty="0"/>
              <a:t>by the </a:t>
            </a:r>
            <a:r>
              <a:rPr lang="en-GB" sz="2000" dirty="0" smtClean="0"/>
              <a:t>Pool</a:t>
            </a:r>
          </a:p>
          <a:p>
            <a:pPr marL="914400" lvl="1" indent="-457200" algn="just">
              <a:spcAft>
                <a:spcPts val="1200"/>
              </a:spcAft>
              <a:buFont typeface="Arial"/>
              <a:buChar char="•"/>
            </a:pPr>
            <a:r>
              <a:rPr lang="en-GB" sz="2000" u="sng" dirty="0" smtClean="0"/>
              <a:t>Resources available </a:t>
            </a:r>
            <a:r>
              <a:rPr lang="en-GB" sz="2000" u="sng" dirty="0"/>
              <a:t>at any </a:t>
            </a:r>
            <a:r>
              <a:rPr lang="en-GB" sz="2000" u="sng" dirty="0" smtClean="0"/>
              <a:t>time</a:t>
            </a:r>
            <a:r>
              <a:rPr lang="en-GB" sz="2000" dirty="0" smtClean="0">
                <a:solidFill>
                  <a:srgbClr val="FF0000"/>
                </a:solidFill>
              </a:rPr>
              <a:t>*</a:t>
            </a:r>
          </a:p>
          <a:p>
            <a:pPr marL="285750" indent="-285750" algn="just">
              <a:buFont typeface="Arial"/>
              <a:buChar char="•"/>
            </a:pPr>
            <a:r>
              <a:rPr lang="en-GB" sz="2000" dirty="0" smtClean="0"/>
              <a:t>2 different </a:t>
            </a:r>
            <a:r>
              <a:rPr lang="en-GB" sz="2000" dirty="0"/>
              <a:t>queue levels are </a:t>
            </a:r>
            <a:r>
              <a:rPr lang="en-GB" sz="2000" dirty="0" smtClean="0"/>
              <a:t>proposed (Resources dedicated </a:t>
            </a:r>
            <a:r>
              <a:rPr lang="en-GB" sz="2000" dirty="0"/>
              <a:t>to the </a:t>
            </a:r>
            <a:r>
              <a:rPr lang="en-GB" sz="2000" dirty="0" smtClean="0"/>
              <a:t>VO)</a:t>
            </a:r>
            <a:endParaRPr lang="it-IT" sz="2000" dirty="0"/>
          </a:p>
          <a:p>
            <a:pPr marL="742950" lvl="1" indent="-285750" algn="just">
              <a:buFont typeface="Arial"/>
              <a:buChar char="•"/>
            </a:pPr>
            <a:r>
              <a:rPr lang="en-GB" sz="2000" dirty="0" smtClean="0"/>
              <a:t>short</a:t>
            </a:r>
            <a:r>
              <a:rPr lang="en-GB" sz="2000" dirty="0"/>
              <a:t>: </a:t>
            </a:r>
            <a:r>
              <a:rPr lang="en-US" sz="2000" dirty="0"/>
              <a:t>30 minutes max - for NAGIOS probes or short test  </a:t>
            </a:r>
            <a:endParaRPr lang="it-IT" sz="2000" dirty="0"/>
          </a:p>
          <a:p>
            <a:pPr marL="742950" lvl="1" indent="-285750" algn="just">
              <a:spcAft>
                <a:spcPts val="1200"/>
              </a:spcAft>
              <a:buFont typeface="Arial"/>
              <a:buChar char="•"/>
            </a:pPr>
            <a:r>
              <a:rPr lang="it-IT" sz="2000" u="sng" dirty="0" smtClean="0"/>
              <a:t>Production:</a:t>
            </a:r>
            <a:r>
              <a:rPr lang="en-GB" sz="2000" u="sng" dirty="0" smtClean="0"/>
              <a:t> </a:t>
            </a:r>
            <a:r>
              <a:rPr lang="en-GB" sz="2000" u="sng" dirty="0"/>
              <a:t>negotiated with the </a:t>
            </a:r>
            <a:r>
              <a:rPr lang="en-GB" sz="2000" u="sng" dirty="0" smtClean="0"/>
              <a:t>RP</a:t>
            </a:r>
          </a:p>
          <a:p>
            <a:pPr algn="just">
              <a:spcAft>
                <a:spcPts val="1200"/>
              </a:spcAft>
            </a:pPr>
            <a:r>
              <a:rPr lang="en-GB" sz="2000" dirty="0"/>
              <a:t>The model may be </a:t>
            </a:r>
            <a:r>
              <a:rPr lang="en-GB" sz="2000" u="sng" dirty="0"/>
              <a:t>appropriate for well organized large communities</a:t>
            </a:r>
            <a:r>
              <a:rPr lang="en-GB" sz="2000" dirty="0" smtClean="0"/>
              <a:t>, </a:t>
            </a:r>
            <a:r>
              <a:rPr lang="en-GB" sz="2000" dirty="0"/>
              <a:t>able to make 100% use of the dedicated cores during the agreed period.</a:t>
            </a:r>
            <a:r>
              <a:rPr lang="it-IT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262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70200" y="106024"/>
            <a:ext cx="6096000" cy="821290"/>
          </a:xfrm>
        </p:spPr>
        <p:txBody>
          <a:bodyPr>
            <a:noAutofit/>
          </a:bodyPr>
          <a:lstStyle/>
          <a:p>
            <a:r>
              <a:rPr lang="en-US" sz="3900" b="1" dirty="0">
                <a:solidFill>
                  <a:srgbClr val="FFFFFF"/>
                </a:solidFill>
                <a:latin typeface="Times New Roman"/>
                <a:cs typeface="Times New Roman"/>
              </a:rPr>
              <a:t>VO Request Submission Template</a:t>
            </a:r>
            <a:r>
              <a:rPr lang="it-IT" sz="39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lang="en-US" sz="3900" b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5259"/>
            <a:ext cx="8295914" cy="506583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200" dirty="0"/>
              <a:t>The VO should express his VO Request for Resource according to a template like this:</a:t>
            </a:r>
            <a:endParaRPr lang="it-IT" sz="4200" dirty="0"/>
          </a:p>
          <a:p>
            <a:r>
              <a:rPr lang="en-US" sz="4200" dirty="0" smtClean="0"/>
              <a:t>Current </a:t>
            </a:r>
            <a:r>
              <a:rPr lang="en-US" sz="4200" dirty="0"/>
              <a:t>status info (estimated for new VOs)</a:t>
            </a:r>
            <a:r>
              <a:rPr lang="en-US" sz="4200" dirty="0" smtClean="0"/>
              <a:t>:</a:t>
            </a:r>
            <a:endParaRPr lang="it-IT" sz="4200" dirty="0"/>
          </a:p>
          <a:p>
            <a:pPr lvl="1"/>
            <a:r>
              <a:rPr lang="en-US" sz="4200" dirty="0" smtClean="0"/>
              <a:t># </a:t>
            </a:r>
            <a:r>
              <a:rPr lang="en-US" sz="4200" dirty="0"/>
              <a:t>of VO registered users (or estimated user potential</a:t>
            </a:r>
            <a:r>
              <a:rPr lang="en-US" sz="4200" dirty="0" smtClean="0"/>
              <a:t>)</a:t>
            </a:r>
            <a:endParaRPr lang="it-IT" sz="4200" dirty="0"/>
          </a:p>
          <a:p>
            <a:pPr lvl="1"/>
            <a:r>
              <a:rPr lang="en-US" sz="4200" dirty="0" smtClean="0"/>
              <a:t>Geographical </a:t>
            </a:r>
            <a:r>
              <a:rPr lang="en-US" sz="4200" dirty="0"/>
              <a:t>distribution of the users (% EU, % North America, % Asia-Pacific, % Africa, % Latin America</a:t>
            </a:r>
            <a:r>
              <a:rPr lang="en-US" sz="4200" dirty="0" smtClean="0"/>
              <a:t>)</a:t>
            </a:r>
            <a:endParaRPr lang="it-IT" sz="4200" dirty="0"/>
          </a:p>
          <a:p>
            <a:pPr lvl="1"/>
            <a:r>
              <a:rPr lang="en-US" sz="4200" dirty="0" smtClean="0"/>
              <a:t># </a:t>
            </a:r>
            <a:r>
              <a:rPr lang="en-US" sz="4200" dirty="0"/>
              <a:t>of RPs currently supporting the VO, if any (e.g. 24 opportunistic, 0 fair share, 3 reserved</a:t>
            </a:r>
            <a:r>
              <a:rPr lang="en-US" sz="4200" dirty="0" smtClean="0"/>
              <a:t>)</a:t>
            </a:r>
            <a:endParaRPr lang="it-IT" sz="4200" dirty="0"/>
          </a:p>
          <a:p>
            <a:pPr lvl="1"/>
            <a:r>
              <a:rPr lang="en-US" sz="4200" dirty="0" smtClean="0"/>
              <a:t>Average </a:t>
            </a:r>
            <a:r>
              <a:rPr lang="en-US" sz="4200" dirty="0"/>
              <a:t>or estimated Normalized CPU time/Wall time per month in the last </a:t>
            </a:r>
            <a:r>
              <a:rPr lang="en-US" sz="4200" dirty="0" smtClean="0"/>
              <a:t>year</a:t>
            </a:r>
            <a:endParaRPr lang="it-IT" sz="4200" dirty="0"/>
          </a:p>
          <a:p>
            <a:pPr lvl="1"/>
            <a:r>
              <a:rPr lang="en-US" sz="4200" dirty="0" smtClean="0"/>
              <a:t>A </a:t>
            </a:r>
            <a:r>
              <a:rPr lang="en-US" sz="4200" dirty="0"/>
              <a:t>set of information for application type, e.g.</a:t>
            </a:r>
            <a:r>
              <a:rPr lang="en-US" sz="4200" dirty="0" smtClean="0"/>
              <a:t>:</a:t>
            </a:r>
            <a:endParaRPr lang="it-IT" sz="4200" dirty="0"/>
          </a:p>
          <a:p>
            <a:pPr lvl="2"/>
            <a:r>
              <a:rPr lang="en-US" sz="4200" dirty="0" smtClean="0"/>
              <a:t>Application </a:t>
            </a:r>
            <a:r>
              <a:rPr lang="en-US" sz="4200" dirty="0"/>
              <a:t>type </a:t>
            </a:r>
            <a:r>
              <a:rPr lang="en-US" sz="4200" dirty="0" smtClean="0"/>
              <a:t>A:</a:t>
            </a:r>
            <a:endParaRPr lang="it-IT" sz="4200" dirty="0"/>
          </a:p>
          <a:p>
            <a:pPr lvl="2"/>
            <a:r>
              <a:rPr lang="en-US" sz="4200" dirty="0" smtClean="0"/>
              <a:t>Average </a:t>
            </a:r>
            <a:r>
              <a:rPr lang="en-US" sz="4200" dirty="0"/>
              <a:t>CPU time/Wall time per job = X/Y </a:t>
            </a:r>
            <a:r>
              <a:rPr lang="en-US" sz="4200" dirty="0" smtClean="0"/>
              <a:t>hours</a:t>
            </a:r>
            <a:endParaRPr lang="it-IT" sz="4200" dirty="0"/>
          </a:p>
          <a:p>
            <a:pPr lvl="2"/>
            <a:r>
              <a:rPr lang="en-US" sz="4200" dirty="0" smtClean="0"/>
              <a:t>Minimum </a:t>
            </a:r>
            <a:r>
              <a:rPr lang="en-US" sz="4200" dirty="0"/>
              <a:t>RAM required at WN= X </a:t>
            </a:r>
            <a:r>
              <a:rPr lang="en-US" sz="4200" dirty="0" smtClean="0"/>
              <a:t>GB</a:t>
            </a:r>
            <a:endParaRPr lang="it-IT" sz="4200" dirty="0"/>
          </a:p>
          <a:p>
            <a:pPr lvl="2"/>
            <a:r>
              <a:rPr lang="en-US" sz="4200" dirty="0" smtClean="0"/>
              <a:t>Minimum </a:t>
            </a:r>
            <a:r>
              <a:rPr lang="en-US" sz="4200" dirty="0"/>
              <a:t>disk space required at WN = X </a:t>
            </a:r>
            <a:r>
              <a:rPr lang="en-US" sz="4200" dirty="0" smtClean="0"/>
              <a:t>GB</a:t>
            </a:r>
            <a:endParaRPr lang="it-IT" sz="4200" dirty="0"/>
          </a:p>
          <a:p>
            <a:pPr lvl="2"/>
            <a:r>
              <a:rPr lang="en-US" sz="4200" dirty="0" smtClean="0"/>
              <a:t>Minimum </a:t>
            </a:r>
            <a:r>
              <a:rPr lang="en-US" sz="4200" dirty="0"/>
              <a:t>I/O required = X MB/</a:t>
            </a:r>
            <a:r>
              <a:rPr lang="en-US" sz="4200" dirty="0" smtClean="0"/>
              <a:t>s</a:t>
            </a:r>
            <a:endParaRPr lang="it-IT" sz="4200" dirty="0"/>
          </a:p>
          <a:p>
            <a:pPr lvl="1"/>
            <a:r>
              <a:rPr lang="en-US" sz="4200" dirty="0" smtClean="0"/>
              <a:t>Application </a:t>
            </a:r>
            <a:r>
              <a:rPr lang="en-US" sz="4200" dirty="0"/>
              <a:t>type B</a:t>
            </a:r>
            <a:r>
              <a:rPr lang="en-US" sz="4200" dirty="0" smtClean="0"/>
              <a:t>:</a:t>
            </a:r>
            <a:endParaRPr lang="it-IT" sz="4200" dirty="0"/>
          </a:p>
          <a:p>
            <a:pPr lvl="2"/>
            <a:r>
              <a:rPr lang="en-US" sz="4200" dirty="0" smtClean="0"/>
              <a:t>…</a:t>
            </a:r>
            <a:endParaRPr lang="it-IT" sz="4200" dirty="0"/>
          </a:p>
          <a:p>
            <a:r>
              <a:rPr lang="en-US" sz="4200" dirty="0" smtClean="0"/>
              <a:t>Request </a:t>
            </a:r>
            <a:r>
              <a:rPr lang="en-US" sz="4200" dirty="0"/>
              <a:t>of resources to the RA Pool </a:t>
            </a:r>
            <a:endParaRPr lang="it-IT" sz="4200" dirty="0"/>
          </a:p>
          <a:p>
            <a:pPr lvl="1"/>
            <a:r>
              <a:rPr lang="en-US" sz="4200" dirty="0" smtClean="0"/>
              <a:t>Time </a:t>
            </a:r>
            <a:r>
              <a:rPr lang="en-US" sz="4200" dirty="0"/>
              <a:t>frame of the request (renewable after the end</a:t>
            </a:r>
            <a:r>
              <a:rPr lang="en-US" sz="4200" dirty="0" smtClean="0"/>
              <a:t>)</a:t>
            </a:r>
            <a:endParaRPr lang="it-IT" sz="4200" dirty="0"/>
          </a:p>
          <a:p>
            <a:pPr lvl="1"/>
            <a:r>
              <a:rPr lang="en-US" sz="4200" dirty="0" smtClean="0"/>
              <a:t>Overall </a:t>
            </a:r>
            <a:r>
              <a:rPr lang="en-US" sz="4200" dirty="0"/>
              <a:t>number of CPU time/Wall time hours in the whole time frame</a:t>
            </a:r>
            <a:endParaRPr lang="it-IT" sz="4200" dirty="0"/>
          </a:p>
          <a:p>
            <a:pPr lvl="1"/>
            <a:endParaRPr lang="it-IT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1689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2782</TotalTime>
  <Words>903</Words>
  <Application>Microsoft Macintosh PowerPoint</Application>
  <PresentationFormat>Presentazione su schermo (4:3)</PresentationFormat>
  <Paragraphs>103</Paragraphs>
  <Slides>10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Resource Allocation Task Force List of possible 3 QoS levels  </vt:lpstr>
      <vt:lpstr>Summary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VO Request Submission Template </vt:lpstr>
      <vt:lpstr>Conclusion</vt:lpstr>
    </vt:vector>
  </TitlesOfParts>
  <Company>Privato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Grid execution model for the ANSYS engineering simulation software</dc:title>
  <dc:creator>Alessandro Costantini</dc:creator>
  <cp:lastModifiedBy>Alessandro Costantini</cp:lastModifiedBy>
  <cp:revision>75</cp:revision>
  <dcterms:created xsi:type="dcterms:W3CDTF">2012-09-09T07:31:33Z</dcterms:created>
  <dcterms:modified xsi:type="dcterms:W3CDTF">2013-04-09T22:50:43Z</dcterms:modified>
</cp:coreProperties>
</file>