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77" r:id="rId2"/>
    <p:sldId id="276" r:id="rId3"/>
    <p:sldId id="279" r:id="rId4"/>
    <p:sldId id="278" r:id="rId5"/>
    <p:sldId id="265" r:id="rId6"/>
    <p:sldId id="270" r:id="rId7"/>
    <p:sldId id="269" r:id="rId8"/>
    <p:sldId id="267" r:id="rId9"/>
    <p:sldId id="274" r:id="rId10"/>
    <p:sldId id="271" r:id="rId11"/>
    <p:sldId id="280" r:id="rId12"/>
    <p:sldId id="273" r:id="rId13"/>
    <p:sldId id="272" r:id="rId14"/>
    <p:sldId id="275" r:id="rId15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68"/>
    <a:srgbClr val="4FB3CF"/>
    <a:srgbClr val="FBB040"/>
    <a:srgbClr val="FDD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8350" autoAdjust="0"/>
    <p:restoredTop sz="39474" autoAdjust="0"/>
  </p:normalViewPr>
  <p:slideViewPr>
    <p:cSldViewPr snapToGrid="0">
      <p:cViewPr varScale="1">
        <p:scale>
          <a:sx n="33" d="100"/>
          <a:sy n="33" d="100"/>
        </p:scale>
        <p:origin x="-3320" y="-96"/>
      </p:cViewPr>
      <p:guideLst>
        <p:guide orient="horz" pos="2161"/>
        <p:guide orient="horz" pos="4237"/>
        <p:guide orient="horz" pos="185"/>
        <p:guide pos="2880"/>
        <p:guide pos="181"/>
        <p:guide pos="272"/>
        <p:guide pos="363"/>
        <p:guide pos="90"/>
        <p:guide pos="5670"/>
        <p:guide pos="5579"/>
        <p:guide pos="2838"/>
        <p:guide pos="29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ECC33-272D-944B-AB6C-AF31AC0744CD}" type="datetimeFigureOut">
              <a:rPr lang="en-US" smtClean="0"/>
              <a:t>10/04/2013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298A9-EE12-EB4A-A27B-D6D571357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70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mailto:anatoli.danezi@surfsara.nl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lvl="2" indent="0">
              <a:buFont typeface="Arial"/>
              <a:buNone/>
            </a:pPr>
            <a:endParaRPr lang="en-US" sz="24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3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3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call for participation that went out to the various NGI Liaisons and user support teams. We would like you to reflect to this call: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Provide feedback on the grid course syllabus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Send us any existing video material that would fit into, and could be used in the grid course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Volunteer for the development of a 5-15 minutes long video lecture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Any experience on MOOCs that you want to share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further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details,</a:t>
            </a:r>
            <a:r>
              <a:rPr lang="en-US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lease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</a:t>
            </a:r>
            <a:r>
              <a:rPr lang="en-GB" sz="1200" dirty="0" smtClean="0"/>
              <a:t>:  </a:t>
            </a:r>
            <a:r>
              <a:rPr lang="en-GB" sz="1200" dirty="0" err="1" smtClean="0"/>
              <a:t>Anatoli</a:t>
            </a:r>
            <a:r>
              <a:rPr lang="en-GB" sz="1200" dirty="0" smtClean="0"/>
              <a:t> </a:t>
            </a:r>
            <a:r>
              <a:rPr lang="en-GB" sz="1200" dirty="0" err="1" smtClean="0"/>
              <a:t>Danezi</a:t>
            </a:r>
            <a:r>
              <a:rPr lang="en-GB" sz="1200" dirty="0" smtClean="0"/>
              <a:t>, </a:t>
            </a:r>
            <a:r>
              <a:rPr lang="en-GB" sz="1200" u="sng" dirty="0" smtClean="0">
                <a:hlinkClick r:id="rId3"/>
              </a:rPr>
              <a:t>anatoli.danezi@surfsara.nl</a:t>
            </a:r>
            <a:r>
              <a:rPr lang="en-GB" sz="1200" dirty="0" smtClean="0"/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6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34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9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9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9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2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14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298A9-EE12-EB4A-A27B-D6D571357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3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voorkant Bie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538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1" name="AutoShape 2"/>
          <p:cNvSpPr>
            <a:spLocks/>
          </p:cNvSpPr>
          <p:nvPr userDrawn="1"/>
        </p:nvSpPr>
        <p:spPr bwMode="auto">
          <a:xfrm>
            <a:off x="5880683" y="5562000"/>
            <a:ext cx="3119809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3998" y="5562000"/>
            <a:ext cx="6055465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25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59" y="5816136"/>
            <a:ext cx="1847524" cy="6912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oorkant Bie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80629"/>
            <a:ext cx="9144000" cy="536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0" name="AutoShape 2"/>
          <p:cNvSpPr>
            <a:spLocks/>
          </p:cNvSpPr>
          <p:nvPr userDrawn="1"/>
        </p:nvSpPr>
        <p:spPr bwMode="auto">
          <a:xfrm>
            <a:off x="5880683" y="5562000"/>
            <a:ext cx="3119809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3998" y="5562000"/>
            <a:ext cx="6055465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25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59" y="5816136"/>
            <a:ext cx="1847524" cy="6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83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8" descr="Onderzoeksdata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08064"/>
            <a:ext cx="9144000" cy="5382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 userDrawn="1">
            <p:ph type="subTitle" idx="1"/>
          </p:nvPr>
        </p:nvSpPr>
        <p:spPr>
          <a:xfrm>
            <a:off x="288000" y="1548000"/>
            <a:ext cx="8568000" cy="576000"/>
          </a:xfrm>
          <a:prstGeom prst="roundRect">
            <a:avLst>
              <a:gd name="adj" fmla="val 24321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  <p:sp>
        <p:nvSpPr>
          <p:cNvPr id="17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chemeClr val="accent1"/>
          </a:solidFill>
        </p:spPr>
        <p:txBody>
          <a:bodyPr lIns="792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0" name="AutoShape 2"/>
          <p:cNvSpPr>
            <a:spLocks/>
          </p:cNvSpPr>
          <p:nvPr userDrawn="1"/>
        </p:nvSpPr>
        <p:spPr bwMode="auto">
          <a:xfrm>
            <a:off x="5880683" y="5562000"/>
            <a:ext cx="3119809" cy="1152000"/>
          </a:xfrm>
          <a:prstGeom prst="roundRect">
            <a:avLst>
              <a:gd name="adj" fmla="val 11415"/>
            </a:avLst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/>
            <a:endParaRPr lang="nl-NL" sz="2000" noProof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3998" y="5562000"/>
            <a:ext cx="6055465" cy="1152000"/>
          </a:xfrm>
          <a:prstGeom prst="roundRect">
            <a:avLst>
              <a:gd name="adj" fmla="val 12548"/>
            </a:avLst>
          </a:prstGeom>
          <a:solidFill>
            <a:schemeClr val="accent1"/>
          </a:solidFill>
        </p:spPr>
        <p:txBody>
          <a:bodyPr lIns="234000" tIns="0" rIns="25200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59" y="5816136"/>
            <a:ext cx="1847524" cy="6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0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8568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9931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1 kolom, ge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142875" y="1412874"/>
            <a:ext cx="8856000" cy="5313363"/>
          </a:xfrm>
          <a:prstGeom prst="roundRect">
            <a:avLst>
              <a:gd name="adj" fmla="val 2626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4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8568000" cy="50181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259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412875"/>
            <a:ext cx="8858250" cy="4792664"/>
          </a:xfrm>
          <a:prstGeom prst="roundRect">
            <a:avLst>
              <a:gd name="adj" fmla="val 3062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8856000" cy="115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3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Rounded Rectangle 13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05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048375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287338" y="293688"/>
            <a:ext cx="8569325" cy="6308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10" name="Rounded Rectangle 9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6805C-0D24-8C41-BB6E-EA470E54E5EB}" type="datetimeFigureOut">
              <a:rPr lang="en-US" smtClean="0"/>
              <a:t>10/04/2013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D57D2-EADA-EC43-9221-A70DEEC16F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7338" y="293688"/>
            <a:ext cx="8569325" cy="6308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112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ide, geen header 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4"/>
            <a:ext cx="8858250" cy="6572713"/>
          </a:xfrm>
          <a:prstGeom prst="roundRect">
            <a:avLst>
              <a:gd name="adj" fmla="val 2163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50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4644000" y="1558799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84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87338" y="1557337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644663" y="1558800"/>
            <a:ext cx="4212000" cy="4500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1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7338" y="1558800"/>
            <a:ext cx="4212000" cy="4500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557337"/>
            <a:ext cx="42120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9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recht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2875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72000" y="1412875"/>
            <a:ext cx="4356000" cy="4788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80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, links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37868" y="1412875"/>
            <a:ext cx="4356000" cy="4788000"/>
          </a:xfrm>
          <a:prstGeom prst="roundRect">
            <a:avLst>
              <a:gd name="adj" fmla="val 3482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60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142875" y="1412875"/>
            <a:ext cx="4356000" cy="4788000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20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2 kols, highligh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>
          <a:xfrm>
            <a:off x="4640263" y="1412875"/>
            <a:ext cx="4356000" cy="4788000"/>
          </a:xfrm>
          <a:prstGeom prst="roundRect">
            <a:avLst>
              <a:gd name="adj" fmla="val 3274"/>
            </a:avLst>
          </a:prstGeom>
          <a:ln w="12700">
            <a:solidFill>
              <a:schemeClr val="accent1"/>
            </a:solidFill>
          </a:ln>
        </p:spPr>
        <p:txBody>
          <a:bodyPr lIns="97200" tIns="64800" rIns="144000" b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44000" y="1414800"/>
            <a:ext cx="4356000" cy="4788000"/>
          </a:xfrm>
          <a:prstGeom prst="roundRect">
            <a:avLst>
              <a:gd name="adj" fmla="val 3274"/>
            </a:avLst>
          </a:prstGeom>
          <a:solidFill>
            <a:schemeClr val="accent1"/>
          </a:solidFill>
        </p:spPr>
        <p:txBody>
          <a:bodyPr lIns="97200" tIns="64800" rIns="144000" bIns="144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6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412875"/>
            <a:ext cx="8856000" cy="4787900"/>
          </a:xfrm>
          <a:prstGeom prst="roundRect">
            <a:avLst>
              <a:gd name="adj" fmla="val 294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87337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6071969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6"/>
          </p:nvPr>
        </p:nvSpPr>
        <p:spPr>
          <a:xfrm>
            <a:off x="3179653" y="1558799"/>
            <a:ext cx="2782800" cy="45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3" name="Rounded Rectangle 12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3507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  <a:ln>
            <a:solidFill>
              <a:srgbClr val="4FB3CF"/>
            </a:solidFill>
          </a:ln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rgbClr val="4FB3CF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3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04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6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4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06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27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21125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8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45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3131753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42874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6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6120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6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6121125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132000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5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, 3 kols, foto, highligh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12112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accent1"/>
          </a:solidFill>
        </p:spPr>
        <p:txBody>
          <a:bodyPr lIns="90000" tIns="648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6"/>
          </p:nvPr>
        </p:nvSpPr>
        <p:spPr>
          <a:xfrm>
            <a:off x="142875" y="1410327"/>
            <a:ext cx="2880000" cy="4804735"/>
          </a:xfrm>
          <a:prstGeom prst="roundRect">
            <a:avLst>
              <a:gd name="adj" fmla="val 5029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90000" tIns="648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3132000" y="1412875"/>
            <a:ext cx="2880000" cy="4802188"/>
          </a:xfrm>
          <a:prstGeom prst="roundRect">
            <a:avLst>
              <a:gd name="adj" fmla="val 5057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00" b="0" baseline="0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2" name="Rounded Rectangle 11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64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 teks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7337" y="293687"/>
            <a:ext cx="4217987" cy="11191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87337" y="1585913"/>
            <a:ext cx="4217987" cy="2591804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79200" tIns="61200" r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97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ide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2875" y="153525"/>
            <a:ext cx="8858250" cy="6052014"/>
          </a:xfrm>
          <a:prstGeom prst="roundRect">
            <a:avLst>
              <a:gd name="adj" fmla="val 2416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000" b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36782" y="293687"/>
            <a:ext cx="4217987" cy="11191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640263" y="1585913"/>
            <a:ext cx="4217987" cy="2591804"/>
          </a:xfrm>
          <a:prstGeom prst="roundRect">
            <a:avLst>
              <a:gd name="adj" fmla="val 5184"/>
            </a:avLst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lIns="79200" tIns="61200" rIns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4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me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>
          <a:xfrm>
            <a:off x="7200000" y="6284298"/>
            <a:ext cx="1800000" cy="432000"/>
          </a:xfrm>
          <a:prstGeom prst="roundRect">
            <a:avLst>
              <a:gd name="adj" fmla="val 3320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42874" y="6282000"/>
            <a:ext cx="7496522" cy="432000"/>
          </a:xfrm>
          <a:prstGeom prst="roundRect">
            <a:avLst>
              <a:gd name="adj" fmla="val 33204"/>
            </a:avLst>
          </a:prstGeom>
          <a:solidFill>
            <a:schemeClr val="accent4"/>
          </a:solidFill>
        </p:spPr>
        <p:txBody>
          <a:bodyPr lIns="115200" rIns="432000" anchor="ctr" anchorCtr="0"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2875" y="6282000"/>
            <a:ext cx="6465744" cy="43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5686505" y="6375600"/>
            <a:ext cx="2133600" cy="149125"/>
          </a:xfrm>
          <a:prstGeom prst="rect">
            <a:avLst/>
          </a:prstGeom>
        </p:spPr>
        <p:txBody>
          <a:bodyPr wrap="none" lIns="0" tIns="0" rIns="0" bIns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19497" y="6376664"/>
            <a:ext cx="438611" cy="218229"/>
          </a:xfrm>
          <a:prstGeom prst="rect">
            <a:avLst/>
          </a:prstGeom>
        </p:spPr>
        <p:txBody>
          <a:bodyPr wrap="none" lIns="0" tIns="0" rIns="144000" bIns="0" anchor="t" anchorCtr="0"/>
          <a:lstStyle>
            <a:lvl1pPr algn="r">
              <a:defRPr sz="900" b="0" i="0"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596" y="6380909"/>
            <a:ext cx="637068" cy="2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38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79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0809" y="2395428"/>
            <a:ext cx="439978" cy="48768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56324" y="4105536"/>
            <a:ext cx="5183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smtClean="0">
                <a:latin typeface="Verdana"/>
              </a:rPr>
              <a:t>W</a:t>
            </a:r>
            <a:endParaRPr lang="en-US" sz="3200" b="1" dirty="0">
              <a:latin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/>
          <a:srcRect l="15710" t="25985" r="10978" b="26771"/>
          <a:stretch/>
        </p:blipFill>
        <p:spPr>
          <a:xfrm>
            <a:off x="582213" y="838200"/>
            <a:ext cx="504000" cy="3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/>
          <a:srcRect l="16248" t="16610" r="12305" b="16953"/>
          <a:stretch/>
        </p:blipFill>
        <p:spPr>
          <a:xfrm>
            <a:off x="582213" y="4980593"/>
            <a:ext cx="432000" cy="4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/>
          <a:srcRect l="20095" t="23375" r="24921" b="18180"/>
          <a:stretch/>
        </p:blipFill>
        <p:spPr>
          <a:xfrm>
            <a:off x="582213" y="1580814"/>
            <a:ext cx="504000" cy="432000"/>
          </a:xfrm>
          <a:prstGeom prst="rect">
            <a:avLst/>
          </a:prstGeom>
        </p:spPr>
      </p:pic>
      <p:pic>
        <p:nvPicPr>
          <p:cNvPr id="13" name="Picture 12" descr="linked.png"/>
          <p:cNvPicPr>
            <a:picLocks noChangeAspect="1"/>
          </p:cNvPicPr>
          <p:nvPr userDrawn="1"/>
        </p:nvPicPr>
        <p:blipFill>
          <a:blip r:embed="rId6" cstate="print"/>
          <a:srcRect l="10784" t="10784" r="10784" b="10784"/>
          <a:stretch>
            <a:fillRect/>
          </a:stretch>
        </p:blipFill>
        <p:spPr>
          <a:xfrm>
            <a:off x="585831" y="3265722"/>
            <a:ext cx="457200" cy="457200"/>
          </a:xfrm>
          <a:prstGeom prst="rect">
            <a:avLst/>
          </a:prstGeom>
        </p:spPr>
      </p:pic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9721" y="883200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795205"/>
            <a:ext cx="1193814" cy="419858"/>
          </a:xfrm>
          <a:prstGeom prst="rect">
            <a:avLst/>
          </a:prstGeom>
        </p:spPr>
      </p:pic>
      <p:sp>
        <p:nvSpPr>
          <p:cNvPr id="1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9721" y="1621333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[@</a:t>
            </a:r>
            <a:r>
              <a:rPr lang="en-US" dirty="0" err="1" smtClean="0"/>
              <a:t>twiternaam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721" y="2504268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[Skype </a:t>
            </a:r>
            <a:r>
              <a:rPr lang="en-US" dirty="0" err="1" smtClean="0"/>
              <a:t>adres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9721" y="3359322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[LinkedIn </a:t>
            </a:r>
            <a:r>
              <a:rPr lang="en-US" dirty="0" err="1" smtClean="0"/>
              <a:t>adres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259721" y="4216757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www.surf.nl</a:t>
            </a:r>
            <a:endParaRPr lang="nl-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1259721" y="5061593"/>
            <a:ext cx="7596941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Telefoon</a:t>
            </a:r>
            <a:r>
              <a:rPr lang="en-US" dirty="0" smtClean="0"/>
              <a:t>]</a:t>
            </a:r>
            <a:endParaRPr lang="nl-NL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114026" y="5889129"/>
            <a:ext cx="6742636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Creative Commons “Attribution” license:</a:t>
            </a:r>
          </a:p>
          <a:p>
            <a:pPr lvl="0"/>
            <a:r>
              <a:rPr lang="en-US" dirty="0" smtClean="0"/>
              <a:t>http://creativecommons.org/licenses/by/3.0/</a:t>
            </a:r>
            <a:endParaRPr lang="nl-NL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59" y="5816136"/>
            <a:ext cx="1847524" cy="6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70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Surf bla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59" y="5816136"/>
            <a:ext cx="1847524" cy="6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0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69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204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3859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met personalia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3" descr="SURF_what SURF can do_f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0" y="5420158"/>
            <a:ext cx="3888432" cy="8531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901248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4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3609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073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tekst en logo 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6263" y="1412874"/>
            <a:ext cx="3994150" cy="3511463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03159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6004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slide 2 met personalia en C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 userDrawn="1"/>
        </p:nvSpPr>
        <p:spPr>
          <a:xfrm>
            <a:off x="142875" y="152400"/>
            <a:ext cx="8856000" cy="6573838"/>
          </a:xfrm>
          <a:prstGeom prst="roundRect">
            <a:avLst>
              <a:gd name="adj" fmla="val 2164"/>
            </a:avLst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75" y="5417569"/>
            <a:ext cx="3875983" cy="847358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3" y="1412875"/>
            <a:ext cx="3994150" cy="270000"/>
          </a:xfr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</a:t>
            </a:r>
            <a:r>
              <a:rPr lang="en-US" dirty="0" err="1" smtClean="0"/>
              <a:t>Naam</a:t>
            </a:r>
            <a:r>
              <a:rPr lang="en-US" dirty="0" smtClean="0"/>
              <a:t>]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263" y="1886634"/>
            <a:ext cx="3994612" cy="270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www.surf.net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76263" y="1649754"/>
            <a:ext cx="3994150" cy="270000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[Email]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5422229"/>
            <a:ext cx="1474750" cy="5186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075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F9FDEE6-CF89-4867-987B-10E2E55F17DE}" type="datetimeFigureOut">
              <a:rPr lang="nl-NL" smtClean="0"/>
              <a:pPr/>
              <a:t>10/04/2013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6B5D4A3-EC48-4948-B56B-369ED226E95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649" r:id="rId12"/>
    <p:sldLayoutId id="2147483657" r:id="rId13"/>
    <p:sldLayoutId id="2147483658" r:id="rId14"/>
    <p:sldLayoutId id="2147483661" r:id="rId15"/>
    <p:sldLayoutId id="2147483698" r:id="rId16"/>
    <p:sldLayoutId id="2147483696" r:id="rId17"/>
    <p:sldLayoutId id="2147483694" r:id="rId18"/>
    <p:sldLayoutId id="2147483680" r:id="rId19"/>
    <p:sldLayoutId id="2147483693" r:id="rId20"/>
    <p:sldLayoutId id="2147483695" r:id="rId21"/>
    <p:sldLayoutId id="2147483665" r:id="rId22"/>
    <p:sldLayoutId id="2147483663" r:id="rId23"/>
    <p:sldLayoutId id="2147483664" r:id="rId24"/>
    <p:sldLayoutId id="2147483666" r:id="rId25"/>
    <p:sldLayoutId id="2147483675" r:id="rId26"/>
    <p:sldLayoutId id="2147483667" r:id="rId27"/>
    <p:sldLayoutId id="2147483668" r:id="rId28"/>
    <p:sldLayoutId id="2147483676" r:id="rId29"/>
    <p:sldLayoutId id="2147483678" r:id="rId30"/>
    <p:sldLayoutId id="2147483700" r:id="rId31"/>
    <p:sldLayoutId id="2147483699" r:id="rId32"/>
    <p:sldLayoutId id="2147483702" r:id="rId33"/>
    <p:sldLayoutId id="2147483703" r:id="rId34"/>
    <p:sldLayoutId id="2147483704" r:id="rId35"/>
    <p:sldLayoutId id="2147483701" r:id="rId36"/>
    <p:sldLayoutId id="2147483705" r:id="rId37"/>
    <p:sldLayoutId id="2147483706" r:id="rId38"/>
    <p:sldLayoutId id="2147483707" r:id="rId39"/>
    <p:sldLayoutId id="2147483688" r:id="rId40"/>
    <p:sldLayoutId id="2147483689" r:id="rId41"/>
    <p:sldLayoutId id="2147483673" r:id="rId42"/>
    <p:sldLayoutId id="2147483714" r:id="rId43"/>
    <p:sldLayoutId id="2147483717" r:id="rId44"/>
    <p:sldLayoutId id="2147483718" r:id="rId45"/>
    <p:sldLayoutId id="2147483674" r:id="rId46"/>
    <p:sldLayoutId id="2147483687" r:id="rId47"/>
    <p:sldLayoutId id="2147483708" r:id="rId48"/>
    <p:sldLayoutId id="2147483709" r:id="rId49"/>
    <p:sldLayoutId id="2147483685" r:id="rId50"/>
    <p:sldLayoutId id="2147483686" r:id="rId51"/>
    <p:sldLayoutId id="2147483710" r:id="rId52"/>
    <p:sldLayoutId id="2147483711" r:id="rId53"/>
    <p:sldLayoutId id="2147483715" r:id="rId54"/>
    <p:sldLayoutId id="2147483716" r:id="rId55"/>
    <p:sldLayoutId id="2147483712" r:id="rId56"/>
    <p:sldLayoutId id="2147483713" r:id="rId57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anatoli.danezi@surfsara.n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hyperlink" Target="http://www.flickr.com/photos/lumaxart/2137737248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2"/>
            <a:ext cx="7772400" cy="1158093"/>
          </a:xfrm>
        </p:spPr>
        <p:txBody>
          <a:bodyPr/>
          <a:lstStyle/>
          <a:p>
            <a:r>
              <a:rPr lang="nl-NL" sz="4400" dirty="0"/>
              <a:t>Massive Open Online Course Development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200" y="5204857"/>
            <a:ext cx="6400800" cy="121920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EGI-</a:t>
            </a:r>
            <a:r>
              <a:rPr lang="nl-NL" dirty="0" err="1"/>
              <a:t>InSPIRE</a:t>
            </a:r>
            <a:r>
              <a:rPr lang="nl-NL" dirty="0"/>
              <a:t> Mini-</a:t>
            </a:r>
            <a:r>
              <a:rPr lang="nl-NL" dirty="0" smtClean="0"/>
              <a:t>Project</a:t>
            </a:r>
          </a:p>
          <a:p>
            <a:endParaRPr lang="nl-NL" sz="2200" dirty="0" smtClean="0"/>
          </a:p>
          <a:p>
            <a:r>
              <a:rPr lang="en-US" sz="1300" dirty="0"/>
              <a:t>EGI Community Forum 2013</a:t>
            </a:r>
            <a:endParaRPr lang="nl-NL" sz="1300" dirty="0"/>
          </a:p>
          <a:p>
            <a:r>
              <a:rPr lang="nl-NL" sz="1300" dirty="0"/>
              <a:t>Anatoli </a:t>
            </a:r>
            <a:r>
              <a:rPr lang="nl-NL" sz="1300" dirty="0" err="1"/>
              <a:t>Danezi</a:t>
            </a:r>
            <a:r>
              <a:rPr lang="nl-NL" sz="1300" dirty="0"/>
              <a:t> (</a:t>
            </a:r>
            <a:r>
              <a:rPr lang="nl-NL" sz="1300" dirty="0" err="1"/>
              <a:t>SURFsara</a:t>
            </a:r>
            <a:r>
              <a:rPr lang="nl-NL" sz="1300" dirty="0"/>
              <a:t>)</a:t>
            </a:r>
          </a:p>
          <a:p>
            <a:endParaRPr lang="en-US" dirty="0"/>
          </a:p>
        </p:txBody>
      </p:sp>
      <p:pic>
        <p:nvPicPr>
          <p:cNvPr id="9" name="Picture 8" descr="frontp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3358" r="2093" b="4272"/>
          <a:stretch/>
        </p:blipFill>
        <p:spPr>
          <a:xfrm>
            <a:off x="938480" y="1741506"/>
            <a:ext cx="7270983" cy="349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Shot 2013-04-03 at 12.37.28.png"/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0" y="5334648"/>
            <a:ext cx="2469193" cy="1221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Shot 2013-04-03 at 12.38.48.png"/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5154707"/>
            <a:ext cx="2076820" cy="140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85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410"/>
            <a:ext cx="4114800" cy="866588"/>
          </a:xfrm>
        </p:spPr>
        <p:txBody>
          <a:bodyPr>
            <a:normAutofit/>
          </a:bodyPr>
          <a:lstStyle/>
          <a:p>
            <a:r>
              <a:rPr lang="en-US" dirty="0" smtClean="0"/>
              <a:t>Virtual class</a:t>
            </a:r>
            <a:endParaRPr lang="en-US" dirty="0"/>
          </a:p>
        </p:txBody>
      </p:sp>
      <p:pic>
        <p:nvPicPr>
          <p:cNvPr id="36" name="Picture 35" descr="Screen Shot 2013-04-06 at 17.11.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7" r="8660" b="80784"/>
          <a:stretch/>
        </p:blipFill>
        <p:spPr>
          <a:xfrm>
            <a:off x="6012449" y="-1"/>
            <a:ext cx="3131551" cy="1180353"/>
          </a:xfrm>
          <a:prstGeom prst="rect">
            <a:avLst/>
          </a:prstGeom>
        </p:spPr>
      </p:pic>
      <p:pic>
        <p:nvPicPr>
          <p:cNvPr id="37" name="Picture 36" descr="MyCloud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89" y="1202559"/>
            <a:ext cx="7171765" cy="4453834"/>
          </a:xfrm>
          <a:prstGeom prst="rect">
            <a:avLst/>
          </a:prstGeom>
          <a:ln w="76200" cmpd="sng">
            <a:solidFill>
              <a:srgbClr val="FBB040"/>
            </a:solidFill>
          </a:ln>
          <a:scene3d>
            <a:camera prst="perspectiveContrastingRightFacing"/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6522972" y="2195421"/>
            <a:ext cx="25349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Duration 7 weeks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3 lectures/week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Availability of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 online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material afterwards</a:t>
            </a:r>
          </a:p>
        </p:txBody>
      </p:sp>
    </p:spTree>
    <p:extLst>
      <p:ext uri="{BB962C8B-B14F-4D97-AF65-F5344CB8AC3E}">
        <p14:creationId xmlns:p14="http://schemas.microsoft.com/office/powerpoint/2010/main" val="22440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05"/>
          </a:xfrm>
        </p:spPr>
        <p:txBody>
          <a:bodyPr/>
          <a:lstStyle/>
          <a:p>
            <a:r>
              <a:rPr lang="en-US" sz="4800" dirty="0" smtClean="0"/>
              <a:t>Grid course Syllabus</a:t>
            </a:r>
            <a:endParaRPr lang="en-US" sz="4800" dirty="0"/>
          </a:p>
        </p:txBody>
      </p:sp>
      <p:pic>
        <p:nvPicPr>
          <p:cNvPr id="3" name="Picture 2" descr="Screen Shot 2013-04-06 at 13.5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67" y="727214"/>
            <a:ext cx="5573133" cy="111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Shot 2013-04-06 at 13.56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972"/>
            <a:ext cx="8023412" cy="448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 Shot 2013-04-06 at 13.59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1684646"/>
            <a:ext cx="8191501" cy="506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168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5412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Measurement of goals</a:t>
            </a:r>
          </a:p>
        </p:txBody>
      </p:sp>
      <p:pic>
        <p:nvPicPr>
          <p:cNvPr id="12" name="Picture 11" descr="Screen Shot 2013-04-06 at 19.03.56.png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1634" r="8660" b="1830"/>
          <a:stretch/>
        </p:blipFill>
        <p:spPr>
          <a:xfrm>
            <a:off x="0" y="1314822"/>
            <a:ext cx="9144000" cy="5393766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72141" y="1186659"/>
            <a:ext cx="8229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 </a:t>
            </a:r>
            <a:r>
              <a:rPr lang="en-US" sz="2000" b="1" dirty="0">
                <a:solidFill>
                  <a:schemeClr val="tx1"/>
                </a:solidFill>
              </a:rPr>
              <a:t>count</a:t>
            </a:r>
            <a:r>
              <a:rPr lang="en-US" sz="2000" dirty="0">
                <a:solidFill>
                  <a:schemeClr val="tx1"/>
                </a:solidFill>
              </a:rPr>
              <a:t> of attendees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Definition of “done”: rate of </a:t>
            </a:r>
            <a:r>
              <a:rPr lang="en-US" sz="2000" b="1" dirty="0">
                <a:solidFill>
                  <a:schemeClr val="tx1"/>
                </a:solidFill>
              </a:rPr>
              <a:t>dropouts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Availability of the course </a:t>
            </a:r>
            <a:r>
              <a:rPr lang="en-US" sz="2000" b="1" dirty="0" smtClean="0">
                <a:solidFill>
                  <a:schemeClr val="tx1"/>
                </a:solidFill>
              </a:rPr>
              <a:t>material</a:t>
            </a: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Hand</a:t>
            </a:r>
            <a:r>
              <a:rPr lang="en-US" sz="2000" b="1" dirty="0">
                <a:solidFill>
                  <a:schemeClr val="tx1"/>
                </a:solidFill>
              </a:rPr>
              <a:t>-</a:t>
            </a:r>
            <a:r>
              <a:rPr lang="en-US" sz="2000" b="1" dirty="0" smtClean="0">
                <a:solidFill>
                  <a:schemeClr val="tx1"/>
                </a:solidFill>
              </a:rPr>
              <a:t>ins </a:t>
            </a:r>
            <a:r>
              <a:rPr lang="en-US" sz="2000" dirty="0" smtClean="0">
                <a:solidFill>
                  <a:schemeClr val="tx1"/>
                </a:solidFill>
              </a:rPr>
              <a:t>evaluation</a:t>
            </a: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Successful </a:t>
            </a:r>
            <a:r>
              <a:rPr lang="en-US" sz="2000" b="1" dirty="0" smtClean="0">
                <a:solidFill>
                  <a:schemeClr val="tx1"/>
                </a:solidFill>
              </a:rPr>
              <a:t>completion</a:t>
            </a:r>
          </a:p>
          <a:p>
            <a:pPr marL="285750">
              <a:lnSpc>
                <a:spcPct val="150000"/>
              </a:lnSpc>
              <a:buFont typeface="Arial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Feedback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by </a:t>
            </a:r>
            <a:r>
              <a:rPr lang="en-US" sz="2000" dirty="0" smtClean="0">
                <a:solidFill>
                  <a:schemeClr val="tx1"/>
                </a:solidFill>
              </a:rPr>
              <a:t>students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af-cutter-ants-Atta-cep-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" y="1205329"/>
            <a:ext cx="9144000" cy="5652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33952"/>
            <a:ext cx="8229600" cy="963758"/>
          </a:xfrm>
        </p:spPr>
        <p:txBody>
          <a:bodyPr/>
          <a:lstStyle/>
          <a:p>
            <a:r>
              <a:rPr lang="en-US" dirty="0" smtClean="0"/>
              <a:t>How to get involved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48432"/>
            <a:ext cx="3063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Photograph: Gail Shumway/Getty Images</a:t>
            </a:r>
          </a:p>
        </p:txBody>
      </p:sp>
    </p:spTree>
    <p:extLst>
      <p:ext uri="{BB962C8B-B14F-4D97-AF65-F5344CB8AC3E}">
        <p14:creationId xmlns:p14="http://schemas.microsoft.com/office/powerpoint/2010/main" val="66664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75" y="2320347"/>
            <a:ext cx="8229600" cy="1117600"/>
          </a:xfrm>
        </p:spPr>
        <p:txBody>
          <a:bodyPr>
            <a:normAutofit/>
          </a:bodyPr>
          <a:lstStyle/>
          <a:p>
            <a:r>
              <a:rPr lang="en-US" sz="4400" dirty="0"/>
              <a:t>Thank you for your </a:t>
            </a:r>
            <a:r>
              <a:rPr lang="en-US" sz="4400" dirty="0" smtClean="0"/>
              <a:t>attention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060828" y="3645647"/>
            <a:ext cx="490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Contact:  </a:t>
            </a:r>
            <a:r>
              <a:rPr lang="en-GB" sz="1400" dirty="0" err="1"/>
              <a:t>Anatoli</a:t>
            </a:r>
            <a:r>
              <a:rPr lang="en-GB" sz="1400" dirty="0"/>
              <a:t> </a:t>
            </a:r>
            <a:r>
              <a:rPr lang="en-GB" sz="1400" dirty="0" err="1"/>
              <a:t>Danezi</a:t>
            </a:r>
            <a:r>
              <a:rPr lang="en-GB" sz="1400" dirty="0"/>
              <a:t>, </a:t>
            </a:r>
            <a:r>
              <a:rPr lang="en-GB" sz="1400" u="sng" dirty="0">
                <a:hlinkClick r:id="rId3"/>
              </a:rPr>
              <a:t>anatoli.danezi@surfsara.nl</a:t>
            </a:r>
            <a:r>
              <a:rPr lang="en-GB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145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0235"/>
          </a:xfrm>
        </p:spPr>
        <p:txBody>
          <a:bodyPr/>
          <a:lstStyle/>
          <a:p>
            <a:r>
              <a:rPr lang="en-US" dirty="0" smtClean="0"/>
              <a:t>What is MOOC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76" y="1464236"/>
            <a:ext cx="8008469" cy="820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atin typeface="Calibri"/>
                <a:cs typeface="Calibri"/>
              </a:rPr>
              <a:t>Virtual</a:t>
            </a:r>
            <a:r>
              <a:rPr lang="en-US" dirty="0" smtClean="0">
                <a:latin typeface="Calibri"/>
                <a:cs typeface="Calibri"/>
              </a:rPr>
              <a:t> classes offered via </a:t>
            </a:r>
            <a:r>
              <a:rPr lang="en-US" b="1" dirty="0" smtClean="0">
                <a:latin typeface="Calibri"/>
                <a:cs typeface="Calibri"/>
              </a:rPr>
              <a:t>web</a:t>
            </a:r>
            <a:r>
              <a:rPr lang="en-US" dirty="0">
                <a:latin typeface="Calibri"/>
                <a:cs typeface="Calibri"/>
              </a:rPr>
              <a:t> to </a:t>
            </a:r>
            <a:r>
              <a:rPr lang="en-US" b="1" dirty="0" smtClean="0">
                <a:latin typeface="Calibri"/>
                <a:cs typeface="Calibri"/>
              </a:rPr>
              <a:t>educate</a:t>
            </a:r>
            <a:r>
              <a:rPr lang="en-US" dirty="0" smtClean="0">
                <a:latin typeface="Calibri"/>
                <a:cs typeface="Calibri"/>
              </a:rPr>
              <a:t> large </a:t>
            </a:r>
            <a:r>
              <a:rPr lang="en-US" dirty="0">
                <a:latin typeface="Calibri"/>
                <a:cs typeface="Calibri"/>
              </a:rPr>
              <a:t>numbers of </a:t>
            </a:r>
            <a:r>
              <a:rPr lang="en-US" dirty="0" smtClean="0">
                <a:latin typeface="Calibri"/>
                <a:cs typeface="Calibri"/>
              </a:rPr>
              <a:t>students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with the provision of </a:t>
            </a:r>
            <a:r>
              <a:rPr lang="en-US" b="1" dirty="0" smtClean="0">
                <a:latin typeface="Calibri"/>
                <a:cs typeface="Calibri"/>
              </a:rPr>
              <a:t>high quality </a:t>
            </a:r>
            <a:r>
              <a:rPr lang="en-US" dirty="0" smtClean="0">
                <a:latin typeface="Calibri"/>
                <a:cs typeface="Calibri"/>
              </a:rPr>
              <a:t>courses </a:t>
            </a:r>
            <a:r>
              <a:rPr lang="en-US" dirty="0">
                <a:latin typeface="Calibri"/>
                <a:cs typeface="Calibri"/>
              </a:rPr>
              <a:t>for </a:t>
            </a:r>
            <a:r>
              <a:rPr lang="en-US" b="1" dirty="0" smtClean="0">
                <a:latin typeface="Calibri"/>
                <a:cs typeface="Calibri"/>
              </a:rPr>
              <a:t>free.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8473" y="2419642"/>
            <a:ext cx="18784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Massive</a:t>
            </a:r>
          </a:p>
          <a:p>
            <a:pPr algn="ctr"/>
            <a:endParaRPr lang="en-US" sz="32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Open</a:t>
            </a:r>
          </a:p>
          <a:p>
            <a:pPr algn="ctr"/>
            <a:endParaRPr lang="en-US" sz="32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Online</a:t>
            </a:r>
          </a:p>
          <a:p>
            <a:pPr algn="ctr"/>
            <a:endParaRPr lang="en-US" sz="3200" b="1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  <a:latin typeface="Calibri"/>
                <a:cs typeface="Calibri"/>
              </a:rPr>
              <a:t>Course</a:t>
            </a:r>
            <a:endParaRPr lang="en-US" sz="32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9634" y="2793999"/>
            <a:ext cx="15001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076B4"/>
                </a:solidFill>
                <a:latin typeface="Calibri"/>
                <a:cs typeface="Calibri"/>
              </a:rPr>
              <a:t>student</a:t>
            </a:r>
            <a:endParaRPr lang="en-US" sz="3200" b="1" dirty="0">
              <a:solidFill>
                <a:srgbClr val="6076B4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1271" y="5126182"/>
            <a:ext cx="1480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076B4"/>
                </a:solidFill>
                <a:latin typeface="Calibri"/>
                <a:cs typeface="Calibri"/>
              </a:rPr>
              <a:t>teacher</a:t>
            </a:r>
            <a:endParaRPr lang="en-US" sz="3200" b="1" dirty="0">
              <a:solidFill>
                <a:srgbClr val="6076B4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8909" y="5126181"/>
            <a:ext cx="1508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076B4"/>
                </a:solidFill>
                <a:latin typeface="Calibri"/>
                <a:cs typeface="Calibri"/>
              </a:rPr>
              <a:t>content</a:t>
            </a:r>
            <a:endParaRPr lang="en-US" sz="3200" b="1" dirty="0">
              <a:solidFill>
                <a:srgbClr val="6076B4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5381518" y="3325091"/>
            <a:ext cx="922300" cy="1801091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8" idx="0"/>
          </p:cNvCxnSpPr>
          <p:nvPr/>
        </p:nvCxnSpPr>
        <p:spPr>
          <a:xfrm>
            <a:off x="6742545" y="3325091"/>
            <a:ext cx="1100637" cy="1801090"/>
          </a:xfrm>
          <a:prstGeom prst="straightConnector1">
            <a:avLst/>
          </a:prstGeom>
          <a:ln>
            <a:solidFill>
              <a:srgbClr val="C7949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8" idx="1"/>
          </p:cNvCxnSpPr>
          <p:nvPr/>
        </p:nvCxnSpPr>
        <p:spPr>
          <a:xfrm flipV="1">
            <a:off x="6121764" y="5418569"/>
            <a:ext cx="967145" cy="1"/>
          </a:xfrm>
          <a:prstGeom prst="straightConnector1">
            <a:avLst/>
          </a:prstGeom>
          <a:ln>
            <a:solidFill>
              <a:srgbClr val="C79494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lecom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7" y="4040909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4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64"/>
            <a:ext cx="8229600" cy="896471"/>
          </a:xfrm>
        </p:spPr>
        <p:txBody>
          <a:bodyPr/>
          <a:lstStyle/>
          <a:p>
            <a:r>
              <a:rPr lang="en-US" dirty="0" smtClean="0"/>
              <a:t>MOOC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412" y="4259728"/>
            <a:ext cx="4542118" cy="1984439"/>
          </a:xfrm>
        </p:spPr>
        <p:txBody>
          <a:bodyPr>
            <a:normAutofit fontScale="85000" lnSpcReduction="20000"/>
          </a:bodyPr>
          <a:lstStyle/>
          <a:p>
            <a:r>
              <a:rPr lang="en-US" sz="1900" dirty="0" smtClean="0"/>
              <a:t>Wide range of courses:</a:t>
            </a:r>
          </a:p>
          <a:p>
            <a:endParaRPr lang="en-US" sz="900" dirty="0" smtClean="0"/>
          </a:p>
          <a:p>
            <a:pPr lvl="1"/>
            <a:r>
              <a:rPr lang="en-US" dirty="0" smtClean="0"/>
              <a:t>Arts and Humanities</a:t>
            </a:r>
          </a:p>
          <a:p>
            <a:pPr lvl="1"/>
            <a:r>
              <a:rPr lang="en-US" dirty="0"/>
              <a:t>Computer </a:t>
            </a:r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Business</a:t>
            </a:r>
          </a:p>
          <a:p>
            <a:pPr lvl="1"/>
            <a:r>
              <a:rPr lang="en-US" dirty="0" smtClean="0"/>
              <a:t>Life sciences</a:t>
            </a:r>
          </a:p>
          <a:p>
            <a:pPr lvl="1"/>
            <a:r>
              <a:rPr lang="en-US" dirty="0" smtClean="0"/>
              <a:t>Social Sciences</a:t>
            </a:r>
          </a:p>
          <a:p>
            <a:pPr lvl="1"/>
            <a:r>
              <a:rPr lang="en-US" dirty="0" smtClean="0"/>
              <a:t>Mathematics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8" name="Picture 7" descr="Screen Shot 2013-04-03 at 13.26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9" y="1107895"/>
            <a:ext cx="2704353" cy="280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Shot 2013-04-03 at 13.28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2" y="2918571"/>
            <a:ext cx="2853764" cy="3219403"/>
          </a:xfrm>
          <a:prstGeom prst="rect">
            <a:avLst/>
          </a:prstGeom>
          <a:ln>
            <a:noFill/>
          </a:ln>
          <a:effectLst>
            <a:softEdge rad="88900"/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725339" y="1312334"/>
            <a:ext cx="5122332" cy="1566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MIT </a:t>
            </a:r>
            <a:r>
              <a:rPr lang="en-US" sz="1600" dirty="0" err="1" smtClean="0"/>
              <a:t>OpenCourseWare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MOOC course: Stanford, 160000 students</a:t>
            </a:r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sz="1600" dirty="0" err="1" smtClean="0"/>
              <a:t>Coursera</a:t>
            </a:r>
            <a:r>
              <a:rPr lang="en-US" sz="1600" dirty="0" smtClean="0"/>
              <a:t> hosts 328 courses</a:t>
            </a:r>
          </a:p>
          <a:p>
            <a:r>
              <a:rPr lang="en-US" sz="1600" dirty="0" smtClean="0"/>
              <a:t>2.9 m users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315575" y="6040413"/>
            <a:ext cx="33576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 smtClean="0"/>
              <a:t>Source: M. Mitchell Waldrop, Campus 2.0, ,160 NATURE VOL495, 14 March 2013 </a:t>
            </a:r>
            <a:r>
              <a:rPr lang="en-US" sz="500" dirty="0"/>
              <a:t>Macmillan Publishers </a:t>
            </a:r>
            <a:r>
              <a:rPr lang="en-US" sz="500" dirty="0" smtClean="0"/>
              <a:t>Limited </a:t>
            </a:r>
            <a:endParaRPr lang="ro-RO" sz="500" dirty="0"/>
          </a:p>
        </p:txBody>
      </p:sp>
      <p:sp>
        <p:nvSpPr>
          <p:cNvPr id="12" name="Rectangle 11"/>
          <p:cNvSpPr/>
          <p:nvPr/>
        </p:nvSpPr>
        <p:spPr>
          <a:xfrm>
            <a:off x="731624" y="3802224"/>
            <a:ext cx="335767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 smtClean="0"/>
              <a:t>Source: M. Mitchell Waldrop, Campus 2.0, ,160 NATURE VOL495, 14 March 2013 </a:t>
            </a:r>
            <a:r>
              <a:rPr lang="en-US" sz="500" dirty="0"/>
              <a:t>Macmillan Publishers </a:t>
            </a:r>
            <a:r>
              <a:rPr lang="en-US" sz="500" dirty="0" smtClean="0"/>
              <a:t>Limited </a:t>
            </a:r>
            <a:endParaRPr lang="ro-RO" sz="500" dirty="0"/>
          </a:p>
        </p:txBody>
      </p:sp>
    </p:spTree>
    <p:extLst>
      <p:ext uri="{BB962C8B-B14F-4D97-AF65-F5344CB8AC3E}">
        <p14:creationId xmlns:p14="http://schemas.microsoft.com/office/powerpoint/2010/main" val="181013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" y="14942"/>
            <a:ext cx="4019176" cy="866588"/>
          </a:xfrm>
        </p:spPr>
        <p:txBody>
          <a:bodyPr/>
          <a:lstStyle/>
          <a:p>
            <a:r>
              <a:rPr lang="en-US" sz="4400" dirty="0" smtClean="0"/>
              <a:t>Major players</a:t>
            </a:r>
            <a:endParaRPr lang="en-US" sz="4400" dirty="0"/>
          </a:p>
        </p:txBody>
      </p:sp>
      <p:pic>
        <p:nvPicPr>
          <p:cNvPr id="3" name="Picture 2" descr="course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400664" cy="5886030"/>
          </a:xfrm>
          <a:prstGeom prst="rect">
            <a:avLst/>
          </a:prstGeom>
        </p:spPr>
      </p:pic>
      <p:pic>
        <p:nvPicPr>
          <p:cNvPr id="5" name="Picture 4" descr="canv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00" y="0"/>
            <a:ext cx="5535000" cy="6858000"/>
          </a:xfrm>
          <a:prstGeom prst="rect">
            <a:avLst/>
          </a:prstGeom>
        </p:spPr>
      </p:pic>
      <p:pic>
        <p:nvPicPr>
          <p:cNvPr id="7" name="Picture 6" descr="ed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420"/>
            <a:ext cx="5229412" cy="5031579"/>
          </a:xfrm>
          <a:prstGeom prst="rect">
            <a:avLst/>
          </a:prstGeom>
        </p:spPr>
      </p:pic>
      <p:pic>
        <p:nvPicPr>
          <p:cNvPr id="10" name="Picture 9" descr="Udacit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53" y="2176288"/>
            <a:ext cx="5169646" cy="4681711"/>
          </a:xfrm>
          <a:prstGeom prst="rect">
            <a:avLst/>
          </a:prstGeom>
        </p:spPr>
      </p:pic>
      <p:pic>
        <p:nvPicPr>
          <p:cNvPr id="11" name="Picture 10" descr="UvA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536" b="11021"/>
          <a:stretch/>
        </p:blipFill>
        <p:spPr>
          <a:xfrm>
            <a:off x="2420470" y="3540230"/>
            <a:ext cx="4123765" cy="224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2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62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Develop MOOCs based on e-infrastructure topics:</a:t>
            </a:r>
          </a:p>
          <a:p>
            <a:pPr lvl="1" indent="-342900">
              <a:buFont typeface="Courier New"/>
              <a:buChar char="o"/>
            </a:pPr>
            <a:r>
              <a:rPr lang="en-US" dirty="0" smtClean="0"/>
              <a:t>EGI Grid</a:t>
            </a:r>
            <a:endParaRPr lang="en-US" dirty="0"/>
          </a:p>
          <a:p>
            <a:pPr lvl="1" indent="-342900">
              <a:buFont typeface="Courier New"/>
              <a:buChar char="o"/>
            </a:pPr>
            <a:r>
              <a:rPr lang="en-US" dirty="0" smtClean="0"/>
              <a:t>Cloud </a:t>
            </a:r>
            <a:r>
              <a:rPr lang="en-US" dirty="0"/>
              <a:t>(Federated</a:t>
            </a:r>
            <a:r>
              <a:rPr lang="en-US" dirty="0" smtClean="0"/>
              <a:t>)</a:t>
            </a:r>
          </a:p>
          <a:p>
            <a:pPr lvl="1" indent="-342900">
              <a:buFont typeface="Courier New"/>
              <a:buChar char="o"/>
            </a:pPr>
            <a:r>
              <a:rPr lang="en-US" dirty="0" err="1" smtClean="0"/>
              <a:t>Hadoop</a:t>
            </a:r>
            <a:endParaRPr lang="en-US" dirty="0"/>
          </a:p>
          <a:p>
            <a:pPr marL="400050" lvl="1" indent="0">
              <a:buNone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ourses </a:t>
            </a:r>
            <a:r>
              <a:rPr lang="en-US" dirty="0"/>
              <a:t>openly available to both current </a:t>
            </a:r>
            <a:r>
              <a:rPr lang="en-US" b="1" dirty="0"/>
              <a:t>EGI</a:t>
            </a:r>
            <a:r>
              <a:rPr lang="en-US" dirty="0"/>
              <a:t> participants and potential </a:t>
            </a:r>
            <a:r>
              <a:rPr lang="en-US" b="1" dirty="0"/>
              <a:t>new</a:t>
            </a:r>
            <a:r>
              <a:rPr lang="en-US" dirty="0"/>
              <a:t> </a:t>
            </a:r>
            <a:r>
              <a:rPr lang="en-US" dirty="0" smtClean="0"/>
              <a:t>users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Screen Shot 2013-04-06 at 18.15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11" y="4300789"/>
            <a:ext cx="1455394" cy="186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29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solidFill>
                  <a:srgbClr val="6076B4"/>
                </a:solidFill>
              </a:rPr>
              <a:t>SURFsara</a:t>
            </a:r>
            <a:endParaRPr lang="en-US" b="1" dirty="0" smtClean="0">
              <a:solidFill>
                <a:srgbClr val="6076B4"/>
              </a:solidFill>
            </a:endParaRPr>
          </a:p>
          <a:p>
            <a:pPr lvl="1" indent="-342900">
              <a:buFont typeface="Courier New"/>
              <a:buChar char="o"/>
            </a:pPr>
            <a:r>
              <a:rPr lang="en-US" dirty="0" smtClean="0"/>
              <a:t>Dutch e-Infrastructure provider </a:t>
            </a:r>
          </a:p>
          <a:p>
            <a:pPr lvl="1" indent="-342900">
              <a:buFont typeface="Courier New"/>
              <a:buChar char="o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Multiple workshops 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Grid &amp; Cloud computing to students of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Universities and University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Medical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Centers.</a:t>
            </a:r>
          </a:p>
          <a:p>
            <a:pPr lvl="1" indent="-342900">
              <a:buFont typeface="Courier New"/>
              <a:buChar char="o"/>
            </a:pPr>
            <a:r>
              <a:rPr lang="en-US" dirty="0">
                <a:solidFill>
                  <a:srgbClr val="7F7F7F"/>
                </a:solidFill>
              </a:rPr>
              <a:t>T</a:t>
            </a:r>
            <a:r>
              <a:rPr lang="en-US" dirty="0" smtClean="0">
                <a:solidFill>
                  <a:srgbClr val="7F7F7F"/>
                </a:solidFill>
              </a:rPr>
              <a:t>eam </a:t>
            </a:r>
            <a:r>
              <a:rPr lang="en-US" dirty="0">
                <a:solidFill>
                  <a:srgbClr val="7F7F7F"/>
                </a:solidFill>
              </a:rPr>
              <a:t>dedicated to visualization and user interaction</a:t>
            </a:r>
            <a:endParaRPr lang="en-US" b="1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solidFill>
                  <a:schemeClr val="accent1"/>
                </a:solidFill>
              </a:rPr>
              <a:t>EGI.eu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1" indent="-342900">
              <a:buFont typeface="Courier New"/>
              <a:buChar char="o"/>
            </a:pPr>
            <a:r>
              <a:rPr lang="en-US" dirty="0" smtClean="0">
                <a:solidFill>
                  <a:srgbClr val="7F7F7F"/>
                </a:solidFill>
              </a:rPr>
              <a:t>Coordinating </a:t>
            </a:r>
            <a:r>
              <a:rPr lang="en-US" dirty="0">
                <a:solidFill>
                  <a:srgbClr val="7F7F7F"/>
                </a:solidFill>
              </a:rPr>
              <a:t>institute of </a:t>
            </a:r>
            <a:r>
              <a:rPr lang="en-US" dirty="0" smtClean="0">
                <a:solidFill>
                  <a:srgbClr val="7F7F7F"/>
                </a:solidFill>
              </a:rPr>
              <a:t>EGI</a:t>
            </a:r>
          </a:p>
          <a:p>
            <a:pPr lvl="1" indent="-342900">
              <a:buFont typeface="Courier New"/>
              <a:buChar char="o"/>
            </a:pPr>
            <a:r>
              <a:rPr lang="en-US" dirty="0">
                <a:solidFill>
                  <a:srgbClr val="7F7F7F"/>
                </a:solidFill>
              </a:rPr>
              <a:t>U</a:t>
            </a:r>
            <a:r>
              <a:rPr lang="en-US" dirty="0" smtClean="0">
                <a:solidFill>
                  <a:srgbClr val="7F7F7F"/>
                </a:solidFill>
              </a:rPr>
              <a:t>ser </a:t>
            </a:r>
            <a:r>
              <a:rPr lang="en-US" dirty="0">
                <a:solidFill>
                  <a:srgbClr val="7F7F7F"/>
                </a:solidFill>
              </a:rPr>
              <a:t>support teams in the NGIs and </a:t>
            </a:r>
            <a:r>
              <a:rPr lang="en-US" dirty="0" smtClean="0">
                <a:solidFill>
                  <a:srgbClr val="7F7F7F"/>
                </a:solidFill>
              </a:rPr>
              <a:t>domain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rgbClr val="7F7F7F"/>
                </a:solidFill>
              </a:rPr>
              <a:t>specific </a:t>
            </a:r>
            <a:r>
              <a:rPr lang="en-US" dirty="0">
                <a:solidFill>
                  <a:srgbClr val="7F7F7F"/>
                </a:solidFill>
              </a:rPr>
              <a:t>projects that exist within the EGI community</a:t>
            </a:r>
            <a:endParaRPr lang="en-US" b="1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0353"/>
          </a:xfrm>
        </p:spPr>
        <p:txBody>
          <a:bodyPr/>
          <a:lstStyle/>
          <a:p>
            <a:r>
              <a:rPr lang="en-US" dirty="0" smtClean="0"/>
              <a:t>Joint effort</a:t>
            </a:r>
            <a:endParaRPr lang="en-US" dirty="0"/>
          </a:p>
        </p:txBody>
      </p:sp>
      <p:pic>
        <p:nvPicPr>
          <p:cNvPr id="7" name="Picture 6" descr="Screen Shot 2013-04-06 at 18.47.3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7909" r="9967" b="53660"/>
          <a:stretch/>
        </p:blipFill>
        <p:spPr>
          <a:xfrm>
            <a:off x="6663763" y="1045883"/>
            <a:ext cx="2046941" cy="135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0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765"/>
          </a:xfrm>
        </p:spPr>
        <p:txBody>
          <a:bodyPr/>
          <a:lstStyle/>
          <a:p>
            <a:r>
              <a:rPr lang="en-US" dirty="0" smtClean="0"/>
              <a:t>Target groups</a:t>
            </a:r>
            <a:endParaRPr lang="en-US" dirty="0"/>
          </a:p>
        </p:txBody>
      </p:sp>
      <p:pic>
        <p:nvPicPr>
          <p:cNvPr id="4" name="Picture 3" descr="targ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93" y="1165413"/>
            <a:ext cx="5524708" cy="540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4631768" y="2032001"/>
            <a:ext cx="1658468" cy="418353"/>
          </a:xfrm>
          <a:prstGeom prst="wedgeRoundRectCallou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/>
                <a:cs typeface="Comic Sans MS"/>
              </a:rPr>
              <a:t>Researchers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81216" y="1611872"/>
            <a:ext cx="788893" cy="152400"/>
          </a:xfrm>
          <a:prstGeom prst="wedgeRoundRectCallout">
            <a:avLst/>
          </a:prstGeom>
          <a:solidFill>
            <a:schemeClr val="accent2">
              <a:lumMod val="60000"/>
              <a:lumOff val="40000"/>
              <a:alpha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Comic Sans MS"/>
                <a:cs typeface="Comic Sans MS"/>
              </a:rPr>
              <a:t>other</a:t>
            </a:r>
            <a:endParaRPr lang="en-US" sz="1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3690471" y="2360706"/>
            <a:ext cx="1120593" cy="283880"/>
          </a:xfrm>
          <a:prstGeom prst="wedgeRoundRectCallout">
            <a:avLst/>
          </a:prstGeom>
          <a:solidFill>
            <a:schemeClr val="accent2">
              <a:lumMod val="60000"/>
              <a:lumOff val="40000"/>
              <a:alpha val="73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Students</a:t>
            </a:r>
          </a:p>
        </p:txBody>
      </p:sp>
      <p:sp>
        <p:nvSpPr>
          <p:cNvPr id="8" name="Rounded Rectangular Callout 7"/>
          <p:cNvSpPr/>
          <p:nvPr/>
        </p:nvSpPr>
        <p:spPr>
          <a:xfrm flipH="1">
            <a:off x="2226252" y="2510113"/>
            <a:ext cx="1362654" cy="271927"/>
          </a:xfrm>
          <a:prstGeom prst="wedgeRoundRectCallout">
            <a:avLst/>
          </a:prstGeom>
          <a:solidFill>
            <a:srgbClr val="FFFD68">
              <a:alpha val="73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Universities</a:t>
            </a:r>
          </a:p>
        </p:txBody>
      </p:sp>
      <p:sp>
        <p:nvSpPr>
          <p:cNvPr id="9" name="Rounded Rectangular Callout 8"/>
          <p:cNvSpPr/>
          <p:nvPr/>
        </p:nvSpPr>
        <p:spPr>
          <a:xfrm flipH="1">
            <a:off x="4485313" y="3110745"/>
            <a:ext cx="1407479" cy="421339"/>
          </a:xfrm>
          <a:prstGeom prst="wedgeRoundRectCallout">
            <a:avLst/>
          </a:prstGeom>
          <a:solidFill>
            <a:srgbClr val="FFFD68">
              <a:alpha val="73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ic Sans MS"/>
                <a:cs typeface="Comic Sans MS"/>
              </a:rPr>
              <a:t>Research Institutes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236448" y="2274049"/>
            <a:ext cx="1353671" cy="340659"/>
          </a:xfrm>
          <a:prstGeom prst="wedgeRoundRectCallout">
            <a:avLst/>
          </a:prstGeom>
          <a:solidFill>
            <a:srgbClr val="FFFD68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Computing Centers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8779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336"/>
            <a:ext cx="8229600" cy="1044222"/>
          </a:xfrm>
        </p:spPr>
        <p:txBody>
          <a:bodyPr/>
          <a:lstStyle/>
          <a:p>
            <a:r>
              <a:rPr lang="en-US" dirty="0" smtClean="0"/>
              <a:t>Beyond the MOOC</a:t>
            </a:r>
            <a:endParaRPr lang="en-US" dirty="0"/>
          </a:p>
        </p:txBody>
      </p:sp>
      <p:pic>
        <p:nvPicPr>
          <p:cNvPr id="4" name="Picture 3" descr="collaboration.jpg"/>
          <p:cNvPicPr>
            <a:picLocks noChangeAspect="1"/>
          </p:cNvPicPr>
          <p:nvPr/>
        </p:nvPicPr>
        <p:blipFill>
          <a:blip r:embed="rId3" cstate="print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6824"/>
            <a:ext cx="9143999" cy="605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6688723"/>
            <a:ext cx="1159292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 smtClean="0"/>
              <a:t>Photo </a:t>
            </a:r>
            <a:r>
              <a:rPr lang="en-US" sz="500" dirty="0"/>
              <a:t>Credit: Flickr user </a:t>
            </a:r>
            <a:r>
              <a:rPr lang="en-US" sz="500" dirty="0">
                <a:hlinkClick r:id="rId4"/>
              </a:rPr>
              <a:t>lumaxart</a:t>
            </a:r>
            <a:endParaRPr lang="en-US" sz="5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4144" y="1750864"/>
            <a:ext cx="8229600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 a strategic level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342900" indent="-342900">
              <a:buFont typeface="Arial"/>
              <a:buChar char="•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74900" lvl="4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Increase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visibility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available EGI and alternative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services</a:t>
            </a:r>
          </a:p>
          <a:p>
            <a:pPr marL="774900" lvl="4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Increase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availability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knowledge on distributed computing and parallel platform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infrastructure</a:t>
            </a:r>
          </a:p>
          <a:p>
            <a:pPr marL="774900" lvl="4" indent="-342900">
              <a:lnSpc>
                <a:spcPct val="120000"/>
              </a:lnSpc>
              <a:buFont typeface="Courier New"/>
              <a:buChar char="o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Enhance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EGI content 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774900" lvl="4" indent="-342900">
              <a:lnSpc>
                <a:spcPct val="120000"/>
              </a:lnSpc>
              <a:buFont typeface="Courier New"/>
              <a:buChar char="o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Feedback on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suitability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 different resources for a variety of the research areas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9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Towards the MOOC</a:t>
            </a:r>
            <a:endParaRPr lang="en-US" dirty="0"/>
          </a:p>
        </p:txBody>
      </p:sp>
      <p:pic>
        <p:nvPicPr>
          <p:cNvPr id="4" name="Picture 3" descr="Screen Shot 2013-04-04 at 03.19.3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5" y="3166321"/>
            <a:ext cx="7370403" cy="162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76620" y="5183790"/>
            <a:ext cx="6812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Publish </a:t>
            </a:r>
            <a:r>
              <a:rPr lang="en-US" sz="2400" dirty="0" smtClean="0">
                <a:solidFill>
                  <a:schemeClr val="accent1"/>
                </a:solidFill>
              </a:rPr>
              <a:t>the </a:t>
            </a:r>
            <a:r>
              <a:rPr lang="en-US" sz="2400" b="1" dirty="0" smtClean="0">
                <a:solidFill>
                  <a:schemeClr val="accent1"/>
                </a:solidFill>
              </a:rPr>
              <a:t>first</a:t>
            </a:r>
            <a:r>
              <a:rPr lang="en-US" sz="2400" dirty="0" smtClean="0">
                <a:solidFill>
                  <a:schemeClr val="accent1"/>
                </a:solidFill>
              </a:rPr>
              <a:t> online course: in the </a:t>
            </a:r>
            <a:r>
              <a:rPr lang="en-US" sz="2400" b="1" dirty="0" smtClean="0">
                <a:solidFill>
                  <a:schemeClr val="accent1"/>
                </a:solidFill>
              </a:rPr>
              <a:t>fall</a:t>
            </a:r>
            <a:r>
              <a:rPr lang="en-US" sz="2400" dirty="0" smtClean="0">
                <a:solidFill>
                  <a:schemeClr val="accent1"/>
                </a:solidFill>
              </a:rPr>
              <a:t> of 2013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6" name="Horizontal Scroll 5"/>
          <p:cNvSpPr/>
          <p:nvPr/>
        </p:nvSpPr>
        <p:spPr>
          <a:xfrm rot="8082737" flipV="1">
            <a:off x="1551657" y="2344465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omic Sans MS"/>
              </a:rPr>
              <a:t>Coordination</a:t>
            </a:r>
            <a:endParaRPr lang="en-US" sz="1600" dirty="0">
              <a:cs typeface="Comic Sans MS"/>
            </a:endParaRPr>
          </a:p>
        </p:txBody>
      </p:sp>
      <p:sp>
        <p:nvSpPr>
          <p:cNvPr id="7" name="Horizontal Scroll 6"/>
          <p:cNvSpPr/>
          <p:nvPr/>
        </p:nvSpPr>
        <p:spPr>
          <a:xfrm rot="8082737" flipV="1">
            <a:off x="2495930" y="2332514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omic Sans MS"/>
              </a:rPr>
              <a:t>Partnerships</a:t>
            </a:r>
            <a:endParaRPr lang="en-US" sz="1600" dirty="0">
              <a:cs typeface="Comic Sans MS"/>
            </a:endParaRPr>
          </a:p>
        </p:txBody>
      </p:sp>
      <p:sp>
        <p:nvSpPr>
          <p:cNvPr id="8" name="Horizontal Scroll 7"/>
          <p:cNvSpPr/>
          <p:nvPr/>
        </p:nvSpPr>
        <p:spPr>
          <a:xfrm rot="8082737" flipV="1">
            <a:off x="3440212" y="2320563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cs typeface="Comic Sans MS"/>
              </a:rPr>
              <a:t>MOOC platform</a:t>
            </a:r>
            <a:endParaRPr lang="en-US" sz="1500" dirty="0">
              <a:cs typeface="Comic Sans MS"/>
            </a:endParaRPr>
          </a:p>
        </p:txBody>
      </p:sp>
      <p:sp>
        <p:nvSpPr>
          <p:cNvPr id="11" name="Horizontal Scroll 10"/>
          <p:cNvSpPr/>
          <p:nvPr/>
        </p:nvSpPr>
        <p:spPr>
          <a:xfrm rot="8082737" flipV="1">
            <a:off x="4367981" y="2352647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cs typeface="Comic Sans MS"/>
              </a:rPr>
              <a:t>EGI Grid course</a:t>
            </a:r>
            <a:endParaRPr lang="en-US" sz="1500" dirty="0">
              <a:cs typeface="Comic Sans MS"/>
            </a:endParaRPr>
          </a:p>
        </p:txBody>
      </p:sp>
      <p:sp>
        <p:nvSpPr>
          <p:cNvPr id="12" name="Horizontal Scroll 11"/>
          <p:cNvSpPr/>
          <p:nvPr/>
        </p:nvSpPr>
        <p:spPr>
          <a:xfrm rot="8082737" flipV="1">
            <a:off x="5215538" y="2371362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cs typeface="Comic Sans MS"/>
              </a:rPr>
              <a:t>Cloud (federated) course</a:t>
            </a:r>
            <a:endParaRPr lang="en-US" sz="1200" dirty="0">
              <a:cs typeface="Comic Sans MS"/>
            </a:endParaRPr>
          </a:p>
        </p:txBody>
      </p:sp>
      <p:sp>
        <p:nvSpPr>
          <p:cNvPr id="13" name="Horizontal Scroll 12"/>
          <p:cNvSpPr/>
          <p:nvPr/>
        </p:nvSpPr>
        <p:spPr>
          <a:xfrm rot="8082737" flipV="1">
            <a:off x="6014497" y="2370576"/>
            <a:ext cx="1681119" cy="379646"/>
          </a:xfrm>
          <a:prstGeom prst="horizontalScroll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 smtClean="0">
                <a:cs typeface="Comic Sans MS"/>
              </a:rPr>
              <a:t>Hadoop</a:t>
            </a:r>
            <a:r>
              <a:rPr lang="en-US" sz="1500" dirty="0" smtClean="0">
                <a:cs typeface="Comic Sans MS"/>
              </a:rPr>
              <a:t> course</a:t>
            </a:r>
            <a:endParaRPr lang="en-US" sz="1500" dirty="0"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683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5511</TotalTime>
  <Words>488</Words>
  <Application>Microsoft Macintosh PowerPoint</Application>
  <PresentationFormat>On-screen Show (4:3)</PresentationFormat>
  <Paragraphs>113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Executive</vt:lpstr>
      <vt:lpstr>Massive Open Online Course Development</vt:lpstr>
      <vt:lpstr>What is MOOC ?</vt:lpstr>
      <vt:lpstr>MOOC hype</vt:lpstr>
      <vt:lpstr>Major players</vt:lpstr>
      <vt:lpstr>Our vision</vt:lpstr>
      <vt:lpstr>Joint effort</vt:lpstr>
      <vt:lpstr>Target groups</vt:lpstr>
      <vt:lpstr>Beyond the MOOC</vt:lpstr>
      <vt:lpstr>Towards the MOOC</vt:lpstr>
      <vt:lpstr>Virtual class</vt:lpstr>
      <vt:lpstr>Grid course Syllabus</vt:lpstr>
      <vt:lpstr>Measurement of goals</vt:lpstr>
      <vt:lpstr>How to get involved</vt:lpstr>
      <vt:lpstr>Thank you for your attention</vt:lpstr>
    </vt:vector>
  </TitlesOfParts>
  <Company>Multrix Benelux B.V.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Maryse Laseroms</dc:creator>
  <cp:lastModifiedBy>Natalie</cp:lastModifiedBy>
  <cp:revision>453</cp:revision>
  <dcterms:created xsi:type="dcterms:W3CDTF">2012-05-25T12:27:26Z</dcterms:created>
  <dcterms:modified xsi:type="dcterms:W3CDTF">2013-04-10T13:40:34Z</dcterms:modified>
</cp:coreProperties>
</file>