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sldIdLst>
    <p:sldId id="734" r:id="rId4"/>
    <p:sldId id="733" r:id="rId5"/>
    <p:sldId id="731" r:id="rId6"/>
    <p:sldId id="735" r:id="rId7"/>
    <p:sldId id="732" r:id="rId8"/>
    <p:sldId id="736" r:id="rId9"/>
    <p:sldId id="737" r:id="rId10"/>
    <p:sldId id="738" r:id="rId11"/>
    <p:sldId id="739" r:id="rId12"/>
    <p:sldId id="740" r:id="rId13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0" autoAdjust="0"/>
    <p:restoredTop sz="89593" autoAdjust="0"/>
  </p:normalViewPr>
  <p:slideViewPr>
    <p:cSldViewPr>
      <p:cViewPr varScale="1">
        <p:scale>
          <a:sx n="64" d="100"/>
          <a:sy n="64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2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848872" cy="1470025"/>
          </a:xfrm>
        </p:spPr>
        <p:txBody>
          <a:bodyPr/>
          <a:lstStyle/>
          <a:p>
            <a:r>
              <a:rPr lang="en-GB" dirty="0" smtClean="0"/>
              <a:t>European Grid Infrastructure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Tiziana</a:t>
            </a:r>
            <a:r>
              <a:rPr lang="en-GB" dirty="0" smtClean="0"/>
              <a:t> Ferrari/EGI.eu</a:t>
            </a:r>
            <a:endParaRPr lang="en-GB" sz="2400" dirty="0" smtClean="0"/>
          </a:p>
          <a:p>
            <a:r>
              <a:rPr lang="en-GB" sz="2400" dirty="0" smtClean="0"/>
              <a:t>EGI Chief Operations Officer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3175992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European Grid Infrastructure - EGI/EUDAT/PRACE workshop, 27-11-2012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08512"/>
          </a:xfrm>
        </p:spPr>
        <p:txBody>
          <a:bodyPr/>
          <a:lstStyle/>
          <a:p>
            <a:r>
              <a:rPr lang="en-GB" sz="2800" dirty="0" smtClean="0"/>
              <a:t>EGI added value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Federation</a:t>
            </a:r>
            <a:r>
              <a:rPr lang="en-GB" sz="2400" dirty="0" smtClean="0"/>
              <a:t> of distributed resources</a:t>
            </a:r>
          </a:p>
          <a:p>
            <a:pPr lvl="2"/>
            <a:r>
              <a:rPr lang="en-GB" sz="2000" dirty="0" smtClean="0"/>
              <a:t>Contributed by user communities</a:t>
            </a:r>
          </a:p>
          <a:p>
            <a:pPr lvl="2"/>
            <a:r>
              <a:rPr lang="en-GB" sz="2000" dirty="0" smtClean="0"/>
              <a:t>Hosted by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party </a:t>
            </a:r>
            <a:r>
              <a:rPr lang="en-GB" sz="2000" dirty="0"/>
              <a:t>(</a:t>
            </a:r>
            <a:r>
              <a:rPr lang="en-GB" sz="2000" dirty="0" smtClean="0"/>
              <a:t>cloud-provisioning model)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Standard</a:t>
            </a:r>
            <a:r>
              <a:rPr lang="en-GB" sz="2400" dirty="0" smtClean="0"/>
              <a:t> protocols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Heterogeneous</a:t>
            </a:r>
            <a:r>
              <a:rPr lang="en-GB" sz="2400" dirty="0" smtClean="0"/>
              <a:t> software stacks</a:t>
            </a:r>
          </a:p>
          <a:p>
            <a:pPr lvl="1"/>
            <a:r>
              <a:rPr lang="en-GB" sz="2400" dirty="0" smtClean="0"/>
              <a:t>Integrated </a:t>
            </a:r>
            <a:r>
              <a:rPr lang="en-GB" sz="2400" dirty="0" smtClean="0">
                <a:solidFill>
                  <a:schemeClr val="accent1"/>
                </a:solidFill>
              </a:rPr>
              <a:t>user authentication and authorization</a:t>
            </a:r>
            <a:endParaRPr lang="en-GB" sz="2400" dirty="0" smtClean="0"/>
          </a:p>
          <a:p>
            <a:pPr lvl="1"/>
            <a:r>
              <a:rPr lang="en-GB" sz="2400" dirty="0" smtClean="0"/>
              <a:t>Operations services and structures (NGIs) that are technology agnostic</a:t>
            </a:r>
          </a:p>
          <a:p>
            <a:r>
              <a:rPr lang="en-GB" sz="2800" dirty="0"/>
              <a:t>I</a:t>
            </a:r>
            <a:r>
              <a:rPr lang="en-GB" sz="2800" dirty="0" smtClean="0"/>
              <a:t>ntegration with EUDAT/PRACE </a:t>
            </a:r>
            <a:r>
              <a:rPr lang="en-GB" sz="2800" smtClean="0"/>
              <a:t>for better support </a:t>
            </a:r>
            <a:r>
              <a:rPr lang="en-GB" sz="2800" dirty="0" smtClean="0"/>
              <a:t>of European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GI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8064896" cy="4479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5541"/>
            <a:ext cx="7920880" cy="865187"/>
          </a:xfrm>
        </p:spPr>
        <p:txBody>
          <a:bodyPr/>
          <a:lstStyle/>
          <a:p>
            <a:r>
              <a:rPr lang="en-GB" sz="3200" dirty="0" smtClean="0"/>
              <a:t>EGI </a:t>
            </a:r>
            <a:r>
              <a:rPr lang="en-GB" sz="3200" dirty="0" smtClean="0"/>
              <a:t>Resource </a:t>
            </a:r>
            <a:r>
              <a:rPr lang="en-GB" sz="3200" dirty="0" smtClean="0"/>
              <a:t>Infrastructure Providers</a:t>
            </a:r>
            <a:r>
              <a:rPr lang="en-GB" sz="2800" dirty="0" smtClean="0"/>
              <a:t> 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European Grid Infrastructure - EGI/EUDAT/PRACE workshop, 27-11-2012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26405"/>
              </p:ext>
            </p:extLst>
          </p:nvPr>
        </p:nvGraphicFramePr>
        <p:xfrm>
          <a:off x="0" y="4653137"/>
          <a:ext cx="4536876" cy="17147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120"/>
                <a:gridCol w="2910178"/>
                <a:gridCol w="546578"/>
              </a:tblGrid>
              <a:tr h="428682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Resource Centres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Including integrated RPs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351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8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Supporting MPI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82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Countries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EGI-</a:t>
                      </a:r>
                      <a:r>
                        <a:rPr lang="en-GB" sz="1400" dirty="0" err="1" smtClean="0"/>
                        <a:t>InSPIRE</a:t>
                      </a:r>
                      <a:r>
                        <a:rPr lang="en-GB" sz="1400" dirty="0" smtClean="0"/>
                        <a:t> &amp;</a:t>
                      </a:r>
                      <a:r>
                        <a:rPr lang="en-GB" sz="1400" baseline="0" dirty="0" smtClean="0"/>
                        <a:t> EGI </a:t>
                      </a:r>
                      <a:r>
                        <a:rPr lang="en-GB" sz="1400" dirty="0" smtClean="0"/>
                        <a:t>Council</a:t>
                      </a:r>
                      <a:r>
                        <a:rPr lang="en-GB" sz="1400" baseline="0" dirty="0" smtClean="0"/>
                        <a:t> members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43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8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Including integrated RPs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674451" y="5085185"/>
            <a:ext cx="4506061" cy="1203596"/>
            <a:chOff x="1938147" y="1529082"/>
            <a:chExt cx="4506061" cy="1099865"/>
          </a:xfrm>
        </p:grpSpPr>
        <p:sp>
          <p:nvSpPr>
            <p:cNvPr id="16" name="Rectangle 15"/>
            <p:cNvSpPr/>
            <p:nvPr/>
          </p:nvSpPr>
          <p:spPr>
            <a:xfrm>
              <a:off x="1938147" y="1529082"/>
              <a:ext cx="4464496" cy="109986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5"/>
            <p:cNvSpPr txBox="1"/>
            <p:nvPr/>
          </p:nvSpPr>
          <p:spPr>
            <a:xfrm>
              <a:off x="1991005" y="1556792"/>
              <a:ext cx="4453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chemeClr val="accent1"/>
                  </a:solidFill>
                </a:rPr>
                <a:t>Integrated EGI-InSPIRE Partners and EGI Council Members</a:t>
              </a:r>
              <a:endParaRPr lang="en-GB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1991005" y="1825079"/>
              <a:ext cx="4335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chemeClr val="accent6">
                      <a:lumMod val="75000"/>
                    </a:schemeClr>
                  </a:solidFill>
                </a:rPr>
                <a:t>Internal/External Resource Providers (being integrated)</a:t>
              </a:r>
              <a:endParaRPr lang="en-GB" sz="1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TextBox 7"/>
            <p:cNvSpPr txBox="1"/>
            <p:nvPr/>
          </p:nvSpPr>
          <p:spPr>
            <a:xfrm>
              <a:off x="1991005" y="2060848"/>
              <a:ext cx="31808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chemeClr val="accent3"/>
                  </a:solidFill>
                </a:rPr>
                <a:t>External Resource Providers (integrated)</a:t>
              </a: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1991005" y="2276872"/>
              <a:ext cx="2049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7030A0"/>
                  </a:solidFill>
                </a:rPr>
                <a:t>Peer Resource Providers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4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5924302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5656" y="1484784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07579" y="115541"/>
            <a:ext cx="7200925" cy="865187"/>
          </a:xfrm>
        </p:spPr>
        <p:txBody>
          <a:bodyPr/>
          <a:lstStyle/>
          <a:p>
            <a:r>
              <a:rPr lang="en-GB" sz="3200" dirty="0" smtClean="0"/>
              <a:t>Installed Capacity</a:t>
            </a:r>
            <a:endParaRPr lang="en-GB" sz="28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17355"/>
              </p:ext>
            </p:extLst>
          </p:nvPr>
        </p:nvGraphicFramePr>
        <p:xfrm>
          <a:off x="5436096" y="1129892"/>
          <a:ext cx="3672408" cy="100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736304"/>
              </a:tblGrid>
              <a:tr h="33432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Storage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Value </a:t>
                      </a:r>
                      <a:endParaRPr lang="en-GB" sz="1600" dirty="0"/>
                    </a:p>
                  </a:txBody>
                  <a:tcPr anchor="ctr"/>
                </a:tc>
              </a:tr>
              <a:tr h="33432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Disk (PB)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32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Tape (PB)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58940"/>
              </p:ext>
            </p:extLst>
          </p:nvPr>
        </p:nvGraphicFramePr>
        <p:xfrm>
          <a:off x="107503" y="1124745"/>
          <a:ext cx="4788532" cy="137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266"/>
                <a:gridCol w="2394266"/>
              </a:tblGrid>
              <a:tr h="34156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Logical CPUs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Value</a:t>
                      </a:r>
                      <a:endParaRPr lang="en-GB" sz="1600" dirty="0"/>
                    </a:p>
                  </a:txBody>
                  <a:tcPr anchor="ctr"/>
                </a:tc>
              </a:tr>
              <a:tr h="34156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EGI-InSPIRE and Council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Participants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306,000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6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Including integrated and peer RPs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429,000</a:t>
                      </a:r>
                      <a:endParaRPr lang="en-GB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7345635" cy="359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ooter Placeholder 4"/>
          <p:cNvSpPr txBox="1">
            <a:spLocks/>
          </p:cNvSpPr>
          <p:nvPr/>
        </p:nvSpPr>
        <p:spPr>
          <a:xfrm>
            <a:off x="3131840" y="6309320"/>
            <a:ext cx="3175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Distribution of compute resources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689915" cy="507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2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CPU </a:t>
            </a:r>
            <a:r>
              <a:rPr lang="en-GB" dirty="0" smtClean="0"/>
              <a:t>Usage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41721"/>
              </p:ext>
            </p:extLst>
          </p:nvPr>
        </p:nvGraphicFramePr>
        <p:xfrm>
          <a:off x="467544" y="1196752"/>
          <a:ext cx="8496945" cy="49685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tableStyleId>{5C22544A-7EE6-4342-B048-85BDC9FD1C3A}</a:tableStyleId>
              </a:tblPr>
              <a:tblGrid>
                <a:gridCol w="3456384"/>
                <a:gridCol w="3528392"/>
                <a:gridCol w="1512169"/>
              </a:tblGrid>
              <a:tr h="532383">
                <a:tc gridSpan="2">
                  <a:txBody>
                    <a:bodyPr/>
                    <a:lstStyle/>
                    <a:p>
                      <a:r>
                        <a:rPr lang="en-GB" sz="2400" dirty="0" smtClean="0"/>
                        <a:t>Usage metrics Nov 2012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Value</a:t>
                      </a:r>
                      <a:endParaRPr lang="en-GB" sz="2400" dirty="0"/>
                    </a:p>
                  </a:txBody>
                  <a:tcPr/>
                </a:tc>
              </a:tr>
              <a:tr h="938947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CPU</a:t>
                      </a:r>
                      <a:r>
                        <a:rPr lang="en-GB" sz="2400" b="1" baseline="0" dirty="0" smtClean="0"/>
                        <a:t> wall clock time 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Million hour/day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50.6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8947"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r>
                        <a:rPr lang="en-GB" sz="2400" b="1" dirty="0" smtClean="0"/>
                        <a:t>Jobs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Average Job/day</a:t>
                      </a:r>
                      <a:r>
                        <a:rPr lang="en-GB" sz="2400" b="1" baseline="0" dirty="0" smtClean="0"/>
                        <a:t> (Million)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1.8</a:t>
                      </a:r>
                      <a:endParaRPr lang="en-GB" sz="2400" b="1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76">
                <a:tc rowSpan="4"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endParaRPr lang="en-GB" sz="2400" dirty="0" smtClean="0"/>
                    </a:p>
                    <a:p>
                      <a:r>
                        <a:rPr lang="en-GB" sz="2400" b="1" dirty="0" smtClean="0"/>
                        <a:t>Distribution of usage (main disciplines)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High-Energy Physics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88.23%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8947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Astronomy</a:t>
                      </a:r>
                      <a:r>
                        <a:rPr lang="en-GB" sz="2400" b="1" baseline="0" dirty="0" smtClean="0"/>
                        <a:t> and Astrophysics</a:t>
                      </a:r>
                      <a:endParaRPr lang="en-GB" sz="2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 2.00 %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76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Life Sciences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  1.11%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76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Remaining</a:t>
                      </a:r>
                      <a:r>
                        <a:rPr lang="en-GB" sz="2400" b="1" baseline="0" dirty="0" smtClean="0"/>
                        <a:t> disciplines</a:t>
                      </a:r>
                      <a:endParaRPr lang="en-GB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  8.40%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6840538" cy="865187"/>
          </a:xfrm>
        </p:spPr>
        <p:txBody>
          <a:bodyPr/>
          <a:lstStyle/>
          <a:p>
            <a:r>
              <a:rPr lang="en-GB" dirty="0" smtClean="0"/>
              <a:t>Services 1/2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96544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Federated</a:t>
            </a:r>
            <a:r>
              <a:rPr lang="en-GB" dirty="0" smtClean="0"/>
              <a:t> offering of compute and storage resources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Transparent</a:t>
            </a:r>
            <a:r>
              <a:rPr lang="en-GB" dirty="0" smtClean="0"/>
              <a:t> access to heterogeneous systems </a:t>
            </a:r>
          </a:p>
          <a:p>
            <a:pPr lvl="1"/>
            <a:r>
              <a:rPr lang="en-GB" dirty="0" smtClean="0"/>
              <a:t>Highly </a:t>
            </a:r>
            <a:r>
              <a:rPr lang="en-GB" dirty="0" smtClean="0">
                <a:solidFill>
                  <a:schemeClr val="accent1"/>
                </a:solidFill>
              </a:rPr>
              <a:t>distributed</a:t>
            </a:r>
          </a:p>
          <a:p>
            <a:pPr lvl="1"/>
            <a:r>
              <a:rPr lang="en-GB" dirty="0" smtClean="0"/>
              <a:t>User </a:t>
            </a:r>
            <a:r>
              <a:rPr lang="en-GB" dirty="0" smtClean="0">
                <a:solidFill>
                  <a:schemeClr val="accent1"/>
                </a:solidFill>
              </a:rPr>
              <a:t>authentication and authorization</a:t>
            </a:r>
          </a:p>
          <a:p>
            <a:pPr lvl="2"/>
            <a:r>
              <a:rPr lang="en-GB" dirty="0" smtClean="0"/>
              <a:t>Experimenting </a:t>
            </a:r>
            <a:r>
              <a:rPr lang="en-GB" dirty="0" smtClean="0">
                <a:solidFill>
                  <a:schemeClr val="accent1"/>
                </a:solidFill>
              </a:rPr>
              <a:t>federated identify provisioning </a:t>
            </a:r>
            <a:r>
              <a:rPr lang="en-GB" dirty="0" smtClean="0"/>
              <a:t>and translation of user credentials into short term X.509 certificates (on-line CAs)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Username/password over http/https</a:t>
            </a:r>
          </a:p>
          <a:p>
            <a:pPr lvl="2"/>
            <a:r>
              <a:rPr lang="en-GB" dirty="0" smtClean="0"/>
              <a:t>Integrated compute – data management services through </a:t>
            </a:r>
            <a:r>
              <a:rPr lang="en-GB" dirty="0" smtClean="0">
                <a:solidFill>
                  <a:schemeClr val="accent1"/>
                </a:solidFill>
              </a:rPr>
              <a:t>delegation of user credentials</a:t>
            </a:r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813995"/>
          </a:xfrm>
        </p:spPr>
        <p:txBody>
          <a:bodyPr/>
          <a:lstStyle/>
          <a:p>
            <a:r>
              <a:rPr lang="en-GB" sz="2800" dirty="0" smtClean="0"/>
              <a:t>Data access</a:t>
            </a:r>
          </a:p>
          <a:p>
            <a:pPr lvl="1"/>
            <a:r>
              <a:rPr lang="en-GB" sz="2400" dirty="0" smtClean="0"/>
              <a:t>File-based</a:t>
            </a:r>
          </a:p>
          <a:p>
            <a:pPr lvl="1"/>
            <a:r>
              <a:rPr lang="en-GB" sz="2400" dirty="0" smtClean="0"/>
              <a:t>SRM </a:t>
            </a:r>
            <a:r>
              <a:rPr lang="en-GB" sz="2400" dirty="0" smtClean="0">
                <a:sym typeface="Wingdings" pitchFamily="2" charset="2"/>
              </a:rPr>
              <a:t> WebDAV (</a:t>
            </a:r>
            <a:r>
              <a:rPr lang="en-GB" sz="2400" dirty="0"/>
              <a:t>Web-based Distributed Authoring and Versioning</a:t>
            </a:r>
            <a:r>
              <a:rPr lang="en-GB" sz="2400" dirty="0" smtClean="0"/>
              <a:t>): http-based </a:t>
            </a:r>
            <a:r>
              <a:rPr lang="en-GB" sz="2400" dirty="0"/>
              <a:t>methods enabling users to access, edit and manage remote files through a web </a:t>
            </a:r>
            <a:r>
              <a:rPr lang="en-GB" sz="2400" dirty="0" smtClean="0"/>
              <a:t>interface</a:t>
            </a:r>
          </a:p>
          <a:p>
            <a:r>
              <a:rPr lang="en-GB" sz="2800" dirty="0" smtClean="0"/>
              <a:t>Data transfer and replication</a:t>
            </a:r>
          </a:p>
          <a:p>
            <a:pPr lvl="1"/>
            <a:r>
              <a:rPr lang="en-GB" sz="2400" dirty="0" smtClean="0"/>
              <a:t>FTS: Bulk </a:t>
            </a:r>
            <a:r>
              <a:rPr lang="en-GB" sz="2400" dirty="0"/>
              <a:t>data </a:t>
            </a:r>
            <a:r>
              <a:rPr lang="en-GB" sz="2400" dirty="0" smtClean="0"/>
              <a:t>streaming, third-party </a:t>
            </a:r>
            <a:r>
              <a:rPr lang="en-GB" sz="2400" dirty="0" err="1"/>
              <a:t>GridFTP</a:t>
            </a:r>
            <a:r>
              <a:rPr lang="en-GB" sz="2400" dirty="0"/>
              <a:t> or SRM Copy</a:t>
            </a:r>
            <a:endParaRPr lang="en-GB" sz="2400" dirty="0" smtClean="0"/>
          </a:p>
          <a:p>
            <a:pPr lvl="1"/>
            <a:r>
              <a:rPr lang="en-GB" sz="2400" dirty="0" smtClean="0"/>
              <a:t>Globus Online</a:t>
            </a:r>
          </a:p>
          <a:p>
            <a:r>
              <a:rPr lang="en-GB" sz="2800" dirty="0" smtClean="0"/>
              <a:t>File </a:t>
            </a:r>
            <a:r>
              <a:rPr lang="en-GB" sz="2800" dirty="0"/>
              <a:t>catalogues to track the location of copies of </a:t>
            </a:r>
            <a:r>
              <a:rPr lang="en-GB" sz="2800" dirty="0" smtClean="0"/>
              <a:t>data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87549"/>
            <a:ext cx="6840538" cy="865187"/>
          </a:xfrm>
        </p:spPr>
        <p:txBody>
          <a:bodyPr/>
          <a:lstStyle/>
          <a:p>
            <a:r>
              <a:rPr lang="en-GB" dirty="0" smtClean="0"/>
              <a:t>Federating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echnology agnostic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Different services and resources can be integrated </a:t>
            </a:r>
            <a:r>
              <a:rPr lang="en-GB" dirty="0" smtClean="0"/>
              <a:t>according to user requirements</a:t>
            </a:r>
          </a:p>
          <a:p>
            <a:pPr lvl="2"/>
            <a:r>
              <a:rPr lang="en-GB" dirty="0" smtClean="0"/>
              <a:t>Desktop Grid computing</a:t>
            </a:r>
          </a:p>
          <a:p>
            <a:pPr lvl="2"/>
            <a:r>
              <a:rPr lang="en-GB" dirty="0" smtClean="0"/>
              <a:t>QCG software stack // MAPPER</a:t>
            </a:r>
          </a:p>
          <a:p>
            <a:pPr lvl="2"/>
            <a:r>
              <a:rPr lang="en-GB" dirty="0" smtClean="0"/>
              <a:t>Compute: ARC, CREAM, UNICORE, …</a:t>
            </a:r>
          </a:p>
          <a:p>
            <a:pPr lvl="1"/>
            <a:r>
              <a:rPr lang="en-GB" dirty="0" smtClean="0"/>
              <a:t>Monitoring, accounting, service registry, availability/reliability reporting, user support are extensible</a:t>
            </a:r>
          </a:p>
          <a:p>
            <a:pPr lvl="2"/>
            <a:r>
              <a:rPr lang="en-GB" dirty="0" smtClean="0"/>
              <a:t>Compute accounting</a:t>
            </a:r>
          </a:p>
          <a:p>
            <a:pPr lvl="2"/>
            <a:r>
              <a:rPr lang="en-GB" dirty="0" smtClean="0"/>
              <a:t>Storage accounting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Federated </a:t>
            </a:r>
            <a:r>
              <a:rPr lang="en-GB" dirty="0" smtClean="0"/>
              <a:t>identity-based authentication</a:t>
            </a:r>
          </a:p>
          <a:p>
            <a:r>
              <a:rPr lang="en-GB" dirty="0" smtClean="0"/>
              <a:t>Federated cloud services </a:t>
            </a:r>
          </a:p>
          <a:p>
            <a:pPr lvl="1"/>
            <a:r>
              <a:rPr lang="en-GB" dirty="0" smtClean="0"/>
              <a:t>Includes storage as a service</a:t>
            </a:r>
          </a:p>
          <a:p>
            <a:r>
              <a:rPr lang="en-GB" dirty="0" smtClean="0"/>
              <a:t>Central offering of a distributed pool of resources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European Grid Infrastructure - EGI/EUDAT/PRACE workshop, 27-11-2012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16177</TotalTime>
  <Words>469</Words>
  <Application>Microsoft Office PowerPoint</Application>
  <PresentationFormat>On-screen Show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European Grid Infrastructure</vt:lpstr>
      <vt:lpstr>EGI Resource Infrastructure Providers </vt:lpstr>
      <vt:lpstr>Installed Capacity</vt:lpstr>
      <vt:lpstr>Distribution of compute resources</vt:lpstr>
      <vt:lpstr>CPU Usage</vt:lpstr>
      <vt:lpstr>Services 1/2</vt:lpstr>
      <vt:lpstr>Services 2/2</vt:lpstr>
      <vt:lpstr>Federating resources</vt:lpstr>
      <vt:lpstr>Experimental services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EGI</cp:lastModifiedBy>
  <cp:revision>575</cp:revision>
  <cp:lastPrinted>2012-06-11T14:39:30Z</cp:lastPrinted>
  <dcterms:created xsi:type="dcterms:W3CDTF">2010-09-03T12:01:03Z</dcterms:created>
  <dcterms:modified xsi:type="dcterms:W3CDTF">2012-11-27T00:22:27Z</dcterms:modified>
</cp:coreProperties>
</file>