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074A40-11A5-4D78-89D7-5C9118747474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D4191-3CDE-41A5-A1CC-D28B7D73793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22/01/2013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EUGridPMA News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87A2-D39D-4A82-BC64-75CB3C649DE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22/01/2013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EUGridPMA News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87A2-D39D-4A82-BC64-75CB3C649DE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22/01/2013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EUGridPMA News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87A2-D39D-4A82-BC64-75CB3C649DE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22/01/2013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EUGridPMA News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87A2-D39D-4A82-BC64-75CB3C649DE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22/01/2013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EUGridPMA News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87A2-D39D-4A82-BC64-75CB3C649DE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22/01/2013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EUGridPMA News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87A2-D39D-4A82-BC64-75CB3C649DE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22/01/2013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EUGridPMA News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87A2-D39D-4A82-BC64-75CB3C649DE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22/01/2013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EUGridPMA News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87A2-D39D-4A82-BC64-75CB3C649DE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22/01/2013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EUGridPMA News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87A2-D39D-4A82-BC64-75CB3C649DE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22/01/2013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EUGridPMA News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87A2-D39D-4A82-BC64-75CB3C649DE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22/01/2013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EUGridPMA News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87A2-D39D-4A82-BC64-75CB3C649DE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22/01/2013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EUGridPMA News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D87A2-D39D-4A82-BC64-75CB3C649DE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agenda.nikhef.nl/conferenceDisplay.py?confId=229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milansovacesnet.wordpress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tagpma.es.net/wiki/bin/view/Main/SHA2Timelin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News from EUGridPMA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EGI OMB, 22 Jan 2013</a:t>
            </a:r>
          </a:p>
          <a:p>
            <a:r>
              <a:rPr lang="en-GB" dirty="0" smtClean="0"/>
              <a:t>David Kelsey (STFC)</a:t>
            </a:r>
          </a:p>
          <a:p>
            <a:r>
              <a:rPr lang="en-GB" dirty="0" smtClean="0"/>
              <a:t>Using notes from David Groep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22/01/2013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87A2-D39D-4A82-BC64-75CB3C649DE2}" type="slidenum">
              <a:rPr lang="en-GB" smtClean="0"/>
              <a:t>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EUGridPMA News</a:t>
            </a:r>
            <a:endParaRPr lang="en-GB"/>
          </a:p>
        </p:txBody>
      </p:sp>
      <p:pic>
        <p:nvPicPr>
          <p:cNvPr id="7" name="Picture 6" descr="ic-100x4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404664"/>
            <a:ext cx="1269841" cy="546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Security Token Service profile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More work in progress</a:t>
            </a:r>
          </a:p>
          <a:p>
            <a:r>
              <a:rPr lang="en-GB" dirty="0" smtClean="0"/>
              <a:t>Generalise the SLCS profile</a:t>
            </a:r>
          </a:p>
          <a:p>
            <a:pPr lvl="1"/>
            <a:r>
              <a:rPr lang="en-GB" dirty="0" smtClean="0"/>
              <a:t>To include STS services like the one from EMI</a:t>
            </a:r>
          </a:p>
          <a:p>
            <a:r>
              <a:rPr lang="en-GB" dirty="0" smtClean="0"/>
              <a:t>Convert credentials on the fly</a:t>
            </a:r>
          </a:p>
          <a:p>
            <a:pPr lvl="1"/>
            <a:r>
              <a:rPr lang="en-GB" dirty="0" smtClean="0"/>
              <a:t>E.g. SAML to X.509</a:t>
            </a:r>
          </a:p>
          <a:p>
            <a:r>
              <a:rPr lang="en-GB" dirty="0" smtClean="0"/>
              <a:t>WLCG Federated Identity Management pilot project (as part of FIM4R activity) relates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22/01/2013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EUGridPMA News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87A2-D39D-4A82-BC64-75CB3C649DE2}" type="slidenum">
              <a:rPr lang="en-GB" smtClean="0"/>
              <a:t>10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Recent EUGridPMA meeting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14-16 Jan 2013 hosted at GARR/CASPUR (Rome)</a:t>
            </a:r>
          </a:p>
          <a:p>
            <a:r>
              <a:rPr lang="en-GB" i="1" dirty="0" smtClean="0">
                <a:hlinkClick r:id="rId2"/>
              </a:rPr>
              <a:t>http://agenda.nikhef.nl/conferenceDisplay.py?confId=2291</a:t>
            </a:r>
            <a:endParaRPr lang="en-GB" i="1" dirty="0" smtClean="0"/>
          </a:p>
          <a:p>
            <a:r>
              <a:rPr lang="en-GB" dirty="0" smtClean="0"/>
              <a:t>Apart from routine business, topics discussed included</a:t>
            </a:r>
          </a:p>
          <a:p>
            <a:pPr lvl="1"/>
            <a:r>
              <a:rPr lang="en-GB" dirty="0" smtClean="0"/>
              <a:t>SHA-2 </a:t>
            </a:r>
            <a:r>
              <a:rPr lang="en-GB" dirty="0"/>
              <a:t>time line</a:t>
            </a:r>
          </a:p>
          <a:p>
            <a:pPr lvl="1"/>
            <a:r>
              <a:rPr lang="en-GB" dirty="0" smtClean="0"/>
              <a:t>CA </a:t>
            </a:r>
            <a:r>
              <a:rPr lang="en-GB" dirty="0"/>
              <a:t>readiness for SHA-2 and 2048+ bit keys</a:t>
            </a:r>
          </a:p>
          <a:p>
            <a:pPr lvl="1"/>
            <a:r>
              <a:rPr lang="en-GB" dirty="0" smtClean="0"/>
              <a:t>OCSP </a:t>
            </a:r>
            <a:r>
              <a:rPr lang="en-GB" dirty="0"/>
              <a:t>support</a:t>
            </a:r>
          </a:p>
          <a:p>
            <a:pPr lvl="1"/>
            <a:r>
              <a:rPr lang="en-GB" dirty="0" smtClean="0"/>
              <a:t>MICS </a:t>
            </a:r>
            <a:r>
              <a:rPr lang="en-GB" dirty="0"/>
              <a:t>Profile and </a:t>
            </a:r>
            <a:r>
              <a:rPr lang="en-GB" dirty="0" err="1"/>
              <a:t>Kantara</a:t>
            </a:r>
            <a:r>
              <a:rPr lang="en-GB" dirty="0"/>
              <a:t> LoA-2</a:t>
            </a:r>
          </a:p>
          <a:p>
            <a:pPr lvl="1"/>
            <a:r>
              <a:rPr lang="en-GB" dirty="0" smtClean="0"/>
              <a:t>Towards </a:t>
            </a:r>
            <a:r>
              <a:rPr lang="en-GB" dirty="0"/>
              <a:t>an </a:t>
            </a:r>
            <a:r>
              <a:rPr lang="en-GB" dirty="0" err="1"/>
              <a:t>LoA</a:t>
            </a:r>
            <a:r>
              <a:rPr lang="en-GB" dirty="0"/>
              <a:t> 1.x "light-weight" AP</a:t>
            </a:r>
          </a:p>
          <a:p>
            <a:pPr lvl="1"/>
            <a:r>
              <a:rPr lang="en-GB" dirty="0" smtClean="0"/>
              <a:t>Security </a:t>
            </a:r>
            <a:r>
              <a:rPr lang="en-GB" dirty="0"/>
              <a:t>Token Service profile</a:t>
            </a:r>
          </a:p>
          <a:p>
            <a:pPr lvl="1"/>
            <a:r>
              <a:rPr lang="en-GB" dirty="0" smtClean="0"/>
              <a:t>Private </a:t>
            </a:r>
            <a:r>
              <a:rPr lang="en-GB" dirty="0"/>
              <a:t>Key Protection Guidelines</a:t>
            </a:r>
          </a:p>
          <a:p>
            <a:pPr lvl="1"/>
            <a:r>
              <a:rPr lang="en-GB" dirty="0" smtClean="0"/>
              <a:t>IGTF </a:t>
            </a:r>
            <a:r>
              <a:rPr lang="en-GB" dirty="0"/>
              <a:t>Test Suite</a:t>
            </a:r>
          </a:p>
          <a:p>
            <a:pPr lvl="1"/>
            <a:r>
              <a:rPr lang="en-GB" dirty="0" smtClean="0"/>
              <a:t>On </a:t>
            </a:r>
            <a:r>
              <a:rPr lang="en-GB" dirty="0"/>
              <a:t>on-line CAs and FIPS 140-2 level3 HSMs</a:t>
            </a:r>
          </a:p>
          <a:p>
            <a:pPr lvl="1"/>
            <a:r>
              <a:rPr lang="en-GB" dirty="0" smtClean="0"/>
              <a:t>Public </a:t>
            </a:r>
            <a:r>
              <a:rPr lang="en-GB" dirty="0"/>
              <a:t>Relations</a:t>
            </a:r>
          </a:p>
          <a:p>
            <a:pPr lvl="1"/>
            <a:r>
              <a:rPr lang="en-GB" dirty="0" smtClean="0"/>
              <a:t>IPv6 readiness</a:t>
            </a:r>
            <a:endParaRPr lang="en-GB" dirty="0"/>
          </a:p>
          <a:p>
            <a:pPr lvl="1"/>
            <a:r>
              <a:rPr lang="en-GB" dirty="0" smtClean="0"/>
              <a:t>Risk </a:t>
            </a:r>
            <a:r>
              <a:rPr lang="en-GB" dirty="0"/>
              <a:t>Assessment Team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22/01/2013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87A2-D39D-4A82-BC64-75CB3C649DE2}" type="slidenum">
              <a:rPr lang="en-GB" smtClean="0"/>
              <a:t>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EUGridPMA News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Milan Sova (CESNET) - RIP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</a:t>
            </a:r>
            <a:r>
              <a:rPr lang="en-GB" u="sng" dirty="0" smtClean="0">
                <a:hlinkClick r:id="rId2"/>
              </a:rPr>
              <a:t>http</a:t>
            </a:r>
            <a:r>
              <a:rPr lang="en-GB" u="sng" dirty="0">
                <a:hlinkClick r:id="rId2"/>
              </a:rPr>
              <a:t>://milansovacesnet.wordpress.com/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22/01/2013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EUGridPMA News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87A2-D39D-4A82-BC64-75CB3C649DE2}" type="slidenum">
              <a:rPr lang="en-GB" smtClean="0"/>
              <a:t>3</a:t>
            </a:fld>
            <a:endParaRPr lang="en-GB"/>
          </a:p>
        </p:txBody>
      </p:sp>
      <p:pic>
        <p:nvPicPr>
          <p:cNvPr id="7" name="Picture 6" descr="img_7355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2708920"/>
            <a:ext cx="1871092" cy="28066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63888" y="2996952"/>
            <a:ext cx="5040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  1962 – 2012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 </a:t>
            </a:r>
            <a:r>
              <a:rPr lang="en-GB" dirty="0" smtClean="0"/>
              <a:t> A leader in global activities in Identity Management and many related areas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 </a:t>
            </a:r>
            <a:r>
              <a:rPr lang="en-GB" dirty="0" smtClean="0"/>
              <a:t> An enormous loss to IGTF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SHA-2 timeline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Was agreed at Sep 2012 EUGridPMA meeting</a:t>
            </a:r>
          </a:p>
          <a:p>
            <a:pPr lvl="1"/>
            <a:r>
              <a:rPr lang="en-GB" dirty="0" smtClean="0"/>
              <a:t>And subsequently discussed at OMB</a:t>
            </a:r>
          </a:p>
          <a:p>
            <a:r>
              <a:rPr lang="en-GB" dirty="0" smtClean="0"/>
              <a:t>TAGPMA proposed some changes</a:t>
            </a:r>
          </a:p>
          <a:p>
            <a:pPr lvl="1"/>
            <a:r>
              <a:rPr lang="en-GB" dirty="0" smtClean="0"/>
              <a:t>Mainly clearer wording</a:t>
            </a:r>
          </a:p>
          <a:p>
            <a:pPr lvl="1"/>
            <a:r>
              <a:rPr lang="en-GB" dirty="0" smtClean="0"/>
              <a:t>But also extend the final sunset for SHA-1 by one month</a:t>
            </a:r>
          </a:p>
          <a:p>
            <a:r>
              <a:rPr lang="en-GB" sz="2400" i="1" dirty="0" smtClean="0">
                <a:hlinkClick r:id="rId2"/>
              </a:rPr>
              <a:t>http://tagpma.es.net/wiki/bin/view/Main/SHA2Timeline</a:t>
            </a:r>
            <a:endParaRPr lang="en-GB" sz="2400" i="1" dirty="0" smtClean="0"/>
          </a:p>
          <a:p>
            <a:r>
              <a:rPr lang="en-GB" dirty="0" smtClean="0"/>
              <a:t>Now also approved by EUGridPMA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22/01/2013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EUGridPMA News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87A2-D39D-4A82-BC64-75CB3C649DE2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SHA-2 – Agreed IGTF timeline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GB" dirty="0" smtClean="0"/>
              <a:t>October 2012: </a:t>
            </a:r>
          </a:p>
          <a:p>
            <a:r>
              <a:rPr lang="en-GB" dirty="0" smtClean="0"/>
              <a:t>CA certificates in the IGTF distribution and CRLs at official distribution points should use SHA-1.</a:t>
            </a:r>
          </a:p>
          <a:p>
            <a:r>
              <a:rPr lang="en-GB" dirty="0" smtClean="0"/>
              <a:t>CAs should issue SHA-1 end entity certificates on request. </a:t>
            </a:r>
          </a:p>
          <a:p>
            <a:r>
              <a:rPr lang="en-GB" dirty="0" smtClean="0"/>
              <a:t>CAs may issue SHA-2 (SHA-256 or SHA-512) end entity certificates on request. </a:t>
            </a:r>
          </a:p>
          <a:p>
            <a:r>
              <a:rPr lang="en-GB" dirty="0" smtClean="0"/>
              <a:t>CAs may publish SHA-2 (SHA-256 or SHA-512) CRLs at alternate distribution point URLs.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August 2013: </a:t>
            </a:r>
          </a:p>
          <a:p>
            <a:r>
              <a:rPr lang="en-GB" dirty="0" smtClean="0"/>
              <a:t>CAs should begin to phase out issuance of SHA-1 end entity certificates.</a:t>
            </a:r>
          </a:p>
          <a:p>
            <a:r>
              <a:rPr lang="en-GB" dirty="0" smtClean="0"/>
              <a:t>CAs should issue SHA-2 (SHA-256 or SHA-512) end entity certificates by default.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April 2014:</a:t>
            </a:r>
          </a:p>
          <a:p>
            <a:r>
              <a:rPr lang="en-GB" dirty="0" smtClean="0"/>
              <a:t>New CA certificates should use SHA-2 (SHA-512). </a:t>
            </a:r>
          </a:p>
          <a:p>
            <a:r>
              <a:rPr lang="en-GB" dirty="0" smtClean="0"/>
              <a:t>Existing intermediate CA certificates should be re-issued using SHA-2 (SHA-512).</a:t>
            </a:r>
          </a:p>
          <a:p>
            <a:r>
              <a:rPr lang="en-GB" dirty="0" smtClean="0"/>
              <a:t>Existing root CA certificates may continue to use SHA-1.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September 2014:</a:t>
            </a:r>
          </a:p>
          <a:p>
            <a:r>
              <a:rPr lang="en-GB" dirty="0" smtClean="0"/>
              <a:t>CAs may begin to publish SHA-2 (SHA-256 or SHA-512) CRLs at their official distribution points.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October 2014:</a:t>
            </a:r>
          </a:p>
          <a:p>
            <a:r>
              <a:rPr lang="en-GB" dirty="0" smtClean="0"/>
              <a:t>All issued SHA-1 end entity certificates should be expired or revoked.</a:t>
            </a:r>
          </a:p>
          <a:p>
            <a:pPr>
              <a:buNone/>
            </a:pPr>
            <a:r>
              <a:rPr lang="en-GB" dirty="0" smtClean="0"/>
              <a:t> </a:t>
            </a:r>
          </a:p>
          <a:p>
            <a:pPr>
              <a:buNone/>
            </a:pPr>
            <a:r>
              <a:rPr lang="en-GB" i="1" dirty="0" smtClean="0"/>
              <a:t>In case of new SHA-1 vulnerabilities, the above schedule may be revised. 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22/01/2013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EUGridPMA News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87A2-D39D-4A82-BC64-75CB3C649DE2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 both SHA-1 and SHA-2 </a:t>
            </a:r>
            <a:r>
              <a:rPr lang="en-GB" dirty="0" err="1" smtClean="0"/>
              <a:t>certs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Users and developers need to prepare for SHA-2</a:t>
            </a:r>
          </a:p>
          <a:p>
            <a:r>
              <a:rPr lang="en-GB" dirty="0" smtClean="0"/>
              <a:t>Could issue 2 certificates per request</a:t>
            </a:r>
          </a:p>
          <a:p>
            <a:pPr lvl="1"/>
            <a:r>
              <a:rPr lang="en-GB" dirty="0" smtClean="0"/>
              <a:t>Same key pair</a:t>
            </a:r>
          </a:p>
          <a:p>
            <a:pPr lvl="1"/>
            <a:r>
              <a:rPr lang="en-GB" dirty="0" smtClean="0"/>
              <a:t>But one signed with SHA-1 and one with SHA-2</a:t>
            </a:r>
          </a:p>
          <a:p>
            <a:r>
              <a:rPr lang="en-GB" dirty="0" smtClean="0"/>
              <a:t>Agreed that this would in general just confuse users</a:t>
            </a:r>
          </a:p>
          <a:p>
            <a:pPr lvl="1"/>
            <a:r>
              <a:rPr lang="en-GB" b="1" dirty="0" smtClean="0"/>
              <a:t>So NOT recommended, but is allowed</a:t>
            </a:r>
          </a:p>
          <a:p>
            <a:r>
              <a:rPr lang="en-GB" dirty="0" smtClean="0"/>
              <a:t>If doing this dual issue</a:t>
            </a:r>
          </a:p>
          <a:p>
            <a:pPr lvl="1"/>
            <a:r>
              <a:rPr lang="en-GB" dirty="0" smtClean="0"/>
              <a:t>both certificates need to be revoked if the key pair is compromised</a:t>
            </a:r>
          </a:p>
          <a:p>
            <a:pPr lvl="1"/>
            <a:r>
              <a:rPr lang="en-GB" dirty="0" smtClean="0"/>
              <a:t>two different serial numbers MUST be used</a:t>
            </a:r>
          </a:p>
          <a:p>
            <a:pPr lvl="1"/>
            <a:r>
              <a:rPr lang="en-GB" dirty="0" smtClean="0"/>
              <a:t>it is more useful for intermediate </a:t>
            </a:r>
            <a:r>
              <a:rPr lang="en-GB" dirty="0" err="1" smtClean="0"/>
              <a:t>certs</a:t>
            </a:r>
            <a:r>
              <a:rPr lang="en-GB" dirty="0" smtClean="0"/>
              <a:t> if both are available</a:t>
            </a:r>
          </a:p>
          <a:p>
            <a:pPr lvl="1"/>
            <a:r>
              <a:rPr lang="en-GB" dirty="0"/>
              <a:t>a</a:t>
            </a:r>
            <a:r>
              <a:rPr lang="en-GB" dirty="0" smtClean="0"/>
              <a:t>gain with different serial numbers (for transition period)</a:t>
            </a:r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22/01/2013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EUGridPMA News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87A2-D39D-4A82-BC64-75CB3C649DE2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SHA-2 CA readiness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Still </a:t>
            </a:r>
            <a:r>
              <a:rPr lang="en-GB" dirty="0"/>
              <a:t>a few CAs not </a:t>
            </a:r>
            <a:r>
              <a:rPr lang="en-GB" dirty="0" smtClean="0"/>
              <a:t>yet ready</a:t>
            </a:r>
          </a:p>
          <a:p>
            <a:r>
              <a:rPr lang="en-GB" dirty="0"/>
              <a:t>A</a:t>
            </a:r>
            <a:r>
              <a:rPr lang="en-GB" dirty="0" smtClean="0"/>
              <a:t> </a:t>
            </a:r>
            <a:r>
              <a:rPr lang="en-GB" dirty="0"/>
              <a:t>few others can do either SHA-2 OR </a:t>
            </a:r>
            <a:r>
              <a:rPr lang="en-GB" dirty="0" smtClean="0"/>
              <a:t>SHA-1</a:t>
            </a:r>
          </a:p>
          <a:p>
            <a:pPr lvl="1"/>
            <a:r>
              <a:rPr lang="en-GB" dirty="0" smtClean="0"/>
              <a:t>but </a:t>
            </a:r>
            <a:r>
              <a:rPr lang="en-GB" dirty="0"/>
              <a:t>not </a:t>
            </a:r>
            <a:r>
              <a:rPr lang="en-GB" dirty="0" smtClean="0"/>
              <a:t>both</a:t>
            </a:r>
          </a:p>
          <a:p>
            <a:pPr lvl="1"/>
            <a:r>
              <a:rPr lang="en-GB" dirty="0" smtClean="0"/>
              <a:t>they wait </a:t>
            </a:r>
            <a:r>
              <a:rPr lang="en-GB" dirty="0"/>
              <a:t>for </a:t>
            </a:r>
            <a:r>
              <a:rPr lang="en-GB" dirty="0" smtClean="0"/>
              <a:t>their software </a:t>
            </a:r>
            <a:r>
              <a:rPr lang="en-GB" dirty="0"/>
              <a:t>to support </a:t>
            </a:r>
            <a:r>
              <a:rPr lang="en-GB" dirty="0" smtClean="0"/>
              <a:t>SHA-2</a:t>
            </a:r>
          </a:p>
          <a:p>
            <a:r>
              <a:rPr lang="en-GB" dirty="0" smtClean="0"/>
              <a:t>Note: old </a:t>
            </a:r>
            <a:r>
              <a:rPr lang="en-GB" dirty="0" err="1"/>
              <a:t>Alladin</a:t>
            </a:r>
            <a:r>
              <a:rPr lang="en-GB" dirty="0"/>
              <a:t> </a:t>
            </a:r>
            <a:r>
              <a:rPr lang="en-GB" dirty="0" err="1"/>
              <a:t>eTokens</a:t>
            </a:r>
            <a:r>
              <a:rPr lang="en-GB" dirty="0"/>
              <a:t> (32k) do not support </a:t>
            </a:r>
            <a:r>
              <a:rPr lang="en-GB" dirty="0" smtClean="0"/>
              <a:t>SHA-2</a:t>
            </a:r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22/01/2013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EUGridPMA News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87A2-D39D-4A82-BC64-75CB3C649DE2}" type="slidenum">
              <a:rPr lang="en-GB" smtClean="0"/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OCSP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Online Certificate Status Protocol</a:t>
            </a:r>
          </a:p>
          <a:p>
            <a:r>
              <a:rPr lang="en-GB" sz="2400" dirty="0"/>
              <a:t>timely revocation information available to the </a:t>
            </a:r>
            <a:r>
              <a:rPr lang="en-GB" sz="2400" dirty="0" smtClean="0"/>
              <a:t>RPs</a:t>
            </a:r>
          </a:p>
          <a:p>
            <a:r>
              <a:rPr lang="en-GB" sz="2400" dirty="0" smtClean="0"/>
              <a:t>Moving towards deployment of this technology</a:t>
            </a:r>
          </a:p>
          <a:p>
            <a:r>
              <a:rPr lang="en-GB" sz="2400" dirty="0" smtClean="0"/>
              <a:t>The </a:t>
            </a:r>
            <a:r>
              <a:rPr lang="en-GB" sz="2400" dirty="0"/>
              <a:t>way to deploy and use OCSP effectively is not always </a:t>
            </a:r>
            <a:r>
              <a:rPr lang="en-GB" sz="2400" dirty="0" smtClean="0"/>
              <a:t>clear</a:t>
            </a:r>
          </a:p>
          <a:p>
            <a:r>
              <a:rPr lang="en-GB" sz="2400" dirty="0" smtClean="0"/>
              <a:t>Two new discussion documents were prepared during the meeting</a:t>
            </a:r>
          </a:p>
          <a:p>
            <a:pPr lvl="1"/>
            <a:r>
              <a:rPr lang="en-GB" sz="2000" dirty="0" smtClean="0"/>
              <a:t>OCSP Profile For IGTF CAs</a:t>
            </a:r>
          </a:p>
          <a:p>
            <a:pPr lvl="1"/>
            <a:r>
              <a:rPr lang="en-GB" sz="2000" dirty="0" smtClean="0"/>
              <a:t>OCSP Deployment Guidelines</a:t>
            </a:r>
          </a:p>
          <a:p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22/01/2013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EUGridPMA News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87A2-D39D-4A82-BC64-75CB3C649DE2}" type="slidenum">
              <a:rPr lang="en-GB" smtClean="0"/>
              <a:t>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Towards </a:t>
            </a:r>
            <a:r>
              <a:rPr lang="en-GB" dirty="0" err="1" smtClean="0"/>
              <a:t>LoA</a:t>
            </a:r>
            <a:r>
              <a:rPr lang="en-GB" dirty="0" smtClean="0"/>
              <a:t> 1.x </a:t>
            </a:r>
            <a:br>
              <a:rPr lang="en-GB" dirty="0" smtClean="0"/>
            </a:br>
            <a:r>
              <a:rPr lang="en-GB" dirty="0" smtClean="0"/>
              <a:t>– “light weight” IGTF </a:t>
            </a:r>
            <a:r>
              <a:rPr lang="en-GB" dirty="0" err="1" smtClean="0"/>
              <a:t>authn</a:t>
            </a:r>
            <a:r>
              <a:rPr lang="en-GB" dirty="0" smtClean="0"/>
              <a:t> profile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S</a:t>
            </a:r>
            <a:r>
              <a:rPr lang="en-GB" dirty="0" smtClean="0"/>
              <a:t>ome relying </a:t>
            </a:r>
            <a:r>
              <a:rPr lang="en-GB" dirty="0"/>
              <a:t>parties and </a:t>
            </a:r>
            <a:r>
              <a:rPr lang="en-GB" dirty="0" smtClean="0"/>
              <a:t>communities</a:t>
            </a:r>
          </a:p>
          <a:p>
            <a:pPr lvl="1"/>
            <a:r>
              <a:rPr lang="en-GB" dirty="0" smtClean="0"/>
              <a:t>perform significant identity </a:t>
            </a:r>
            <a:r>
              <a:rPr lang="en-GB" dirty="0"/>
              <a:t>data collection </a:t>
            </a:r>
            <a:r>
              <a:rPr lang="en-GB" dirty="0" smtClean="0"/>
              <a:t>themselves</a:t>
            </a:r>
          </a:p>
          <a:p>
            <a:r>
              <a:rPr lang="en-GB" dirty="0" smtClean="0"/>
              <a:t>Recognise the need for an IGTF authentication profile</a:t>
            </a:r>
          </a:p>
          <a:p>
            <a:pPr lvl="1"/>
            <a:r>
              <a:rPr lang="en-GB" dirty="0" smtClean="0"/>
              <a:t>which </a:t>
            </a:r>
            <a:r>
              <a:rPr lang="en-GB" dirty="0"/>
              <a:t>does not duplicate the collection of that vetting </a:t>
            </a:r>
            <a:r>
              <a:rPr lang="en-GB" dirty="0" smtClean="0"/>
              <a:t>data</a:t>
            </a:r>
            <a:endParaRPr lang="en-GB" dirty="0"/>
          </a:p>
          <a:p>
            <a:r>
              <a:rPr lang="en-GB" dirty="0"/>
              <a:t>C</a:t>
            </a:r>
            <a:r>
              <a:rPr lang="en-GB" dirty="0" smtClean="0"/>
              <a:t>ore </a:t>
            </a:r>
            <a:r>
              <a:rPr lang="en-GB" dirty="0"/>
              <a:t>requirements on the CA stay the </a:t>
            </a:r>
            <a:r>
              <a:rPr lang="en-GB" dirty="0" smtClean="0"/>
              <a:t>same</a:t>
            </a:r>
          </a:p>
          <a:p>
            <a:pPr lvl="1"/>
            <a:r>
              <a:rPr lang="en-GB" dirty="0" smtClean="0"/>
              <a:t>secured infrastructure</a:t>
            </a:r>
          </a:p>
          <a:p>
            <a:pPr lvl="1"/>
            <a:r>
              <a:rPr lang="en-GB" dirty="0" smtClean="0"/>
              <a:t>global </a:t>
            </a:r>
            <a:r>
              <a:rPr lang="en-GB" dirty="0"/>
              <a:t>uniqueness of naming across the </a:t>
            </a:r>
            <a:r>
              <a:rPr lang="en-GB" dirty="0" smtClean="0"/>
              <a:t>IGTF</a:t>
            </a:r>
          </a:p>
          <a:p>
            <a:pPr lvl="1"/>
            <a:r>
              <a:rPr lang="en-GB" dirty="0" smtClean="0"/>
              <a:t>no </a:t>
            </a:r>
            <a:r>
              <a:rPr lang="en-GB" dirty="0"/>
              <a:t>re-use of issued </a:t>
            </a:r>
            <a:r>
              <a:rPr lang="en-GB" dirty="0" smtClean="0"/>
              <a:t>identifiers</a:t>
            </a:r>
          </a:p>
          <a:p>
            <a:r>
              <a:rPr lang="en-GB" dirty="0" smtClean="0"/>
              <a:t>some </a:t>
            </a:r>
            <a:r>
              <a:rPr lang="en-GB" dirty="0"/>
              <a:t>other elements of </a:t>
            </a:r>
            <a:r>
              <a:rPr lang="en-GB" dirty="0" smtClean="0"/>
              <a:t>traceability </a:t>
            </a:r>
            <a:r>
              <a:rPr lang="en-GB" dirty="0"/>
              <a:t>and vetting can be supplied by other registration processes run by the relying parties </a:t>
            </a:r>
            <a:r>
              <a:rPr lang="en-GB" dirty="0" smtClean="0"/>
              <a:t>themselves</a:t>
            </a:r>
          </a:p>
          <a:p>
            <a:pPr lvl="1"/>
            <a:r>
              <a:rPr lang="en-GB" dirty="0" smtClean="0"/>
              <a:t>E.g. PRACE </a:t>
            </a:r>
            <a:r>
              <a:rPr lang="en-GB" dirty="0"/>
              <a:t>where the sites do the registration of users anyway, and associate a cert with each vetted </a:t>
            </a:r>
            <a:r>
              <a:rPr lang="en-GB" dirty="0" smtClean="0"/>
              <a:t>account</a:t>
            </a:r>
          </a:p>
          <a:p>
            <a:r>
              <a:rPr lang="en-GB" dirty="0" smtClean="0"/>
              <a:t>Level of Assurance less than </a:t>
            </a:r>
            <a:r>
              <a:rPr lang="en-GB" dirty="0" err="1" smtClean="0"/>
              <a:t>LoA</a:t>
            </a:r>
            <a:r>
              <a:rPr lang="en-GB" dirty="0" smtClean="0"/>
              <a:t> level-2 (classic AP) but more than level-1 (e.g. </a:t>
            </a:r>
            <a:r>
              <a:rPr lang="en-GB" dirty="0" err="1" smtClean="0"/>
              <a:t>OpenID</a:t>
            </a:r>
            <a:r>
              <a:rPr lang="en-GB" dirty="0" smtClean="0"/>
              <a:t>)</a:t>
            </a:r>
          </a:p>
          <a:p>
            <a:r>
              <a:rPr lang="en-GB" dirty="0" smtClean="0"/>
              <a:t>Work in progress</a:t>
            </a:r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22/01/2013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EUGridPMA News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87A2-D39D-4A82-BC64-75CB3C649DE2}" type="slidenum">
              <a:rPr lang="en-GB" smtClean="0"/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738</Words>
  <Application>Microsoft Office PowerPoint</Application>
  <PresentationFormat>On-screen Show (4:3)</PresentationFormat>
  <Paragraphs>132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News from EUGridPMA</vt:lpstr>
      <vt:lpstr>Recent EUGridPMA meeting</vt:lpstr>
      <vt:lpstr>Milan Sova (CESNET) - RIP</vt:lpstr>
      <vt:lpstr>SHA-2 timeline</vt:lpstr>
      <vt:lpstr>SHA-2 – Agreed IGTF timeline</vt:lpstr>
      <vt:lpstr>Issue both SHA-1 and SHA-2 certs?</vt:lpstr>
      <vt:lpstr>SHA-2 CA readiness</vt:lpstr>
      <vt:lpstr>OCSP</vt:lpstr>
      <vt:lpstr>Towards LoA 1.x  – “light weight” IGTF authn profile</vt:lpstr>
      <vt:lpstr>New Security Token Service profile</vt:lpstr>
    </vt:vector>
  </TitlesOfParts>
  <Company>STFC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 from EUGridPMA</dc:title>
  <dc:creator>David Kelsey</dc:creator>
  <cp:lastModifiedBy>David Kelsey</cp:lastModifiedBy>
  <cp:revision>11</cp:revision>
  <dcterms:created xsi:type="dcterms:W3CDTF">2013-01-22T00:18:36Z</dcterms:created>
  <dcterms:modified xsi:type="dcterms:W3CDTF">2013-01-22T01:09:27Z</dcterms:modified>
</cp:coreProperties>
</file>