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6" r:id="rId2"/>
    <p:sldId id="257" r:id="rId3"/>
    <p:sldId id="259" r:id="rId4"/>
    <p:sldId id="267" r:id="rId5"/>
    <p:sldId id="268" r:id="rId6"/>
    <p:sldId id="260" r:id="rId7"/>
    <p:sldId id="269" r:id="rId8"/>
    <p:sldId id="262" r:id="rId9"/>
    <p:sldId id="261" r:id="rId10"/>
    <p:sldId id="271" r:id="rId11"/>
    <p:sldId id="270" r:id="rId12"/>
    <p:sldId id="266" r:id="rId13"/>
    <p:sldId id="265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D30BDF-0C16-4663-AABC-3BAF80BAA3D5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F60DD-AEAE-4E82-A60E-B70FD086ED46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A66573-8E92-4132-996F-3C4E01BC3EB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oftware_Retirement_Calenda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ing.egi.eu/repinterngi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UC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-inSPIRE_S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125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15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Operations_Surveys" TargetMode="External"/><Relationship Id="rId2" Type="http://schemas.openxmlformats.org/officeDocument/2006/relationships/hyperlink" Target="https://documents.egi.eu/document/147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omtools.cern.ch/confluence/display/IS/Glue+Validator+Guide" TargetMode="External"/><Relationship Id="rId2" Type="http://schemas.openxmlformats.org/officeDocument/2006/relationships/hyperlink" Target="https://tomtools.cern.ch/confluence/download/attachments/983044/EMI_BDII_sysadmi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478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rid-monitoring.egi.eu/myegi/sa/?view=2&amp;graph=1&amp;vo=37&amp;profile=61&amp;filters-value-Regions_or_Tiers=114283&amp;filters-value-Sites=&amp;dateorperiod=pd&amp;period=pM&amp;startdate=23-12-2012&amp;enddate=22-01-20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OMB, 22-01-2013</a:t>
            </a:r>
          </a:p>
          <a:p>
            <a:endParaRPr lang="en-GB" dirty="0"/>
          </a:p>
          <a:p>
            <a:r>
              <a:rPr lang="en-GB" sz="2800" dirty="0" smtClean="0"/>
              <a:t>T. Ferrari/EGI.eu</a:t>
            </a:r>
            <a:endParaRPr lang="en-GB" sz="28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401C66-1B2B-44AC-8D35-C4A99218F3D1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1/22/2013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OMB, 22-01-2013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Retirement calendars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wiki.egi.eu/wiki/Software_Retirement_Calendar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All other </a:t>
            </a:r>
            <a:r>
              <a:rPr lang="en-GB" sz="2400" dirty="0" err="1" smtClean="0"/>
              <a:t>gLite</a:t>
            </a:r>
            <a:r>
              <a:rPr lang="en-GB" sz="2400" dirty="0" smtClean="0"/>
              <a:t> product version being monitored in the security dashboard from 1-10-2012</a:t>
            </a:r>
          </a:p>
          <a:p>
            <a:r>
              <a:rPr lang="en-GB" sz="2400" dirty="0" smtClean="0"/>
              <a:t>All ARC CE production instances upgraded to EMI</a:t>
            </a: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23315"/>
              </p:ext>
            </p:extLst>
          </p:nvPr>
        </p:nvGraphicFramePr>
        <p:xfrm>
          <a:off x="323528" y="1912992"/>
          <a:ext cx="842493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391918"/>
                <a:gridCol w="329671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Products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Retirement deadline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Alarms in  dashboard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gLite</a:t>
                      </a:r>
                      <a:r>
                        <a:rPr lang="en-GB" sz="2000" dirty="0" smtClean="0"/>
                        <a:t> 3.2 WN, DPM, LFC and </a:t>
                      </a:r>
                      <a:r>
                        <a:rPr lang="en-GB" sz="2000" dirty="0" err="1" smtClean="0"/>
                        <a:t>dCache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31-01-2013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From beginning of Dec 2012 (operations dashboard)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EMI 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30-04-2013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As of 01-03-2013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8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ea typeface="+mj-ea"/>
              </a:rPr>
              <a:t>gLite</a:t>
            </a:r>
            <a:r>
              <a:rPr lang="en-US" sz="3200" dirty="0" smtClean="0">
                <a:ea typeface="+mj-ea"/>
              </a:rPr>
              <a:t> upgrade </a:t>
            </a:r>
            <a:r>
              <a:rPr lang="en-US" sz="3200" dirty="0" smtClean="0">
                <a:ea typeface="+mj-ea"/>
              </a:rPr>
              <a:t>status update</a:t>
            </a:r>
            <a:endParaRPr lang="en-US" sz="3200" dirty="0">
              <a:ea typeface="+mj-e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29637"/>
              </p:ext>
            </p:extLst>
          </p:nvPr>
        </p:nvGraphicFramePr>
        <p:xfrm>
          <a:off x="215900" y="1124744"/>
          <a:ext cx="8748713" cy="2420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3365"/>
                <a:gridCol w="1446798"/>
                <a:gridCol w="1618550"/>
              </a:tblGrid>
              <a:tr h="3764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12 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Dec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accent1"/>
                          </a:solidFill>
                        </a:rPr>
                        <a:t>       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16 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Jan</a:t>
                      </a:r>
                    </a:p>
                  </a:txBody>
                  <a:tcPr marL="91443" marR="91443" marT="45718" marB="45718"/>
                </a:tc>
              </a:tr>
              <a:tr h="91593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Services involved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Excluding DPM, LFC, WN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</a:t>
                      </a:r>
                      <a:endParaRPr lang="en-US" sz="2400" dirty="0"/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marL="91443" marR="91443" marT="45718" marB="45718" anchor="ctr"/>
                </a:tc>
              </a:tr>
              <a:tr h="103705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Number of sites </a:t>
                      </a:r>
                      <a:r>
                        <a:rPr lang="en-US" sz="2400" dirty="0" smtClean="0"/>
                        <a:t>deploying unsupported middleware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Excluding DPM,LFC,WN tickets</a:t>
                      </a:r>
                      <a:endParaRPr lang="en-US" sz="1800" dirty="0"/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marL="91443" marR="91443" marT="45718" marB="45718" anchor="ctr"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825" y="3933057"/>
            <a:ext cx="8785671" cy="2448694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defRPr/>
            </a:pPr>
            <a:r>
              <a:rPr lang="en-US" sz="4200" b="1" dirty="0" smtClean="0">
                <a:solidFill>
                  <a:schemeClr val="accent1"/>
                </a:solidFill>
                <a:ea typeface="+mn-ea"/>
              </a:rPr>
              <a:t>DPM, LFC and WN alarms are handled on the operations dashboard</a:t>
            </a:r>
          </a:p>
          <a:p>
            <a:pPr lvl="1">
              <a:defRPr/>
            </a:pPr>
            <a:r>
              <a:rPr lang="en-US" sz="3800" dirty="0" smtClean="0">
                <a:ea typeface="+mn-ea"/>
              </a:rPr>
              <a:t>DPM</a:t>
            </a:r>
            <a:r>
              <a:rPr lang="en-US" sz="3800" dirty="0" smtClean="0">
                <a:ea typeface="+mn-ea"/>
              </a:rPr>
              <a:t>: </a:t>
            </a:r>
            <a:r>
              <a:rPr lang="en-US" sz="3800" dirty="0" smtClean="0">
                <a:solidFill>
                  <a:srgbClr val="3366FF"/>
                </a:solidFill>
                <a:ea typeface="+mn-ea"/>
              </a:rPr>
              <a:t>32</a:t>
            </a:r>
          </a:p>
          <a:p>
            <a:pPr lvl="1">
              <a:defRPr/>
            </a:pPr>
            <a:r>
              <a:rPr lang="en-US" sz="3800" dirty="0" smtClean="0">
                <a:ea typeface="+mn-ea"/>
              </a:rPr>
              <a:t>LFC: </a:t>
            </a:r>
            <a:r>
              <a:rPr lang="en-US" sz="3800" dirty="0" smtClean="0">
                <a:solidFill>
                  <a:srgbClr val="3366FF"/>
                </a:solidFill>
                <a:ea typeface="+mn-ea"/>
              </a:rPr>
              <a:t>2</a:t>
            </a:r>
          </a:p>
          <a:p>
            <a:pPr lvl="1">
              <a:defRPr/>
            </a:pPr>
            <a:r>
              <a:rPr lang="en-US" sz="3800" dirty="0" smtClean="0">
                <a:ea typeface="+mn-ea"/>
              </a:rPr>
              <a:t>WN: alarms are raised </a:t>
            </a:r>
            <a:r>
              <a:rPr lang="en-US" sz="3800" dirty="0" err="1" smtClean="0">
                <a:ea typeface="+mn-ea"/>
              </a:rPr>
              <a:t>vs</a:t>
            </a:r>
            <a:r>
              <a:rPr lang="en-US" sz="3800" dirty="0" smtClean="0">
                <a:ea typeface="+mn-ea"/>
              </a:rPr>
              <a:t> CEs, but there could be many CEs pointing to the same cluster (</a:t>
            </a:r>
            <a:r>
              <a:rPr lang="en-US" sz="3800" dirty="0" smtClean="0">
                <a:solidFill>
                  <a:srgbClr val="3366FF"/>
                </a:solidFill>
                <a:ea typeface="+mn-ea"/>
              </a:rPr>
              <a:t>92</a:t>
            </a:r>
            <a:r>
              <a:rPr lang="en-US" sz="3800" dirty="0" smtClean="0">
                <a:ea typeface="+mn-ea"/>
              </a:rPr>
              <a:t>)</a:t>
            </a:r>
          </a:p>
          <a:p>
            <a:pPr eaLnBrk="1" hangingPunct="1">
              <a:defRPr/>
            </a:pPr>
            <a:r>
              <a:rPr lang="en-US" sz="4200" b="1" dirty="0" smtClean="0">
                <a:solidFill>
                  <a:schemeClr val="accent1"/>
                </a:solidFill>
              </a:rPr>
              <a:t>DPM</a:t>
            </a:r>
            <a:r>
              <a:rPr lang="en-US" sz="4200" b="1" dirty="0" smtClean="0">
                <a:solidFill>
                  <a:schemeClr val="accent1"/>
                </a:solidFill>
              </a:rPr>
              <a:t>, LFC and WN not upgraded must be in downtime starting from </a:t>
            </a:r>
            <a:r>
              <a:rPr lang="en-US" sz="4200" b="1" dirty="0" smtClean="0">
                <a:solidFill>
                  <a:schemeClr val="accent1"/>
                </a:solidFill>
              </a:rPr>
              <a:t>01 February </a:t>
            </a:r>
            <a:r>
              <a:rPr lang="en-US" sz="4200" dirty="0" smtClean="0"/>
              <a:t>unless technical problems prevent the site from upgrading (e.g. availability of EMI WN </a:t>
            </a:r>
            <a:r>
              <a:rPr lang="en-US" sz="4200" dirty="0" err="1" smtClean="0"/>
              <a:t>tarball</a:t>
            </a:r>
            <a:r>
              <a:rPr lang="en-US" sz="4200" dirty="0" smtClean="0"/>
              <a:t>)</a:t>
            </a:r>
            <a:endParaRPr lang="en-US" sz="4200" b="1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452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Accounting Portal new view: </a:t>
            </a:r>
            <a:br>
              <a:rPr lang="en-GB" sz="3600" dirty="0" smtClean="0"/>
            </a:br>
            <a:r>
              <a:rPr lang="en-GB" sz="3600" dirty="0" err="1" smtClean="0"/>
              <a:t>InterNGI</a:t>
            </a:r>
            <a:r>
              <a:rPr lang="en-GB" sz="3600" dirty="0" smtClean="0"/>
              <a:t> Consumption Report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Reports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EGI </a:t>
            </a:r>
            <a:r>
              <a:rPr lang="en-GB" dirty="0" err="1"/>
              <a:t>InterNGI</a:t>
            </a:r>
            <a:r>
              <a:rPr lang="en-GB" dirty="0"/>
              <a:t> Consumption </a:t>
            </a:r>
            <a:r>
              <a:rPr lang="en-GB" dirty="0" smtClean="0"/>
              <a:t>Report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accounting.egi.eu/repinterngi.php</a:t>
            </a:r>
            <a:endParaRPr lang="en-GB" dirty="0" smtClean="0"/>
          </a:p>
          <a:p>
            <a:pPr lvl="1"/>
            <a:r>
              <a:rPr lang="en-GB" dirty="0" smtClean="0"/>
              <a:t>Aggregation of users per CA</a:t>
            </a:r>
          </a:p>
          <a:p>
            <a:pPr lvl="1"/>
            <a:r>
              <a:rPr lang="en-GB" dirty="0" smtClean="0"/>
              <a:t>Matrix showing the relative </a:t>
            </a:r>
            <a:r>
              <a:rPr lang="en-GB" dirty="0"/>
              <a:t>consumption of resources between </a:t>
            </a:r>
            <a:r>
              <a:rPr lang="en-GB" dirty="0" smtClean="0"/>
              <a:t>NGIs</a:t>
            </a:r>
          </a:p>
          <a:p>
            <a:pPr lvl="1"/>
            <a:r>
              <a:rPr lang="en-GB" dirty="0"/>
              <a:t>Matrix of foreign </a:t>
            </a:r>
            <a:r>
              <a:rPr lang="en-GB" dirty="0" err="1"/>
              <a:t>UserDN</a:t>
            </a:r>
            <a:r>
              <a:rPr lang="en-GB" dirty="0"/>
              <a:t> publishing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D65BD-1A8F-4204-96ED-7C26ED6D0417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3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User Community Board 1/2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256584"/>
          </a:xfrm>
        </p:spPr>
        <p:txBody>
          <a:bodyPr/>
          <a:lstStyle/>
          <a:p>
            <a:r>
              <a:rPr lang="en-GB" b="1" dirty="0" smtClean="0"/>
              <a:t>Coordination of User Community Board </a:t>
            </a:r>
            <a:r>
              <a:rPr lang="en-GB" dirty="0" smtClean="0"/>
              <a:t>will be handed over by S. Brewer/EGI.eu to Operations (T. Ferrari/EGI.eu)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wiki.egi.eu/wiki/UCB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NEW Mandate</a:t>
            </a:r>
            <a:r>
              <a:rPr lang="en-GB" dirty="0" smtClean="0"/>
              <a:t>: focus operational issues raised by user community representatives and integration issues</a:t>
            </a:r>
          </a:p>
          <a:p>
            <a:pPr lvl="1"/>
            <a:r>
              <a:rPr lang="en-GB" dirty="0" smtClean="0"/>
              <a:t>Membership: extended OMB with user community representatives and NGI representatives</a:t>
            </a:r>
          </a:p>
          <a:p>
            <a:pPr lvl="1"/>
            <a:r>
              <a:rPr lang="en-GB" dirty="0" smtClean="0"/>
              <a:t>Terms will be updated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3EB5D-F8CB-4ABB-9F37-AFB2EDB14AD5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4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User Community Board </a:t>
            </a:r>
            <a:r>
              <a:rPr lang="en-GB" sz="4000" dirty="0" smtClean="0"/>
              <a:t>2/2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Meetings</a:t>
            </a:r>
          </a:p>
          <a:p>
            <a:pPr lvl="1"/>
            <a:r>
              <a:rPr lang="en-GB" dirty="0" smtClean="0"/>
              <a:t>1 OMB meeting/month (as usual)</a:t>
            </a:r>
          </a:p>
          <a:p>
            <a:pPr lvl="1"/>
            <a:r>
              <a:rPr lang="en-GB" dirty="0" smtClean="0"/>
              <a:t>1 UCB meeting/month (new) from Feb 2013 - tentatively</a:t>
            </a:r>
          </a:p>
          <a:p>
            <a:pPr lvl="1"/>
            <a:r>
              <a:rPr lang="en-GB" dirty="0" smtClean="0"/>
              <a:t>1 Monday operations meeting/month (frequency reduced)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54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Handover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SA1.3 Staged Rollout coordination</a:t>
            </a:r>
          </a:p>
          <a:p>
            <a:pPr lvl="1"/>
            <a:r>
              <a:rPr lang="en-GB" dirty="0" smtClean="0"/>
              <a:t>From M. David/LIP to Joao </a:t>
            </a:r>
            <a:r>
              <a:rPr lang="en-GB" dirty="0" err="1" smtClean="0"/>
              <a:t>Pina</a:t>
            </a:r>
            <a:r>
              <a:rPr lang="en-GB" dirty="0" smtClean="0"/>
              <a:t>/LIP as of Jan 2013</a:t>
            </a:r>
          </a:p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SA2 coordination</a:t>
            </a:r>
          </a:p>
          <a:p>
            <a:pPr lvl="1"/>
            <a:r>
              <a:rPr lang="en-GB" dirty="0" smtClean="0"/>
              <a:t>From M. Drescher/EGI.eu to P. Solagna/EGI.eu as of Jan 2013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4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QR11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824536"/>
          </a:xfrm>
        </p:spPr>
        <p:txBody>
          <a:bodyPr/>
          <a:lstStyle/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QR11: Nov 2012 – Jan 2013</a:t>
            </a:r>
          </a:p>
          <a:p>
            <a:pPr lvl="1"/>
            <a:r>
              <a:rPr lang="en-US" dirty="0" smtClean="0"/>
              <a:t>User support report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wiki.egi.eu/wiki/EGI-inSPIRE_SA1#User_support_reports</a:t>
            </a:r>
            <a:endParaRPr lang="en-US" dirty="0" smtClean="0"/>
          </a:p>
          <a:p>
            <a:pPr lvl="1"/>
            <a:r>
              <a:rPr lang="en-US" dirty="0" smtClean="0"/>
              <a:t>Operations report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wiki.egi.eu/wiki/EGI-inSPIRE_SA1#Operations_reports</a:t>
            </a:r>
            <a:endParaRPr lang="en-US" dirty="0" smtClean="0"/>
          </a:p>
          <a:p>
            <a:pPr lvl="1"/>
            <a:r>
              <a:rPr lang="en-US" dirty="0" smtClean="0"/>
              <a:t>Deadline</a:t>
            </a:r>
            <a:r>
              <a:rPr lang="en-US" dirty="0"/>
              <a:t>: </a:t>
            </a:r>
            <a:r>
              <a:rPr lang="en-US" dirty="0" smtClean="0"/>
              <a:t>01-02-2013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2F9DD7-A61A-489D-9FC7-A12D1082DE5F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1/22/2013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OMB, 22-01-2013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Evolving EGI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669979"/>
          </a:xfrm>
        </p:spPr>
        <p:txBody>
          <a:bodyPr/>
          <a:lstStyle/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indico.egi.eu/indico/conferenceDisplay.py?confId=1252</a:t>
            </a:r>
            <a:endParaRPr lang="en-GB" sz="2400" dirty="0"/>
          </a:p>
          <a:p>
            <a:r>
              <a:rPr lang="en-GB" dirty="0" smtClean="0"/>
              <a:t>Main operations themes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Resource application and allocation 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EGI Service Portfolio 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EGI Global tasks prioritization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I Critical</a:t>
            </a:r>
            <a:r>
              <a:rPr lang="en-GB" dirty="0" smtClean="0"/>
              <a:t> for the daily running of the production infrastructure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II Desirable to avoid degradation </a:t>
            </a:r>
            <a:r>
              <a:rPr lang="en-GB" dirty="0" smtClean="0"/>
              <a:t>of service over time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III Desirable to ensure continuation of service, improvement of quality of service and expansion </a:t>
            </a:r>
          </a:p>
          <a:p>
            <a:pPr lvl="2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138C00-9E28-486B-B72D-19B8963E7839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Global task roadmap </a:t>
            </a:r>
            <a:br>
              <a:rPr lang="en-GB" sz="3600" dirty="0" smtClean="0"/>
            </a:br>
            <a:r>
              <a:rPr lang="en-GB" sz="3600" dirty="0" smtClean="0"/>
              <a:t>of the EGI Council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40892"/>
              </p:ext>
            </p:extLst>
          </p:nvPr>
        </p:nvGraphicFramePr>
        <p:xfrm>
          <a:off x="251520" y="1124744"/>
          <a:ext cx="8784976" cy="527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584176"/>
                <a:gridCol w="6264696"/>
              </a:tblGrid>
              <a:tr h="51317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Action number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</a:rPr>
                        <a:t>Deadline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smtClean="0">
                          <a:effectLst/>
                        </a:rPr>
                        <a:t>Activity (</a:t>
                      </a:r>
                      <a:r>
                        <a:rPr lang="en-GB" sz="1600" smtClean="0">
                          <a:effectLst/>
                          <a:hlinkClick r:id="rId2"/>
                        </a:rPr>
                        <a:t>https://documents.egi.eu/document/1533</a:t>
                      </a:r>
                      <a:r>
                        <a:rPr lang="en-GB" sz="160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773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Workshop </a:t>
                      </a:r>
                      <a:endParaRPr lang="en-GB" sz="1600" dirty="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in </a:t>
                      </a:r>
                      <a:r>
                        <a:rPr lang="en-GB" sz="1600" dirty="0">
                          <a:effectLst/>
                        </a:rPr>
                        <a:t>January 2013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Identify and prioritise </a:t>
                      </a:r>
                      <a:r>
                        <a:rPr lang="en-GB" sz="1800" dirty="0">
                          <a:effectLst/>
                        </a:rPr>
                        <a:t>the current operational EGI Global Tasks and associated activities that can be continued and the </a:t>
                      </a:r>
                      <a:r>
                        <a:rPr lang="en-GB" sz="1800" b="1" dirty="0">
                          <a:effectLst/>
                        </a:rPr>
                        <a:t>new activities </a:t>
                      </a:r>
                      <a:r>
                        <a:rPr lang="en-GB" sz="1800" dirty="0">
                          <a:effectLst/>
                        </a:rPr>
                        <a:t>that need to be sustained on the available resources to maintain an operational infrastructure that is open to all research communities.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140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EGI Council </a:t>
                      </a:r>
                      <a:endParaRPr lang="en-GB" sz="1600" dirty="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April </a:t>
                      </a:r>
                      <a:r>
                        <a:rPr lang="en-GB" sz="1600" dirty="0">
                          <a:effectLst/>
                        </a:rPr>
                        <a:t>2013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93750" algn="l"/>
                        </a:tabLst>
                      </a:pPr>
                      <a:r>
                        <a:rPr lang="en-GB" sz="1800" dirty="0" smtClean="0">
                          <a:effectLst/>
                        </a:rPr>
                        <a:t>Discussion of</a:t>
                      </a:r>
                      <a:r>
                        <a:rPr lang="en-GB" sz="1800" baseline="0" dirty="0" smtClean="0">
                          <a:effectLst/>
                        </a:rPr>
                        <a:t> possible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different </a:t>
                      </a:r>
                      <a:r>
                        <a:rPr lang="en-GB" sz="1800" b="1" dirty="0">
                          <a:effectLst/>
                        </a:rPr>
                        <a:t>funding models</a:t>
                      </a:r>
                      <a:r>
                        <a:rPr lang="en-GB" sz="1800" dirty="0">
                          <a:effectLst/>
                        </a:rPr>
                        <a:t> and levels of participation fee coming from the EGI Council. 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93750" algn="l"/>
                        </a:tabLst>
                      </a:pPr>
                      <a:r>
                        <a:rPr lang="en-GB" sz="1800" dirty="0">
                          <a:effectLst/>
                        </a:rPr>
                        <a:t>Review the EGI2020 Strategy accordingly.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86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EGI Council </a:t>
                      </a:r>
                      <a:endParaRPr lang="en-GB" sz="1600" dirty="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April </a:t>
                      </a:r>
                      <a:r>
                        <a:rPr lang="en-GB" sz="1600" dirty="0">
                          <a:effectLst/>
                        </a:rPr>
                        <a:t>2013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Define the </a:t>
                      </a:r>
                      <a:r>
                        <a:rPr lang="en-GB" sz="1800" b="1" dirty="0">
                          <a:effectLst/>
                        </a:rPr>
                        <a:t>process by which EGI Global Tasks are going to be delivered after the EGI-</a:t>
                      </a:r>
                      <a:r>
                        <a:rPr lang="en-GB" sz="1800" b="1" dirty="0" err="1">
                          <a:effectLst/>
                        </a:rPr>
                        <a:t>InSPIRE</a:t>
                      </a:r>
                      <a:r>
                        <a:rPr lang="en-GB" sz="1800" b="1" dirty="0">
                          <a:effectLst/>
                        </a:rPr>
                        <a:t> project </a:t>
                      </a:r>
                      <a:r>
                        <a:rPr lang="en-GB" sz="1800" dirty="0">
                          <a:effectLst/>
                        </a:rPr>
                        <a:t>will be selected.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886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July 2013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Request and assess proposals </a:t>
                      </a:r>
                      <a:r>
                        <a:rPr lang="en-GB" sz="1800" dirty="0">
                          <a:effectLst/>
                        </a:rPr>
                        <a:t>from the EGI Community to provide the post EGI-</a:t>
                      </a:r>
                      <a:r>
                        <a:rPr lang="en-GB" sz="1800" dirty="0" err="1">
                          <a:effectLst/>
                        </a:rPr>
                        <a:t>InSPIRE</a:t>
                      </a:r>
                      <a:r>
                        <a:rPr lang="en-GB" sz="1800" dirty="0">
                          <a:effectLst/>
                        </a:rPr>
                        <a:t> EGI Global Tasks using the approved selection process.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4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</a:rPr>
                        <a:t>EGI </a:t>
                      </a:r>
                      <a:r>
                        <a:rPr lang="en-GB" sz="1600">
                          <a:effectLst/>
                        </a:rPr>
                        <a:t>Council </a:t>
                      </a:r>
                      <a:endParaRPr lang="en-GB" sz="160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smtClean="0">
                          <a:effectLst/>
                        </a:rPr>
                        <a:t>September </a:t>
                      </a:r>
                      <a:r>
                        <a:rPr lang="en-GB" sz="1600">
                          <a:effectLst/>
                        </a:rPr>
                        <a:t>2013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836930" algn="l"/>
                        </a:tabLst>
                      </a:pPr>
                      <a:r>
                        <a:rPr lang="en-GB" sz="1800" dirty="0">
                          <a:effectLst/>
                        </a:rPr>
                        <a:t>Prepare a </a:t>
                      </a:r>
                      <a:r>
                        <a:rPr lang="en-GB" sz="1800" b="1" dirty="0">
                          <a:effectLst/>
                        </a:rPr>
                        <a:t>transition plan for any EGI Global Tasks that will be migrating in April 2014 </a:t>
                      </a:r>
                      <a:r>
                        <a:rPr lang="en-GB" sz="1800" dirty="0">
                          <a:effectLst/>
                        </a:rPr>
                        <a:t>and define a timeline relating to their migration that can be reviewed regularly by EGI.eu.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9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4968552"/>
          </a:xfrm>
        </p:spPr>
        <p:txBody>
          <a:bodyPr/>
          <a:lstStyle/>
          <a:p>
            <a:r>
              <a:rPr lang="en-GB" dirty="0" smtClean="0"/>
              <a:t>Requested additional actions (D4.7 Operations Sustainability)</a:t>
            </a:r>
          </a:p>
          <a:p>
            <a:pPr lvl="1"/>
            <a:r>
              <a:rPr lang="en-GB" dirty="0">
                <a:hlinkClick r:id="rId2"/>
              </a:rPr>
              <a:t>https://documents.egi.eu/document/1471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719846"/>
              </p:ext>
            </p:extLst>
          </p:nvPr>
        </p:nvGraphicFramePr>
        <p:xfrm>
          <a:off x="179512" y="2689369"/>
          <a:ext cx="8712968" cy="3547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6331"/>
                <a:gridCol w="5296637"/>
              </a:tblGrid>
              <a:tr h="348506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Deadline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Activity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807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January 22 2013 (OMB)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NGI Operations Sustainability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/>
                        <a:t>Participate to the survey on Federation of NGI services and central coordination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https://wiki.egi.eu/wiki/Operations_Surveys#Federation_of_NGI_services_and_central_coordination</a:t>
                      </a:r>
                      <a:endParaRPr lang="en-GB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82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March </a:t>
                      </a:r>
                      <a:r>
                        <a:rPr lang="en-GB" sz="1600" dirty="0" smtClean="0">
                          <a:effectLst/>
                        </a:rPr>
                        <a:t>2013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Times New Roman"/>
                        </a:rPr>
                        <a:t>NGI Operations Sustainability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EGI Council members: reassess sustainability of NGI International Tasks, level of commitment to each task, and identify the tasks that are at risk from not being continued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51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</a:rPr>
                        <a:t>March 2013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Assessment as to the level of 3</a:t>
                      </a:r>
                      <a:r>
                        <a:rPr lang="en-GB" sz="1600" baseline="30000" dirty="0">
                          <a:effectLst/>
                        </a:rPr>
                        <a:t>rd</a:t>
                      </a:r>
                      <a:r>
                        <a:rPr lang="en-GB" sz="1600" dirty="0">
                          <a:effectLst/>
                        </a:rPr>
                        <a:t> level support provided for critical components by the Technology Providers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2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GLUE Validator </a:t>
            </a:r>
            <a:r>
              <a:rPr lang="en-GB" sz="3600" dirty="0" err="1" smtClean="0"/>
              <a:t>Nagios</a:t>
            </a:r>
            <a:r>
              <a:rPr lang="en-GB" sz="3600" dirty="0" smtClean="0"/>
              <a:t> Probe 1/2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896544"/>
          </a:xfrm>
        </p:spPr>
        <p:txBody>
          <a:bodyPr/>
          <a:lstStyle/>
          <a:p>
            <a:r>
              <a:rPr lang="en-GB" sz="2800" dirty="0" smtClean="0"/>
              <a:t>Glue-validator is a command which </a:t>
            </a:r>
            <a:r>
              <a:rPr lang="en-GB" sz="2800" dirty="0"/>
              <a:t>checks whether the information published by a service is compliant with Glue 1.3 or Glue 2.0. </a:t>
            </a:r>
            <a:endParaRPr lang="en-GB" sz="2800" dirty="0" smtClean="0"/>
          </a:p>
          <a:p>
            <a:r>
              <a:rPr lang="en-GB" sz="2800" dirty="0" smtClean="0"/>
              <a:t>Aimed </a:t>
            </a:r>
            <a:r>
              <a:rPr lang="en-GB" sz="2800" dirty="0"/>
              <a:t>at any system administrator managing middleware services that are published in the information system </a:t>
            </a:r>
            <a:endParaRPr lang="en-GB" sz="2800" dirty="0" smtClean="0"/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nstalled </a:t>
            </a:r>
            <a:r>
              <a:rPr lang="en-GB" sz="2400" dirty="0"/>
              <a:t>by default with the BDII core product </a:t>
            </a:r>
          </a:p>
          <a:p>
            <a:pPr lvl="1"/>
            <a:r>
              <a:rPr lang="en-GB" sz="2400" dirty="0" smtClean="0"/>
              <a:t>glue-validator documentation</a:t>
            </a:r>
          </a:p>
          <a:p>
            <a:pPr lvl="2"/>
            <a:r>
              <a:rPr lang="en-GB" sz="2000" dirty="0" smtClean="0"/>
              <a:t>Sys </a:t>
            </a:r>
            <a:r>
              <a:rPr lang="en-GB" sz="2000" dirty="0"/>
              <a:t>admin guide: </a:t>
            </a:r>
            <a:r>
              <a:rPr lang="en-GB" sz="2000" dirty="0">
                <a:hlinkClick r:id="rId2"/>
              </a:rPr>
              <a:t>https://tomtools.cern.ch/confluence/download/attachments/983044/EMI_BDII_sysadmin.pdf</a:t>
            </a:r>
            <a:r>
              <a:rPr lang="en-GB" sz="2000" dirty="0"/>
              <a:t> </a:t>
            </a:r>
            <a:endParaRPr lang="en-GB" sz="2000" dirty="0" smtClean="0"/>
          </a:p>
          <a:p>
            <a:pPr lvl="2"/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://tomtools.cern.ch/confluence/display/IS/Glue+Validator+Guide</a:t>
            </a:r>
            <a:endParaRPr lang="en-GB" sz="2000" dirty="0"/>
          </a:p>
          <a:p>
            <a:pPr lvl="2"/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D41EF-44FF-4650-9806-9AB070F9D17E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5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GLUE Validator </a:t>
            </a:r>
            <a:r>
              <a:rPr lang="en-GB" sz="3600" dirty="0" err="1"/>
              <a:t>Nagios</a:t>
            </a:r>
            <a:r>
              <a:rPr lang="en-GB" sz="3600" dirty="0"/>
              <a:t> Probe </a:t>
            </a:r>
            <a:r>
              <a:rPr lang="en-GB" sz="3600" dirty="0" smtClean="0"/>
              <a:t>2/2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Can be run as SAM </a:t>
            </a:r>
            <a:r>
              <a:rPr lang="en-GB" dirty="0" err="1"/>
              <a:t>Nagios</a:t>
            </a:r>
            <a:r>
              <a:rPr lang="en-GB" dirty="0"/>
              <a:t> probe, integration requested received in Dec 2012 from the PT (</a:t>
            </a:r>
            <a:r>
              <a:rPr lang="en-GB" dirty="0">
                <a:hlinkClick r:id="rId2"/>
              </a:rPr>
              <a:t>https://rt.egi.eu/rt/Ticket/Display.html?id=4789</a:t>
            </a:r>
            <a:r>
              <a:rPr lang="en-GB" dirty="0" smtClean="0"/>
              <a:t>)</a:t>
            </a:r>
          </a:p>
          <a:p>
            <a:r>
              <a:rPr lang="en-GB" sz="2800" dirty="0" smtClean="0"/>
              <a:t>The </a:t>
            </a:r>
            <a:r>
              <a:rPr lang="en-GB" sz="2800" dirty="0" err="1" smtClean="0"/>
              <a:t>nagios</a:t>
            </a:r>
            <a:r>
              <a:rPr lang="en-GB" sz="2800" dirty="0" smtClean="0"/>
              <a:t> </a:t>
            </a:r>
            <a:r>
              <a:rPr lang="en-GB" sz="2800" dirty="0"/>
              <a:t>probe </a:t>
            </a:r>
            <a:r>
              <a:rPr lang="en-GB" sz="2800" dirty="0" smtClean="0"/>
              <a:t>is a </a:t>
            </a:r>
            <a:r>
              <a:rPr lang="en-GB" sz="2800" dirty="0"/>
              <a:t>new version of the glue-validator that will implement the </a:t>
            </a:r>
            <a:r>
              <a:rPr lang="en-GB" sz="2800" dirty="0">
                <a:solidFill>
                  <a:schemeClr val="accent1"/>
                </a:solidFill>
              </a:rPr>
              <a:t>EGI profile for GLUE 2.0</a:t>
            </a:r>
            <a:r>
              <a:rPr lang="en-GB" sz="2800" dirty="0"/>
              <a:t>. The documentation will have to be updated as well</a:t>
            </a:r>
            <a:r>
              <a:rPr lang="en-GB" sz="2800" dirty="0" smtClean="0"/>
              <a:t>.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DEADLINE</a:t>
            </a:r>
            <a:r>
              <a:rPr lang="en-GB" dirty="0" smtClean="0"/>
              <a:t>: 31-01-2013</a:t>
            </a:r>
          </a:p>
          <a:p>
            <a:pPr lvl="1"/>
            <a:r>
              <a:rPr lang="en-GB" dirty="0" smtClean="0"/>
              <a:t>If approved</a:t>
            </a:r>
          </a:p>
          <a:p>
            <a:pPr lvl="2"/>
            <a:r>
              <a:rPr lang="en-GB" dirty="0" smtClean="0"/>
              <a:t>Technical evaluation by </a:t>
            </a:r>
            <a:r>
              <a:rPr lang="en-GB" dirty="0" err="1"/>
              <a:t>n</a:t>
            </a:r>
            <a:r>
              <a:rPr lang="en-GB" dirty="0" err="1" smtClean="0"/>
              <a:t>agios</a:t>
            </a:r>
            <a:r>
              <a:rPr lang="en-GB" dirty="0" smtClean="0"/>
              <a:t> probe WG</a:t>
            </a:r>
          </a:p>
          <a:p>
            <a:pPr lvl="2"/>
            <a:r>
              <a:rPr lang="en-GB" dirty="0" smtClean="0"/>
              <a:t>integration in </a:t>
            </a:r>
            <a:r>
              <a:rPr lang="en-GB" dirty="0" smtClean="0">
                <a:solidFill>
                  <a:schemeClr val="accent1"/>
                </a:solidFill>
              </a:rPr>
              <a:t>SAM Update 22 </a:t>
            </a:r>
            <a:r>
              <a:rPr lang="en-GB" dirty="0" smtClean="0"/>
              <a:t>(March/Apr 2013)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3583-97F2-411E-9CAB-68374DA67074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5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GLUE 2 profile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74198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New version of EGI GLUE 2 profile expected for the </a:t>
            </a:r>
            <a:r>
              <a:rPr lang="en-GB" dirty="0" smtClean="0">
                <a:solidFill>
                  <a:schemeClr val="accent1"/>
                </a:solidFill>
              </a:rPr>
              <a:t>end of January </a:t>
            </a:r>
            <a:r>
              <a:rPr lang="en-GB" dirty="0" smtClean="0"/>
              <a:t>taking into account the comments received from Technology Providers</a:t>
            </a:r>
          </a:p>
          <a:p>
            <a:r>
              <a:rPr lang="en-GB" dirty="0" smtClean="0"/>
              <a:t>EMI</a:t>
            </a:r>
          </a:p>
          <a:p>
            <a:r>
              <a:rPr lang="en-GB" dirty="0" smtClean="0"/>
              <a:t>IGE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03515-1C31-4660-A21E-5D77D5AAD7DB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1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EGI.eu OLA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896544"/>
          </a:xfrm>
        </p:spPr>
        <p:txBody>
          <a:bodyPr/>
          <a:lstStyle/>
          <a:p>
            <a:r>
              <a:rPr lang="en-GB" sz="2800" dirty="0" smtClean="0"/>
              <a:t>No comments received about the EGI.eu OLA</a:t>
            </a:r>
          </a:p>
          <a:p>
            <a:r>
              <a:rPr lang="en-GB" sz="2800" dirty="0" smtClean="0"/>
              <a:t>Next steps</a:t>
            </a:r>
          </a:p>
          <a:p>
            <a:pPr lvl="1"/>
            <a:r>
              <a:rPr lang="en-GB" sz="2400" dirty="0" smtClean="0"/>
              <a:t>Revision of Availability/Reliability targets of the operations tools according to the history of performance from Nov 2012</a:t>
            </a:r>
          </a:p>
          <a:p>
            <a:pPr lvl="1"/>
            <a:r>
              <a:rPr lang="en-GB" sz="2400" dirty="0" smtClean="0"/>
              <a:t>Release of V1.0</a:t>
            </a:r>
          </a:p>
          <a:p>
            <a:pPr lvl="1"/>
            <a:r>
              <a:rPr lang="en-GB" sz="2400" dirty="0" smtClean="0"/>
              <a:t>Availability/Reliability reports generation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err="1" smtClean="0">
                <a:sym typeface="Wingdings" pitchFamily="2" charset="2"/>
              </a:rPr>
              <a:t>MyEGI</a:t>
            </a:r>
            <a:r>
              <a:rPr lang="en-GB" sz="2400" dirty="0">
                <a:sym typeface="Wingdings" pitchFamily="2" charset="2"/>
              </a:rPr>
              <a:t> (</a:t>
            </a:r>
            <a:r>
              <a:rPr lang="en-GB" sz="2000" dirty="0">
                <a:sym typeface="Wingdings" pitchFamily="2" charset="2"/>
                <a:hlinkClick r:id="rId2"/>
              </a:rPr>
              <a:t>https://grid-monitoring.egi.eu/myegi/sa/?view=2&amp;graph=1&amp;vo=37&amp;profile=61&amp;filters-value-Regions_or_Tiers=114283&amp;filters-value-Sites=&amp;</a:t>
            </a:r>
            <a:r>
              <a:rPr lang="en-GB" sz="2000" dirty="0" smtClean="0">
                <a:sym typeface="Wingdings" pitchFamily="2" charset="2"/>
                <a:hlinkClick r:id="rId2"/>
              </a:rPr>
              <a:t>dateorperiod=pd&amp;period=pM&amp;startdate=23-12-2012&amp;enddate=22-01-2013</a:t>
            </a:r>
            <a:r>
              <a:rPr lang="en-GB" sz="2400" dirty="0" smtClean="0">
                <a:sym typeface="Wingdings" pitchFamily="2" charset="2"/>
              </a:rPr>
              <a:t>)</a:t>
            </a:r>
          </a:p>
          <a:p>
            <a:pPr lvl="1"/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C8229-5408-4841-9968-8F62A328A3C8}" type="datetime1">
              <a:rPr lang="en-US" smtClean="0"/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OMB, 22-01-2013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1287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1042</TotalTime>
  <Words>946</Words>
  <Application>Microsoft Office PowerPoint</Application>
  <PresentationFormat>On-screen Show (4:3)</PresentationFormat>
  <Paragraphs>182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Introduction</vt:lpstr>
      <vt:lpstr>EGI-InSPIRE QR11</vt:lpstr>
      <vt:lpstr>Evolving EGI workshop</vt:lpstr>
      <vt:lpstr>Global task roadmap  of the EGI Council</vt:lpstr>
      <vt:lpstr>Operations Sustainability</vt:lpstr>
      <vt:lpstr>GLUE Validator Nagios Probe 1/2</vt:lpstr>
      <vt:lpstr>GLUE Validator Nagios Probe 2/2</vt:lpstr>
      <vt:lpstr>GLUE 2 profile</vt:lpstr>
      <vt:lpstr>EGI.eu OLA</vt:lpstr>
      <vt:lpstr>Retirement calendars</vt:lpstr>
      <vt:lpstr>gLite upgrade status update</vt:lpstr>
      <vt:lpstr>Accounting Portal new view:  InterNGI Consumption Report</vt:lpstr>
      <vt:lpstr>User Community Board 1/2</vt:lpstr>
      <vt:lpstr>User Community Board 2/2</vt:lpstr>
      <vt:lpstr>Handover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28</cp:revision>
  <dcterms:created xsi:type="dcterms:W3CDTF">2013-01-21T14:00:20Z</dcterms:created>
  <dcterms:modified xsi:type="dcterms:W3CDTF">2013-01-22T07:23:09Z</dcterms:modified>
</cp:coreProperties>
</file>