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embeddings/oleObject1.bin" ContentType="application/vnd.openxmlformats-officedocument.oleObject"/>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2"/>
  </p:notesMasterIdLst>
  <p:sldIdLst>
    <p:sldId id="256" r:id="rId2"/>
    <p:sldId id="310" r:id="rId3"/>
    <p:sldId id="343" r:id="rId4"/>
    <p:sldId id="313" r:id="rId5"/>
    <p:sldId id="312" r:id="rId6"/>
    <p:sldId id="320" r:id="rId7"/>
    <p:sldId id="339" r:id="rId8"/>
    <p:sldId id="340" r:id="rId9"/>
    <p:sldId id="341" r:id="rId10"/>
    <p:sldId id="322" r:id="rId11"/>
    <p:sldId id="285" r:id="rId12"/>
    <p:sldId id="324" r:id="rId13"/>
    <p:sldId id="284" r:id="rId14"/>
    <p:sldId id="334" r:id="rId15"/>
    <p:sldId id="296" r:id="rId16"/>
    <p:sldId id="297" r:id="rId17"/>
    <p:sldId id="299" r:id="rId18"/>
    <p:sldId id="304" r:id="rId19"/>
    <p:sldId id="351" r:id="rId20"/>
    <p:sldId id="344" r:id="rId21"/>
    <p:sldId id="345" r:id="rId22"/>
    <p:sldId id="346" r:id="rId23"/>
    <p:sldId id="354" r:id="rId24"/>
    <p:sldId id="347" r:id="rId25"/>
    <p:sldId id="348" r:id="rId26"/>
    <p:sldId id="349" r:id="rId27"/>
    <p:sldId id="355" r:id="rId28"/>
    <p:sldId id="352" r:id="rId29"/>
    <p:sldId id="353" r:id="rId30"/>
    <p:sldId id="342" r:id="rId31"/>
  </p:sldIdLst>
  <p:sldSz cx="9144000" cy="6858000" type="screen4x3"/>
  <p:notesSz cx="6858000" cy="9144000"/>
  <p:defaultTextStyle>
    <a:defPPr>
      <a:defRPr lang="en-GB"/>
    </a:defPPr>
    <a:lvl1pPr algn="l" defTabSz="457200" rtl="0" fontAlgn="base">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MS PGothic" pitchFamily="34" charset="-128"/>
        <a:cs typeface="+mn-cs"/>
      </a:defRPr>
    </a:lvl1pPr>
    <a:lvl2pPr marL="742950" indent="-285750" algn="l" defTabSz="457200" rtl="0" fontAlgn="base">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MS PGothic" pitchFamily="34" charset="-128"/>
        <a:cs typeface="+mn-cs"/>
      </a:defRPr>
    </a:lvl2pPr>
    <a:lvl3pPr marL="1143000" indent="-228600" algn="l" defTabSz="457200" rtl="0" fontAlgn="base">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MS PGothic" pitchFamily="34" charset="-128"/>
        <a:cs typeface="+mn-cs"/>
      </a:defRPr>
    </a:lvl3pPr>
    <a:lvl4pPr marL="1600200" indent="-228600" algn="l" defTabSz="457200" rtl="0" fontAlgn="base">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MS PGothic" pitchFamily="34" charset="-128"/>
        <a:cs typeface="+mn-cs"/>
      </a:defRPr>
    </a:lvl4pPr>
    <a:lvl5pPr marL="2057400" indent="-228600" algn="l" defTabSz="457200" rtl="0" fontAlgn="base">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bg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bg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bg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bg1"/>
        </a:solidFill>
        <a:latin typeface="Times New Roman" pitchFamily="18"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0000"/>
    <a:srgbClr val="008000"/>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7" autoAdjust="0"/>
    <p:restoredTop sz="82984" autoAdjust="0"/>
  </p:normalViewPr>
  <p:slideViewPr>
    <p:cSldViewPr>
      <p:cViewPr>
        <p:scale>
          <a:sx n="90" d="100"/>
          <a:sy n="90" d="100"/>
        </p:scale>
        <p:origin x="-1920" y="344"/>
      </p:cViewPr>
      <p:guideLst>
        <p:guide orient="horz" pos="2160"/>
        <p:guide pos="2880"/>
      </p:guideLst>
    </p:cSldViewPr>
  </p:slideViewPr>
  <p:outlineViewPr>
    <p:cViewPr varScale="1">
      <p:scale>
        <a:sx n="170" d="200"/>
        <a:sy n="170" d="200"/>
      </p:scale>
      <p:origin x="0" y="11568"/>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AutoShape 1"/>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p:spPr>
        <p:txBody>
          <a:bodyPr wrap="none" anchor="ctr"/>
          <a:lstStyle/>
          <a:p>
            <a:pPr>
              <a:defRPr/>
            </a:pPr>
            <a:endParaRPr lang="it-IT"/>
          </a:p>
        </p:txBody>
      </p:sp>
      <p:sp>
        <p:nvSpPr>
          <p:cNvPr id="4099" name="AutoShape 2"/>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p:spPr>
        <p:txBody>
          <a:bodyPr wrap="none" anchor="ctr"/>
          <a:lstStyle/>
          <a:p>
            <a:pPr>
              <a:defRPr/>
            </a:pPr>
            <a:endParaRPr lang="it-IT"/>
          </a:p>
        </p:txBody>
      </p:sp>
      <p:sp>
        <p:nvSpPr>
          <p:cNvPr id="4100" name="AutoShape 3"/>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p:spPr>
        <p:txBody>
          <a:bodyPr wrap="none" anchor="ctr"/>
          <a:lstStyle/>
          <a:p>
            <a:pPr>
              <a:defRPr/>
            </a:pPr>
            <a:endParaRPr lang="it-IT"/>
          </a:p>
        </p:txBody>
      </p:sp>
      <p:sp>
        <p:nvSpPr>
          <p:cNvPr id="4101" name="AutoShape 4"/>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p:spPr>
        <p:txBody>
          <a:bodyPr wrap="none" anchor="ctr"/>
          <a:lstStyle/>
          <a:p>
            <a:pPr>
              <a:defRPr/>
            </a:pPr>
            <a:endParaRPr lang="it-IT"/>
          </a:p>
        </p:txBody>
      </p:sp>
      <p:sp>
        <p:nvSpPr>
          <p:cNvPr id="4102" name="AutoShape 5"/>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p:spPr>
        <p:txBody>
          <a:bodyPr wrap="none" anchor="ctr"/>
          <a:lstStyle/>
          <a:p>
            <a:pPr>
              <a:defRPr/>
            </a:pPr>
            <a:endParaRPr lang="it-IT"/>
          </a:p>
        </p:txBody>
      </p:sp>
      <p:sp>
        <p:nvSpPr>
          <p:cNvPr id="4103" name="AutoShape 6"/>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p:spPr>
        <p:txBody>
          <a:bodyPr wrap="none" anchor="ctr"/>
          <a:lstStyle/>
          <a:p>
            <a:pPr>
              <a:defRPr/>
            </a:pPr>
            <a:endParaRPr lang="it-IT"/>
          </a:p>
        </p:txBody>
      </p:sp>
      <p:sp>
        <p:nvSpPr>
          <p:cNvPr id="4104" name="AutoShape 7"/>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p:spPr>
        <p:txBody>
          <a:bodyPr wrap="none" anchor="ctr"/>
          <a:lstStyle/>
          <a:p>
            <a:pPr>
              <a:defRPr/>
            </a:pPr>
            <a:endParaRPr lang="it-IT"/>
          </a:p>
        </p:txBody>
      </p:sp>
      <p:sp>
        <p:nvSpPr>
          <p:cNvPr id="4105" name="AutoShape 8"/>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p:spPr>
        <p:txBody>
          <a:bodyPr wrap="none" anchor="ctr"/>
          <a:lstStyle/>
          <a:p>
            <a:pPr>
              <a:defRPr/>
            </a:pPr>
            <a:endParaRPr lang="it-IT"/>
          </a:p>
        </p:txBody>
      </p:sp>
      <p:sp>
        <p:nvSpPr>
          <p:cNvPr id="4106" name="AutoShape 9"/>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p:spPr>
        <p:txBody>
          <a:bodyPr wrap="none" anchor="ctr"/>
          <a:lstStyle/>
          <a:p>
            <a:pPr>
              <a:defRPr/>
            </a:pPr>
            <a:endParaRPr lang="it-IT"/>
          </a:p>
        </p:txBody>
      </p:sp>
      <p:sp>
        <p:nvSpPr>
          <p:cNvPr id="4107" name="AutoShape 10"/>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p:spPr>
        <p:txBody>
          <a:bodyPr wrap="none" anchor="ctr"/>
          <a:lstStyle/>
          <a:p>
            <a:pPr>
              <a:defRPr/>
            </a:pPr>
            <a:endParaRPr lang="it-IT"/>
          </a:p>
        </p:txBody>
      </p:sp>
      <p:sp>
        <p:nvSpPr>
          <p:cNvPr id="4108" name="AutoShape 11"/>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p:spPr>
        <p:txBody>
          <a:bodyPr wrap="none" anchor="ctr"/>
          <a:lstStyle/>
          <a:p>
            <a:pPr>
              <a:defRPr/>
            </a:pPr>
            <a:endParaRPr lang="it-IT"/>
          </a:p>
        </p:txBody>
      </p:sp>
      <p:sp>
        <p:nvSpPr>
          <p:cNvPr id="4109" name="Text Box 12"/>
          <p:cNvSpPr txBox="1">
            <a:spLocks noChangeArrowheads="1"/>
          </p:cNvSpPr>
          <p:nvPr/>
        </p:nvSpPr>
        <p:spPr bwMode="auto">
          <a:xfrm>
            <a:off x="0" y="0"/>
            <a:ext cx="2971800" cy="457200"/>
          </a:xfrm>
          <a:prstGeom prst="rect">
            <a:avLst/>
          </a:prstGeom>
          <a:noFill/>
          <a:ln w="9525">
            <a:noFill/>
            <a:round/>
            <a:headEnd/>
            <a:tailEnd/>
          </a:ln>
        </p:spPr>
        <p:txBody>
          <a:bodyPr wrap="none" anchor="ctr"/>
          <a:lstStyle/>
          <a:p>
            <a:pPr>
              <a:defRPr/>
            </a:pPr>
            <a:endParaRPr lang="it-IT"/>
          </a:p>
        </p:txBody>
      </p:sp>
      <p:sp>
        <p:nvSpPr>
          <p:cNvPr id="4110" name="Text Box 13"/>
          <p:cNvSpPr txBox="1">
            <a:spLocks noChangeArrowheads="1"/>
          </p:cNvSpPr>
          <p:nvPr/>
        </p:nvSpPr>
        <p:spPr bwMode="auto">
          <a:xfrm>
            <a:off x="3884613" y="0"/>
            <a:ext cx="2971800" cy="457200"/>
          </a:xfrm>
          <a:prstGeom prst="rect">
            <a:avLst/>
          </a:prstGeom>
          <a:noFill/>
          <a:ln w="9525">
            <a:noFill/>
            <a:round/>
            <a:headEnd/>
            <a:tailEnd/>
          </a:ln>
        </p:spPr>
        <p:txBody>
          <a:bodyPr wrap="none" anchor="ctr"/>
          <a:lstStyle/>
          <a:p>
            <a:pPr>
              <a:defRPr/>
            </a:pPr>
            <a:endParaRPr lang="it-IT"/>
          </a:p>
        </p:txBody>
      </p:sp>
      <p:sp>
        <p:nvSpPr>
          <p:cNvPr id="36879" name="Rectangle 14"/>
          <p:cNvSpPr>
            <a:spLocks noGrp="1" noRot="1" noChangeAspect="1" noChangeArrowheads="1"/>
          </p:cNvSpPr>
          <p:nvPr>
            <p:ph type="sldImg"/>
          </p:nvPr>
        </p:nvSpPr>
        <p:spPr bwMode="auto">
          <a:xfrm>
            <a:off x="1143000" y="685800"/>
            <a:ext cx="4554538" cy="3411538"/>
          </a:xfrm>
          <a:prstGeom prst="rect">
            <a:avLst/>
          </a:prstGeom>
          <a:noFill/>
          <a:ln w="9360">
            <a:solidFill>
              <a:srgbClr val="000000"/>
            </a:solidFill>
            <a:miter lim="800000"/>
            <a:headEnd/>
            <a:tailEnd/>
          </a:ln>
        </p:spPr>
      </p:sp>
      <p:sp>
        <p:nvSpPr>
          <p:cNvPr id="2063" name="Rectangle 15"/>
          <p:cNvSpPr>
            <a:spLocks noGrp="1" noChangeArrowheads="1"/>
          </p:cNvSpPr>
          <p:nvPr>
            <p:ph type="body"/>
          </p:nvPr>
        </p:nvSpPr>
        <p:spPr bwMode="auto">
          <a:xfrm>
            <a:off x="685800" y="4343400"/>
            <a:ext cx="5468938" cy="4097338"/>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endParaRPr lang="it-IT" noProof="0" smtClean="0"/>
          </a:p>
        </p:txBody>
      </p:sp>
      <p:sp>
        <p:nvSpPr>
          <p:cNvPr id="4113" name="Text Box 16"/>
          <p:cNvSpPr txBox="1">
            <a:spLocks noChangeArrowheads="1"/>
          </p:cNvSpPr>
          <p:nvPr/>
        </p:nvSpPr>
        <p:spPr bwMode="auto">
          <a:xfrm>
            <a:off x="0" y="8685213"/>
            <a:ext cx="2971800" cy="457200"/>
          </a:xfrm>
          <a:prstGeom prst="rect">
            <a:avLst/>
          </a:prstGeom>
          <a:noFill/>
          <a:ln w="9525">
            <a:noFill/>
            <a:round/>
            <a:headEnd/>
            <a:tailEnd/>
          </a:ln>
        </p:spPr>
        <p:txBody>
          <a:bodyPr wrap="none" anchor="ctr"/>
          <a:lstStyle/>
          <a:p>
            <a:pPr>
              <a:defRPr/>
            </a:pPr>
            <a:endParaRPr lang="it-IT"/>
          </a:p>
        </p:txBody>
      </p:sp>
      <p:sp>
        <p:nvSpPr>
          <p:cNvPr id="2065" name="Rectangle 17"/>
          <p:cNvSpPr>
            <a:spLocks noGrp="1" noChangeArrowheads="1"/>
          </p:cNvSpPr>
          <p:nvPr>
            <p:ph type="sldNum"/>
          </p:nvPr>
        </p:nvSpPr>
        <p:spPr bwMode="auto">
          <a:xfrm>
            <a:off x="3884613" y="8685213"/>
            <a:ext cx="2954337" cy="439737"/>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pitchFamily="34" charset="0"/>
              </a:defRPr>
            </a:lvl1pPr>
          </a:lstStyle>
          <a:p>
            <a:pPr>
              <a:defRPr/>
            </a:pPr>
            <a:fld id="{84C44A1E-C6CE-490D-9996-496E8285BFB6}" type="slidenum">
              <a:rPr lang="en-US"/>
              <a:pPr>
                <a:defRPr/>
              </a:pPr>
              <a:t>‹#›</a:t>
            </a:fld>
            <a:endParaRPr lang="en-US"/>
          </a:p>
        </p:txBody>
      </p:sp>
    </p:spTree>
    <p:extLst>
      <p:ext uri="{BB962C8B-B14F-4D97-AF65-F5344CB8AC3E}">
        <p14:creationId xmlns:p14="http://schemas.microsoft.com/office/powerpoint/2010/main" val="650891836"/>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S PGothic" pitchFamily="34" charset="-128"/>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S PGothic" pitchFamily="34" charset="-128"/>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S PGothic" pitchFamily="34" charset="-128"/>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S PGothic" pitchFamily="34" charset="-128"/>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17"/>
          <p:cNvSpPr>
            <a:spLocks noGrp="1" noChangeArrowheads="1"/>
          </p:cNvSpPr>
          <p:nvPr>
            <p:ph type="sldNum" sz="quarter"/>
          </p:nvPr>
        </p:nvSpPr>
        <p:spPr>
          <a:noFill/>
        </p:spPr>
        <p:txBody>
          <a:bodyPr/>
          <a:lstStyle/>
          <a:p>
            <a:fld id="{9888F628-8AF5-4F5B-AA9C-AF764DBED5FE}" type="slidenum">
              <a:rPr lang="en-US" smtClean="0">
                <a:latin typeface="Arial" charset="0"/>
              </a:rPr>
              <a:pPr/>
              <a:t>1</a:t>
            </a:fld>
            <a:endParaRPr lang="en-US" smtClean="0">
              <a:latin typeface="Arial" charset="0"/>
            </a:endParaRPr>
          </a:p>
        </p:txBody>
      </p:sp>
      <p:sp>
        <p:nvSpPr>
          <p:cNvPr id="37891" name="Text Box 1"/>
          <p:cNvSpPr txBox="1">
            <a:spLocks noChangeArrowheads="1"/>
          </p:cNvSpPr>
          <p:nvPr/>
        </p:nvSpPr>
        <p:spPr bwMode="auto">
          <a:xfrm>
            <a:off x="3884613" y="8685213"/>
            <a:ext cx="2955925" cy="441325"/>
          </a:xfrm>
          <a:prstGeom prst="rect">
            <a:avLst/>
          </a:prstGeom>
          <a:noFill/>
          <a:ln w="9525">
            <a:noFill/>
            <a:round/>
            <a:headEnd/>
            <a:tailEnd/>
          </a:ln>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312F32FB-6EF2-4F7D-A149-6191C3A48F08}" type="slidenum">
              <a:rPr lang="en-US" sz="1200">
                <a:solidFill>
                  <a:srgbClr val="000000"/>
                </a:solidFill>
                <a:latin typeface="Arial"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a:t>
            </a:fld>
            <a:endParaRPr lang="en-US" sz="1200">
              <a:solidFill>
                <a:srgbClr val="000000"/>
              </a:solidFill>
              <a:latin typeface="Arial" charset="0"/>
            </a:endParaRPr>
          </a:p>
        </p:txBody>
      </p:sp>
      <p:sp>
        <p:nvSpPr>
          <p:cNvPr id="37892" name="Text Box 2"/>
          <p:cNvSpPr txBox="1">
            <a:spLocks noChangeArrowheads="1"/>
          </p:cNvSpPr>
          <p:nvPr/>
        </p:nvSpPr>
        <p:spPr bwMode="auto">
          <a:xfrm>
            <a:off x="3884613" y="8685213"/>
            <a:ext cx="2962275" cy="447675"/>
          </a:xfrm>
          <a:prstGeom prst="rect">
            <a:avLst/>
          </a:prstGeom>
          <a:noFill/>
          <a:ln w="9525">
            <a:noFill/>
            <a:round/>
            <a:headEnd/>
            <a:tailEnd/>
          </a:ln>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EFB8191D-B7AA-40E6-9593-825B0F1CF3DF}" type="slidenum">
              <a:rPr lang="en-US" sz="1200">
                <a:solidFill>
                  <a:srgbClr val="000000"/>
                </a:solidFill>
                <a:latin typeface="Arial"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a:t>
            </a:fld>
            <a:endParaRPr lang="en-US" sz="1200">
              <a:solidFill>
                <a:srgbClr val="000000"/>
              </a:solidFill>
              <a:latin typeface="Arial" charset="0"/>
            </a:endParaRPr>
          </a:p>
        </p:txBody>
      </p:sp>
      <p:sp>
        <p:nvSpPr>
          <p:cNvPr id="37893" name="Text Box 3"/>
          <p:cNvSpPr txBox="1">
            <a:spLocks noChangeArrowheads="1"/>
          </p:cNvSpPr>
          <p:nvPr/>
        </p:nvSpPr>
        <p:spPr bwMode="auto">
          <a:xfrm>
            <a:off x="3884613" y="8685213"/>
            <a:ext cx="2968625" cy="454025"/>
          </a:xfrm>
          <a:prstGeom prst="rect">
            <a:avLst/>
          </a:prstGeom>
          <a:noFill/>
          <a:ln w="9525">
            <a:noFill/>
            <a:round/>
            <a:headEnd/>
            <a:tailEnd/>
          </a:ln>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71197D90-328E-4FE0-80B8-1DE2E71FED7B}" type="slidenum">
              <a:rPr lang="en-US" sz="1200">
                <a:solidFill>
                  <a:srgbClr val="000000"/>
                </a:solidFill>
                <a:latin typeface="Arial"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a:t>
            </a:fld>
            <a:endParaRPr lang="en-US" sz="1200">
              <a:solidFill>
                <a:srgbClr val="000000"/>
              </a:solidFill>
              <a:latin typeface="Arial" charset="0"/>
            </a:endParaRPr>
          </a:p>
        </p:txBody>
      </p:sp>
      <p:sp>
        <p:nvSpPr>
          <p:cNvPr id="37894" name="Text Box 4"/>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D13D3AA5-F8A1-44F0-B18C-06814A07001D}" type="slidenum">
              <a:rPr lang="en-US" sz="1200">
                <a:solidFill>
                  <a:srgbClr val="000000"/>
                </a:solidFill>
                <a:latin typeface="Arial"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a:t>
            </a:fld>
            <a:endParaRPr lang="en-US" sz="1200">
              <a:solidFill>
                <a:srgbClr val="000000"/>
              </a:solidFill>
              <a:latin typeface="Arial" charset="0"/>
            </a:endParaRPr>
          </a:p>
        </p:txBody>
      </p:sp>
      <p:sp>
        <p:nvSpPr>
          <p:cNvPr id="37895" name="Rectangle 5"/>
          <p:cNvSpPr>
            <a:spLocks noGrp="1" noRot="1" noChangeAspect="1" noChangeArrowheads="1" noTextEdit="1"/>
          </p:cNvSpPr>
          <p:nvPr>
            <p:ph type="sldImg"/>
          </p:nvPr>
        </p:nvSpPr>
        <p:spPr>
          <a:xfrm>
            <a:off x="1143000" y="685800"/>
            <a:ext cx="4572000" cy="3429000"/>
          </a:xfrm>
          <a:solidFill>
            <a:srgbClr val="FFFFFF"/>
          </a:solidFill>
          <a:ln/>
        </p:spPr>
      </p:sp>
      <p:sp>
        <p:nvSpPr>
          <p:cNvPr id="37896" name="Rectangle 6"/>
          <p:cNvSpPr>
            <a:spLocks noGrp="1" noChangeArrowheads="1"/>
          </p:cNvSpPr>
          <p:nvPr>
            <p:ph type="body" idx="1"/>
          </p:nvPr>
        </p:nvSpPr>
        <p:spPr>
          <a:xfrm>
            <a:off x="685800" y="4343400"/>
            <a:ext cx="5486400" cy="4114800"/>
          </a:xfrm>
          <a:noFill/>
          <a:ln/>
        </p:spPr>
        <p:txBody>
          <a:bodyPr wrap="none" anchor="ctr"/>
          <a:lstStyle/>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it-IT" dirty="0"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TextEdit="1"/>
          </p:cNvSpPr>
          <p:nvPr>
            <p:ph type="sldImg"/>
          </p:nvPr>
        </p:nvSpPr>
        <p:spPr>
          <a:xfrm>
            <a:off x="1143000" y="685800"/>
            <a:ext cx="4572000" cy="3429000"/>
          </a:xfrm>
          <a:ln/>
        </p:spPr>
      </p:sp>
      <p:sp>
        <p:nvSpPr>
          <p:cNvPr id="41987" name="Rectangle 3"/>
          <p:cNvSpPr>
            <a:spLocks noGrp="1"/>
          </p:cNvSpPr>
          <p:nvPr>
            <p:ph type="body" idx="1"/>
          </p:nvPr>
        </p:nvSpPr>
        <p:spPr>
          <a:xfrm>
            <a:off x="685800" y="4343400"/>
            <a:ext cx="5486400" cy="4114800"/>
          </a:xfrm>
          <a:noFill/>
          <a:ln/>
        </p:spPr>
        <p:txBody>
          <a:bodyPr lIns="91440" tIns="45720" rIns="91440" bIns="45720"/>
          <a:lstStyle/>
          <a:p>
            <a:endParaRPr lang="it-IT"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TextEdit="1"/>
          </p:cNvSpPr>
          <p:nvPr>
            <p:ph type="sldImg"/>
          </p:nvPr>
        </p:nvSpPr>
        <p:spPr>
          <a:xfrm>
            <a:off x="1143000" y="685800"/>
            <a:ext cx="4572000" cy="3429000"/>
          </a:xfrm>
          <a:ln/>
        </p:spPr>
      </p:sp>
      <p:sp>
        <p:nvSpPr>
          <p:cNvPr id="41987" name="Rectangle 3"/>
          <p:cNvSpPr>
            <a:spLocks noGrp="1"/>
          </p:cNvSpPr>
          <p:nvPr>
            <p:ph type="body" idx="1"/>
          </p:nvPr>
        </p:nvSpPr>
        <p:spPr>
          <a:xfrm>
            <a:off x="685800" y="4343400"/>
            <a:ext cx="5486400" cy="4114800"/>
          </a:xfrm>
          <a:noFill/>
          <a:ln/>
        </p:spPr>
        <p:txBody>
          <a:bodyPr lIns="91440" tIns="45720" rIns="91440" bIns="45720"/>
          <a:lstStyle/>
          <a:p>
            <a:r>
              <a:rPr lang="en-US" dirty="0" smtClean="0">
                <a:latin typeface="Times New Roman" pitchFamily="18" charset="0"/>
              </a:rPr>
              <a:t>30,000 Euro/month cost</a:t>
            </a:r>
            <a:r>
              <a:rPr lang="en-US" baseline="0" dirty="0" smtClean="0">
                <a:latin typeface="Times New Roman" pitchFamily="18" charset="0"/>
              </a:rPr>
              <a:t> of WP4+WP6 (estimated cost for maintaining </a:t>
            </a:r>
            <a:r>
              <a:rPr lang="en-US" baseline="0" dirty="0" err="1" smtClean="0">
                <a:latin typeface="Times New Roman" pitchFamily="18" charset="0"/>
              </a:rPr>
              <a:t>WeNMR</a:t>
            </a:r>
            <a:r>
              <a:rPr lang="en-US" baseline="0" dirty="0" smtClean="0">
                <a:latin typeface="Times New Roman" pitchFamily="18" charset="0"/>
              </a:rPr>
              <a:t> grid + portal operations) </a:t>
            </a:r>
            <a:r>
              <a:rPr lang="en-US" baseline="0" dirty="0" smtClean="0">
                <a:latin typeface="Times New Roman" pitchFamily="18" charset="0"/>
                <a:sym typeface="Wingdings" pitchFamily="2" charset="2"/>
              </a:rPr>
              <a:t> 8.5 eurocent/</a:t>
            </a:r>
            <a:r>
              <a:rPr lang="en-US" baseline="0" dirty="0" err="1" smtClean="0">
                <a:latin typeface="Times New Roman" pitchFamily="18" charset="0"/>
                <a:sym typeface="Wingdings" pitchFamily="2" charset="2"/>
              </a:rPr>
              <a:t>CPU.hour</a:t>
            </a:r>
            <a:endParaRPr lang="en-US" baseline="0" dirty="0" smtClean="0">
              <a:latin typeface="Times New Roman" pitchFamily="18" charset="0"/>
              <a:sym typeface="Wingdings" pitchFamily="2" charset="2"/>
            </a:endParaRPr>
          </a:p>
          <a:p>
            <a:r>
              <a:rPr lang="en-US" baseline="0" dirty="0" smtClean="0">
                <a:latin typeface="Times New Roman" pitchFamily="18" charset="0"/>
                <a:sym typeface="Wingdings" pitchFamily="2" charset="2"/>
              </a:rPr>
              <a:t>19,200 Euro/month cost of 353,000 </a:t>
            </a:r>
            <a:r>
              <a:rPr lang="en-US" baseline="0" dirty="0" err="1" smtClean="0">
                <a:latin typeface="Times New Roman" pitchFamily="18" charset="0"/>
                <a:sym typeface="Wingdings" pitchFamily="2" charset="2"/>
              </a:rPr>
              <a:t>CPU.hours</a:t>
            </a:r>
            <a:r>
              <a:rPr lang="en-US" baseline="0" dirty="0" smtClean="0">
                <a:latin typeface="Times New Roman" pitchFamily="18" charset="0"/>
                <a:sym typeface="Wingdings" pitchFamily="2" charset="2"/>
              </a:rPr>
              <a:t> with Amazon calculator  5.5 Eurocent/</a:t>
            </a:r>
            <a:r>
              <a:rPr lang="en-US" baseline="0" dirty="0" err="1" smtClean="0">
                <a:latin typeface="Times New Roman" pitchFamily="18" charset="0"/>
                <a:sym typeface="Wingdings" pitchFamily="2" charset="2"/>
              </a:rPr>
              <a:t>CPU.hour</a:t>
            </a:r>
            <a:endParaRPr lang="it-IT" dirty="0"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TextEdit="1"/>
          </p:cNvSpPr>
          <p:nvPr>
            <p:ph type="sldImg"/>
          </p:nvPr>
        </p:nvSpPr>
        <p:spPr>
          <a:xfrm>
            <a:off x="1143000" y="685800"/>
            <a:ext cx="4572000" cy="3429000"/>
          </a:xfrm>
          <a:ln/>
        </p:spPr>
      </p:sp>
      <p:sp>
        <p:nvSpPr>
          <p:cNvPr id="40963" name="Rectangle 3"/>
          <p:cNvSpPr>
            <a:spLocks noGrp="1"/>
          </p:cNvSpPr>
          <p:nvPr>
            <p:ph type="body" idx="1"/>
          </p:nvPr>
        </p:nvSpPr>
        <p:spPr>
          <a:xfrm>
            <a:off x="685800" y="4343400"/>
            <a:ext cx="5486400" cy="4114800"/>
          </a:xfrm>
          <a:noFill/>
          <a:ln/>
        </p:spPr>
        <p:txBody>
          <a:bodyPr lIns="91440" tIns="45720" rIns="91440" bIns="45720"/>
          <a:lstStyle/>
          <a:p>
            <a:pPr marL="457200" indent="-457200" defTabSz="914400">
              <a:buClrTx/>
              <a:buSzTx/>
              <a:buFontTx/>
              <a:buNone/>
            </a:pPr>
            <a:r>
              <a:rPr lang="en-US" sz="1200" dirty="0" smtClean="0">
                <a:solidFill>
                  <a:schemeClr val="tx1"/>
                </a:solidFill>
                <a:latin typeface="Calibri" pitchFamily="34" charset="0"/>
              </a:rPr>
              <a:t>The usage records collected and stored by the grid accounting services have the VOMS group information and allow the aggregate usage of each application to be measured and shown through the accounting visualization tools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a:xfrm>
            <a:off x="1143000" y="685800"/>
            <a:ext cx="4572000" cy="3429000"/>
          </a:xfrm>
          <a:ln/>
        </p:spPr>
      </p:sp>
      <p:sp>
        <p:nvSpPr>
          <p:cNvPr id="49155" name="Rectangle 3"/>
          <p:cNvSpPr>
            <a:spLocks noGrp="1"/>
          </p:cNvSpPr>
          <p:nvPr>
            <p:ph type="body" idx="1"/>
          </p:nvPr>
        </p:nvSpPr>
        <p:spPr>
          <a:xfrm>
            <a:off x="685800" y="4343400"/>
            <a:ext cx="5486400" cy="4114800"/>
          </a:xfrm>
          <a:noFill/>
          <a:ln/>
        </p:spPr>
        <p:txBody>
          <a:bodyPr lIns="91440" tIns="45720" rIns="91440" bIns="45720"/>
          <a:lstStyle/>
          <a:p>
            <a:endParaRPr lang="it-IT" smtClean="0">
              <a:latin typeface="Times New Roman" pitchFamily="18" charset="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17"/>
          <p:cNvSpPr txBox="1">
            <a:spLocks noGrp="1" noChangeArrowheads="1"/>
          </p:cNvSpPr>
          <p:nvPr/>
        </p:nvSpPr>
        <p:spPr bwMode="auto">
          <a:xfrm>
            <a:off x="3884613" y="8685213"/>
            <a:ext cx="2954337" cy="439737"/>
          </a:xfrm>
          <a:prstGeom prst="rect">
            <a:avLst/>
          </a:prstGeom>
          <a:noFill/>
          <a:ln w="9525">
            <a:noFill/>
            <a:round/>
            <a:headEnd/>
            <a:tailEnd/>
          </a:ln>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490A43D1-FD82-4D84-B31A-49ED871B87A9}" type="slidenum">
              <a:rPr lang="en-US" sz="1200">
                <a:solidFill>
                  <a:srgbClr val="000000"/>
                </a:solidFill>
                <a:latin typeface="Arial"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15</a:t>
            </a:fld>
            <a:endParaRPr lang="en-US" sz="1200">
              <a:solidFill>
                <a:srgbClr val="000000"/>
              </a:solidFill>
              <a:latin typeface="Arial" charset="0"/>
            </a:endParaRPr>
          </a:p>
        </p:txBody>
      </p:sp>
      <p:sp>
        <p:nvSpPr>
          <p:cNvPr id="52227" name="Text Box 1"/>
          <p:cNvSpPr txBox="1">
            <a:spLocks noChangeArrowheads="1"/>
          </p:cNvSpPr>
          <p:nvPr/>
        </p:nvSpPr>
        <p:spPr bwMode="auto">
          <a:xfrm>
            <a:off x="3884613" y="8685213"/>
            <a:ext cx="2955925" cy="441325"/>
          </a:xfrm>
          <a:prstGeom prst="rect">
            <a:avLst/>
          </a:prstGeom>
          <a:noFill/>
          <a:ln w="9525">
            <a:noFill/>
            <a:round/>
            <a:headEnd/>
            <a:tailEnd/>
          </a:ln>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CE29F1B6-DF07-41BE-AE2F-FC1BA4CD0D0D}" type="slidenum">
              <a:rPr lang="en-US" sz="1200">
                <a:solidFill>
                  <a:srgbClr val="000000"/>
                </a:solidFill>
                <a:latin typeface="Arial"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15</a:t>
            </a:fld>
            <a:endParaRPr lang="en-US" sz="1200">
              <a:solidFill>
                <a:srgbClr val="000000"/>
              </a:solidFill>
              <a:latin typeface="Arial" charset="0"/>
            </a:endParaRPr>
          </a:p>
        </p:txBody>
      </p:sp>
      <p:sp>
        <p:nvSpPr>
          <p:cNvPr id="52228" name="Text Box 2"/>
          <p:cNvSpPr txBox="1">
            <a:spLocks noChangeArrowheads="1"/>
          </p:cNvSpPr>
          <p:nvPr/>
        </p:nvSpPr>
        <p:spPr bwMode="auto">
          <a:xfrm>
            <a:off x="3884613" y="8685213"/>
            <a:ext cx="2962275" cy="447675"/>
          </a:xfrm>
          <a:prstGeom prst="rect">
            <a:avLst/>
          </a:prstGeom>
          <a:noFill/>
          <a:ln w="9525">
            <a:noFill/>
            <a:round/>
            <a:headEnd/>
            <a:tailEnd/>
          </a:ln>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F1C8BE24-ABE2-4055-8C2A-9DA5FDF5003D}" type="slidenum">
              <a:rPr lang="en-US" sz="1200">
                <a:solidFill>
                  <a:srgbClr val="000000"/>
                </a:solidFill>
                <a:latin typeface="Arial"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15</a:t>
            </a:fld>
            <a:endParaRPr lang="en-US" sz="1200">
              <a:solidFill>
                <a:srgbClr val="000000"/>
              </a:solidFill>
              <a:latin typeface="Arial" charset="0"/>
            </a:endParaRPr>
          </a:p>
        </p:txBody>
      </p:sp>
      <p:sp>
        <p:nvSpPr>
          <p:cNvPr id="52229" name="Text Box 3"/>
          <p:cNvSpPr txBox="1">
            <a:spLocks noChangeArrowheads="1"/>
          </p:cNvSpPr>
          <p:nvPr/>
        </p:nvSpPr>
        <p:spPr bwMode="auto">
          <a:xfrm>
            <a:off x="3884613" y="8685213"/>
            <a:ext cx="2968625" cy="454025"/>
          </a:xfrm>
          <a:prstGeom prst="rect">
            <a:avLst/>
          </a:prstGeom>
          <a:noFill/>
          <a:ln w="9525">
            <a:noFill/>
            <a:round/>
            <a:headEnd/>
            <a:tailEnd/>
          </a:ln>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8126CB94-005F-4A13-AC11-14695B8120A7}" type="slidenum">
              <a:rPr lang="en-US" sz="1200">
                <a:solidFill>
                  <a:srgbClr val="000000"/>
                </a:solidFill>
                <a:latin typeface="Arial"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15</a:t>
            </a:fld>
            <a:endParaRPr lang="en-US" sz="1200">
              <a:solidFill>
                <a:srgbClr val="000000"/>
              </a:solidFill>
              <a:latin typeface="Arial" charset="0"/>
            </a:endParaRPr>
          </a:p>
        </p:txBody>
      </p:sp>
      <p:sp>
        <p:nvSpPr>
          <p:cNvPr id="52230" name="Rectangle 4"/>
          <p:cNvSpPr>
            <a:spLocks noGrp="1" noRot="1" noChangeAspect="1" noChangeArrowheads="1" noTextEdit="1"/>
          </p:cNvSpPr>
          <p:nvPr>
            <p:ph type="sldImg"/>
          </p:nvPr>
        </p:nvSpPr>
        <p:spPr>
          <a:xfrm>
            <a:off x="1143000" y="685800"/>
            <a:ext cx="4572000" cy="3429000"/>
          </a:xfrm>
          <a:solidFill>
            <a:srgbClr val="FFFFFF"/>
          </a:solidFill>
          <a:ln/>
        </p:spPr>
      </p:sp>
      <p:sp>
        <p:nvSpPr>
          <p:cNvPr id="52231" name="Rectangle 5"/>
          <p:cNvSpPr>
            <a:spLocks noGrp="1" noChangeArrowheads="1"/>
          </p:cNvSpPr>
          <p:nvPr>
            <p:ph type="body" idx="1"/>
          </p:nvPr>
        </p:nvSpPr>
        <p:spPr>
          <a:xfrm>
            <a:off x="685800" y="4343400"/>
            <a:ext cx="5486400" cy="4114800"/>
          </a:xfrm>
          <a:noFill/>
          <a:ln/>
        </p:spPr>
        <p:txBody>
          <a:bodyPr wrap="none" anchor="ctr"/>
          <a:lstStyle/>
          <a:p>
            <a:endParaRPr lang="it-IT"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17"/>
          <p:cNvSpPr txBox="1">
            <a:spLocks noGrp="1" noChangeArrowheads="1"/>
          </p:cNvSpPr>
          <p:nvPr/>
        </p:nvSpPr>
        <p:spPr bwMode="auto">
          <a:xfrm>
            <a:off x="3884613" y="8685213"/>
            <a:ext cx="2954337" cy="439737"/>
          </a:xfrm>
          <a:prstGeom prst="rect">
            <a:avLst/>
          </a:prstGeom>
          <a:noFill/>
          <a:ln w="9525">
            <a:noFill/>
            <a:round/>
            <a:headEnd/>
            <a:tailEnd/>
          </a:ln>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6ABEDE1A-6E36-4CBD-B4C2-7FAA9A1E7337}" type="slidenum">
              <a:rPr lang="en-US" sz="1200">
                <a:solidFill>
                  <a:srgbClr val="000000"/>
                </a:solidFill>
                <a:latin typeface="Arial"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16</a:t>
            </a:fld>
            <a:endParaRPr lang="en-US" sz="1200">
              <a:solidFill>
                <a:srgbClr val="000000"/>
              </a:solidFill>
              <a:latin typeface="Arial" charset="0"/>
            </a:endParaRPr>
          </a:p>
        </p:txBody>
      </p:sp>
      <p:sp>
        <p:nvSpPr>
          <p:cNvPr id="53251" name="Text Box 1"/>
          <p:cNvSpPr txBox="1">
            <a:spLocks noChangeArrowheads="1"/>
          </p:cNvSpPr>
          <p:nvPr/>
        </p:nvSpPr>
        <p:spPr bwMode="auto">
          <a:xfrm>
            <a:off x="3884613" y="8685213"/>
            <a:ext cx="2955925" cy="441325"/>
          </a:xfrm>
          <a:prstGeom prst="rect">
            <a:avLst/>
          </a:prstGeom>
          <a:noFill/>
          <a:ln w="9525">
            <a:noFill/>
            <a:round/>
            <a:headEnd/>
            <a:tailEnd/>
          </a:ln>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BF20C687-6E71-431F-BC5A-52FA2D6DE14E}" type="slidenum">
              <a:rPr lang="en-US" sz="1200">
                <a:solidFill>
                  <a:srgbClr val="000000"/>
                </a:solidFill>
                <a:latin typeface="Arial"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16</a:t>
            </a:fld>
            <a:endParaRPr lang="en-US" sz="1200">
              <a:solidFill>
                <a:srgbClr val="000000"/>
              </a:solidFill>
              <a:latin typeface="Arial" charset="0"/>
            </a:endParaRPr>
          </a:p>
        </p:txBody>
      </p:sp>
      <p:sp>
        <p:nvSpPr>
          <p:cNvPr id="53252" name="Text Box 2"/>
          <p:cNvSpPr txBox="1">
            <a:spLocks noChangeArrowheads="1"/>
          </p:cNvSpPr>
          <p:nvPr/>
        </p:nvSpPr>
        <p:spPr bwMode="auto">
          <a:xfrm>
            <a:off x="3884613" y="8685213"/>
            <a:ext cx="2962275" cy="447675"/>
          </a:xfrm>
          <a:prstGeom prst="rect">
            <a:avLst/>
          </a:prstGeom>
          <a:noFill/>
          <a:ln w="9525">
            <a:noFill/>
            <a:round/>
            <a:headEnd/>
            <a:tailEnd/>
          </a:ln>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B14C708D-E9B2-439D-8115-3F56C2406640}" type="slidenum">
              <a:rPr lang="en-US" sz="1200">
                <a:solidFill>
                  <a:srgbClr val="000000"/>
                </a:solidFill>
                <a:latin typeface="Arial"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16</a:t>
            </a:fld>
            <a:endParaRPr lang="en-US" sz="1200">
              <a:solidFill>
                <a:srgbClr val="000000"/>
              </a:solidFill>
              <a:latin typeface="Arial" charset="0"/>
            </a:endParaRPr>
          </a:p>
        </p:txBody>
      </p:sp>
      <p:sp>
        <p:nvSpPr>
          <p:cNvPr id="53253" name="Text Box 3"/>
          <p:cNvSpPr txBox="1">
            <a:spLocks noChangeArrowheads="1"/>
          </p:cNvSpPr>
          <p:nvPr/>
        </p:nvSpPr>
        <p:spPr bwMode="auto">
          <a:xfrm>
            <a:off x="3884613" y="8685213"/>
            <a:ext cx="2968625" cy="454025"/>
          </a:xfrm>
          <a:prstGeom prst="rect">
            <a:avLst/>
          </a:prstGeom>
          <a:noFill/>
          <a:ln w="9525">
            <a:noFill/>
            <a:round/>
            <a:headEnd/>
            <a:tailEnd/>
          </a:ln>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B2AB0D8B-05FB-4839-856B-C79F17EF7A88}" type="slidenum">
              <a:rPr lang="en-US" sz="1200">
                <a:solidFill>
                  <a:srgbClr val="000000"/>
                </a:solidFill>
                <a:latin typeface="Arial"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16</a:t>
            </a:fld>
            <a:endParaRPr lang="en-US" sz="1200">
              <a:solidFill>
                <a:srgbClr val="000000"/>
              </a:solidFill>
              <a:latin typeface="Arial" charset="0"/>
            </a:endParaRPr>
          </a:p>
        </p:txBody>
      </p:sp>
      <p:sp>
        <p:nvSpPr>
          <p:cNvPr id="53254" name="Rectangle 4"/>
          <p:cNvSpPr>
            <a:spLocks noGrp="1" noRot="1" noChangeAspect="1" noChangeArrowheads="1" noTextEdit="1"/>
          </p:cNvSpPr>
          <p:nvPr>
            <p:ph type="sldImg"/>
          </p:nvPr>
        </p:nvSpPr>
        <p:spPr>
          <a:xfrm>
            <a:off x="1143000" y="685800"/>
            <a:ext cx="4572000" cy="3429000"/>
          </a:xfrm>
          <a:solidFill>
            <a:srgbClr val="FFFFFF"/>
          </a:solidFill>
          <a:ln/>
        </p:spPr>
      </p:sp>
      <p:sp>
        <p:nvSpPr>
          <p:cNvPr id="53255" name="Rectangle 5"/>
          <p:cNvSpPr>
            <a:spLocks noGrp="1" noChangeArrowheads="1"/>
          </p:cNvSpPr>
          <p:nvPr>
            <p:ph type="body" idx="1"/>
          </p:nvPr>
        </p:nvSpPr>
        <p:spPr>
          <a:xfrm>
            <a:off x="685800" y="4343400"/>
            <a:ext cx="5486400" cy="4114800"/>
          </a:xfrm>
          <a:noFill/>
          <a:ln/>
        </p:spPr>
        <p:txBody>
          <a:bodyPr wrap="none" anchor="ctr"/>
          <a:lstStyle/>
          <a:p>
            <a:endParaRPr lang="it-IT"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xfrm>
            <a:off x="1146175" y="685800"/>
            <a:ext cx="4548188" cy="3411538"/>
          </a:xfrm>
          <a:ln/>
        </p:spPr>
      </p:sp>
      <p:sp>
        <p:nvSpPr>
          <p:cNvPr id="55299" name="Notes Placeholder 2"/>
          <p:cNvSpPr>
            <a:spLocks noGrp="1"/>
          </p:cNvSpPr>
          <p:nvPr>
            <p:ph type="body" idx="1"/>
          </p:nvPr>
        </p:nvSpPr>
        <p:spPr>
          <a:noFill/>
          <a:ln/>
        </p:spPr>
        <p:txBody>
          <a:bodyPr/>
          <a:lstStyle/>
          <a:p>
            <a:endParaRPr lang="it-IT" smtClean="0">
              <a:latin typeface="Times New Roman" pitchFamily="18" charset="0"/>
            </a:endParaRPr>
          </a:p>
        </p:txBody>
      </p:sp>
      <p:sp>
        <p:nvSpPr>
          <p:cNvPr id="55300" name="Slide Number Placeholder 3"/>
          <p:cNvSpPr txBox="1">
            <a:spLocks noGrp="1"/>
          </p:cNvSpPr>
          <p:nvPr/>
        </p:nvSpPr>
        <p:spPr bwMode="auto">
          <a:xfrm>
            <a:off x="3884613" y="8685213"/>
            <a:ext cx="2954337" cy="439737"/>
          </a:xfrm>
          <a:prstGeom prst="rect">
            <a:avLst/>
          </a:prstGeom>
          <a:noFill/>
          <a:ln w="9525">
            <a:noFill/>
            <a:miter lim="800000"/>
            <a:headEnd/>
            <a:tailEnd/>
          </a:ln>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5930CF77-1A52-43A4-B043-94A81F400893}" type="slidenum">
              <a:rPr lang="en-US" sz="1200">
                <a:solidFill>
                  <a:srgbClr val="000000"/>
                </a:solidFill>
                <a:latin typeface="Calibri" pitchFamily="34"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17</a:t>
            </a:fld>
            <a:endParaRPr lang="en-US" sz="1200">
              <a:solidFill>
                <a:srgbClr val="000000"/>
              </a:solidFill>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17"/>
          <p:cNvSpPr txBox="1">
            <a:spLocks noGrp="1" noChangeArrowheads="1"/>
          </p:cNvSpPr>
          <p:nvPr/>
        </p:nvSpPr>
        <p:spPr bwMode="auto">
          <a:xfrm>
            <a:off x="3884613" y="8685213"/>
            <a:ext cx="2954337" cy="439737"/>
          </a:xfrm>
          <a:prstGeom prst="rect">
            <a:avLst/>
          </a:prstGeom>
          <a:noFill/>
          <a:ln w="9525">
            <a:noFill/>
            <a:round/>
            <a:headEnd/>
            <a:tailEnd/>
          </a:ln>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E7FE21DF-CCE6-41AE-866B-DB4F67F3E9C8}" type="slidenum">
              <a:rPr lang="en-US" sz="1200">
                <a:solidFill>
                  <a:srgbClr val="000000"/>
                </a:solidFill>
                <a:latin typeface="Arial"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18</a:t>
            </a:fld>
            <a:endParaRPr lang="en-US" sz="1200">
              <a:solidFill>
                <a:srgbClr val="000000"/>
              </a:solidFill>
              <a:latin typeface="Arial" charset="0"/>
            </a:endParaRPr>
          </a:p>
        </p:txBody>
      </p:sp>
      <p:sp>
        <p:nvSpPr>
          <p:cNvPr id="61443" name="Text Box 1"/>
          <p:cNvSpPr txBox="1">
            <a:spLocks noChangeArrowheads="1"/>
          </p:cNvSpPr>
          <p:nvPr/>
        </p:nvSpPr>
        <p:spPr bwMode="auto">
          <a:xfrm>
            <a:off x="3884613" y="8685213"/>
            <a:ext cx="2955925" cy="441325"/>
          </a:xfrm>
          <a:prstGeom prst="rect">
            <a:avLst/>
          </a:prstGeom>
          <a:noFill/>
          <a:ln w="9525">
            <a:noFill/>
            <a:round/>
            <a:headEnd/>
            <a:tailEnd/>
          </a:ln>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8983FB46-C153-4CCC-99E8-285CDE697B3A}" type="slidenum">
              <a:rPr lang="en-US" sz="1200">
                <a:solidFill>
                  <a:srgbClr val="000000"/>
                </a:solidFill>
                <a:latin typeface="Arial"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18</a:t>
            </a:fld>
            <a:endParaRPr lang="en-US" sz="1200">
              <a:solidFill>
                <a:srgbClr val="000000"/>
              </a:solidFill>
              <a:latin typeface="Arial" charset="0"/>
            </a:endParaRPr>
          </a:p>
        </p:txBody>
      </p:sp>
      <p:sp>
        <p:nvSpPr>
          <p:cNvPr id="61444" name="Text Box 2"/>
          <p:cNvSpPr txBox="1">
            <a:spLocks noChangeArrowheads="1"/>
          </p:cNvSpPr>
          <p:nvPr/>
        </p:nvSpPr>
        <p:spPr bwMode="auto">
          <a:xfrm>
            <a:off x="3884613" y="8685213"/>
            <a:ext cx="2962275" cy="447675"/>
          </a:xfrm>
          <a:prstGeom prst="rect">
            <a:avLst/>
          </a:prstGeom>
          <a:noFill/>
          <a:ln w="9525">
            <a:noFill/>
            <a:round/>
            <a:headEnd/>
            <a:tailEnd/>
          </a:ln>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19312265-9B4C-455F-BAE0-01FD6CE79A87}" type="slidenum">
              <a:rPr lang="en-US" sz="1200">
                <a:solidFill>
                  <a:srgbClr val="000000"/>
                </a:solidFill>
                <a:latin typeface="Arial"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18</a:t>
            </a:fld>
            <a:endParaRPr lang="en-US" sz="1200">
              <a:solidFill>
                <a:srgbClr val="000000"/>
              </a:solidFill>
              <a:latin typeface="Arial" charset="0"/>
            </a:endParaRPr>
          </a:p>
        </p:txBody>
      </p:sp>
      <p:sp>
        <p:nvSpPr>
          <p:cNvPr id="61445" name="Rectangle 3"/>
          <p:cNvSpPr>
            <a:spLocks noGrp="1" noRot="1" noChangeAspect="1" noChangeArrowheads="1" noTextEdit="1"/>
          </p:cNvSpPr>
          <p:nvPr>
            <p:ph type="sldImg"/>
          </p:nvPr>
        </p:nvSpPr>
        <p:spPr>
          <a:xfrm>
            <a:off x="1143000" y="685800"/>
            <a:ext cx="4568825" cy="3425825"/>
          </a:xfrm>
          <a:solidFill>
            <a:srgbClr val="FFFFFF"/>
          </a:solidFill>
          <a:ln/>
        </p:spPr>
      </p:sp>
      <p:sp>
        <p:nvSpPr>
          <p:cNvPr id="61446" name="Rectangle 4"/>
          <p:cNvSpPr>
            <a:spLocks noGrp="1" noChangeArrowheads="1"/>
          </p:cNvSpPr>
          <p:nvPr>
            <p:ph type="body" idx="1"/>
          </p:nvPr>
        </p:nvSpPr>
        <p:spPr>
          <a:xfrm>
            <a:off x="685800" y="4343400"/>
            <a:ext cx="5483225" cy="4111625"/>
          </a:xfrm>
          <a:noFill/>
          <a:ln/>
        </p:spPr>
        <p:txBody>
          <a:bodyPr wrap="none" anchor="ctr"/>
          <a:lstStyle/>
          <a:p>
            <a:endParaRPr lang="it-IT"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17"/>
          <p:cNvSpPr>
            <a:spLocks noGrp="1" noChangeArrowheads="1"/>
          </p:cNvSpPr>
          <p:nvPr>
            <p:ph type="sldNum" sz="quarter"/>
          </p:nvPr>
        </p:nvSpPr>
        <p:spPr>
          <a:noFill/>
        </p:spPr>
        <p:txBody>
          <a:bodyPr/>
          <a:lstStyle/>
          <a:p>
            <a:fld id="{9847B7BA-5C3E-40C6-972F-69399AB44F7C}" type="slidenum">
              <a:rPr lang="en-US" smtClean="0">
                <a:latin typeface="Arial" charset="0"/>
              </a:rPr>
              <a:pPr/>
              <a:t>20</a:t>
            </a:fld>
            <a:endParaRPr lang="en-US" smtClean="0">
              <a:latin typeface="Arial" charset="0"/>
            </a:endParaRPr>
          </a:p>
        </p:txBody>
      </p:sp>
      <p:sp>
        <p:nvSpPr>
          <p:cNvPr id="51203" name="Text Box 1"/>
          <p:cNvSpPr txBox="1">
            <a:spLocks noChangeArrowheads="1"/>
          </p:cNvSpPr>
          <p:nvPr/>
        </p:nvSpPr>
        <p:spPr bwMode="auto">
          <a:xfrm>
            <a:off x="3884613" y="8685213"/>
            <a:ext cx="2955925" cy="441325"/>
          </a:xfrm>
          <a:prstGeom prst="rect">
            <a:avLst/>
          </a:prstGeom>
          <a:noFill/>
          <a:ln w="9525">
            <a:noFill/>
            <a:round/>
            <a:headEnd/>
            <a:tailEnd/>
          </a:ln>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4DD1885F-8D54-4694-AAF1-A9FC6F38E36C}" type="slidenum">
              <a:rPr lang="en-US" sz="1200">
                <a:solidFill>
                  <a:srgbClr val="000000"/>
                </a:solidFill>
                <a:latin typeface="Arial"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20</a:t>
            </a:fld>
            <a:endParaRPr lang="en-US" sz="1200">
              <a:solidFill>
                <a:srgbClr val="000000"/>
              </a:solidFill>
              <a:latin typeface="Arial" charset="0"/>
            </a:endParaRPr>
          </a:p>
        </p:txBody>
      </p:sp>
      <p:sp>
        <p:nvSpPr>
          <p:cNvPr id="51204" name="Text Box 2"/>
          <p:cNvSpPr txBox="1">
            <a:spLocks noChangeArrowheads="1"/>
          </p:cNvSpPr>
          <p:nvPr/>
        </p:nvSpPr>
        <p:spPr bwMode="auto">
          <a:xfrm>
            <a:off x="3884613" y="8685213"/>
            <a:ext cx="2962275" cy="447675"/>
          </a:xfrm>
          <a:prstGeom prst="rect">
            <a:avLst/>
          </a:prstGeom>
          <a:noFill/>
          <a:ln w="9525">
            <a:noFill/>
            <a:round/>
            <a:headEnd/>
            <a:tailEnd/>
          </a:ln>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15869AC6-3BF4-48B4-A41B-9A33F18D8C7E}" type="slidenum">
              <a:rPr lang="en-US" sz="1200">
                <a:solidFill>
                  <a:srgbClr val="000000"/>
                </a:solidFill>
                <a:latin typeface="Arial"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20</a:t>
            </a:fld>
            <a:endParaRPr lang="en-US" sz="1200">
              <a:solidFill>
                <a:srgbClr val="000000"/>
              </a:solidFill>
              <a:latin typeface="Arial" charset="0"/>
            </a:endParaRPr>
          </a:p>
        </p:txBody>
      </p:sp>
      <p:sp>
        <p:nvSpPr>
          <p:cNvPr id="51205" name="Rectangle 3"/>
          <p:cNvSpPr>
            <a:spLocks noGrp="1" noRot="1" noChangeAspect="1" noChangeArrowheads="1" noTextEdit="1"/>
          </p:cNvSpPr>
          <p:nvPr>
            <p:ph type="sldImg"/>
          </p:nvPr>
        </p:nvSpPr>
        <p:spPr>
          <a:xfrm>
            <a:off x="1143000" y="685800"/>
            <a:ext cx="4568825" cy="3425825"/>
          </a:xfrm>
          <a:solidFill>
            <a:srgbClr val="FFFFFF"/>
          </a:solidFill>
          <a:ln/>
        </p:spPr>
      </p:sp>
      <p:sp>
        <p:nvSpPr>
          <p:cNvPr id="51206" name="Rectangle 4"/>
          <p:cNvSpPr>
            <a:spLocks noGrp="1" noChangeArrowheads="1"/>
          </p:cNvSpPr>
          <p:nvPr>
            <p:ph type="body" idx="1"/>
          </p:nvPr>
        </p:nvSpPr>
        <p:spPr>
          <a:xfrm>
            <a:off x="685800" y="4343400"/>
            <a:ext cx="5483225" cy="4111625"/>
          </a:xfrm>
          <a:noFill/>
          <a:ln/>
        </p:spPr>
        <p:txBody>
          <a:bodyPr wrap="none" anchor="ctr"/>
          <a:lstStyle/>
          <a:p>
            <a:r>
              <a:rPr lang="en-GB" sz="1200" kern="1200" dirty="0" smtClean="0">
                <a:solidFill>
                  <a:srgbClr val="000000"/>
                </a:solidFill>
                <a:latin typeface="Times New Roman" pitchFamily="16" charset="0"/>
                <a:ea typeface="MS PGothic" pitchFamily="34" charset="-128"/>
                <a:cs typeface="+mn-cs"/>
              </a:rPr>
              <a:t>By coordinating the efforts of both projects, we aim to further expand the scope of services and continue to make them available to the structural biology community at large.</a:t>
            </a:r>
          </a:p>
          <a:p>
            <a:r>
              <a:rPr lang="en-US" sz="1200" kern="1200" dirty="0" smtClean="0">
                <a:solidFill>
                  <a:srgbClr val="000000"/>
                </a:solidFill>
                <a:latin typeface="Times New Roman" pitchFamily="16" charset="0"/>
                <a:ea typeface="MS PGothic" pitchFamily="34" charset="-128"/>
                <a:cs typeface="+mn-cs"/>
              </a:rPr>
              <a:t>Justification for access to resources in both the US and Europe:</a:t>
            </a:r>
            <a:endParaRPr lang="en-GB" sz="1200" kern="1200" dirty="0" smtClean="0">
              <a:solidFill>
                <a:srgbClr val="000000"/>
              </a:solidFill>
              <a:latin typeface="Times New Roman" pitchFamily="16" charset="0"/>
              <a:ea typeface="MS PGothic" pitchFamily="34" charset="-128"/>
              <a:cs typeface="+mn-cs"/>
            </a:endParaRPr>
          </a:p>
          <a:p>
            <a:r>
              <a:rPr lang="en-GB" sz="1200" kern="1200" dirty="0" smtClean="0">
                <a:solidFill>
                  <a:srgbClr val="000000"/>
                </a:solidFill>
                <a:latin typeface="Times New Roman" pitchFamily="16" charset="0"/>
                <a:ea typeface="MS PGothic" pitchFamily="34" charset="-128"/>
                <a:cs typeface="+mn-cs"/>
              </a:rPr>
              <a:t>The two portal infrastructures developed by </a:t>
            </a:r>
            <a:r>
              <a:rPr lang="en-GB" sz="1200" kern="1200" dirty="0" err="1" smtClean="0">
                <a:solidFill>
                  <a:srgbClr val="000000"/>
                </a:solidFill>
                <a:latin typeface="Times New Roman" pitchFamily="16" charset="0"/>
                <a:ea typeface="MS PGothic" pitchFamily="34" charset="-128"/>
                <a:cs typeface="+mn-cs"/>
              </a:rPr>
              <a:t>WeNMR</a:t>
            </a:r>
            <a:r>
              <a:rPr lang="en-GB" sz="1200" kern="1200" dirty="0" smtClean="0">
                <a:solidFill>
                  <a:srgbClr val="000000"/>
                </a:solidFill>
                <a:latin typeface="Times New Roman" pitchFamily="16" charset="0"/>
                <a:ea typeface="MS PGothic" pitchFamily="34" charset="-128"/>
                <a:cs typeface="+mn-cs"/>
              </a:rPr>
              <a:t> and </a:t>
            </a:r>
            <a:r>
              <a:rPr lang="en-GB" sz="1200" kern="1200" dirty="0" err="1" smtClean="0">
                <a:solidFill>
                  <a:srgbClr val="000000"/>
                </a:solidFill>
                <a:latin typeface="Times New Roman" pitchFamily="16" charset="0"/>
                <a:ea typeface="MS PGothic" pitchFamily="34" charset="-128"/>
                <a:cs typeface="+mn-cs"/>
              </a:rPr>
              <a:t>SBGrid</a:t>
            </a:r>
            <a:r>
              <a:rPr lang="en-GB" sz="1200" kern="1200" dirty="0" smtClean="0">
                <a:solidFill>
                  <a:srgbClr val="000000"/>
                </a:solidFill>
                <a:latin typeface="Times New Roman" pitchFamily="16" charset="0"/>
                <a:ea typeface="MS PGothic" pitchFamily="34" charset="-128"/>
                <a:cs typeface="+mn-cs"/>
              </a:rPr>
              <a:t> are unique in their design and require a high level of computational and scientific support. These infrastructures need to be continuously updated to incorporate new versions of scientific applications and databases. It is, therefore, very appealing to extend access to those specialized resources to the global community rather than to redeploy or redevelop supported workflows in parallel in the USA and Europe. Sharing access to global resources would have the additional advantage of load balancing across a larger pool of computational resources and of sharing and promoting specialized local knowledge and technologies</a:t>
            </a:r>
            <a:endParaRPr lang="it-IT" sz="1200" kern="1200" dirty="0">
              <a:solidFill>
                <a:srgbClr val="000000"/>
              </a:solidFill>
              <a:latin typeface="Times New Roman" pitchFamily="16" charset="0"/>
              <a:ea typeface="MS PGothic" pitchFamily="34" charset="-128"/>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17"/>
          <p:cNvSpPr>
            <a:spLocks noGrp="1" noChangeArrowheads="1"/>
          </p:cNvSpPr>
          <p:nvPr>
            <p:ph type="sldNum" sz="quarter"/>
          </p:nvPr>
        </p:nvSpPr>
        <p:spPr>
          <a:noFill/>
        </p:spPr>
        <p:txBody>
          <a:bodyPr/>
          <a:lstStyle/>
          <a:p>
            <a:fld id="{8B671D01-803D-412F-9C16-CE7DBE249ACB}" type="slidenum">
              <a:rPr lang="en-US" smtClean="0">
                <a:latin typeface="Arial" charset="0"/>
              </a:rPr>
              <a:pPr/>
              <a:t>21</a:t>
            </a:fld>
            <a:endParaRPr lang="en-US" smtClean="0">
              <a:latin typeface="Arial" charset="0"/>
            </a:endParaRPr>
          </a:p>
        </p:txBody>
      </p:sp>
      <p:sp>
        <p:nvSpPr>
          <p:cNvPr id="52227" name="Text Box 1"/>
          <p:cNvSpPr txBox="1">
            <a:spLocks noChangeArrowheads="1"/>
          </p:cNvSpPr>
          <p:nvPr/>
        </p:nvSpPr>
        <p:spPr bwMode="auto">
          <a:xfrm>
            <a:off x="3884613" y="8685213"/>
            <a:ext cx="2955925" cy="441325"/>
          </a:xfrm>
          <a:prstGeom prst="rect">
            <a:avLst/>
          </a:prstGeom>
          <a:noFill/>
          <a:ln w="9525">
            <a:noFill/>
            <a:round/>
            <a:headEnd/>
            <a:tailEnd/>
          </a:ln>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2CD823F7-6245-4732-86A1-EC98AC774677}" type="slidenum">
              <a:rPr lang="en-US" sz="1200">
                <a:solidFill>
                  <a:srgbClr val="000000"/>
                </a:solidFill>
                <a:latin typeface="Arial"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21</a:t>
            </a:fld>
            <a:endParaRPr lang="en-US" sz="1200">
              <a:solidFill>
                <a:srgbClr val="000000"/>
              </a:solidFill>
              <a:latin typeface="Arial" charset="0"/>
            </a:endParaRPr>
          </a:p>
        </p:txBody>
      </p:sp>
      <p:sp>
        <p:nvSpPr>
          <p:cNvPr id="52228" name="Text Box 2"/>
          <p:cNvSpPr txBox="1">
            <a:spLocks noChangeArrowheads="1"/>
          </p:cNvSpPr>
          <p:nvPr/>
        </p:nvSpPr>
        <p:spPr bwMode="auto">
          <a:xfrm>
            <a:off x="3884613" y="8685213"/>
            <a:ext cx="2962275" cy="447675"/>
          </a:xfrm>
          <a:prstGeom prst="rect">
            <a:avLst/>
          </a:prstGeom>
          <a:noFill/>
          <a:ln w="9525">
            <a:noFill/>
            <a:round/>
            <a:headEnd/>
            <a:tailEnd/>
          </a:ln>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379F6A37-B719-4B2B-B00F-7DBDB1153B95}" type="slidenum">
              <a:rPr lang="en-US" sz="1200">
                <a:solidFill>
                  <a:srgbClr val="000000"/>
                </a:solidFill>
                <a:latin typeface="Arial"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21</a:t>
            </a:fld>
            <a:endParaRPr lang="en-US" sz="1200">
              <a:solidFill>
                <a:srgbClr val="000000"/>
              </a:solidFill>
              <a:latin typeface="Arial" charset="0"/>
            </a:endParaRPr>
          </a:p>
        </p:txBody>
      </p:sp>
      <p:sp>
        <p:nvSpPr>
          <p:cNvPr id="52229" name="Rectangle 3"/>
          <p:cNvSpPr>
            <a:spLocks noGrp="1" noRot="1" noChangeAspect="1" noChangeArrowheads="1" noTextEdit="1"/>
          </p:cNvSpPr>
          <p:nvPr>
            <p:ph type="sldImg"/>
          </p:nvPr>
        </p:nvSpPr>
        <p:spPr>
          <a:xfrm>
            <a:off x="1143000" y="685800"/>
            <a:ext cx="4568825" cy="3425825"/>
          </a:xfrm>
          <a:solidFill>
            <a:srgbClr val="FFFFFF"/>
          </a:solidFill>
          <a:ln/>
        </p:spPr>
      </p:sp>
      <p:sp>
        <p:nvSpPr>
          <p:cNvPr id="52230" name="Rectangle 4"/>
          <p:cNvSpPr>
            <a:spLocks noGrp="1" noChangeArrowheads="1"/>
          </p:cNvSpPr>
          <p:nvPr>
            <p:ph type="body" idx="1"/>
          </p:nvPr>
        </p:nvSpPr>
        <p:spPr>
          <a:xfrm>
            <a:off x="685800" y="4343400"/>
            <a:ext cx="5483225" cy="4111625"/>
          </a:xfrm>
          <a:noFill/>
          <a:ln/>
        </p:spPr>
        <p:txBody>
          <a:bodyPr wrap="none" anchor="ctr"/>
          <a:lstStyle/>
          <a:p>
            <a:endParaRPr lang="it-IT" smtClean="0">
              <a:latin typeface="Times New Roman" pitchFamily="18"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17"/>
          <p:cNvSpPr>
            <a:spLocks noGrp="1" noChangeArrowheads="1"/>
          </p:cNvSpPr>
          <p:nvPr>
            <p:ph type="sldNum" sz="quarter"/>
          </p:nvPr>
        </p:nvSpPr>
        <p:spPr>
          <a:noFill/>
        </p:spPr>
        <p:txBody>
          <a:bodyPr/>
          <a:lstStyle/>
          <a:p>
            <a:fld id="{262CDC92-A867-44B6-8CE6-313B521E1212}" type="slidenum">
              <a:rPr lang="en-US" smtClean="0">
                <a:latin typeface="Arial" charset="0"/>
              </a:rPr>
              <a:pPr/>
              <a:t>2</a:t>
            </a:fld>
            <a:endParaRPr lang="en-US" smtClean="0">
              <a:latin typeface="Arial" charset="0"/>
            </a:endParaRPr>
          </a:p>
        </p:txBody>
      </p:sp>
      <p:sp>
        <p:nvSpPr>
          <p:cNvPr id="38915" name="Text Box 1"/>
          <p:cNvSpPr txBox="1">
            <a:spLocks noChangeArrowheads="1"/>
          </p:cNvSpPr>
          <p:nvPr/>
        </p:nvSpPr>
        <p:spPr bwMode="auto">
          <a:xfrm>
            <a:off x="3884613" y="8685213"/>
            <a:ext cx="2955925" cy="441325"/>
          </a:xfrm>
          <a:prstGeom prst="rect">
            <a:avLst/>
          </a:prstGeom>
          <a:noFill/>
          <a:ln w="9525">
            <a:noFill/>
            <a:round/>
            <a:headEnd/>
            <a:tailEnd/>
          </a:ln>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A38C6E27-CA51-4DC8-82B4-74C196AB2CA8}" type="slidenum">
              <a:rPr lang="en-US" sz="1200">
                <a:solidFill>
                  <a:srgbClr val="000000"/>
                </a:solidFill>
                <a:latin typeface="Arial"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a:t>
            </a:fld>
            <a:endParaRPr lang="en-US" sz="1200">
              <a:solidFill>
                <a:srgbClr val="000000"/>
              </a:solidFill>
              <a:latin typeface="Arial" charset="0"/>
            </a:endParaRPr>
          </a:p>
        </p:txBody>
      </p:sp>
      <p:sp>
        <p:nvSpPr>
          <p:cNvPr id="38916" name="Text Box 2"/>
          <p:cNvSpPr txBox="1">
            <a:spLocks noChangeArrowheads="1"/>
          </p:cNvSpPr>
          <p:nvPr/>
        </p:nvSpPr>
        <p:spPr bwMode="auto">
          <a:xfrm>
            <a:off x="3884613" y="8685213"/>
            <a:ext cx="2962275" cy="447675"/>
          </a:xfrm>
          <a:prstGeom prst="rect">
            <a:avLst/>
          </a:prstGeom>
          <a:noFill/>
          <a:ln w="9525">
            <a:noFill/>
            <a:round/>
            <a:headEnd/>
            <a:tailEnd/>
          </a:ln>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55573B03-21AD-4C2E-89A5-0C436BC07FCD}" type="slidenum">
              <a:rPr lang="en-US" sz="1200">
                <a:solidFill>
                  <a:srgbClr val="000000"/>
                </a:solidFill>
                <a:latin typeface="Arial"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a:t>
            </a:fld>
            <a:endParaRPr lang="en-US" sz="1200">
              <a:solidFill>
                <a:srgbClr val="000000"/>
              </a:solidFill>
              <a:latin typeface="Arial" charset="0"/>
            </a:endParaRPr>
          </a:p>
        </p:txBody>
      </p:sp>
      <p:sp>
        <p:nvSpPr>
          <p:cNvPr id="38917" name="Rectangle 3"/>
          <p:cNvSpPr>
            <a:spLocks noGrp="1" noRot="1" noChangeAspect="1" noChangeArrowheads="1" noTextEdit="1"/>
          </p:cNvSpPr>
          <p:nvPr>
            <p:ph type="sldImg"/>
          </p:nvPr>
        </p:nvSpPr>
        <p:spPr>
          <a:xfrm>
            <a:off x="1143000" y="685800"/>
            <a:ext cx="4568825" cy="3425825"/>
          </a:xfrm>
          <a:solidFill>
            <a:srgbClr val="FFFFFF"/>
          </a:solidFill>
          <a:ln/>
        </p:spPr>
      </p:sp>
      <p:sp>
        <p:nvSpPr>
          <p:cNvPr id="38918" name="Rectangle 4"/>
          <p:cNvSpPr>
            <a:spLocks noGrp="1" noChangeArrowheads="1"/>
          </p:cNvSpPr>
          <p:nvPr>
            <p:ph type="body" idx="1"/>
          </p:nvPr>
        </p:nvSpPr>
        <p:spPr>
          <a:xfrm>
            <a:off x="685800" y="4343400"/>
            <a:ext cx="5483225" cy="4111625"/>
          </a:xfrm>
          <a:noFill/>
          <a:ln/>
        </p:spPr>
        <p:txBody>
          <a:bodyPr wrap="none" anchor="ctr"/>
          <a:lstStyle/>
          <a:p>
            <a:endParaRPr lang="it-IT"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17"/>
          <p:cNvSpPr>
            <a:spLocks noGrp="1" noChangeArrowheads="1"/>
          </p:cNvSpPr>
          <p:nvPr>
            <p:ph type="sldNum" sz="quarter"/>
          </p:nvPr>
        </p:nvSpPr>
        <p:spPr>
          <a:noFill/>
        </p:spPr>
        <p:txBody>
          <a:bodyPr/>
          <a:lstStyle/>
          <a:p>
            <a:fld id="{29A0194A-837C-478D-8CC0-455D33035BAA}" type="slidenum">
              <a:rPr lang="en-US" smtClean="0">
                <a:latin typeface="Arial" charset="0"/>
              </a:rPr>
              <a:pPr/>
              <a:t>22</a:t>
            </a:fld>
            <a:endParaRPr lang="en-US" smtClean="0">
              <a:latin typeface="Arial" charset="0"/>
            </a:endParaRPr>
          </a:p>
        </p:txBody>
      </p:sp>
      <p:sp>
        <p:nvSpPr>
          <p:cNvPr id="53251" name="Text Box 1"/>
          <p:cNvSpPr txBox="1">
            <a:spLocks noChangeArrowheads="1"/>
          </p:cNvSpPr>
          <p:nvPr/>
        </p:nvSpPr>
        <p:spPr bwMode="auto">
          <a:xfrm>
            <a:off x="3884613" y="8685213"/>
            <a:ext cx="2955925" cy="441325"/>
          </a:xfrm>
          <a:prstGeom prst="rect">
            <a:avLst/>
          </a:prstGeom>
          <a:noFill/>
          <a:ln w="9525">
            <a:noFill/>
            <a:round/>
            <a:headEnd/>
            <a:tailEnd/>
          </a:ln>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E7977615-7518-4426-B96F-2819F0F0ED4C}" type="slidenum">
              <a:rPr lang="en-US" sz="1200">
                <a:solidFill>
                  <a:srgbClr val="000000"/>
                </a:solidFill>
                <a:latin typeface="Arial"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22</a:t>
            </a:fld>
            <a:endParaRPr lang="en-US" sz="1200">
              <a:solidFill>
                <a:srgbClr val="000000"/>
              </a:solidFill>
              <a:latin typeface="Arial" charset="0"/>
            </a:endParaRPr>
          </a:p>
        </p:txBody>
      </p:sp>
      <p:sp>
        <p:nvSpPr>
          <p:cNvPr id="53252" name="Text Box 2"/>
          <p:cNvSpPr txBox="1">
            <a:spLocks noChangeArrowheads="1"/>
          </p:cNvSpPr>
          <p:nvPr/>
        </p:nvSpPr>
        <p:spPr bwMode="auto">
          <a:xfrm>
            <a:off x="3884613" y="8685213"/>
            <a:ext cx="2962275" cy="447675"/>
          </a:xfrm>
          <a:prstGeom prst="rect">
            <a:avLst/>
          </a:prstGeom>
          <a:noFill/>
          <a:ln w="9525">
            <a:noFill/>
            <a:round/>
            <a:headEnd/>
            <a:tailEnd/>
          </a:ln>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1C841958-90B6-4D10-994C-4FE7F377B43F}" type="slidenum">
              <a:rPr lang="en-US" sz="1200">
                <a:solidFill>
                  <a:srgbClr val="000000"/>
                </a:solidFill>
                <a:latin typeface="Arial"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22</a:t>
            </a:fld>
            <a:endParaRPr lang="en-US" sz="1200">
              <a:solidFill>
                <a:srgbClr val="000000"/>
              </a:solidFill>
              <a:latin typeface="Arial" charset="0"/>
            </a:endParaRPr>
          </a:p>
        </p:txBody>
      </p:sp>
      <p:sp>
        <p:nvSpPr>
          <p:cNvPr id="53253" name="Text Box 3"/>
          <p:cNvSpPr txBox="1">
            <a:spLocks noChangeArrowheads="1"/>
          </p:cNvSpPr>
          <p:nvPr/>
        </p:nvSpPr>
        <p:spPr bwMode="auto">
          <a:xfrm>
            <a:off x="3884613" y="8685213"/>
            <a:ext cx="2968625" cy="454025"/>
          </a:xfrm>
          <a:prstGeom prst="rect">
            <a:avLst/>
          </a:prstGeom>
          <a:noFill/>
          <a:ln w="9525">
            <a:noFill/>
            <a:round/>
            <a:headEnd/>
            <a:tailEnd/>
          </a:ln>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5C140CEA-69FD-47F4-918B-C127ED02A7F1}" type="slidenum">
              <a:rPr lang="en-US" sz="1200">
                <a:solidFill>
                  <a:srgbClr val="000000"/>
                </a:solidFill>
                <a:latin typeface="Arial"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22</a:t>
            </a:fld>
            <a:endParaRPr lang="en-US" sz="1200">
              <a:solidFill>
                <a:srgbClr val="000000"/>
              </a:solidFill>
              <a:latin typeface="Arial" charset="0"/>
            </a:endParaRPr>
          </a:p>
        </p:txBody>
      </p:sp>
      <p:sp>
        <p:nvSpPr>
          <p:cNvPr id="53254" name="Rectangle 4"/>
          <p:cNvSpPr>
            <a:spLocks noGrp="1" noRot="1" noChangeAspect="1" noChangeArrowheads="1" noTextEdit="1"/>
          </p:cNvSpPr>
          <p:nvPr>
            <p:ph type="sldImg"/>
          </p:nvPr>
        </p:nvSpPr>
        <p:spPr>
          <a:xfrm>
            <a:off x="1143000" y="685800"/>
            <a:ext cx="4572000" cy="3429000"/>
          </a:xfrm>
          <a:solidFill>
            <a:srgbClr val="FFFFFF"/>
          </a:solidFill>
          <a:ln/>
        </p:spPr>
      </p:sp>
      <p:sp>
        <p:nvSpPr>
          <p:cNvPr id="53255" name="Rectangle 5"/>
          <p:cNvSpPr>
            <a:spLocks noGrp="1" noChangeArrowheads="1"/>
          </p:cNvSpPr>
          <p:nvPr>
            <p:ph type="body" idx="1"/>
          </p:nvPr>
        </p:nvSpPr>
        <p:spPr>
          <a:xfrm>
            <a:off x="685800" y="4343400"/>
            <a:ext cx="5486400" cy="4114800"/>
          </a:xfrm>
          <a:noFill/>
          <a:ln/>
        </p:spPr>
        <p:txBody>
          <a:bodyPr wrap="none" anchor="ctr"/>
          <a:lstStyle/>
          <a:p>
            <a:endParaRPr lang="it-IT" smtClean="0">
              <a:latin typeface="Times New Roman" pitchFamily="18" charset="0"/>
              <a:ea typeface="ＭＳ Ｐゴシック"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17"/>
          <p:cNvSpPr>
            <a:spLocks noGrp="1" noChangeArrowheads="1"/>
          </p:cNvSpPr>
          <p:nvPr>
            <p:ph type="sldNum" sz="quarter"/>
          </p:nvPr>
        </p:nvSpPr>
        <p:spPr>
          <a:noFill/>
        </p:spPr>
        <p:txBody>
          <a:bodyPr/>
          <a:lstStyle/>
          <a:p>
            <a:fld id="{29A0194A-837C-478D-8CC0-455D33035BAA}" type="slidenum">
              <a:rPr lang="en-US" smtClean="0">
                <a:latin typeface="Arial" charset="0"/>
              </a:rPr>
              <a:pPr/>
              <a:t>23</a:t>
            </a:fld>
            <a:endParaRPr lang="en-US" smtClean="0">
              <a:latin typeface="Arial" charset="0"/>
            </a:endParaRPr>
          </a:p>
        </p:txBody>
      </p:sp>
      <p:sp>
        <p:nvSpPr>
          <p:cNvPr id="53251" name="Text Box 1"/>
          <p:cNvSpPr txBox="1">
            <a:spLocks noChangeArrowheads="1"/>
          </p:cNvSpPr>
          <p:nvPr/>
        </p:nvSpPr>
        <p:spPr bwMode="auto">
          <a:xfrm>
            <a:off x="3884613" y="8685213"/>
            <a:ext cx="2955925" cy="441325"/>
          </a:xfrm>
          <a:prstGeom prst="rect">
            <a:avLst/>
          </a:prstGeom>
          <a:noFill/>
          <a:ln w="9525">
            <a:noFill/>
            <a:round/>
            <a:headEnd/>
            <a:tailEnd/>
          </a:ln>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E7977615-7518-4426-B96F-2819F0F0ED4C}" type="slidenum">
              <a:rPr lang="en-US" sz="1200">
                <a:solidFill>
                  <a:srgbClr val="000000"/>
                </a:solidFill>
                <a:latin typeface="Arial"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23</a:t>
            </a:fld>
            <a:endParaRPr lang="en-US" sz="1200">
              <a:solidFill>
                <a:srgbClr val="000000"/>
              </a:solidFill>
              <a:latin typeface="Arial" charset="0"/>
            </a:endParaRPr>
          </a:p>
        </p:txBody>
      </p:sp>
      <p:sp>
        <p:nvSpPr>
          <p:cNvPr id="53252" name="Text Box 2"/>
          <p:cNvSpPr txBox="1">
            <a:spLocks noChangeArrowheads="1"/>
          </p:cNvSpPr>
          <p:nvPr/>
        </p:nvSpPr>
        <p:spPr bwMode="auto">
          <a:xfrm>
            <a:off x="3884613" y="8685213"/>
            <a:ext cx="2962275" cy="447675"/>
          </a:xfrm>
          <a:prstGeom prst="rect">
            <a:avLst/>
          </a:prstGeom>
          <a:noFill/>
          <a:ln w="9525">
            <a:noFill/>
            <a:round/>
            <a:headEnd/>
            <a:tailEnd/>
          </a:ln>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1C841958-90B6-4D10-994C-4FE7F377B43F}" type="slidenum">
              <a:rPr lang="en-US" sz="1200">
                <a:solidFill>
                  <a:srgbClr val="000000"/>
                </a:solidFill>
                <a:latin typeface="Arial"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23</a:t>
            </a:fld>
            <a:endParaRPr lang="en-US" sz="1200">
              <a:solidFill>
                <a:srgbClr val="000000"/>
              </a:solidFill>
              <a:latin typeface="Arial" charset="0"/>
            </a:endParaRPr>
          </a:p>
        </p:txBody>
      </p:sp>
      <p:sp>
        <p:nvSpPr>
          <p:cNvPr id="53253" name="Text Box 3"/>
          <p:cNvSpPr txBox="1">
            <a:spLocks noChangeArrowheads="1"/>
          </p:cNvSpPr>
          <p:nvPr/>
        </p:nvSpPr>
        <p:spPr bwMode="auto">
          <a:xfrm>
            <a:off x="3884613" y="8685213"/>
            <a:ext cx="2968625" cy="454025"/>
          </a:xfrm>
          <a:prstGeom prst="rect">
            <a:avLst/>
          </a:prstGeom>
          <a:noFill/>
          <a:ln w="9525">
            <a:noFill/>
            <a:round/>
            <a:headEnd/>
            <a:tailEnd/>
          </a:ln>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5C140CEA-69FD-47F4-918B-C127ED02A7F1}" type="slidenum">
              <a:rPr lang="en-US" sz="1200">
                <a:solidFill>
                  <a:srgbClr val="000000"/>
                </a:solidFill>
                <a:latin typeface="Arial"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23</a:t>
            </a:fld>
            <a:endParaRPr lang="en-US" sz="1200">
              <a:solidFill>
                <a:srgbClr val="000000"/>
              </a:solidFill>
              <a:latin typeface="Arial" charset="0"/>
            </a:endParaRPr>
          </a:p>
        </p:txBody>
      </p:sp>
      <p:sp>
        <p:nvSpPr>
          <p:cNvPr id="53254" name="Rectangle 4"/>
          <p:cNvSpPr>
            <a:spLocks noGrp="1" noRot="1" noChangeAspect="1" noChangeArrowheads="1" noTextEdit="1"/>
          </p:cNvSpPr>
          <p:nvPr>
            <p:ph type="sldImg"/>
          </p:nvPr>
        </p:nvSpPr>
        <p:spPr>
          <a:xfrm>
            <a:off x="1143000" y="685800"/>
            <a:ext cx="4572000" cy="3429000"/>
          </a:xfrm>
          <a:solidFill>
            <a:srgbClr val="FFFFFF"/>
          </a:solidFill>
          <a:ln/>
        </p:spPr>
      </p:sp>
      <p:sp>
        <p:nvSpPr>
          <p:cNvPr id="53255" name="Rectangle 5"/>
          <p:cNvSpPr>
            <a:spLocks noGrp="1" noChangeArrowheads="1"/>
          </p:cNvSpPr>
          <p:nvPr>
            <p:ph type="body" idx="1"/>
          </p:nvPr>
        </p:nvSpPr>
        <p:spPr>
          <a:xfrm>
            <a:off x="685800" y="4343400"/>
            <a:ext cx="5486400" cy="4114800"/>
          </a:xfrm>
          <a:noFill/>
          <a:ln/>
        </p:spPr>
        <p:txBody>
          <a:bodyPr wrap="none" anchor="ctr"/>
          <a:lstStyle/>
          <a:p>
            <a:endParaRPr lang="it-IT" smtClean="0">
              <a:latin typeface="Times New Roman" pitchFamily="18" charset="0"/>
              <a:ea typeface="ＭＳ Ｐゴシック"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17"/>
          <p:cNvSpPr>
            <a:spLocks noGrp="1" noChangeArrowheads="1"/>
          </p:cNvSpPr>
          <p:nvPr>
            <p:ph type="sldNum" sz="quarter"/>
          </p:nvPr>
        </p:nvSpPr>
        <p:spPr>
          <a:noFill/>
        </p:spPr>
        <p:txBody>
          <a:bodyPr/>
          <a:lstStyle/>
          <a:p>
            <a:fld id="{D50FC157-9C9E-4697-A539-5623A275B35C}" type="slidenum">
              <a:rPr lang="en-US" smtClean="0">
                <a:latin typeface="Arial" charset="0"/>
              </a:rPr>
              <a:pPr/>
              <a:t>24</a:t>
            </a:fld>
            <a:endParaRPr lang="en-US" smtClean="0">
              <a:latin typeface="Arial" charset="0"/>
            </a:endParaRPr>
          </a:p>
        </p:txBody>
      </p:sp>
      <p:sp>
        <p:nvSpPr>
          <p:cNvPr id="54275" name="Text Box 1"/>
          <p:cNvSpPr txBox="1">
            <a:spLocks noChangeArrowheads="1"/>
          </p:cNvSpPr>
          <p:nvPr/>
        </p:nvSpPr>
        <p:spPr bwMode="auto">
          <a:xfrm>
            <a:off x="3884613" y="8685213"/>
            <a:ext cx="2955925" cy="441325"/>
          </a:xfrm>
          <a:prstGeom prst="rect">
            <a:avLst/>
          </a:prstGeom>
          <a:noFill/>
          <a:ln w="9525">
            <a:noFill/>
            <a:round/>
            <a:headEnd/>
            <a:tailEnd/>
          </a:ln>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22BA0A8C-957D-45D9-9A14-7CA7AE3714AC}" type="slidenum">
              <a:rPr lang="en-US" sz="1200">
                <a:solidFill>
                  <a:srgbClr val="000000"/>
                </a:solidFill>
                <a:latin typeface="Arial"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24</a:t>
            </a:fld>
            <a:endParaRPr lang="en-US" sz="1200">
              <a:solidFill>
                <a:srgbClr val="000000"/>
              </a:solidFill>
              <a:latin typeface="Arial" charset="0"/>
            </a:endParaRPr>
          </a:p>
        </p:txBody>
      </p:sp>
      <p:sp>
        <p:nvSpPr>
          <p:cNvPr id="54276" name="Text Box 2"/>
          <p:cNvSpPr txBox="1">
            <a:spLocks noChangeArrowheads="1"/>
          </p:cNvSpPr>
          <p:nvPr/>
        </p:nvSpPr>
        <p:spPr bwMode="auto">
          <a:xfrm>
            <a:off x="3884613" y="8685213"/>
            <a:ext cx="2962275" cy="447675"/>
          </a:xfrm>
          <a:prstGeom prst="rect">
            <a:avLst/>
          </a:prstGeom>
          <a:noFill/>
          <a:ln w="9525">
            <a:noFill/>
            <a:round/>
            <a:headEnd/>
            <a:tailEnd/>
          </a:ln>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82F7FAE3-6B44-4BD7-9F1E-E858FB371F28}" type="slidenum">
              <a:rPr lang="en-US" sz="1200">
                <a:solidFill>
                  <a:srgbClr val="000000"/>
                </a:solidFill>
                <a:latin typeface="Arial"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24</a:t>
            </a:fld>
            <a:endParaRPr lang="en-US" sz="1200">
              <a:solidFill>
                <a:srgbClr val="000000"/>
              </a:solidFill>
              <a:latin typeface="Arial" charset="0"/>
            </a:endParaRPr>
          </a:p>
        </p:txBody>
      </p:sp>
      <p:sp>
        <p:nvSpPr>
          <p:cNvPr id="54277" name="Rectangle 3"/>
          <p:cNvSpPr>
            <a:spLocks noGrp="1" noRot="1" noChangeAspect="1" noChangeArrowheads="1" noTextEdit="1"/>
          </p:cNvSpPr>
          <p:nvPr>
            <p:ph type="sldImg"/>
          </p:nvPr>
        </p:nvSpPr>
        <p:spPr>
          <a:xfrm>
            <a:off x="1143000" y="685800"/>
            <a:ext cx="4568825" cy="3425825"/>
          </a:xfrm>
          <a:solidFill>
            <a:srgbClr val="FFFFFF"/>
          </a:solidFill>
          <a:ln/>
        </p:spPr>
      </p:sp>
      <p:sp>
        <p:nvSpPr>
          <p:cNvPr id="54278" name="Rectangle 4"/>
          <p:cNvSpPr>
            <a:spLocks noGrp="1" noChangeArrowheads="1"/>
          </p:cNvSpPr>
          <p:nvPr>
            <p:ph type="body" idx="1"/>
          </p:nvPr>
        </p:nvSpPr>
        <p:spPr>
          <a:xfrm>
            <a:off x="685800" y="4343400"/>
            <a:ext cx="5483225" cy="4111625"/>
          </a:xfrm>
          <a:noFill/>
          <a:ln/>
        </p:spPr>
        <p:txBody>
          <a:bodyPr wrap="none" anchor="ctr"/>
          <a:lstStyle/>
          <a:p>
            <a:endParaRPr lang="it-IT" smtClean="0">
              <a:latin typeface="Times New Roman" pitchFamily="18" charset="0"/>
              <a:ea typeface="ＭＳ Ｐゴシック"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17"/>
          <p:cNvSpPr>
            <a:spLocks noGrp="1" noChangeArrowheads="1"/>
          </p:cNvSpPr>
          <p:nvPr>
            <p:ph type="sldNum" sz="quarter"/>
          </p:nvPr>
        </p:nvSpPr>
        <p:spPr>
          <a:noFill/>
        </p:spPr>
        <p:txBody>
          <a:bodyPr/>
          <a:lstStyle/>
          <a:p>
            <a:fld id="{BA73C3F6-C113-4615-9D85-94F1B04B7D19}" type="slidenum">
              <a:rPr lang="en-US" smtClean="0">
                <a:latin typeface="Arial" charset="0"/>
              </a:rPr>
              <a:pPr/>
              <a:t>25</a:t>
            </a:fld>
            <a:endParaRPr lang="en-US" smtClean="0">
              <a:latin typeface="Arial" charset="0"/>
            </a:endParaRPr>
          </a:p>
        </p:txBody>
      </p:sp>
      <p:sp>
        <p:nvSpPr>
          <p:cNvPr id="55299" name="Text Box 1"/>
          <p:cNvSpPr txBox="1">
            <a:spLocks noChangeArrowheads="1"/>
          </p:cNvSpPr>
          <p:nvPr/>
        </p:nvSpPr>
        <p:spPr bwMode="auto">
          <a:xfrm>
            <a:off x="3884613" y="8685213"/>
            <a:ext cx="2955925" cy="441325"/>
          </a:xfrm>
          <a:prstGeom prst="rect">
            <a:avLst/>
          </a:prstGeom>
          <a:noFill/>
          <a:ln w="9525">
            <a:noFill/>
            <a:round/>
            <a:headEnd/>
            <a:tailEnd/>
          </a:ln>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3A9CCC44-2D70-4205-B121-4C44051E6A72}" type="slidenum">
              <a:rPr lang="en-US" sz="1200">
                <a:solidFill>
                  <a:srgbClr val="000000"/>
                </a:solidFill>
                <a:latin typeface="Arial"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25</a:t>
            </a:fld>
            <a:endParaRPr lang="en-US" sz="1200">
              <a:solidFill>
                <a:srgbClr val="000000"/>
              </a:solidFill>
              <a:latin typeface="Arial" charset="0"/>
            </a:endParaRPr>
          </a:p>
        </p:txBody>
      </p:sp>
      <p:sp>
        <p:nvSpPr>
          <p:cNvPr id="55300" name="Text Box 2"/>
          <p:cNvSpPr txBox="1">
            <a:spLocks noChangeArrowheads="1"/>
          </p:cNvSpPr>
          <p:nvPr/>
        </p:nvSpPr>
        <p:spPr bwMode="auto">
          <a:xfrm>
            <a:off x="3884613" y="8685213"/>
            <a:ext cx="2962275" cy="447675"/>
          </a:xfrm>
          <a:prstGeom prst="rect">
            <a:avLst/>
          </a:prstGeom>
          <a:noFill/>
          <a:ln w="9525">
            <a:noFill/>
            <a:round/>
            <a:headEnd/>
            <a:tailEnd/>
          </a:ln>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F83CBEC8-E9DC-44FF-BCC8-49597D523CEB}" type="slidenum">
              <a:rPr lang="en-US" sz="1200">
                <a:solidFill>
                  <a:srgbClr val="000000"/>
                </a:solidFill>
                <a:latin typeface="Arial"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25</a:t>
            </a:fld>
            <a:endParaRPr lang="en-US" sz="1200">
              <a:solidFill>
                <a:srgbClr val="000000"/>
              </a:solidFill>
              <a:latin typeface="Arial" charset="0"/>
            </a:endParaRPr>
          </a:p>
        </p:txBody>
      </p:sp>
      <p:sp>
        <p:nvSpPr>
          <p:cNvPr id="55301" name="Rectangle 3"/>
          <p:cNvSpPr>
            <a:spLocks noGrp="1" noRot="1" noChangeAspect="1" noChangeArrowheads="1" noTextEdit="1"/>
          </p:cNvSpPr>
          <p:nvPr>
            <p:ph type="sldImg"/>
          </p:nvPr>
        </p:nvSpPr>
        <p:spPr>
          <a:xfrm>
            <a:off x="1143000" y="685800"/>
            <a:ext cx="4568825" cy="3425825"/>
          </a:xfrm>
          <a:solidFill>
            <a:srgbClr val="FFFFFF"/>
          </a:solidFill>
          <a:ln/>
        </p:spPr>
      </p:sp>
      <p:sp>
        <p:nvSpPr>
          <p:cNvPr id="55302" name="Rectangle 4"/>
          <p:cNvSpPr>
            <a:spLocks noGrp="1" noChangeArrowheads="1"/>
          </p:cNvSpPr>
          <p:nvPr>
            <p:ph type="body" idx="1"/>
          </p:nvPr>
        </p:nvSpPr>
        <p:spPr>
          <a:xfrm>
            <a:off x="685800" y="4343400"/>
            <a:ext cx="5483225" cy="4111625"/>
          </a:xfrm>
          <a:noFill/>
          <a:ln/>
        </p:spPr>
        <p:txBody>
          <a:bodyPr wrap="none" anchor="ctr"/>
          <a:lstStyle/>
          <a:p>
            <a:endParaRPr lang="it-IT" smtClean="0">
              <a:latin typeface="Times New Roman" pitchFamily="18" charset="0"/>
              <a:ea typeface="ＭＳ Ｐゴシック"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17"/>
          <p:cNvSpPr>
            <a:spLocks noGrp="1" noChangeArrowheads="1"/>
          </p:cNvSpPr>
          <p:nvPr>
            <p:ph type="sldNum" sz="quarter"/>
          </p:nvPr>
        </p:nvSpPr>
        <p:spPr>
          <a:noFill/>
        </p:spPr>
        <p:txBody>
          <a:bodyPr/>
          <a:lstStyle/>
          <a:p>
            <a:fld id="{34B2CAFC-784D-47EE-B064-3819791EBBB8}" type="slidenum">
              <a:rPr lang="en-US" smtClean="0">
                <a:latin typeface="Arial" charset="0"/>
              </a:rPr>
              <a:pPr/>
              <a:t>26</a:t>
            </a:fld>
            <a:endParaRPr lang="en-US" smtClean="0">
              <a:latin typeface="Arial" charset="0"/>
            </a:endParaRPr>
          </a:p>
        </p:txBody>
      </p:sp>
      <p:sp>
        <p:nvSpPr>
          <p:cNvPr id="56323" name="Text Box 1"/>
          <p:cNvSpPr txBox="1">
            <a:spLocks noChangeArrowheads="1"/>
          </p:cNvSpPr>
          <p:nvPr/>
        </p:nvSpPr>
        <p:spPr bwMode="auto">
          <a:xfrm>
            <a:off x="3884613" y="8685213"/>
            <a:ext cx="2955925" cy="441325"/>
          </a:xfrm>
          <a:prstGeom prst="rect">
            <a:avLst/>
          </a:prstGeom>
          <a:noFill/>
          <a:ln w="9525">
            <a:noFill/>
            <a:round/>
            <a:headEnd/>
            <a:tailEnd/>
          </a:ln>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A0566B16-8E8E-4069-BDEE-A01726D72078}" type="slidenum">
              <a:rPr lang="en-US" sz="1200">
                <a:solidFill>
                  <a:srgbClr val="000000"/>
                </a:solidFill>
                <a:latin typeface="Arial"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26</a:t>
            </a:fld>
            <a:endParaRPr lang="en-US" sz="1200">
              <a:solidFill>
                <a:srgbClr val="000000"/>
              </a:solidFill>
              <a:latin typeface="Arial" charset="0"/>
            </a:endParaRPr>
          </a:p>
        </p:txBody>
      </p:sp>
      <p:sp>
        <p:nvSpPr>
          <p:cNvPr id="56324" name="Text Box 2"/>
          <p:cNvSpPr txBox="1">
            <a:spLocks noChangeArrowheads="1"/>
          </p:cNvSpPr>
          <p:nvPr/>
        </p:nvSpPr>
        <p:spPr bwMode="auto">
          <a:xfrm>
            <a:off x="3884613" y="8685213"/>
            <a:ext cx="2962275" cy="447675"/>
          </a:xfrm>
          <a:prstGeom prst="rect">
            <a:avLst/>
          </a:prstGeom>
          <a:noFill/>
          <a:ln w="9525">
            <a:noFill/>
            <a:round/>
            <a:headEnd/>
            <a:tailEnd/>
          </a:ln>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5BEC4A13-0E08-4040-A013-C8892EB4787D}" type="slidenum">
              <a:rPr lang="en-US" sz="1200">
                <a:solidFill>
                  <a:srgbClr val="000000"/>
                </a:solidFill>
                <a:latin typeface="Arial"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26</a:t>
            </a:fld>
            <a:endParaRPr lang="en-US" sz="1200">
              <a:solidFill>
                <a:srgbClr val="000000"/>
              </a:solidFill>
              <a:latin typeface="Arial" charset="0"/>
            </a:endParaRPr>
          </a:p>
        </p:txBody>
      </p:sp>
      <p:sp>
        <p:nvSpPr>
          <p:cNvPr id="56325" name="Rectangle 3"/>
          <p:cNvSpPr>
            <a:spLocks noGrp="1" noRot="1" noChangeAspect="1" noChangeArrowheads="1" noTextEdit="1"/>
          </p:cNvSpPr>
          <p:nvPr>
            <p:ph type="sldImg"/>
          </p:nvPr>
        </p:nvSpPr>
        <p:spPr>
          <a:xfrm>
            <a:off x="1143000" y="685800"/>
            <a:ext cx="4568825" cy="3425825"/>
          </a:xfrm>
          <a:solidFill>
            <a:srgbClr val="FFFFFF"/>
          </a:solidFill>
          <a:ln/>
        </p:spPr>
      </p:sp>
      <p:sp>
        <p:nvSpPr>
          <p:cNvPr id="56326" name="Rectangle 4"/>
          <p:cNvSpPr>
            <a:spLocks noGrp="1" noChangeArrowheads="1"/>
          </p:cNvSpPr>
          <p:nvPr>
            <p:ph type="body" idx="1"/>
          </p:nvPr>
        </p:nvSpPr>
        <p:spPr>
          <a:xfrm>
            <a:off x="685800" y="4343400"/>
            <a:ext cx="5483225" cy="4111625"/>
          </a:xfrm>
          <a:noFill/>
          <a:ln/>
        </p:spPr>
        <p:txBody>
          <a:bodyPr wrap="none" anchor="ctr"/>
          <a:lstStyle/>
          <a:p>
            <a:endParaRPr lang="it-IT" smtClean="0">
              <a:latin typeface="Times New Roman" pitchFamily="18" charset="0"/>
              <a:ea typeface="ＭＳ Ｐゴシック"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17"/>
          <p:cNvSpPr txBox="1">
            <a:spLocks noGrp="1" noChangeArrowheads="1"/>
          </p:cNvSpPr>
          <p:nvPr/>
        </p:nvSpPr>
        <p:spPr bwMode="auto">
          <a:xfrm>
            <a:off x="3884613" y="8685213"/>
            <a:ext cx="2954337" cy="439737"/>
          </a:xfrm>
          <a:prstGeom prst="rect">
            <a:avLst/>
          </a:prstGeom>
          <a:noFill/>
          <a:ln w="9525">
            <a:noFill/>
            <a:round/>
            <a:headEnd/>
            <a:tailEnd/>
          </a:ln>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F42291F6-71A1-40D7-B9C1-EA3B665ECEC2}" type="slidenum">
              <a:rPr lang="en-US" sz="1200">
                <a:solidFill>
                  <a:srgbClr val="000000"/>
                </a:solidFill>
                <a:latin typeface="Arial"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27</a:t>
            </a:fld>
            <a:endParaRPr lang="en-US" sz="1200">
              <a:solidFill>
                <a:srgbClr val="000000"/>
              </a:solidFill>
              <a:latin typeface="Arial" charset="0"/>
            </a:endParaRPr>
          </a:p>
        </p:txBody>
      </p:sp>
      <p:sp>
        <p:nvSpPr>
          <p:cNvPr id="65539" name="Text Box 1"/>
          <p:cNvSpPr txBox="1">
            <a:spLocks noChangeArrowheads="1"/>
          </p:cNvSpPr>
          <p:nvPr/>
        </p:nvSpPr>
        <p:spPr bwMode="auto">
          <a:xfrm>
            <a:off x="3884613" y="8685213"/>
            <a:ext cx="2955925" cy="441325"/>
          </a:xfrm>
          <a:prstGeom prst="rect">
            <a:avLst/>
          </a:prstGeom>
          <a:noFill/>
          <a:ln w="9525">
            <a:noFill/>
            <a:round/>
            <a:headEnd/>
            <a:tailEnd/>
          </a:ln>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A79EE770-EC6A-4F52-B896-2C27CDE05D05}" type="slidenum">
              <a:rPr lang="en-US" sz="1200">
                <a:solidFill>
                  <a:srgbClr val="000000"/>
                </a:solidFill>
                <a:latin typeface="Arial"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27</a:t>
            </a:fld>
            <a:endParaRPr lang="en-US" sz="1200">
              <a:solidFill>
                <a:srgbClr val="000000"/>
              </a:solidFill>
              <a:latin typeface="Arial" charset="0"/>
            </a:endParaRPr>
          </a:p>
        </p:txBody>
      </p:sp>
      <p:sp>
        <p:nvSpPr>
          <p:cNvPr id="65540" name="Text Box 2"/>
          <p:cNvSpPr txBox="1">
            <a:spLocks noChangeArrowheads="1"/>
          </p:cNvSpPr>
          <p:nvPr/>
        </p:nvSpPr>
        <p:spPr bwMode="auto">
          <a:xfrm>
            <a:off x="3884613" y="8685213"/>
            <a:ext cx="2962275" cy="447675"/>
          </a:xfrm>
          <a:prstGeom prst="rect">
            <a:avLst/>
          </a:prstGeom>
          <a:noFill/>
          <a:ln w="9525">
            <a:noFill/>
            <a:round/>
            <a:headEnd/>
            <a:tailEnd/>
          </a:ln>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C1E25D0B-92A6-45D8-8BAC-80D9B2EF5AC4}" type="slidenum">
              <a:rPr lang="en-US" sz="1200">
                <a:solidFill>
                  <a:srgbClr val="000000"/>
                </a:solidFill>
                <a:latin typeface="Arial"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27</a:t>
            </a:fld>
            <a:endParaRPr lang="en-US" sz="1200">
              <a:solidFill>
                <a:srgbClr val="000000"/>
              </a:solidFill>
              <a:latin typeface="Arial" charset="0"/>
            </a:endParaRPr>
          </a:p>
        </p:txBody>
      </p:sp>
      <p:sp>
        <p:nvSpPr>
          <p:cNvPr id="65541" name="Rectangle 3"/>
          <p:cNvSpPr>
            <a:spLocks noGrp="1" noRot="1" noChangeAspect="1" noChangeArrowheads="1" noTextEdit="1"/>
          </p:cNvSpPr>
          <p:nvPr>
            <p:ph type="sldImg"/>
          </p:nvPr>
        </p:nvSpPr>
        <p:spPr>
          <a:xfrm>
            <a:off x="1143000" y="685800"/>
            <a:ext cx="4568825" cy="3425825"/>
          </a:xfrm>
          <a:solidFill>
            <a:srgbClr val="FFFFFF"/>
          </a:solidFill>
          <a:ln/>
        </p:spPr>
      </p:sp>
      <p:sp>
        <p:nvSpPr>
          <p:cNvPr id="65542" name="Rectangle 4"/>
          <p:cNvSpPr>
            <a:spLocks noGrp="1" noChangeArrowheads="1"/>
          </p:cNvSpPr>
          <p:nvPr>
            <p:ph type="body" idx="1"/>
          </p:nvPr>
        </p:nvSpPr>
        <p:spPr>
          <a:xfrm>
            <a:off x="685800" y="4343400"/>
            <a:ext cx="5483225" cy="4111625"/>
          </a:xfrm>
          <a:noFill/>
          <a:ln/>
        </p:spPr>
        <p:txBody>
          <a:bodyPr wrap="none" anchor="ctr"/>
          <a:lstStyle/>
          <a:p>
            <a:r>
              <a:rPr lang="en-US" dirty="0" smtClean="0">
                <a:latin typeface="Times New Roman" pitchFamily="18" charset="0"/>
              </a:rPr>
              <a:t>A few </a:t>
            </a:r>
            <a:r>
              <a:rPr lang="en-US" smtClean="0">
                <a:latin typeface="Times New Roman" pitchFamily="18" charset="0"/>
              </a:rPr>
              <a:t>words about the SAGA layer…</a:t>
            </a:r>
            <a:endParaRPr lang="it-IT" smtClean="0">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17"/>
          <p:cNvSpPr>
            <a:spLocks noGrp="1" noChangeArrowheads="1"/>
          </p:cNvSpPr>
          <p:nvPr>
            <p:ph type="sldNum" sz="quarter"/>
          </p:nvPr>
        </p:nvSpPr>
        <p:spPr>
          <a:noFill/>
        </p:spPr>
        <p:txBody>
          <a:bodyPr/>
          <a:lstStyle/>
          <a:p>
            <a:fld id="{75481B5B-7DF9-4DEE-8A09-8A5DD794D178}" type="slidenum">
              <a:rPr lang="en-US" smtClean="0">
                <a:latin typeface="Arial" charset="0"/>
              </a:rPr>
              <a:pPr/>
              <a:t>28</a:t>
            </a:fld>
            <a:endParaRPr lang="en-US" smtClean="0">
              <a:latin typeface="Arial" charset="0"/>
            </a:endParaRPr>
          </a:p>
        </p:txBody>
      </p:sp>
      <p:sp>
        <p:nvSpPr>
          <p:cNvPr id="57347" name="Text Box 1"/>
          <p:cNvSpPr txBox="1">
            <a:spLocks noChangeArrowheads="1"/>
          </p:cNvSpPr>
          <p:nvPr/>
        </p:nvSpPr>
        <p:spPr bwMode="auto">
          <a:xfrm>
            <a:off x="3884613" y="8685213"/>
            <a:ext cx="2955925" cy="441325"/>
          </a:xfrm>
          <a:prstGeom prst="rect">
            <a:avLst/>
          </a:prstGeom>
          <a:noFill/>
          <a:ln w="9525">
            <a:noFill/>
            <a:round/>
            <a:headEnd/>
            <a:tailEnd/>
          </a:ln>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517FF456-5AA3-4900-AC23-280AA921557F}" type="slidenum">
              <a:rPr lang="en-US" sz="1200">
                <a:solidFill>
                  <a:srgbClr val="000000"/>
                </a:solidFill>
                <a:latin typeface="Arial"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28</a:t>
            </a:fld>
            <a:endParaRPr lang="en-US" sz="1200">
              <a:solidFill>
                <a:srgbClr val="000000"/>
              </a:solidFill>
              <a:latin typeface="Arial" charset="0"/>
            </a:endParaRPr>
          </a:p>
        </p:txBody>
      </p:sp>
      <p:sp>
        <p:nvSpPr>
          <p:cNvPr id="57348" name="Text Box 2"/>
          <p:cNvSpPr txBox="1">
            <a:spLocks noChangeArrowheads="1"/>
          </p:cNvSpPr>
          <p:nvPr/>
        </p:nvSpPr>
        <p:spPr bwMode="auto">
          <a:xfrm>
            <a:off x="3884613" y="8685213"/>
            <a:ext cx="2962275" cy="447675"/>
          </a:xfrm>
          <a:prstGeom prst="rect">
            <a:avLst/>
          </a:prstGeom>
          <a:noFill/>
          <a:ln w="9525">
            <a:noFill/>
            <a:round/>
            <a:headEnd/>
            <a:tailEnd/>
          </a:ln>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033BF876-2F9A-43D4-A06D-F3012DE80307}" type="slidenum">
              <a:rPr lang="en-US" sz="1200">
                <a:solidFill>
                  <a:srgbClr val="000000"/>
                </a:solidFill>
                <a:latin typeface="Arial"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28</a:t>
            </a:fld>
            <a:endParaRPr lang="en-US" sz="1200">
              <a:solidFill>
                <a:srgbClr val="000000"/>
              </a:solidFill>
              <a:latin typeface="Arial" charset="0"/>
            </a:endParaRPr>
          </a:p>
        </p:txBody>
      </p:sp>
      <p:sp>
        <p:nvSpPr>
          <p:cNvPr id="57349" name="Rectangle 3"/>
          <p:cNvSpPr>
            <a:spLocks noGrp="1" noRot="1" noChangeAspect="1" noChangeArrowheads="1" noTextEdit="1"/>
          </p:cNvSpPr>
          <p:nvPr>
            <p:ph type="sldImg"/>
          </p:nvPr>
        </p:nvSpPr>
        <p:spPr>
          <a:xfrm>
            <a:off x="1143000" y="685800"/>
            <a:ext cx="4568825" cy="3425825"/>
          </a:xfrm>
          <a:solidFill>
            <a:srgbClr val="FFFFFF"/>
          </a:solidFill>
          <a:ln/>
        </p:spPr>
      </p:sp>
      <p:sp>
        <p:nvSpPr>
          <p:cNvPr id="57350" name="Rectangle 4"/>
          <p:cNvSpPr>
            <a:spLocks noGrp="1" noChangeArrowheads="1"/>
          </p:cNvSpPr>
          <p:nvPr>
            <p:ph type="body" idx="1"/>
          </p:nvPr>
        </p:nvSpPr>
        <p:spPr>
          <a:xfrm>
            <a:off x="685800" y="4343400"/>
            <a:ext cx="5483225" cy="4111625"/>
          </a:xfrm>
          <a:noFill/>
          <a:ln/>
        </p:spPr>
        <p:txBody>
          <a:bodyPr wrap="none" anchor="ctr"/>
          <a:lstStyle/>
          <a:p>
            <a:r>
              <a:rPr lang="en-US" sz="1200" kern="1200" dirty="0" smtClean="0">
                <a:solidFill>
                  <a:srgbClr val="000000"/>
                </a:solidFill>
                <a:latin typeface="Times New Roman" pitchFamily="16" charset="0"/>
                <a:ea typeface="MS PGothic" pitchFamily="34" charset="-128"/>
                <a:cs typeface="+mn-cs"/>
              </a:rPr>
              <a:t>The current pilot system developed by </a:t>
            </a:r>
            <a:r>
              <a:rPr lang="en-US" sz="1200" kern="1200" dirty="0" err="1" smtClean="0">
                <a:solidFill>
                  <a:srgbClr val="000000"/>
                </a:solidFill>
                <a:latin typeface="Times New Roman" pitchFamily="16" charset="0"/>
                <a:ea typeface="MS PGothic" pitchFamily="34" charset="-128"/>
                <a:cs typeface="+mn-cs"/>
              </a:rPr>
              <a:t>WeNMR</a:t>
            </a:r>
            <a:r>
              <a:rPr lang="en-US" sz="1200" kern="1200" dirty="0" smtClean="0">
                <a:solidFill>
                  <a:srgbClr val="000000"/>
                </a:solidFill>
                <a:latin typeface="Times New Roman" pitchFamily="16" charset="0"/>
                <a:ea typeface="MS PGothic" pitchFamily="34" charset="-128"/>
                <a:cs typeface="+mn-cs"/>
              </a:rPr>
              <a:t> and </a:t>
            </a:r>
            <a:r>
              <a:rPr lang="en-US" sz="1200" kern="1200" dirty="0" err="1" smtClean="0">
                <a:solidFill>
                  <a:srgbClr val="000000"/>
                </a:solidFill>
                <a:latin typeface="Times New Roman" pitchFamily="16" charset="0"/>
                <a:ea typeface="MS PGothic" pitchFamily="34" charset="-128"/>
                <a:cs typeface="+mn-cs"/>
              </a:rPr>
              <a:t>SBGrid</a:t>
            </a:r>
            <a:r>
              <a:rPr lang="en-US" sz="1200" kern="1200" dirty="0" smtClean="0">
                <a:solidFill>
                  <a:srgbClr val="000000"/>
                </a:solidFill>
                <a:latin typeface="Times New Roman" pitchFamily="16" charset="0"/>
                <a:ea typeface="MS PGothic" pitchFamily="34" charset="-128"/>
                <a:cs typeface="+mn-cs"/>
              </a:rPr>
              <a:t> supports grid interoperability while allowing grid operators to control access and utilization. The developed system can provide US scientists who utilize the European portal infrastructure with opportunistic access to the NSF and </a:t>
            </a:r>
            <a:r>
              <a:rPr lang="en-US" sz="1200" kern="1200" dirty="0" err="1" smtClean="0">
                <a:solidFill>
                  <a:srgbClr val="000000"/>
                </a:solidFill>
                <a:latin typeface="Times New Roman" pitchFamily="16" charset="0"/>
                <a:ea typeface="MS PGothic" pitchFamily="34" charset="-128"/>
                <a:cs typeface="+mn-cs"/>
              </a:rPr>
              <a:t>DoE</a:t>
            </a:r>
            <a:r>
              <a:rPr lang="en-US" sz="1200" kern="1200" dirty="0" smtClean="0">
                <a:solidFill>
                  <a:srgbClr val="000000"/>
                </a:solidFill>
                <a:latin typeface="Times New Roman" pitchFamily="16" charset="0"/>
                <a:ea typeface="MS PGothic" pitchFamily="34" charset="-128"/>
                <a:cs typeface="+mn-cs"/>
              </a:rPr>
              <a:t> sponsored computational resources. Interoperability and collaboration will be crucial in the evolving e-Infrastructure landscape, in particular for the long-term sustainability of the services provided: for both sides, giving computational access to users outside their respective geographic/political locations (North America, EU) can only be justified provided that a proper mechanism for sharing of resources is in place.</a:t>
            </a:r>
            <a:endParaRPr lang="it-IT" sz="1200" kern="1200" dirty="0">
              <a:solidFill>
                <a:srgbClr val="000000"/>
              </a:solidFill>
              <a:latin typeface="Times New Roman" pitchFamily="16" charset="0"/>
              <a:ea typeface="MS PGothic" pitchFamily="34" charset="-128"/>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xfrm>
            <a:off x="1146175" y="685800"/>
            <a:ext cx="4548188" cy="34115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88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Arial" charset="0"/>
              <a:ea typeface="ＭＳ Ｐゴシック" charset="0"/>
              <a:cs typeface="ＭＳ Ｐゴシック" charset="0"/>
            </a:endParaRPr>
          </a:p>
        </p:txBody>
      </p:sp>
      <p:sp>
        <p:nvSpPr>
          <p:cNvPr id="788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583BBC4-FF09-374D-8251-19D6DC89B0B5}" type="slidenum">
              <a:rPr lang="de-DE" sz="1200"/>
              <a:pPr eaLnBrk="1" hangingPunct="1"/>
              <a:t>3</a:t>
            </a:fld>
            <a:endParaRPr lang="de-DE"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17"/>
          <p:cNvSpPr>
            <a:spLocks noGrp="1" noChangeArrowheads="1"/>
          </p:cNvSpPr>
          <p:nvPr>
            <p:ph type="sldNum" sz="quarter"/>
          </p:nvPr>
        </p:nvSpPr>
        <p:spPr>
          <a:noFill/>
        </p:spPr>
        <p:txBody>
          <a:bodyPr/>
          <a:lstStyle/>
          <a:p>
            <a:fld id="{E23495A5-82B6-4E69-9747-5214FE5B965C}" type="slidenum">
              <a:rPr lang="en-US" smtClean="0">
                <a:latin typeface="Arial" charset="0"/>
              </a:rPr>
              <a:pPr/>
              <a:t>5</a:t>
            </a:fld>
            <a:endParaRPr lang="en-US" smtClean="0">
              <a:latin typeface="Arial" charset="0"/>
            </a:endParaRPr>
          </a:p>
        </p:txBody>
      </p:sp>
      <p:sp>
        <p:nvSpPr>
          <p:cNvPr id="39939" name="Rectangle 1"/>
          <p:cNvSpPr>
            <a:spLocks noGrp="1" noRot="1" noChangeAspect="1" noChangeArrowheads="1" noTextEdit="1"/>
          </p:cNvSpPr>
          <p:nvPr>
            <p:ph type="sldImg"/>
          </p:nvPr>
        </p:nvSpPr>
        <p:spPr>
          <a:xfrm>
            <a:off x="1146175" y="685800"/>
            <a:ext cx="4549775" cy="3413125"/>
          </a:xfrm>
          <a:solidFill>
            <a:srgbClr val="FFFFFF"/>
          </a:solidFill>
          <a:ln/>
        </p:spPr>
      </p:sp>
      <p:sp>
        <p:nvSpPr>
          <p:cNvPr id="39940" name="Rectangle 2"/>
          <p:cNvSpPr>
            <a:spLocks noGrp="1" noChangeArrowheads="1"/>
          </p:cNvSpPr>
          <p:nvPr>
            <p:ph type="body" idx="1"/>
          </p:nvPr>
        </p:nvSpPr>
        <p:spPr>
          <a:xfrm>
            <a:off x="685800" y="4343400"/>
            <a:ext cx="5470525" cy="4098925"/>
          </a:xfrm>
          <a:noFill/>
          <a:ln/>
        </p:spPr>
        <p:txBody>
          <a:bodyPr wrap="none" anchor="ctr"/>
          <a:lstStyle/>
          <a:p>
            <a:endParaRPr lang="it-IT"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6175" y="685800"/>
            <a:ext cx="4548188" cy="3411538"/>
          </a:xfrm>
        </p:spPr>
      </p:sp>
      <p:sp>
        <p:nvSpPr>
          <p:cNvPr id="3" name="Segnaposto note 2"/>
          <p:cNvSpPr>
            <a:spLocks noGrp="1"/>
          </p:cNvSpPr>
          <p:nvPr>
            <p:ph type="body" idx="1"/>
          </p:nvPr>
        </p:nvSpPr>
        <p:spPr/>
        <p:txBody>
          <a:bodyPr>
            <a:normAutofit/>
          </a:bodyPr>
          <a:lstStyle/>
          <a:p>
            <a:r>
              <a:rPr lang="en-US" dirty="0" smtClean="0"/>
              <a:t>Marketplace:</a:t>
            </a:r>
            <a:r>
              <a:rPr lang="en-US" baseline="0" dirty="0" smtClean="0"/>
              <a:t> community specific non-intrusive advertisement</a:t>
            </a:r>
          </a:p>
          <a:p>
            <a:r>
              <a:rPr lang="en-GB" sz="1200" kern="1200" dirty="0" smtClean="0">
                <a:solidFill>
                  <a:srgbClr val="000000"/>
                </a:solidFill>
                <a:latin typeface="Times New Roman" pitchFamily="16" charset="0"/>
                <a:ea typeface="MS PGothic" pitchFamily="34" charset="-128"/>
                <a:cs typeface="+mn-cs"/>
              </a:rPr>
              <a:t>The marketplace allows the members of the worldwide NMR community to list, advertise and search information about Events, Jobs, Products, Services and Training</a:t>
            </a:r>
            <a:endParaRPr lang="en-US" baseline="0" dirty="0" smtClean="0"/>
          </a:p>
          <a:p>
            <a:r>
              <a:rPr lang="en-US" baseline="0" dirty="0" smtClean="0"/>
              <a:t>Disperse and aggregates news; blogs, events.. Often picked up by </a:t>
            </a:r>
            <a:r>
              <a:rPr lang="en-US" baseline="0" dirty="0" err="1" smtClean="0"/>
              <a:t>eScience</a:t>
            </a:r>
            <a:r>
              <a:rPr lang="en-US" baseline="0" dirty="0" smtClean="0"/>
              <a:t> Talk and </a:t>
            </a:r>
            <a:r>
              <a:rPr lang="en-US" baseline="0" dirty="0" err="1" smtClean="0"/>
              <a:t>GridCast</a:t>
            </a:r>
            <a:endParaRPr lang="it-IT" dirty="0" smtClean="0"/>
          </a:p>
          <a:p>
            <a:endParaRPr lang="it-IT" dirty="0"/>
          </a:p>
        </p:txBody>
      </p:sp>
      <p:sp>
        <p:nvSpPr>
          <p:cNvPr id="4" name="Segnaposto numero diapositiva 3"/>
          <p:cNvSpPr>
            <a:spLocks noGrp="1"/>
          </p:cNvSpPr>
          <p:nvPr>
            <p:ph type="sldNum" idx="10"/>
          </p:nvPr>
        </p:nvSpPr>
        <p:spPr/>
        <p:txBody>
          <a:bodyPr/>
          <a:lstStyle/>
          <a:p>
            <a:pPr>
              <a:defRPr/>
            </a:pPr>
            <a:fld id="{84C44A1E-C6CE-490D-9996-496E8285BFB6}" type="slidenum">
              <a:rPr lang="en-US" smtClean="0"/>
              <a:pPr>
                <a:defRPr/>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16"/>
          <p:cNvSpPr>
            <a:spLocks noGrp="1" noChangeArrowheads="1"/>
          </p:cNvSpPr>
          <p:nvPr>
            <p:ph type="sldNum"/>
          </p:nvPr>
        </p:nvSpPr>
        <p:spPr>
          <a:ln/>
        </p:spPr>
        <p:txBody>
          <a:bodyPr/>
          <a:lstStyle/>
          <a:p>
            <a:fld id="{7055F2A0-FB38-4436-A780-B30403171004}" type="slidenum">
              <a:rPr lang="en-US"/>
              <a:pPr/>
              <a:t>7</a:t>
            </a:fld>
            <a:endParaRPr lang="en-US"/>
          </a:p>
        </p:txBody>
      </p:sp>
      <p:sp>
        <p:nvSpPr>
          <p:cNvPr id="48129" name="Text Box 1"/>
          <p:cNvSpPr txBox="1">
            <a:spLocks noChangeArrowheads="1"/>
          </p:cNvSpPr>
          <p:nvPr/>
        </p:nvSpPr>
        <p:spPr bwMode="auto">
          <a:xfrm>
            <a:off x="3884613" y="8685213"/>
            <a:ext cx="2962275" cy="447675"/>
          </a:xfrm>
          <a:prstGeom prst="rect">
            <a:avLst/>
          </a:prstGeom>
          <a:noFill/>
          <a:ln w="9525">
            <a:noFill/>
            <a:round/>
            <a:headEnd/>
            <a:tailEnd/>
          </a:ln>
          <a:effectLst/>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04309287-0474-4E58-BAB9-ADE5B0309193}" type="slidenum">
              <a:rPr lang="en-US" sz="1200">
                <a:solidFill>
                  <a:srgbClr val="000000"/>
                </a:solidFill>
                <a:latin typeface="Arial" charset="0"/>
                <a:ea typeface="Lucida Sans Unicode" pitchFamily="32" charset="0"/>
                <a:cs typeface="Lucida Sans Unicode" pitchFamily="32"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7</a:t>
            </a:fld>
            <a:endParaRPr lang="en-US" sz="1200">
              <a:solidFill>
                <a:srgbClr val="000000"/>
              </a:solidFill>
              <a:latin typeface="Arial" charset="0"/>
              <a:ea typeface="Lucida Sans Unicode" pitchFamily="32" charset="0"/>
              <a:cs typeface="Lucida Sans Unicode" pitchFamily="32" charset="0"/>
            </a:endParaRPr>
          </a:p>
        </p:txBody>
      </p:sp>
      <p:sp>
        <p:nvSpPr>
          <p:cNvPr id="48130" name="Text Box 2"/>
          <p:cNvSpPr txBox="1">
            <a:spLocks noChangeArrowheads="1"/>
          </p:cNvSpPr>
          <p:nvPr/>
        </p:nvSpPr>
        <p:spPr bwMode="auto">
          <a:xfrm>
            <a:off x="3884613" y="8685213"/>
            <a:ext cx="2968625" cy="454025"/>
          </a:xfrm>
          <a:prstGeom prst="rect">
            <a:avLst/>
          </a:prstGeom>
          <a:noFill/>
          <a:ln w="9525">
            <a:noFill/>
            <a:round/>
            <a:headEnd/>
            <a:tailEnd/>
          </a:ln>
          <a:effectLst/>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5DAB7B8F-D319-4123-AE4D-4B34F5E68773}" type="slidenum">
              <a:rPr lang="en-US" sz="1200">
                <a:solidFill>
                  <a:srgbClr val="000000"/>
                </a:solidFill>
                <a:latin typeface="Arial" charset="0"/>
                <a:ea typeface="Lucida Sans Unicode" pitchFamily="32" charset="0"/>
                <a:cs typeface="Lucida Sans Unicode" pitchFamily="32"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7</a:t>
            </a:fld>
            <a:endParaRPr lang="en-US" sz="1200">
              <a:solidFill>
                <a:srgbClr val="000000"/>
              </a:solidFill>
              <a:latin typeface="Arial" charset="0"/>
              <a:ea typeface="Lucida Sans Unicode" pitchFamily="32" charset="0"/>
              <a:cs typeface="Lucida Sans Unicode" pitchFamily="32" charset="0"/>
            </a:endParaRPr>
          </a:p>
        </p:txBody>
      </p:sp>
      <p:sp>
        <p:nvSpPr>
          <p:cNvPr id="48131" name="Rectangle 3"/>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8132" name="Rectangle 4"/>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16"/>
          <p:cNvSpPr>
            <a:spLocks noGrp="1" noChangeArrowheads="1"/>
          </p:cNvSpPr>
          <p:nvPr>
            <p:ph type="sldNum"/>
          </p:nvPr>
        </p:nvSpPr>
        <p:spPr>
          <a:ln/>
        </p:spPr>
        <p:txBody>
          <a:bodyPr/>
          <a:lstStyle/>
          <a:p>
            <a:fld id="{7A4D04E2-D88B-46F8-97E8-4E683F0F1407}" type="slidenum">
              <a:rPr lang="en-US"/>
              <a:pPr/>
              <a:t>8</a:t>
            </a:fld>
            <a:endParaRPr lang="en-US"/>
          </a:p>
        </p:txBody>
      </p:sp>
      <p:sp>
        <p:nvSpPr>
          <p:cNvPr id="49153" name="Text Box 1"/>
          <p:cNvSpPr txBox="1">
            <a:spLocks noChangeArrowheads="1"/>
          </p:cNvSpPr>
          <p:nvPr/>
        </p:nvSpPr>
        <p:spPr bwMode="auto">
          <a:xfrm>
            <a:off x="3884613" y="8685213"/>
            <a:ext cx="2962275" cy="447675"/>
          </a:xfrm>
          <a:prstGeom prst="rect">
            <a:avLst/>
          </a:prstGeom>
          <a:noFill/>
          <a:ln w="9525">
            <a:noFill/>
            <a:round/>
            <a:headEnd/>
            <a:tailEnd/>
          </a:ln>
          <a:effectLst/>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8C8A5B13-450A-4B9A-8567-370DC0660D87}" type="slidenum">
              <a:rPr lang="en-US" sz="1200">
                <a:solidFill>
                  <a:srgbClr val="000000"/>
                </a:solidFill>
                <a:latin typeface="Arial" charset="0"/>
                <a:ea typeface="Lucida Sans Unicode" pitchFamily="32" charset="0"/>
                <a:cs typeface="Lucida Sans Unicode" pitchFamily="32"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8</a:t>
            </a:fld>
            <a:endParaRPr lang="en-US" sz="1200">
              <a:solidFill>
                <a:srgbClr val="000000"/>
              </a:solidFill>
              <a:latin typeface="Arial" charset="0"/>
              <a:ea typeface="Lucida Sans Unicode" pitchFamily="32" charset="0"/>
              <a:cs typeface="Lucida Sans Unicode" pitchFamily="32" charset="0"/>
            </a:endParaRPr>
          </a:p>
        </p:txBody>
      </p:sp>
      <p:sp>
        <p:nvSpPr>
          <p:cNvPr id="49154" name="Text Box 2"/>
          <p:cNvSpPr txBox="1">
            <a:spLocks noChangeArrowheads="1"/>
          </p:cNvSpPr>
          <p:nvPr/>
        </p:nvSpPr>
        <p:spPr bwMode="auto">
          <a:xfrm>
            <a:off x="3884613" y="8685213"/>
            <a:ext cx="2968625" cy="454025"/>
          </a:xfrm>
          <a:prstGeom prst="rect">
            <a:avLst/>
          </a:prstGeom>
          <a:noFill/>
          <a:ln w="9525">
            <a:noFill/>
            <a:round/>
            <a:headEnd/>
            <a:tailEnd/>
          </a:ln>
          <a:effectLst/>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212972E9-FBC1-444C-8196-1B14FCB4F098}" type="slidenum">
              <a:rPr lang="en-US" sz="1200">
                <a:solidFill>
                  <a:srgbClr val="000000"/>
                </a:solidFill>
                <a:latin typeface="Arial" charset="0"/>
                <a:ea typeface="Lucida Sans Unicode" pitchFamily="32" charset="0"/>
                <a:cs typeface="Lucida Sans Unicode" pitchFamily="32"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8</a:t>
            </a:fld>
            <a:endParaRPr lang="en-US" sz="1200">
              <a:solidFill>
                <a:srgbClr val="000000"/>
              </a:solidFill>
              <a:latin typeface="Arial" charset="0"/>
              <a:ea typeface="Lucida Sans Unicode" pitchFamily="32" charset="0"/>
              <a:cs typeface="Lucida Sans Unicode" pitchFamily="32" charset="0"/>
            </a:endParaRPr>
          </a:p>
        </p:txBody>
      </p:sp>
      <p:sp>
        <p:nvSpPr>
          <p:cNvPr id="49155" name="Rectangle 3"/>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9156" name="Rectangle 4"/>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16"/>
          <p:cNvSpPr>
            <a:spLocks noGrp="1" noChangeArrowheads="1"/>
          </p:cNvSpPr>
          <p:nvPr>
            <p:ph type="sldNum"/>
          </p:nvPr>
        </p:nvSpPr>
        <p:spPr>
          <a:ln/>
        </p:spPr>
        <p:txBody>
          <a:bodyPr/>
          <a:lstStyle/>
          <a:p>
            <a:fld id="{E969E34C-22D0-455A-8349-EBA48A6A9AA6}" type="slidenum">
              <a:rPr lang="en-US"/>
              <a:pPr/>
              <a:t>9</a:t>
            </a:fld>
            <a:endParaRPr lang="en-US"/>
          </a:p>
        </p:txBody>
      </p:sp>
      <p:sp>
        <p:nvSpPr>
          <p:cNvPr id="50177" name="Text Box 1"/>
          <p:cNvSpPr txBox="1">
            <a:spLocks noChangeArrowheads="1"/>
          </p:cNvSpPr>
          <p:nvPr/>
        </p:nvSpPr>
        <p:spPr bwMode="auto">
          <a:xfrm>
            <a:off x="3884613" y="8685213"/>
            <a:ext cx="2962275" cy="447675"/>
          </a:xfrm>
          <a:prstGeom prst="rect">
            <a:avLst/>
          </a:prstGeom>
          <a:noFill/>
          <a:ln w="9525">
            <a:noFill/>
            <a:round/>
            <a:headEnd/>
            <a:tailEnd/>
          </a:ln>
          <a:effectLst/>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ED700EDF-1585-4C17-B8DA-304F3455B5B6}" type="slidenum">
              <a:rPr lang="en-US" sz="1200">
                <a:solidFill>
                  <a:srgbClr val="000000"/>
                </a:solidFill>
                <a:latin typeface="Arial" charset="0"/>
                <a:ea typeface="Lucida Sans Unicode" pitchFamily="32" charset="0"/>
                <a:cs typeface="Lucida Sans Unicode" pitchFamily="32"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9</a:t>
            </a:fld>
            <a:endParaRPr lang="en-US" sz="1200">
              <a:solidFill>
                <a:srgbClr val="000000"/>
              </a:solidFill>
              <a:latin typeface="Arial" charset="0"/>
              <a:ea typeface="Lucida Sans Unicode" pitchFamily="32" charset="0"/>
              <a:cs typeface="Lucida Sans Unicode" pitchFamily="32" charset="0"/>
            </a:endParaRPr>
          </a:p>
        </p:txBody>
      </p:sp>
      <p:sp>
        <p:nvSpPr>
          <p:cNvPr id="50178" name="Text Box 2"/>
          <p:cNvSpPr txBox="1">
            <a:spLocks noChangeArrowheads="1"/>
          </p:cNvSpPr>
          <p:nvPr/>
        </p:nvSpPr>
        <p:spPr bwMode="auto">
          <a:xfrm>
            <a:off x="3884613" y="8685213"/>
            <a:ext cx="2968625" cy="454025"/>
          </a:xfrm>
          <a:prstGeom prst="rect">
            <a:avLst/>
          </a:prstGeom>
          <a:noFill/>
          <a:ln w="9525">
            <a:noFill/>
            <a:round/>
            <a:headEnd/>
            <a:tailEnd/>
          </a:ln>
          <a:effectLst/>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E89D2119-76E9-4DC1-9D1C-9E708CAAD210}" type="slidenum">
              <a:rPr lang="en-US" sz="1200">
                <a:solidFill>
                  <a:srgbClr val="000000"/>
                </a:solidFill>
                <a:latin typeface="Arial" charset="0"/>
                <a:ea typeface="Lucida Sans Unicode" pitchFamily="32" charset="0"/>
                <a:cs typeface="Lucida Sans Unicode" pitchFamily="32"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9</a:t>
            </a:fld>
            <a:endParaRPr lang="en-US" sz="1200">
              <a:solidFill>
                <a:srgbClr val="000000"/>
              </a:solidFill>
              <a:latin typeface="Arial" charset="0"/>
              <a:ea typeface="Lucida Sans Unicode" pitchFamily="32" charset="0"/>
              <a:cs typeface="Lucida Sans Unicode" pitchFamily="32" charset="0"/>
            </a:endParaRPr>
          </a:p>
        </p:txBody>
      </p:sp>
      <p:sp>
        <p:nvSpPr>
          <p:cNvPr id="50179" name="Rectangle 3"/>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0180" name="Rectangle 4"/>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17"/>
          <p:cNvSpPr txBox="1">
            <a:spLocks noGrp="1" noChangeArrowheads="1"/>
          </p:cNvSpPr>
          <p:nvPr/>
        </p:nvSpPr>
        <p:spPr bwMode="auto">
          <a:xfrm>
            <a:off x="3884613" y="8685213"/>
            <a:ext cx="2954337" cy="439737"/>
          </a:xfrm>
          <a:prstGeom prst="rect">
            <a:avLst/>
          </a:prstGeom>
          <a:noFill/>
          <a:ln w="9525">
            <a:noFill/>
            <a:round/>
            <a:headEnd/>
            <a:tailEnd/>
          </a:ln>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9D4FB0D4-B5E1-4FCE-958B-8F6B2AFEBC82}" type="slidenum">
              <a:rPr lang="en-US" sz="1200">
                <a:solidFill>
                  <a:srgbClr val="000000"/>
                </a:solidFill>
                <a:latin typeface="Arial"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10</a:t>
            </a:fld>
            <a:endParaRPr lang="en-US" sz="1200">
              <a:solidFill>
                <a:srgbClr val="000000"/>
              </a:solidFill>
              <a:latin typeface="Arial" charset="0"/>
            </a:endParaRPr>
          </a:p>
        </p:txBody>
      </p:sp>
      <p:sp>
        <p:nvSpPr>
          <p:cNvPr id="56323" name="Text Box 1"/>
          <p:cNvSpPr txBox="1">
            <a:spLocks noChangeArrowheads="1"/>
          </p:cNvSpPr>
          <p:nvPr/>
        </p:nvSpPr>
        <p:spPr bwMode="auto">
          <a:xfrm>
            <a:off x="3884613" y="8685213"/>
            <a:ext cx="2955925" cy="441325"/>
          </a:xfrm>
          <a:prstGeom prst="rect">
            <a:avLst/>
          </a:prstGeom>
          <a:noFill/>
          <a:ln w="9525">
            <a:noFill/>
            <a:round/>
            <a:headEnd/>
            <a:tailEnd/>
          </a:ln>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CF0F05A7-32C1-463F-9D74-176203C777CB}" type="slidenum">
              <a:rPr lang="en-US" sz="1200">
                <a:solidFill>
                  <a:srgbClr val="000000"/>
                </a:solidFill>
                <a:latin typeface="Arial"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10</a:t>
            </a:fld>
            <a:endParaRPr lang="en-US" sz="1200">
              <a:solidFill>
                <a:srgbClr val="000000"/>
              </a:solidFill>
              <a:latin typeface="Arial" charset="0"/>
            </a:endParaRPr>
          </a:p>
        </p:txBody>
      </p:sp>
      <p:sp>
        <p:nvSpPr>
          <p:cNvPr id="56324" name="Text Box 2"/>
          <p:cNvSpPr txBox="1">
            <a:spLocks noChangeArrowheads="1"/>
          </p:cNvSpPr>
          <p:nvPr/>
        </p:nvSpPr>
        <p:spPr bwMode="auto">
          <a:xfrm>
            <a:off x="3884613" y="8685213"/>
            <a:ext cx="2962275" cy="447675"/>
          </a:xfrm>
          <a:prstGeom prst="rect">
            <a:avLst/>
          </a:prstGeom>
          <a:noFill/>
          <a:ln w="9525">
            <a:noFill/>
            <a:round/>
            <a:headEnd/>
            <a:tailEnd/>
          </a:ln>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B00105B4-B01D-4D04-A63D-1327809A5F88}" type="slidenum">
              <a:rPr lang="en-US" sz="1200">
                <a:solidFill>
                  <a:srgbClr val="000000"/>
                </a:solidFill>
                <a:latin typeface="Arial"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10</a:t>
            </a:fld>
            <a:endParaRPr lang="en-US" sz="1200">
              <a:solidFill>
                <a:srgbClr val="000000"/>
              </a:solidFill>
              <a:latin typeface="Arial" charset="0"/>
            </a:endParaRPr>
          </a:p>
        </p:txBody>
      </p:sp>
      <p:sp>
        <p:nvSpPr>
          <p:cNvPr id="56325" name="Rectangle 3"/>
          <p:cNvSpPr>
            <a:spLocks noGrp="1" noRot="1" noChangeAspect="1" noChangeArrowheads="1" noTextEdit="1"/>
          </p:cNvSpPr>
          <p:nvPr>
            <p:ph type="sldImg"/>
          </p:nvPr>
        </p:nvSpPr>
        <p:spPr>
          <a:xfrm>
            <a:off x="1143000" y="685800"/>
            <a:ext cx="4572000" cy="3429000"/>
          </a:xfrm>
          <a:solidFill>
            <a:srgbClr val="FFFFFF"/>
          </a:solidFill>
          <a:ln/>
        </p:spPr>
      </p:sp>
      <p:sp>
        <p:nvSpPr>
          <p:cNvPr id="56326" name="Rectangle 4"/>
          <p:cNvSpPr>
            <a:spLocks noGrp="1" noChangeArrowheads="1"/>
          </p:cNvSpPr>
          <p:nvPr>
            <p:ph type="body" idx="1"/>
          </p:nvPr>
        </p:nvSpPr>
        <p:spPr>
          <a:xfrm>
            <a:off x="685800" y="4343400"/>
            <a:ext cx="5486400" cy="4114800"/>
          </a:xfrm>
          <a:noFill/>
          <a:ln/>
        </p:spPr>
        <p:txBody>
          <a:bodyPr wrap="none" anchor="ctr"/>
          <a:lstStyle/>
          <a:p>
            <a:endParaRPr lang="it-IT"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pic>
        <p:nvPicPr>
          <p:cNvPr id="4" name="Picture 5"/>
          <p:cNvPicPr>
            <a:picLocks noChangeAspect="1" noChangeArrowheads="1"/>
          </p:cNvPicPr>
          <p:nvPr userDrawn="1"/>
        </p:nvPicPr>
        <p:blipFill>
          <a:blip r:embed="rId2" cstate="print"/>
          <a:srcRect/>
          <a:stretch>
            <a:fillRect/>
          </a:stretch>
        </p:blipFill>
        <p:spPr bwMode="auto">
          <a:xfrm>
            <a:off x="34925" y="6432550"/>
            <a:ext cx="936625" cy="381000"/>
          </a:xfrm>
          <a:prstGeom prst="rect">
            <a:avLst/>
          </a:prstGeom>
          <a:noFill/>
          <a:ln w="9525">
            <a:noFill/>
            <a:miter lim="800000"/>
            <a:headEnd/>
            <a:tailEnd/>
          </a:ln>
        </p:spPr>
      </p:pic>
      <p:pic>
        <p:nvPicPr>
          <p:cNvPr id="5" name="Picture 6"/>
          <p:cNvPicPr>
            <a:picLocks noChangeAspect="1" noChangeArrowheads="1"/>
          </p:cNvPicPr>
          <p:nvPr userDrawn="1"/>
        </p:nvPicPr>
        <p:blipFill>
          <a:blip r:embed="rId3" cstate="print"/>
          <a:srcRect/>
          <a:stretch>
            <a:fillRect/>
          </a:stretch>
        </p:blipFill>
        <p:spPr bwMode="auto">
          <a:xfrm>
            <a:off x="8569325" y="6381750"/>
            <a:ext cx="539750" cy="434975"/>
          </a:xfrm>
          <a:prstGeom prst="rect">
            <a:avLst/>
          </a:prstGeom>
          <a:noFill/>
          <a:ln w="9525">
            <a:noFill/>
            <a:miter lim="800000"/>
            <a:headEnd/>
            <a:tailEnd/>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00813" y="146050"/>
            <a:ext cx="1938337" cy="57864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4213" y="146050"/>
            <a:ext cx="5664200" cy="57864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pic>
        <p:nvPicPr>
          <p:cNvPr id="4" name="Picture 5"/>
          <p:cNvPicPr>
            <a:picLocks noChangeAspect="1" noChangeArrowheads="1"/>
          </p:cNvPicPr>
          <p:nvPr userDrawn="1"/>
        </p:nvPicPr>
        <p:blipFill>
          <a:blip r:embed="rId2" cstate="print"/>
          <a:srcRect/>
          <a:stretch>
            <a:fillRect/>
          </a:stretch>
        </p:blipFill>
        <p:spPr bwMode="auto">
          <a:xfrm>
            <a:off x="34925" y="6432550"/>
            <a:ext cx="936625" cy="381000"/>
          </a:xfrm>
          <a:prstGeom prst="rect">
            <a:avLst/>
          </a:prstGeom>
          <a:noFill/>
          <a:ln w="9525">
            <a:noFill/>
            <a:miter lim="800000"/>
            <a:headEnd/>
            <a:tailEnd/>
          </a:ln>
        </p:spPr>
      </p:pic>
      <p:pic>
        <p:nvPicPr>
          <p:cNvPr id="5" name="Picture 6"/>
          <p:cNvPicPr>
            <a:picLocks noChangeAspect="1" noChangeArrowheads="1"/>
          </p:cNvPicPr>
          <p:nvPr userDrawn="1"/>
        </p:nvPicPr>
        <p:blipFill>
          <a:blip r:embed="rId3" cstate="print"/>
          <a:srcRect/>
          <a:stretch>
            <a:fillRect/>
          </a:stretch>
        </p:blipFill>
        <p:spPr bwMode="auto">
          <a:xfrm>
            <a:off x="8569325" y="6381750"/>
            <a:ext cx="539750" cy="434975"/>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5"/>
          <p:cNvSpPr>
            <a:spLocks noGrp="1" noChangeArrowheads="1"/>
          </p:cNvSpPr>
          <p:nvPr>
            <p:ph type="sldNum" idx="10"/>
          </p:nvPr>
        </p:nvSpPr>
        <p:spPr>
          <a:xfrm>
            <a:off x="7046913" y="6553200"/>
            <a:ext cx="2116137" cy="458788"/>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6E9FA3C7-2E35-4A69-8C14-66B297AAFFF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4213" y="1341438"/>
            <a:ext cx="3800475" cy="4591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37088" y="1341438"/>
            <a:ext cx="3802062" cy="4591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pic>
        <p:nvPicPr>
          <p:cNvPr id="2" name="Picture 5"/>
          <p:cNvPicPr>
            <a:picLocks noChangeAspect="1" noChangeArrowheads="1"/>
          </p:cNvPicPr>
          <p:nvPr userDrawn="1"/>
        </p:nvPicPr>
        <p:blipFill>
          <a:blip r:embed="rId2" cstate="print"/>
          <a:srcRect/>
          <a:stretch>
            <a:fillRect/>
          </a:stretch>
        </p:blipFill>
        <p:spPr bwMode="auto">
          <a:xfrm>
            <a:off x="34925" y="6432550"/>
            <a:ext cx="936625" cy="381000"/>
          </a:xfrm>
          <a:prstGeom prst="rect">
            <a:avLst/>
          </a:prstGeom>
          <a:noFill/>
          <a:ln w="9525">
            <a:noFill/>
            <a:miter lim="800000"/>
            <a:headEnd/>
            <a:tailEnd/>
          </a:ln>
        </p:spPr>
      </p:pic>
      <p:pic>
        <p:nvPicPr>
          <p:cNvPr id="3" name="Picture 6"/>
          <p:cNvPicPr>
            <a:picLocks noChangeAspect="1" noChangeArrowheads="1"/>
          </p:cNvPicPr>
          <p:nvPr userDrawn="1"/>
        </p:nvPicPr>
        <p:blipFill>
          <a:blip r:embed="rId3" cstate="print"/>
          <a:srcRect/>
          <a:stretch>
            <a:fillRect/>
          </a:stretch>
        </p:blipFill>
        <p:spPr bwMode="auto">
          <a:xfrm>
            <a:off x="8569325" y="6381750"/>
            <a:ext cx="539750" cy="434975"/>
          </a:xfrm>
          <a:prstGeom prst="rect">
            <a:avLst/>
          </a:prstGeom>
          <a:noFill/>
          <a:ln w="9525">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pic>
        <p:nvPicPr>
          <p:cNvPr id="5" name="Picture 5"/>
          <p:cNvPicPr>
            <a:picLocks noChangeAspect="1" noChangeArrowheads="1"/>
          </p:cNvPicPr>
          <p:nvPr userDrawn="1"/>
        </p:nvPicPr>
        <p:blipFill>
          <a:blip r:embed="rId2" cstate="print"/>
          <a:srcRect/>
          <a:stretch>
            <a:fillRect/>
          </a:stretch>
        </p:blipFill>
        <p:spPr bwMode="auto">
          <a:xfrm>
            <a:off x="34925" y="6432550"/>
            <a:ext cx="936625" cy="381000"/>
          </a:xfrm>
          <a:prstGeom prst="rect">
            <a:avLst/>
          </a:prstGeom>
          <a:noFill/>
          <a:ln w="9525">
            <a:noFill/>
            <a:miter lim="800000"/>
            <a:headEnd/>
            <a:tailEnd/>
          </a:ln>
        </p:spPr>
      </p:pic>
      <p:pic>
        <p:nvPicPr>
          <p:cNvPr id="6" name="Picture 6"/>
          <p:cNvPicPr>
            <a:picLocks noChangeAspect="1" noChangeArrowheads="1"/>
          </p:cNvPicPr>
          <p:nvPr userDrawn="1"/>
        </p:nvPicPr>
        <p:blipFill>
          <a:blip r:embed="rId3" cstate="print"/>
          <a:srcRect/>
          <a:stretch>
            <a:fillRect/>
          </a:stretch>
        </p:blipFill>
        <p:spPr bwMode="auto">
          <a:xfrm>
            <a:off x="8569325" y="6381750"/>
            <a:ext cx="539750" cy="434975"/>
          </a:xfrm>
          <a:prstGeom prst="rect">
            <a:avLst/>
          </a:prstGeom>
          <a:noFill/>
          <a:ln w="9525">
            <a:noFill/>
            <a:miter lim="800000"/>
            <a:headEnd/>
            <a:tailEnd/>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pic>
        <p:nvPicPr>
          <p:cNvPr id="5" name="Picture 5"/>
          <p:cNvPicPr>
            <a:picLocks noChangeAspect="1" noChangeArrowheads="1"/>
          </p:cNvPicPr>
          <p:nvPr userDrawn="1"/>
        </p:nvPicPr>
        <p:blipFill>
          <a:blip r:embed="rId2" cstate="print"/>
          <a:srcRect/>
          <a:stretch>
            <a:fillRect/>
          </a:stretch>
        </p:blipFill>
        <p:spPr bwMode="auto">
          <a:xfrm>
            <a:off x="34925" y="6432550"/>
            <a:ext cx="936625" cy="381000"/>
          </a:xfrm>
          <a:prstGeom prst="rect">
            <a:avLst/>
          </a:prstGeom>
          <a:noFill/>
          <a:ln w="9525">
            <a:noFill/>
            <a:miter lim="800000"/>
            <a:headEnd/>
            <a:tailEnd/>
          </a:ln>
        </p:spPr>
      </p:pic>
      <p:pic>
        <p:nvPicPr>
          <p:cNvPr id="6" name="Picture 6"/>
          <p:cNvPicPr>
            <a:picLocks noChangeAspect="1" noChangeArrowheads="1"/>
          </p:cNvPicPr>
          <p:nvPr userDrawn="1"/>
        </p:nvPicPr>
        <p:blipFill>
          <a:blip r:embed="rId3" cstate="print"/>
          <a:srcRect/>
          <a:stretch>
            <a:fillRect/>
          </a:stretch>
        </p:blipFill>
        <p:spPr bwMode="auto">
          <a:xfrm>
            <a:off x="8569325" y="6381750"/>
            <a:ext cx="539750" cy="434975"/>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bwMode="auto">
          <a:xfrm>
            <a:off x="1763713" y="146050"/>
            <a:ext cx="6103937" cy="931863"/>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5123" name="Rectangle 2"/>
          <p:cNvSpPr>
            <a:spLocks noGrp="1" noChangeArrowheads="1"/>
          </p:cNvSpPr>
          <p:nvPr>
            <p:ph type="body" idx="1"/>
          </p:nvPr>
        </p:nvSpPr>
        <p:spPr bwMode="auto">
          <a:xfrm>
            <a:off x="684213" y="1341438"/>
            <a:ext cx="7754937" cy="4591050"/>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pic>
        <p:nvPicPr>
          <p:cNvPr id="5124" name="Picture 6"/>
          <p:cNvPicPr>
            <a:picLocks noChangeAspect="1" noChangeArrowheads="1"/>
          </p:cNvPicPr>
          <p:nvPr userDrawn="1"/>
        </p:nvPicPr>
        <p:blipFill>
          <a:blip r:embed="rId13" cstate="print"/>
          <a:srcRect/>
          <a:stretch>
            <a:fillRect/>
          </a:stretch>
        </p:blipFill>
        <p:spPr bwMode="auto">
          <a:xfrm>
            <a:off x="-33338" y="44450"/>
            <a:ext cx="428626" cy="958850"/>
          </a:xfrm>
          <a:prstGeom prst="rect">
            <a:avLst/>
          </a:prstGeom>
          <a:noFill/>
          <a:ln w="9525">
            <a:noFill/>
            <a:round/>
            <a:headEnd/>
            <a:tailEnd/>
          </a:ln>
        </p:spPr>
      </p:pic>
      <p:pic>
        <p:nvPicPr>
          <p:cNvPr id="5" name="Picture 5"/>
          <p:cNvPicPr>
            <a:picLocks noChangeAspect="1" noChangeArrowheads="1"/>
          </p:cNvPicPr>
          <p:nvPr userDrawn="1"/>
        </p:nvPicPr>
        <p:blipFill>
          <a:blip r:embed="rId14" cstate="print"/>
          <a:srcRect/>
          <a:stretch>
            <a:fillRect/>
          </a:stretch>
        </p:blipFill>
        <p:spPr bwMode="auto">
          <a:xfrm>
            <a:off x="34925" y="6432550"/>
            <a:ext cx="936625" cy="381000"/>
          </a:xfrm>
          <a:prstGeom prst="rect">
            <a:avLst/>
          </a:prstGeom>
          <a:noFill/>
          <a:ln w="9525">
            <a:noFill/>
            <a:miter lim="800000"/>
            <a:headEnd/>
            <a:tailEnd/>
          </a:ln>
        </p:spPr>
      </p:pic>
      <p:pic>
        <p:nvPicPr>
          <p:cNvPr id="6" name="Picture 6"/>
          <p:cNvPicPr>
            <a:picLocks noChangeAspect="1" noChangeArrowheads="1"/>
          </p:cNvPicPr>
          <p:nvPr userDrawn="1"/>
        </p:nvPicPr>
        <p:blipFill>
          <a:blip r:embed="rId15" cstate="print"/>
          <a:srcRect/>
          <a:stretch>
            <a:fillRect/>
          </a:stretch>
        </p:blipFill>
        <p:spPr bwMode="auto">
          <a:xfrm>
            <a:off x="8569325" y="6381750"/>
            <a:ext cx="539750" cy="4349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0" r:id="rId1"/>
    <p:sldLayoutId id="2147483741" r:id="rId2"/>
    <p:sldLayoutId id="2147483749" r:id="rId3"/>
    <p:sldLayoutId id="2147483742" r:id="rId4"/>
    <p:sldLayoutId id="2147483743" r:id="rId5"/>
    <p:sldLayoutId id="2147483744" r:id="rId6"/>
    <p:sldLayoutId id="2147483750" r:id="rId7"/>
    <p:sldLayoutId id="2147483745" r:id="rId8"/>
    <p:sldLayoutId id="2147483746" r:id="rId9"/>
    <p:sldLayoutId id="2147483747" r:id="rId10"/>
    <p:sldLayoutId id="2147483748" r:id="rId11"/>
  </p:sldLayoutIdLst>
  <p:txStyles>
    <p:titleStyle>
      <a:lvl1pPr algn="ctr" defTabSz="457200" rtl="0" eaLnBrk="0" fontAlgn="base" hangingPunct="0">
        <a:spcBef>
          <a:spcPct val="0"/>
        </a:spcBef>
        <a:spcAft>
          <a:spcPct val="0"/>
        </a:spcAft>
        <a:buClr>
          <a:srgbClr val="000000"/>
        </a:buClr>
        <a:buSzPct val="100000"/>
        <a:buFont typeface="Times New Roman" pitchFamily="18" charset="0"/>
        <a:defRPr sz="2800" b="1">
          <a:solidFill>
            <a:srgbClr val="4D4D4D"/>
          </a:solidFill>
          <a:latin typeface="+mj-lt"/>
          <a:ea typeface="MS PGothic" pitchFamily="34" charset="-128"/>
          <a:cs typeface="+mj-cs"/>
        </a:defRPr>
      </a:lvl1pPr>
      <a:lvl2pPr algn="ctr" defTabSz="457200" rtl="0" eaLnBrk="0" fontAlgn="base" hangingPunct="0">
        <a:spcBef>
          <a:spcPct val="0"/>
        </a:spcBef>
        <a:spcAft>
          <a:spcPct val="0"/>
        </a:spcAft>
        <a:buClr>
          <a:srgbClr val="000000"/>
        </a:buClr>
        <a:buSzPct val="100000"/>
        <a:buFont typeface="Times New Roman" pitchFamily="18" charset="0"/>
        <a:defRPr sz="2800" b="1">
          <a:solidFill>
            <a:srgbClr val="4D4D4D"/>
          </a:solidFill>
          <a:latin typeface="Calibri" pitchFamily="32" charset="0"/>
          <a:ea typeface="MS PGothic" pitchFamily="34" charset="-128"/>
          <a:cs typeface="Lucida Sans Unicode" pitchFamily="32" charset="0"/>
        </a:defRPr>
      </a:lvl2pPr>
      <a:lvl3pPr algn="ctr" defTabSz="457200" rtl="0" eaLnBrk="0" fontAlgn="base" hangingPunct="0">
        <a:spcBef>
          <a:spcPct val="0"/>
        </a:spcBef>
        <a:spcAft>
          <a:spcPct val="0"/>
        </a:spcAft>
        <a:buClr>
          <a:srgbClr val="000000"/>
        </a:buClr>
        <a:buSzPct val="100000"/>
        <a:buFont typeface="Times New Roman" pitchFamily="18" charset="0"/>
        <a:defRPr sz="2800" b="1">
          <a:solidFill>
            <a:srgbClr val="4D4D4D"/>
          </a:solidFill>
          <a:latin typeface="Calibri" pitchFamily="32" charset="0"/>
          <a:ea typeface="MS PGothic" pitchFamily="34" charset="-128"/>
          <a:cs typeface="Lucida Sans Unicode" pitchFamily="32" charset="0"/>
        </a:defRPr>
      </a:lvl3pPr>
      <a:lvl4pPr algn="ctr" defTabSz="457200" rtl="0" eaLnBrk="0" fontAlgn="base" hangingPunct="0">
        <a:spcBef>
          <a:spcPct val="0"/>
        </a:spcBef>
        <a:spcAft>
          <a:spcPct val="0"/>
        </a:spcAft>
        <a:buClr>
          <a:srgbClr val="000000"/>
        </a:buClr>
        <a:buSzPct val="100000"/>
        <a:buFont typeface="Times New Roman" pitchFamily="18" charset="0"/>
        <a:defRPr sz="2800" b="1">
          <a:solidFill>
            <a:srgbClr val="4D4D4D"/>
          </a:solidFill>
          <a:latin typeface="Calibri" pitchFamily="32" charset="0"/>
          <a:ea typeface="MS PGothic" pitchFamily="34" charset="-128"/>
          <a:cs typeface="Lucida Sans Unicode" pitchFamily="32" charset="0"/>
        </a:defRPr>
      </a:lvl4pPr>
      <a:lvl5pPr algn="ctr" defTabSz="457200" rtl="0" eaLnBrk="0" fontAlgn="base" hangingPunct="0">
        <a:spcBef>
          <a:spcPct val="0"/>
        </a:spcBef>
        <a:spcAft>
          <a:spcPct val="0"/>
        </a:spcAft>
        <a:buClr>
          <a:srgbClr val="000000"/>
        </a:buClr>
        <a:buSzPct val="100000"/>
        <a:buFont typeface="Times New Roman" pitchFamily="18" charset="0"/>
        <a:defRPr sz="2800" b="1">
          <a:solidFill>
            <a:srgbClr val="4D4D4D"/>
          </a:solidFill>
          <a:latin typeface="Calibri" pitchFamily="32" charset="0"/>
          <a:ea typeface="MS PGothic" pitchFamily="34" charset="-128"/>
          <a:cs typeface="Lucida Sans Unicode" pitchFamily="32" charset="0"/>
        </a:defRPr>
      </a:lvl5pPr>
      <a:lvl6pPr marL="2514600" indent="-228600" algn="ctr" defTabSz="457200" rtl="0" eaLnBrk="0" fontAlgn="base" hangingPunct="0">
        <a:spcBef>
          <a:spcPct val="0"/>
        </a:spcBef>
        <a:spcAft>
          <a:spcPct val="0"/>
        </a:spcAft>
        <a:buClr>
          <a:srgbClr val="000000"/>
        </a:buClr>
        <a:buSzPct val="100000"/>
        <a:buFont typeface="Times New Roman" pitchFamily="16" charset="0"/>
        <a:defRPr sz="2800" b="1">
          <a:solidFill>
            <a:srgbClr val="4D4D4D"/>
          </a:solidFill>
          <a:latin typeface="Tahoma" pitchFamily="32" charset="0"/>
          <a:ea typeface="Lucida Sans Unicode" pitchFamily="32" charset="0"/>
          <a:cs typeface="Lucida Sans Unicode" pitchFamily="32" charset="0"/>
        </a:defRPr>
      </a:lvl6pPr>
      <a:lvl7pPr marL="2971800" indent="-228600" algn="ctr" defTabSz="457200" rtl="0" eaLnBrk="0" fontAlgn="base" hangingPunct="0">
        <a:spcBef>
          <a:spcPct val="0"/>
        </a:spcBef>
        <a:spcAft>
          <a:spcPct val="0"/>
        </a:spcAft>
        <a:buClr>
          <a:srgbClr val="000000"/>
        </a:buClr>
        <a:buSzPct val="100000"/>
        <a:buFont typeface="Times New Roman" pitchFamily="16" charset="0"/>
        <a:defRPr sz="2800" b="1">
          <a:solidFill>
            <a:srgbClr val="4D4D4D"/>
          </a:solidFill>
          <a:latin typeface="Tahoma" pitchFamily="32" charset="0"/>
          <a:ea typeface="Lucida Sans Unicode" pitchFamily="32" charset="0"/>
          <a:cs typeface="Lucida Sans Unicode" pitchFamily="32" charset="0"/>
        </a:defRPr>
      </a:lvl7pPr>
      <a:lvl8pPr marL="3429000" indent="-228600" algn="ctr" defTabSz="457200" rtl="0" eaLnBrk="0" fontAlgn="base" hangingPunct="0">
        <a:spcBef>
          <a:spcPct val="0"/>
        </a:spcBef>
        <a:spcAft>
          <a:spcPct val="0"/>
        </a:spcAft>
        <a:buClr>
          <a:srgbClr val="000000"/>
        </a:buClr>
        <a:buSzPct val="100000"/>
        <a:buFont typeface="Times New Roman" pitchFamily="16" charset="0"/>
        <a:defRPr sz="2800" b="1">
          <a:solidFill>
            <a:srgbClr val="4D4D4D"/>
          </a:solidFill>
          <a:latin typeface="Tahoma" pitchFamily="32" charset="0"/>
          <a:ea typeface="Lucida Sans Unicode" pitchFamily="32" charset="0"/>
          <a:cs typeface="Lucida Sans Unicode" pitchFamily="32" charset="0"/>
        </a:defRPr>
      </a:lvl8pPr>
      <a:lvl9pPr marL="3886200" indent="-228600" algn="ctr" defTabSz="457200" rtl="0" eaLnBrk="0" fontAlgn="base" hangingPunct="0">
        <a:spcBef>
          <a:spcPct val="0"/>
        </a:spcBef>
        <a:spcAft>
          <a:spcPct val="0"/>
        </a:spcAft>
        <a:buClr>
          <a:srgbClr val="000000"/>
        </a:buClr>
        <a:buSzPct val="100000"/>
        <a:buFont typeface="Times New Roman" pitchFamily="16" charset="0"/>
        <a:defRPr sz="2800" b="1">
          <a:solidFill>
            <a:srgbClr val="4D4D4D"/>
          </a:solidFill>
          <a:latin typeface="Tahoma" pitchFamily="32" charset="0"/>
          <a:ea typeface="Lucida Sans Unicode" pitchFamily="32" charset="0"/>
          <a:cs typeface="Lucida Sans Unicode" pitchFamily="32"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itchFamily="18" charset="0"/>
        <a:defRPr sz="3200">
          <a:solidFill>
            <a:srgbClr val="3333CC"/>
          </a:solidFill>
          <a:latin typeface="+mn-lt"/>
          <a:ea typeface="MS PGothic" pitchFamily="34" charset="-128"/>
          <a:cs typeface="+mn-cs"/>
        </a:defRPr>
      </a:lvl1pPr>
      <a:lvl2pPr marL="742950" indent="-285750" algn="l" defTabSz="457200" rtl="0" eaLnBrk="0" fontAlgn="base" hangingPunct="0">
        <a:spcBef>
          <a:spcPts val="700"/>
        </a:spcBef>
        <a:spcAft>
          <a:spcPct val="0"/>
        </a:spcAft>
        <a:buClr>
          <a:srgbClr val="000000"/>
        </a:buClr>
        <a:buSzPct val="100000"/>
        <a:buFont typeface="Times New Roman" pitchFamily="18" charset="0"/>
        <a:defRPr sz="2800">
          <a:solidFill>
            <a:srgbClr val="3333CC"/>
          </a:solidFill>
          <a:latin typeface="+mn-lt"/>
          <a:ea typeface="MS PGothic" pitchFamily="34" charset="-128"/>
          <a:cs typeface="+mn-cs"/>
        </a:defRPr>
      </a:lvl2pPr>
      <a:lvl3pPr marL="1143000" indent="-228600" algn="l" defTabSz="457200" rtl="0" eaLnBrk="0" fontAlgn="base" hangingPunct="0">
        <a:spcBef>
          <a:spcPts val="600"/>
        </a:spcBef>
        <a:spcAft>
          <a:spcPct val="0"/>
        </a:spcAft>
        <a:buClr>
          <a:srgbClr val="000000"/>
        </a:buClr>
        <a:buSzPct val="100000"/>
        <a:buFont typeface="Times New Roman" pitchFamily="18" charset="0"/>
        <a:defRPr sz="2400">
          <a:solidFill>
            <a:srgbClr val="3333CC"/>
          </a:solidFill>
          <a:latin typeface="+mn-lt"/>
          <a:ea typeface="MS PGothic" pitchFamily="34" charset="-128"/>
          <a:cs typeface="+mn-cs"/>
        </a:defRPr>
      </a:lvl3pPr>
      <a:lvl4pPr marL="1600200" indent="-228600" algn="l" defTabSz="457200" rtl="0" eaLnBrk="0" fontAlgn="base" hangingPunct="0">
        <a:spcBef>
          <a:spcPts val="500"/>
        </a:spcBef>
        <a:spcAft>
          <a:spcPct val="0"/>
        </a:spcAft>
        <a:buClr>
          <a:srgbClr val="000000"/>
        </a:buClr>
        <a:buSzPct val="100000"/>
        <a:buFont typeface="Times New Roman" pitchFamily="18" charset="0"/>
        <a:defRPr sz="2000">
          <a:solidFill>
            <a:srgbClr val="3333CC"/>
          </a:solidFill>
          <a:latin typeface="+mn-lt"/>
          <a:ea typeface="MS PGothic" pitchFamily="34" charset="-128"/>
          <a:cs typeface="+mn-cs"/>
        </a:defRPr>
      </a:lvl4pPr>
      <a:lvl5pPr marL="2057400" indent="-228600" algn="l" defTabSz="457200" rtl="0" eaLnBrk="0" fontAlgn="base" hangingPunct="0">
        <a:spcBef>
          <a:spcPts val="500"/>
        </a:spcBef>
        <a:spcAft>
          <a:spcPct val="0"/>
        </a:spcAft>
        <a:buClr>
          <a:srgbClr val="000000"/>
        </a:buClr>
        <a:buSzPct val="100000"/>
        <a:buFont typeface="Times New Roman" pitchFamily="18" charset="0"/>
        <a:defRPr sz="2000">
          <a:solidFill>
            <a:srgbClr val="3333CC"/>
          </a:solidFill>
          <a:latin typeface="+mn-lt"/>
          <a:ea typeface="MS PGothic" pitchFamily="34" charset="-128"/>
          <a:cs typeface="+mn-cs"/>
        </a:defRPr>
      </a:lvl5pPr>
      <a:lvl6pPr marL="25146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3333CC"/>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3333CC"/>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3333CC"/>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3333CC"/>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5" Type="http://schemas.openxmlformats.org/officeDocument/2006/relationships/image" Target="../media/image44.pn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6.pn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7.png"/><Relationship Id="rId6" Type="http://schemas.openxmlformats.org/officeDocument/2006/relationships/image" Target="../media/image48.pn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9.pn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image" Target="../media/image51.png"/><Relationship Id="rId5" Type="http://schemas.openxmlformats.org/officeDocument/2006/relationships/image" Target="../media/image52.png"/><Relationship Id="rId6" Type="http://schemas.openxmlformats.org/officeDocument/2006/relationships/image" Target="../media/image53.png"/><Relationship Id="rId7" Type="http://schemas.openxmlformats.org/officeDocument/2006/relationships/image" Target="../media/image54.pn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1" Type="http://schemas.openxmlformats.org/officeDocument/2006/relationships/image" Target="../media/image63.png"/><Relationship Id="rId12" Type="http://schemas.openxmlformats.org/officeDocument/2006/relationships/image" Target="../media/image64.png"/><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55.png"/><Relationship Id="rId4" Type="http://schemas.openxmlformats.org/officeDocument/2006/relationships/image" Target="../media/image56.png"/><Relationship Id="rId5" Type="http://schemas.openxmlformats.org/officeDocument/2006/relationships/image" Target="../media/image57.png"/><Relationship Id="rId6" Type="http://schemas.openxmlformats.org/officeDocument/2006/relationships/image" Target="../media/image58.png"/><Relationship Id="rId7" Type="http://schemas.openxmlformats.org/officeDocument/2006/relationships/image" Target="../media/image59.png"/><Relationship Id="rId8" Type="http://schemas.openxmlformats.org/officeDocument/2006/relationships/image" Target="../media/image60.png"/><Relationship Id="rId9" Type="http://schemas.openxmlformats.org/officeDocument/2006/relationships/image" Target="../media/image61.png"/><Relationship Id="rId10" Type="http://schemas.openxmlformats.org/officeDocument/2006/relationships/image" Target="../media/image6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6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6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7.png"/><Relationship Id="rId3" Type="http://schemas.openxmlformats.org/officeDocument/2006/relationships/image" Target="../media/image68.png"/></Relationships>
</file>

<file path=ppt/slides/_rels/slide2.xml.rels><?xml version="1.0" encoding="UTF-8" standalone="yes"?>
<Relationships xmlns="http://schemas.openxmlformats.org/package/2006/relationships"><Relationship Id="rId11" Type="http://schemas.openxmlformats.org/officeDocument/2006/relationships/image" Target="../media/image14.png"/><Relationship Id="rId12" Type="http://schemas.openxmlformats.org/officeDocument/2006/relationships/image" Target="../media/image15.png"/><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7.jpeg"/><Relationship Id="rId5" Type="http://schemas.openxmlformats.org/officeDocument/2006/relationships/image" Target="../media/image8.jpeg"/><Relationship Id="rId6" Type="http://schemas.openxmlformats.org/officeDocument/2006/relationships/image" Target="../media/image9.jpeg"/><Relationship Id="rId7" Type="http://schemas.openxmlformats.org/officeDocument/2006/relationships/image" Target="../media/image10.jpe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6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70.png"/></Relationships>
</file>

<file path=ppt/slides/_rels/slide26.xml.rels><?xml version="1.0" encoding="UTF-8" standalone="yes"?>
<Relationships xmlns="http://schemas.openxmlformats.org/package/2006/relationships"><Relationship Id="rId3" Type="http://schemas.openxmlformats.org/officeDocument/2006/relationships/image" Target="../media/image71.png"/><Relationship Id="rId4" Type="http://schemas.openxmlformats.org/officeDocument/2006/relationships/image" Target="../media/image72.png"/><Relationship Id="rId5" Type="http://schemas.openxmlformats.org/officeDocument/2006/relationships/image" Target="../media/image73.png"/><Relationship Id="rId6" Type="http://schemas.openxmlformats.org/officeDocument/2006/relationships/image" Target="../media/image74.png"/><Relationship Id="rId7" Type="http://schemas.openxmlformats.org/officeDocument/2006/relationships/image" Target="../media/image75.png"/><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7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1" Type="http://schemas.openxmlformats.org/officeDocument/2006/relationships/image" Target="../media/image24.png"/><Relationship Id="rId12" Type="http://schemas.openxmlformats.org/officeDocument/2006/relationships/image" Target="../media/image25.png"/><Relationship Id="rId13" Type="http://schemas.openxmlformats.org/officeDocument/2006/relationships/image" Target="../media/image26.png"/><Relationship Id="rId14" Type="http://schemas.openxmlformats.org/officeDocument/2006/relationships/image" Target="../media/image27.png"/><Relationship Id="rId15" Type="http://schemas.openxmlformats.org/officeDocument/2006/relationships/image" Target="../media/image28.png"/><Relationship Id="rId16"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png"/><Relationship Id="rId8" Type="http://schemas.openxmlformats.org/officeDocument/2006/relationships/image" Target="../media/image21.png"/><Relationship Id="rId9" Type="http://schemas.openxmlformats.org/officeDocument/2006/relationships/image" Target="../media/image22.png"/><Relationship Id="rId10" Type="http://schemas.openxmlformats.org/officeDocument/2006/relationships/image" Target="../media/image2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7.png"/></Relationships>
</file>

<file path=ppt/slides/_rels/slide4.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33.png"/><Relationship Id="rId7" Type="http://schemas.openxmlformats.org/officeDocument/2006/relationships/image" Target="../media/image34.png"/><Relationship Id="rId8" Type="http://schemas.openxmlformats.org/officeDocument/2006/relationships/image" Target="../media/image35.png"/><Relationship Id="rId9" Type="http://schemas.openxmlformats.org/officeDocument/2006/relationships/oleObject" Target="../embeddings/oleObject1.bin"/><Relationship Id="rId10" Type="http://schemas.openxmlformats.org/officeDocument/2006/relationships/image" Target="../media/image29.w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3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3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39.jpeg"/></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901700" y="2473325"/>
            <a:ext cx="7580313" cy="1143000"/>
          </a:xfrm>
          <a:prstGeom prst="rect">
            <a:avLst/>
          </a:prstGeom>
          <a:noFill/>
          <a:ln>
            <a:noFill/>
          </a:ln>
          <a:effectLst>
            <a:outerShdw blurRad="63500" dist="38100" dir="2700000" algn="br" rotWithShape="0">
              <a:srgbClr val="000000">
                <a:alpha val="42999"/>
              </a:srgbClr>
            </a:outerShdw>
          </a:effectLst>
          <a:extLst/>
        </p:spPr>
        <p:txBody>
          <a:bodyPr/>
          <a:lstStyle/>
          <a:p>
            <a:pPr algn="ctr">
              <a:spcAft>
                <a:spcPts val="2400"/>
              </a:spcAft>
              <a:defRPr/>
            </a:pPr>
            <a:r>
              <a:rPr lang="en-US" sz="2800" b="1" kern="0" dirty="0">
                <a:solidFill>
                  <a:srgbClr val="953735"/>
                </a:solidFill>
                <a:latin typeface="Calibri" charset="0"/>
                <a:ea typeface="ＭＳ Ｐゴシック" charset="0"/>
                <a:cs typeface="ＭＳ Ｐゴシック" charset="0"/>
              </a:rPr>
              <a:t>Supporting user communities across EGI and OSG: the </a:t>
            </a:r>
            <a:r>
              <a:rPr lang="en-US" sz="2800" b="1" kern="0" dirty="0" err="1">
                <a:solidFill>
                  <a:srgbClr val="953735"/>
                </a:solidFill>
                <a:latin typeface="Calibri" charset="0"/>
                <a:ea typeface="ＭＳ Ｐゴシック" charset="0"/>
                <a:cs typeface="ＭＳ Ｐゴシック" charset="0"/>
              </a:rPr>
              <a:t>WeNMR</a:t>
            </a:r>
            <a:r>
              <a:rPr lang="en-US" sz="2800" b="1" kern="0" dirty="0">
                <a:solidFill>
                  <a:srgbClr val="953735"/>
                </a:solidFill>
                <a:latin typeface="Calibri" charset="0"/>
                <a:ea typeface="ＭＳ Ｐゴシック" charset="0"/>
                <a:cs typeface="ＭＳ Ｐゴシック" charset="0"/>
              </a:rPr>
              <a:t> use case</a:t>
            </a:r>
            <a:endParaRPr lang="en-US" sz="2800" b="1" kern="0" dirty="0" smtClean="0">
              <a:solidFill>
                <a:srgbClr val="953735"/>
              </a:solidFill>
              <a:latin typeface="Calibri" charset="0"/>
              <a:ea typeface="ＭＳ Ｐゴシック" charset="0"/>
              <a:cs typeface="ＭＳ Ｐゴシック" charset="0"/>
            </a:endParaRPr>
          </a:p>
        </p:txBody>
      </p:sp>
      <p:pic>
        <p:nvPicPr>
          <p:cNvPr id="8195" name="Picture 5"/>
          <p:cNvPicPr>
            <a:picLocks noChangeAspect="1" noChangeArrowheads="1"/>
          </p:cNvPicPr>
          <p:nvPr/>
        </p:nvPicPr>
        <p:blipFill>
          <a:blip r:embed="rId3" cstate="print"/>
          <a:srcRect/>
          <a:stretch>
            <a:fillRect/>
          </a:stretch>
        </p:blipFill>
        <p:spPr bwMode="auto">
          <a:xfrm>
            <a:off x="34925" y="44450"/>
            <a:ext cx="2479675" cy="1008063"/>
          </a:xfrm>
          <a:prstGeom prst="rect">
            <a:avLst/>
          </a:prstGeom>
          <a:noFill/>
          <a:ln w="9525">
            <a:noFill/>
            <a:miter lim="800000"/>
            <a:headEnd/>
            <a:tailEnd/>
          </a:ln>
        </p:spPr>
      </p:pic>
      <p:pic>
        <p:nvPicPr>
          <p:cNvPr id="8196" name="Picture 6"/>
          <p:cNvPicPr>
            <a:picLocks noChangeAspect="1" noChangeArrowheads="1"/>
          </p:cNvPicPr>
          <p:nvPr/>
        </p:nvPicPr>
        <p:blipFill>
          <a:blip r:embed="rId4" cstate="print"/>
          <a:srcRect/>
          <a:stretch>
            <a:fillRect/>
          </a:stretch>
        </p:blipFill>
        <p:spPr bwMode="auto">
          <a:xfrm>
            <a:off x="7740650" y="125413"/>
            <a:ext cx="1295400" cy="1046162"/>
          </a:xfrm>
          <a:prstGeom prst="rect">
            <a:avLst/>
          </a:prstGeom>
          <a:noFill/>
          <a:ln w="9525">
            <a:noFill/>
            <a:miter lim="800000"/>
            <a:headEnd/>
            <a:tailEnd/>
          </a:ln>
        </p:spPr>
      </p:pic>
      <p:sp>
        <p:nvSpPr>
          <p:cNvPr id="8197" name="Rectangle 9"/>
          <p:cNvSpPr>
            <a:spLocks noChangeArrowheads="1"/>
          </p:cNvSpPr>
          <p:nvPr/>
        </p:nvSpPr>
        <p:spPr bwMode="auto">
          <a:xfrm>
            <a:off x="944563" y="3740150"/>
            <a:ext cx="7537450" cy="71438"/>
          </a:xfrm>
          <a:prstGeom prst="rect">
            <a:avLst/>
          </a:prstGeom>
          <a:gradFill rotWithShape="1">
            <a:gsLst>
              <a:gs pos="0">
                <a:srgbClr val="4D4D4D"/>
              </a:gs>
              <a:gs pos="100000">
                <a:srgbClr val="F6F7F9"/>
              </a:gs>
            </a:gsLst>
            <a:lin ang="0" scaled="1"/>
          </a:gradFill>
          <a:ln w="9525">
            <a:noFill/>
            <a:miter lim="800000"/>
            <a:headEnd/>
            <a:tailEnd/>
          </a:ln>
        </p:spPr>
        <p:txBody>
          <a:bodyPr wrap="none" anchor="ctr"/>
          <a:lstStyle/>
          <a:p>
            <a:endParaRPr lang="en-US"/>
          </a:p>
        </p:txBody>
      </p:sp>
      <p:pic>
        <p:nvPicPr>
          <p:cNvPr id="8198" name="Picture 7" descr="WeNMR.png"/>
          <p:cNvPicPr>
            <a:picLocks noChangeAspect="1"/>
          </p:cNvPicPr>
          <p:nvPr/>
        </p:nvPicPr>
        <p:blipFill>
          <a:blip r:embed="rId5" cstate="print"/>
          <a:srcRect/>
          <a:stretch>
            <a:fillRect/>
          </a:stretch>
        </p:blipFill>
        <p:spPr bwMode="auto">
          <a:xfrm>
            <a:off x="2722563" y="619125"/>
            <a:ext cx="3683000" cy="1651000"/>
          </a:xfrm>
          <a:prstGeom prst="rect">
            <a:avLst/>
          </a:prstGeom>
          <a:noFill/>
          <a:ln w="9525">
            <a:noFill/>
            <a:miter lim="800000"/>
            <a:headEnd/>
            <a:tailEnd/>
          </a:ln>
        </p:spPr>
      </p:pic>
      <p:sp>
        <p:nvSpPr>
          <p:cNvPr id="8199" name="Rectangle 11"/>
          <p:cNvSpPr>
            <a:spLocks noChangeArrowheads="1"/>
          </p:cNvSpPr>
          <p:nvPr/>
        </p:nvSpPr>
        <p:spPr bwMode="auto">
          <a:xfrm>
            <a:off x="3763963" y="4881563"/>
            <a:ext cx="4192587" cy="1354137"/>
          </a:xfrm>
          <a:prstGeom prst="rect">
            <a:avLst/>
          </a:prstGeom>
          <a:noFill/>
          <a:ln w="9525">
            <a:noFill/>
            <a:miter lim="800000"/>
            <a:headEnd/>
            <a:tailEnd/>
          </a:ln>
        </p:spPr>
        <p:txBody>
          <a:bodyPr>
            <a:spAutoFit/>
          </a:bodyPr>
          <a:lstStyle/>
          <a:p>
            <a:pPr eaLnBrk="0" hangingPunct="0">
              <a:spcAft>
                <a:spcPts val="600"/>
              </a:spcAft>
            </a:pPr>
            <a:r>
              <a:rPr lang="en-US" sz="1400" b="1">
                <a:solidFill>
                  <a:srgbClr val="404040"/>
                </a:solidFill>
                <a:latin typeface="Verdana" pitchFamily="34" charset="0"/>
              </a:rPr>
              <a:t>Marco Verlato</a:t>
            </a:r>
            <a:endParaRPr lang="en-US" sz="1200" b="1">
              <a:solidFill>
                <a:srgbClr val="404040"/>
              </a:solidFill>
              <a:latin typeface="Verdana" pitchFamily="34" charset="0"/>
            </a:endParaRPr>
          </a:p>
          <a:p>
            <a:pPr eaLnBrk="0" hangingPunct="0">
              <a:spcAft>
                <a:spcPts val="600"/>
              </a:spcAft>
            </a:pPr>
            <a:r>
              <a:rPr lang="en-US" sz="1200" b="1">
                <a:solidFill>
                  <a:srgbClr val="404040"/>
                </a:solidFill>
                <a:latin typeface="Verdana" pitchFamily="34" charset="0"/>
              </a:rPr>
              <a:t>INFN (National Institute of Nuclear Physics)</a:t>
            </a:r>
          </a:p>
          <a:p>
            <a:pPr eaLnBrk="0" hangingPunct="0">
              <a:spcAft>
                <a:spcPts val="600"/>
              </a:spcAft>
            </a:pPr>
            <a:r>
              <a:rPr lang="en-US" sz="1200" b="1">
                <a:solidFill>
                  <a:srgbClr val="404040"/>
                </a:solidFill>
                <a:latin typeface="Verdana" pitchFamily="34" charset="0"/>
              </a:rPr>
              <a:t>Division of Padova</a:t>
            </a:r>
          </a:p>
          <a:p>
            <a:pPr eaLnBrk="0" hangingPunct="0">
              <a:spcAft>
                <a:spcPts val="600"/>
              </a:spcAft>
            </a:pPr>
            <a:r>
              <a:rPr lang="en-US" sz="1200" b="1">
                <a:solidFill>
                  <a:srgbClr val="404040"/>
                </a:solidFill>
                <a:latin typeface="Verdana" pitchFamily="34" charset="0"/>
              </a:rPr>
              <a:t>Italy</a:t>
            </a:r>
          </a:p>
          <a:p>
            <a:pPr eaLnBrk="0" hangingPunct="0">
              <a:spcAft>
                <a:spcPts val="600"/>
              </a:spcAft>
            </a:pPr>
            <a:r>
              <a:rPr lang="en-US" sz="1200" b="1">
                <a:solidFill>
                  <a:srgbClr val="000090"/>
                </a:solidFill>
                <a:latin typeface="Verdana" pitchFamily="34" charset="0"/>
              </a:rPr>
              <a:t>marco.verlato@pd.infn.it</a:t>
            </a:r>
          </a:p>
        </p:txBody>
      </p:sp>
      <p:sp>
        <p:nvSpPr>
          <p:cNvPr id="8200" name="TextBox 1"/>
          <p:cNvSpPr txBox="1">
            <a:spLocks noChangeArrowheads="1"/>
          </p:cNvSpPr>
          <p:nvPr/>
        </p:nvSpPr>
        <p:spPr bwMode="auto">
          <a:xfrm>
            <a:off x="3099713" y="4005263"/>
            <a:ext cx="3376374" cy="646331"/>
          </a:xfrm>
          <a:prstGeom prst="rect">
            <a:avLst/>
          </a:prstGeom>
          <a:noFill/>
          <a:ln w="9525">
            <a:noFill/>
            <a:miter lim="800000"/>
            <a:headEnd/>
            <a:tailEnd/>
          </a:ln>
        </p:spPr>
        <p:txBody>
          <a:bodyPr wrap="none">
            <a:spAutoFit/>
          </a:bodyPr>
          <a:lstStyle/>
          <a:p>
            <a:pPr algn="ctr" defTabSz="914400">
              <a:buClrTx/>
              <a:buSzTx/>
              <a:buFontTx/>
              <a:buNone/>
            </a:pPr>
            <a:r>
              <a:rPr lang="en-US" sz="1800" b="1" dirty="0" smtClean="0">
                <a:solidFill>
                  <a:srgbClr val="1F497D"/>
                </a:solidFill>
                <a:latin typeface="Calibri" pitchFamily="34" charset="0"/>
              </a:rPr>
              <a:t>EGI Community Forum 2013</a:t>
            </a:r>
            <a:r>
              <a:rPr lang="en-US" sz="1800" b="1" dirty="0">
                <a:solidFill>
                  <a:srgbClr val="1F497D"/>
                </a:solidFill>
                <a:latin typeface="Calibri" pitchFamily="34" charset="0"/>
              </a:rPr>
              <a:t> </a:t>
            </a:r>
          </a:p>
          <a:p>
            <a:pPr algn="ctr" defTabSz="914400">
              <a:buClrTx/>
              <a:buSzTx/>
            </a:pPr>
            <a:r>
              <a:rPr lang="en-US" sz="1800" b="1" dirty="0" smtClean="0">
                <a:solidFill>
                  <a:srgbClr val="1F497D"/>
                </a:solidFill>
                <a:latin typeface="Calibri" pitchFamily="34" charset="0"/>
              </a:rPr>
              <a:t>Manchester, UK, 08-12 April </a:t>
            </a:r>
            <a:r>
              <a:rPr lang="en-US" sz="1800" b="1" dirty="0">
                <a:solidFill>
                  <a:srgbClr val="1F497D"/>
                </a:solidFill>
                <a:latin typeface="Calibri" pitchFamily="34" charset="0"/>
              </a:rPr>
              <a:t>2013</a:t>
            </a:r>
          </a:p>
        </p:txBody>
      </p:sp>
      <p:pic>
        <p:nvPicPr>
          <p:cNvPr id="8201" name="Picture 4"/>
          <p:cNvPicPr>
            <a:picLocks noChangeAspect="1" noChangeArrowheads="1"/>
          </p:cNvPicPr>
          <p:nvPr/>
        </p:nvPicPr>
        <p:blipFill>
          <a:blip r:embed="rId6" cstate="print"/>
          <a:srcRect/>
          <a:stretch>
            <a:fillRect/>
          </a:stretch>
        </p:blipFill>
        <p:spPr bwMode="auto">
          <a:xfrm>
            <a:off x="1835150" y="5013325"/>
            <a:ext cx="1809750" cy="1154113"/>
          </a:xfrm>
          <a:prstGeom prst="rect">
            <a:avLst/>
          </a:prstGeom>
          <a:noFill/>
          <a:ln w="9525">
            <a:noFill/>
            <a:round/>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
          <p:cNvSpPr txBox="1">
            <a:spLocks noChangeArrowheads="1"/>
          </p:cNvSpPr>
          <p:nvPr/>
        </p:nvSpPr>
        <p:spPr bwMode="auto">
          <a:xfrm>
            <a:off x="971550" y="44624"/>
            <a:ext cx="7129463" cy="719137"/>
          </a:xfrm>
          <a:prstGeom prst="rect">
            <a:avLst/>
          </a:prstGeom>
          <a:noFill/>
          <a:ln w="9360">
            <a:noFill/>
            <a:miter lim="800000"/>
            <a:headEnd/>
            <a:tailEnd/>
          </a:ln>
        </p:spPr>
        <p:txBody>
          <a:bodyPr lIns="90000" tIns="46800" rIns="90000" bIns="46800" anchor="ct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3200" b="1" dirty="0">
                <a:solidFill>
                  <a:schemeClr val="accent2"/>
                </a:solidFill>
                <a:effectLst>
                  <a:outerShdw blurRad="38100" dist="38100" dir="2700000" algn="tl">
                    <a:srgbClr val="C0C0C0"/>
                  </a:outerShdw>
                </a:effectLst>
                <a:latin typeface="Calibri" pitchFamily="34" charset="0"/>
              </a:rPr>
              <a:t>VO registered user distribution</a:t>
            </a:r>
          </a:p>
        </p:txBody>
      </p:sp>
      <p:grpSp>
        <p:nvGrpSpPr>
          <p:cNvPr id="2" name="Gruppo 7"/>
          <p:cNvGrpSpPr>
            <a:grpSpLocks/>
          </p:cNvGrpSpPr>
          <p:nvPr/>
        </p:nvGrpSpPr>
        <p:grpSpPr bwMode="auto">
          <a:xfrm>
            <a:off x="899592" y="803123"/>
            <a:ext cx="6336703" cy="3023865"/>
            <a:chOff x="539552" y="1700808"/>
            <a:chExt cx="8217533" cy="4104456"/>
          </a:xfrm>
        </p:grpSpPr>
        <p:pic>
          <p:nvPicPr>
            <p:cNvPr id="25604" name="Picture 3"/>
            <p:cNvPicPr>
              <a:picLocks noChangeAspect="1" noChangeArrowheads="1"/>
            </p:cNvPicPr>
            <p:nvPr/>
          </p:nvPicPr>
          <p:blipFill>
            <a:blip r:embed="rId3" cstate="print"/>
            <a:srcRect/>
            <a:stretch>
              <a:fillRect/>
            </a:stretch>
          </p:blipFill>
          <p:spPr bwMode="auto">
            <a:xfrm>
              <a:off x="539552" y="1700808"/>
              <a:ext cx="8217533" cy="4104456"/>
            </a:xfrm>
            <a:prstGeom prst="rect">
              <a:avLst/>
            </a:prstGeom>
            <a:noFill/>
            <a:ln w="9525">
              <a:noFill/>
              <a:miter lim="800000"/>
              <a:headEnd/>
              <a:tailEnd/>
            </a:ln>
          </p:spPr>
        </p:pic>
        <p:pic>
          <p:nvPicPr>
            <p:cNvPr id="25605" name="Picture 4"/>
            <p:cNvPicPr>
              <a:picLocks noChangeAspect="1" noChangeArrowheads="1"/>
            </p:cNvPicPr>
            <p:nvPr/>
          </p:nvPicPr>
          <p:blipFill>
            <a:blip r:embed="rId4" cstate="print"/>
            <a:srcRect/>
            <a:stretch>
              <a:fillRect/>
            </a:stretch>
          </p:blipFill>
          <p:spPr bwMode="auto">
            <a:xfrm>
              <a:off x="539552" y="4172770"/>
              <a:ext cx="1440160" cy="1632494"/>
            </a:xfrm>
            <a:prstGeom prst="rect">
              <a:avLst/>
            </a:prstGeom>
            <a:noFill/>
            <a:ln w="9525">
              <a:noFill/>
              <a:miter lim="800000"/>
              <a:headEnd/>
              <a:tailEnd/>
            </a:ln>
          </p:spPr>
        </p:pic>
      </p:grpSp>
      <p:pic>
        <p:nvPicPr>
          <p:cNvPr id="6" name="Picture 3"/>
          <p:cNvPicPr>
            <a:picLocks noChangeAspect="1" noChangeArrowheads="1"/>
          </p:cNvPicPr>
          <p:nvPr/>
        </p:nvPicPr>
        <p:blipFill>
          <a:blip r:embed="rId5" cstate="print"/>
          <a:srcRect/>
          <a:stretch>
            <a:fillRect/>
          </a:stretch>
        </p:blipFill>
        <p:spPr bwMode="auto">
          <a:xfrm>
            <a:off x="1907703" y="3359417"/>
            <a:ext cx="3888432" cy="3453959"/>
          </a:xfrm>
          <a:prstGeom prst="rect">
            <a:avLst/>
          </a:prstGeom>
          <a:noFill/>
          <a:ln w="9525">
            <a:noFill/>
            <a:miter lim="800000"/>
            <a:headEnd/>
            <a:tailEnd/>
          </a:ln>
        </p:spPr>
      </p:pic>
      <p:sp>
        <p:nvSpPr>
          <p:cNvPr id="7" name="CasellaDiTesto 6"/>
          <p:cNvSpPr txBox="1"/>
          <p:nvPr/>
        </p:nvSpPr>
        <p:spPr>
          <a:xfrm>
            <a:off x="6012161" y="4437112"/>
            <a:ext cx="3131840" cy="1769715"/>
          </a:xfrm>
          <a:prstGeom prst="rect">
            <a:avLst/>
          </a:prstGeom>
          <a:noFill/>
        </p:spPr>
        <p:txBody>
          <a:bodyPr wrap="square" rtlCol="0">
            <a:spAutoFit/>
          </a:bodyPr>
          <a:lstStyle/>
          <a:p>
            <a:pPr>
              <a:lnSpc>
                <a:spcPct val="150000"/>
              </a:lnSpc>
              <a:buFont typeface="Arial" pitchFamily="34" charset="0"/>
              <a:buChar char="•"/>
            </a:pPr>
            <a:r>
              <a:rPr lang="en-US" sz="1600" dirty="0" smtClean="0">
                <a:solidFill>
                  <a:schemeClr val="tx1"/>
                </a:solidFill>
                <a:latin typeface="+mn-lt"/>
              </a:rPr>
              <a:t>  &gt;500 users from 50 countries</a:t>
            </a:r>
          </a:p>
          <a:p>
            <a:pPr>
              <a:lnSpc>
                <a:spcPct val="150000"/>
              </a:lnSpc>
              <a:buFont typeface="Arial" pitchFamily="34" charset="0"/>
              <a:buChar char="•"/>
            </a:pPr>
            <a:r>
              <a:rPr lang="en-US" sz="1600" dirty="0" smtClean="0">
                <a:solidFill>
                  <a:schemeClr val="tx1"/>
                </a:solidFill>
                <a:latin typeface="+mn-lt"/>
              </a:rPr>
              <a:t>  30% outside Europe</a:t>
            </a:r>
          </a:p>
          <a:p>
            <a:pPr>
              <a:lnSpc>
                <a:spcPct val="150000"/>
              </a:lnSpc>
              <a:buFont typeface="Arial" pitchFamily="34" charset="0"/>
              <a:buChar char="•"/>
            </a:pPr>
            <a:r>
              <a:rPr lang="en-US" sz="1600" dirty="0" smtClean="0">
                <a:solidFill>
                  <a:schemeClr val="tx1"/>
                </a:solidFill>
                <a:latin typeface="+mn-lt"/>
              </a:rPr>
              <a:t>  10 users/month steady growth</a:t>
            </a:r>
          </a:p>
          <a:p>
            <a:pPr>
              <a:spcBef>
                <a:spcPts val="600"/>
              </a:spcBef>
              <a:buFont typeface="Arial" pitchFamily="34" charset="0"/>
              <a:buChar char="•"/>
            </a:pPr>
            <a:r>
              <a:rPr lang="en-US" sz="1600" dirty="0" smtClean="0">
                <a:solidFill>
                  <a:schemeClr val="tx1"/>
                </a:solidFill>
                <a:latin typeface="+mn-lt"/>
              </a:rPr>
              <a:t>   enmr.eu is the largest VO in            Life  Sciences</a:t>
            </a:r>
            <a:endParaRPr lang="it-IT" sz="1600" dirty="0">
              <a:solidFill>
                <a:schemeClr val="tx1"/>
              </a:solidFill>
              <a:latin typeface="+mn-lt"/>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1"/>
          <p:cNvPicPr>
            <a:picLocks noChangeAspect="1" noChangeArrowheads="1"/>
          </p:cNvPicPr>
          <p:nvPr/>
        </p:nvPicPr>
        <p:blipFill>
          <a:blip r:embed="rId3" cstate="print"/>
          <a:srcRect/>
          <a:stretch>
            <a:fillRect/>
          </a:stretch>
        </p:blipFill>
        <p:spPr bwMode="auto">
          <a:xfrm>
            <a:off x="4427984" y="3243815"/>
            <a:ext cx="4415284" cy="3569561"/>
          </a:xfrm>
          <a:prstGeom prst="rect">
            <a:avLst/>
          </a:prstGeom>
          <a:noFill/>
          <a:ln w="9525">
            <a:noFill/>
            <a:miter lim="800000"/>
            <a:headEnd/>
            <a:tailEnd/>
          </a:ln>
        </p:spPr>
      </p:pic>
      <p:pic>
        <p:nvPicPr>
          <p:cNvPr id="14338" name="Picture 5"/>
          <p:cNvPicPr>
            <a:picLocks noChangeAspect="1" noChangeArrowheads="1"/>
          </p:cNvPicPr>
          <p:nvPr/>
        </p:nvPicPr>
        <p:blipFill>
          <a:blip r:embed="rId4" cstate="print"/>
          <a:srcRect/>
          <a:stretch>
            <a:fillRect/>
          </a:stretch>
        </p:blipFill>
        <p:spPr bwMode="auto">
          <a:xfrm>
            <a:off x="92075" y="6402388"/>
            <a:ext cx="1009650" cy="409575"/>
          </a:xfrm>
          <a:prstGeom prst="rect">
            <a:avLst/>
          </a:prstGeom>
          <a:noFill/>
          <a:ln w="9525">
            <a:noFill/>
            <a:miter lim="800000"/>
            <a:headEnd/>
            <a:tailEnd/>
          </a:ln>
        </p:spPr>
      </p:pic>
      <p:pic>
        <p:nvPicPr>
          <p:cNvPr id="14339" name="Picture 6"/>
          <p:cNvPicPr>
            <a:picLocks noChangeAspect="1" noChangeArrowheads="1"/>
          </p:cNvPicPr>
          <p:nvPr/>
        </p:nvPicPr>
        <p:blipFill>
          <a:blip r:embed="rId5" cstate="print"/>
          <a:srcRect/>
          <a:stretch>
            <a:fillRect/>
          </a:stretch>
        </p:blipFill>
        <p:spPr bwMode="auto">
          <a:xfrm>
            <a:off x="8577263" y="6378575"/>
            <a:ext cx="536575" cy="433388"/>
          </a:xfrm>
          <a:prstGeom prst="rect">
            <a:avLst/>
          </a:prstGeom>
          <a:noFill/>
          <a:ln w="9525">
            <a:noFill/>
            <a:miter lim="800000"/>
            <a:headEnd/>
            <a:tailEnd/>
          </a:ln>
        </p:spPr>
      </p:pic>
      <p:sp>
        <p:nvSpPr>
          <p:cNvPr id="43012" name="Text Box 4"/>
          <p:cNvSpPr txBox="1">
            <a:spLocks noChangeArrowheads="1"/>
          </p:cNvSpPr>
          <p:nvPr/>
        </p:nvSpPr>
        <p:spPr bwMode="auto">
          <a:xfrm>
            <a:off x="611188" y="44624"/>
            <a:ext cx="8280400" cy="719137"/>
          </a:xfrm>
          <a:prstGeom prst="rect">
            <a:avLst/>
          </a:prstGeom>
          <a:noFill/>
          <a:ln w="9525">
            <a:noFill/>
            <a:miter lim="800000"/>
            <a:headEnd/>
            <a:tailEnd/>
          </a:ln>
          <a:effectLst>
            <a:outerShdw dist="38100" dir="2700000" algn="br" rotWithShape="0">
              <a:srgbClr val="808080">
                <a:alpha val="42998"/>
              </a:srgbClr>
            </a:outerShdw>
          </a:effectLst>
        </p:spPr>
        <p:txBody>
          <a:bodyPr anchor="ctr"/>
          <a:lstStyle/>
          <a:p>
            <a:pPr algn="ctr">
              <a:buClrTx/>
              <a:buSzTx/>
              <a:buFontTx/>
              <a:buNone/>
              <a:defRPr/>
            </a:pPr>
            <a:r>
              <a:rPr lang="en-US" sz="3200" b="1" dirty="0">
                <a:solidFill>
                  <a:srgbClr val="953735"/>
                </a:solidFill>
                <a:effectLst>
                  <a:outerShdw blurRad="38100" dist="38100" dir="2700000" algn="tl">
                    <a:srgbClr val="C0C0C0"/>
                  </a:outerShdw>
                </a:effectLst>
                <a:latin typeface="Calibri" pitchFamily="34" charset="0"/>
              </a:rPr>
              <a:t>Distribution and usage of resources</a:t>
            </a:r>
          </a:p>
        </p:txBody>
      </p:sp>
      <p:pic>
        <p:nvPicPr>
          <p:cNvPr id="33794" name="Picture 2"/>
          <p:cNvPicPr>
            <a:picLocks noChangeAspect="1" noChangeArrowheads="1"/>
          </p:cNvPicPr>
          <p:nvPr/>
        </p:nvPicPr>
        <p:blipFill>
          <a:blip r:embed="rId6" cstate="print"/>
          <a:srcRect/>
          <a:stretch>
            <a:fillRect/>
          </a:stretch>
        </p:blipFill>
        <p:spPr bwMode="auto">
          <a:xfrm>
            <a:off x="323528" y="3011177"/>
            <a:ext cx="3734679" cy="3802199"/>
          </a:xfrm>
          <a:prstGeom prst="rect">
            <a:avLst/>
          </a:prstGeom>
          <a:noFill/>
          <a:ln w="9525">
            <a:noFill/>
            <a:miter lim="800000"/>
            <a:headEnd/>
            <a:tailEnd/>
          </a:ln>
        </p:spPr>
      </p:pic>
      <p:sp>
        <p:nvSpPr>
          <p:cNvPr id="10" name="Rectangle 2"/>
          <p:cNvSpPr>
            <a:spLocks/>
          </p:cNvSpPr>
          <p:nvPr/>
        </p:nvSpPr>
        <p:spPr bwMode="auto">
          <a:xfrm>
            <a:off x="624532" y="980554"/>
            <a:ext cx="8195940" cy="1800374"/>
          </a:xfrm>
          <a:prstGeom prst="rect">
            <a:avLst/>
          </a:prstGeom>
          <a:noFill/>
          <a:ln w="12700" cap="flat">
            <a:noFill/>
            <a:miter lim="800000"/>
            <a:headEnd type="none" w="med" len="med"/>
            <a:tailEnd type="none" w="med" len="med"/>
          </a:ln>
        </p:spPr>
        <p:txBody>
          <a:bodyPr lIns="0" tIns="0" rIns="0" bIns="0" anchor="ctr"/>
          <a:lstStyle/>
          <a:p>
            <a:pPr marL="267881" indent="-267881">
              <a:spcBef>
                <a:spcPts val="0"/>
              </a:spcBef>
              <a:buSzPct val="125000"/>
              <a:buFont typeface="Arial" pitchFamily="34" charset="0"/>
              <a:buChar char="•"/>
            </a:pPr>
            <a:r>
              <a:rPr lang="en-US" sz="1800" b="1" dirty="0" smtClean="0">
                <a:solidFill>
                  <a:schemeClr val="tx1"/>
                </a:solidFill>
                <a:latin typeface="+mn-lt"/>
                <a:ea typeface="Gill Sans" charset="0"/>
                <a:cs typeface="Gill Sans" charset="0"/>
                <a:sym typeface="Gill Sans" charset="0"/>
              </a:rPr>
              <a:t>Support  from 7 European National Grid Initiatives: </a:t>
            </a:r>
          </a:p>
          <a:p>
            <a:pPr marL="1010831" lvl="1" indent="-267881">
              <a:spcBef>
                <a:spcPts val="0"/>
              </a:spcBef>
              <a:buSzPct val="125000"/>
              <a:buFont typeface="Wingdings" pitchFamily="2" charset="2"/>
              <a:buChar char="ü"/>
            </a:pPr>
            <a:r>
              <a:rPr lang="en-US" sz="1600" dirty="0" smtClean="0">
                <a:solidFill>
                  <a:schemeClr val="tx1"/>
                </a:solidFill>
                <a:latin typeface="+mn-lt"/>
                <a:ea typeface="Gill Sans" charset="0"/>
                <a:cs typeface="Gill Sans" charset="0"/>
                <a:sym typeface="Gill Sans" charset="0"/>
              </a:rPr>
              <a:t>France, Germany, Italy, Netherlands, Portugal, Spain, UK</a:t>
            </a:r>
            <a:endParaRPr lang="en-US" sz="1600" dirty="0">
              <a:solidFill>
                <a:schemeClr val="tx1"/>
              </a:solidFill>
              <a:latin typeface="+mn-lt"/>
              <a:ea typeface="Gill Sans" charset="0"/>
              <a:cs typeface="Gill Sans" charset="0"/>
              <a:sym typeface="Gill Sans" charset="0"/>
            </a:endParaRPr>
          </a:p>
          <a:p>
            <a:pPr marL="267881" indent="-267881">
              <a:lnSpc>
                <a:spcPct val="150000"/>
              </a:lnSpc>
              <a:spcBef>
                <a:spcPts val="0"/>
              </a:spcBef>
              <a:buSzPct val="125000"/>
              <a:buFont typeface="Gill Sans" charset="0"/>
              <a:buChar char="•"/>
            </a:pPr>
            <a:r>
              <a:rPr lang="en-US" sz="1800" b="1" dirty="0" smtClean="0">
                <a:solidFill>
                  <a:schemeClr val="tx1"/>
                </a:solidFill>
                <a:latin typeface="+mn-lt"/>
                <a:ea typeface="Gill Sans" charset="0"/>
                <a:cs typeface="Gill Sans" charset="0"/>
                <a:sym typeface="Gill Sans" charset="0"/>
              </a:rPr>
              <a:t>Support from Africa, Asia and Latin America:</a:t>
            </a:r>
          </a:p>
          <a:p>
            <a:pPr marL="1010831" lvl="1" indent="-267881">
              <a:spcBef>
                <a:spcPts val="0"/>
              </a:spcBef>
              <a:buSzPct val="125000"/>
              <a:buFont typeface="Wingdings" pitchFamily="2" charset="2"/>
              <a:buChar char="ü"/>
            </a:pPr>
            <a:r>
              <a:rPr lang="en-US" sz="1600" dirty="0" smtClean="0">
                <a:solidFill>
                  <a:schemeClr val="tx1"/>
                </a:solidFill>
                <a:latin typeface="+mn-lt"/>
                <a:ea typeface="Gill Sans" charset="0"/>
                <a:cs typeface="Gill Sans" charset="0"/>
                <a:sym typeface="Gill Sans" charset="0"/>
              </a:rPr>
              <a:t>South Africa (</a:t>
            </a:r>
            <a:r>
              <a:rPr lang="en-US" sz="1600" dirty="0" err="1" smtClean="0">
                <a:solidFill>
                  <a:schemeClr val="tx1"/>
                </a:solidFill>
                <a:latin typeface="+mn-lt"/>
                <a:ea typeface="Gill Sans" charset="0"/>
                <a:cs typeface="Gill Sans" charset="0"/>
                <a:sym typeface="Gill Sans" charset="0"/>
              </a:rPr>
              <a:t>SAGrid</a:t>
            </a:r>
            <a:r>
              <a:rPr lang="en-US" sz="1600" dirty="0" smtClean="0">
                <a:solidFill>
                  <a:schemeClr val="tx1"/>
                </a:solidFill>
                <a:latin typeface="+mn-lt"/>
                <a:ea typeface="Gill Sans" charset="0"/>
                <a:cs typeface="Gill Sans" charset="0"/>
                <a:sym typeface="Gill Sans" charset="0"/>
              </a:rPr>
              <a:t>), Taiwan (</a:t>
            </a:r>
            <a:r>
              <a:rPr lang="en-US" sz="1600" dirty="0" err="1" smtClean="0">
                <a:solidFill>
                  <a:schemeClr val="tx1"/>
                </a:solidFill>
                <a:latin typeface="+mn-lt"/>
                <a:ea typeface="Gill Sans" charset="0"/>
                <a:cs typeface="Gill Sans" charset="0"/>
                <a:sym typeface="Gill Sans" charset="0"/>
              </a:rPr>
              <a:t>TWGrid</a:t>
            </a:r>
            <a:r>
              <a:rPr lang="en-US" sz="1600" dirty="0" smtClean="0">
                <a:solidFill>
                  <a:schemeClr val="tx1"/>
                </a:solidFill>
                <a:latin typeface="+mn-lt"/>
                <a:ea typeface="Gill Sans" charset="0"/>
                <a:cs typeface="Gill Sans" charset="0"/>
                <a:sym typeface="Gill Sans" charset="0"/>
              </a:rPr>
              <a:t>), Brazil, Argentina, Venezuela (GISELA)</a:t>
            </a:r>
          </a:p>
          <a:p>
            <a:pPr marL="267881" indent="-267881">
              <a:spcBef>
                <a:spcPts val="600"/>
              </a:spcBef>
              <a:buSzPct val="125000"/>
              <a:buFont typeface="Gill Sans" charset="0"/>
              <a:buChar char="•"/>
            </a:pPr>
            <a:r>
              <a:rPr lang="en-US" sz="1800" b="1" dirty="0" smtClean="0">
                <a:solidFill>
                  <a:schemeClr val="tx1"/>
                </a:solidFill>
                <a:latin typeface="+mn-lt"/>
                <a:ea typeface="Gill Sans" charset="0"/>
                <a:cs typeface="Gill Sans" charset="0"/>
                <a:sym typeface="Gill Sans" charset="0"/>
              </a:rPr>
              <a:t>~50,000 CPU-cores (24 opportunistic sites) and 320 CPU-cores </a:t>
            </a:r>
            <a:r>
              <a:rPr lang="en-US" sz="1800" dirty="0" smtClean="0">
                <a:solidFill>
                  <a:schemeClr val="tx1"/>
                </a:solidFill>
                <a:latin typeface="+mn-lt"/>
                <a:ea typeface="Gill Sans" charset="0"/>
                <a:cs typeface="Gill Sans" charset="0"/>
                <a:sym typeface="Gill Sans" charset="0"/>
              </a:rPr>
              <a:t>(</a:t>
            </a:r>
            <a:r>
              <a:rPr lang="en-US" sz="1800" b="1" dirty="0" smtClean="0">
                <a:solidFill>
                  <a:srgbClr val="FF0000"/>
                </a:solidFill>
                <a:latin typeface="+mn-lt"/>
                <a:ea typeface="Gill Sans" charset="0"/>
                <a:cs typeface="Gill Sans" charset="0"/>
                <a:sym typeface="Gill Sans" charset="0"/>
              </a:rPr>
              <a:t>3 owned sites</a:t>
            </a:r>
            <a:r>
              <a:rPr lang="en-US" sz="1800" dirty="0" smtClean="0">
                <a:solidFill>
                  <a:schemeClr val="tx1"/>
                </a:solidFill>
                <a:latin typeface="+mn-lt"/>
                <a:ea typeface="Gill Sans" charset="0"/>
                <a:cs typeface="Gill Sans" charset="0"/>
                <a:sym typeface="Gill Sans" charset="0"/>
              </a:rPr>
              <a:t>)</a:t>
            </a:r>
          </a:p>
          <a:p>
            <a:pPr marL="267881" indent="-267881">
              <a:spcBef>
                <a:spcPts val="600"/>
              </a:spcBef>
              <a:buSzPct val="125000"/>
              <a:buFont typeface="Gill Sans" charset="0"/>
              <a:buChar char="•"/>
            </a:pPr>
            <a:r>
              <a:rPr lang="en-US" sz="1800" b="1" dirty="0" smtClean="0">
                <a:solidFill>
                  <a:schemeClr val="tx1"/>
                </a:solidFill>
                <a:latin typeface="+mn-lt"/>
                <a:ea typeface="Gill Sans" charset="0"/>
                <a:cs typeface="Gill Sans" charset="0"/>
                <a:sym typeface="Gill Sans" charset="0"/>
              </a:rPr>
              <a:t>24% of jobs (16% of CPU-time) provided by the owned sites</a:t>
            </a:r>
            <a:endParaRPr lang="en-US" sz="1800" b="1" dirty="0">
              <a:solidFill>
                <a:schemeClr val="tx1"/>
              </a:solidFill>
              <a:latin typeface="+mn-lt"/>
              <a:ea typeface="Gill Sans" charset="0"/>
              <a:cs typeface="Gill Sans" charset="0"/>
              <a:sym typeface="Gill Sans" charset="0"/>
            </a:endParaRPr>
          </a:p>
        </p:txBody>
      </p:sp>
      <p:cxnSp>
        <p:nvCxnSpPr>
          <p:cNvPr id="12" name="Connettore 2 11"/>
          <p:cNvCxnSpPr/>
          <p:nvPr/>
        </p:nvCxnSpPr>
        <p:spPr bwMode="auto">
          <a:xfrm>
            <a:off x="6372200" y="2852936"/>
            <a:ext cx="576064" cy="432048"/>
          </a:xfrm>
          <a:prstGeom prst="straightConnector1">
            <a:avLst/>
          </a:prstGeom>
          <a:solidFill>
            <a:srgbClr val="00B8FF"/>
          </a:solidFill>
          <a:ln w="25400" cap="flat" cmpd="sng" algn="ctr">
            <a:solidFill>
              <a:srgbClr val="FF0000"/>
            </a:solidFill>
            <a:prstDash val="solid"/>
            <a:round/>
            <a:headEnd type="none" w="med" len="med"/>
            <a:tailEnd type="arrow"/>
          </a:ln>
          <a:effectLst/>
        </p:spPr>
      </p:cxnSp>
      <p:sp>
        <p:nvSpPr>
          <p:cNvPr id="13" name="CasellaDiTesto 12"/>
          <p:cNvSpPr txBox="1"/>
          <p:nvPr/>
        </p:nvSpPr>
        <p:spPr>
          <a:xfrm rot="20825279">
            <a:off x="7506015" y="1095667"/>
            <a:ext cx="1466492" cy="738664"/>
          </a:xfrm>
          <a:prstGeom prst="rect">
            <a:avLst/>
          </a:prstGeom>
          <a:noFill/>
        </p:spPr>
        <p:txBody>
          <a:bodyPr wrap="square" rtlCol="0">
            <a:spAutoFit/>
          </a:bodyPr>
          <a:lstStyle/>
          <a:p>
            <a:pPr algn="ctr"/>
            <a:r>
              <a:rPr lang="en-US" sz="1400" b="1" dirty="0" smtClean="0">
                <a:solidFill>
                  <a:schemeClr val="tx1"/>
                </a:solidFill>
                <a:latin typeface="+mn-lt"/>
              </a:rPr>
              <a:t>NEW! </a:t>
            </a:r>
          </a:p>
          <a:p>
            <a:pPr algn="ctr"/>
            <a:r>
              <a:rPr lang="en-US" sz="1400" b="1" dirty="0" smtClean="0">
                <a:solidFill>
                  <a:schemeClr val="tx1"/>
                </a:solidFill>
                <a:latin typeface="+mn-lt"/>
              </a:rPr>
              <a:t>10 job/slots from</a:t>
            </a:r>
          </a:p>
          <a:p>
            <a:pPr algn="ctr"/>
            <a:r>
              <a:rPr lang="en-US" sz="1400" b="1" dirty="0" smtClean="0">
                <a:solidFill>
                  <a:schemeClr val="tx1"/>
                </a:solidFill>
                <a:latin typeface="+mn-lt"/>
              </a:rPr>
              <a:t>BEIJING-LCG2</a:t>
            </a:r>
          </a:p>
        </p:txBody>
      </p:sp>
      <p:sp>
        <p:nvSpPr>
          <p:cNvPr id="11" name="CasellaDiTesto 12"/>
          <p:cNvSpPr txBox="1"/>
          <p:nvPr/>
        </p:nvSpPr>
        <p:spPr>
          <a:xfrm rot="20825279">
            <a:off x="6220165" y="1167675"/>
            <a:ext cx="1466492" cy="738664"/>
          </a:xfrm>
          <a:prstGeom prst="rect">
            <a:avLst/>
          </a:prstGeom>
          <a:noFill/>
        </p:spPr>
        <p:txBody>
          <a:bodyPr wrap="square" rtlCol="0">
            <a:spAutoFit/>
          </a:bodyPr>
          <a:lstStyle/>
          <a:p>
            <a:pPr algn="ctr"/>
            <a:r>
              <a:rPr lang="en-US" sz="1400" b="1" dirty="0" smtClean="0">
                <a:solidFill>
                  <a:schemeClr val="tx1"/>
                </a:solidFill>
                <a:latin typeface="+mn-lt"/>
              </a:rPr>
              <a:t>NEW! </a:t>
            </a:r>
          </a:p>
          <a:p>
            <a:pPr algn="ctr"/>
            <a:r>
              <a:rPr lang="en-US" sz="1400" b="1" dirty="0" smtClean="0">
                <a:solidFill>
                  <a:schemeClr val="tx1"/>
                </a:solidFill>
                <a:latin typeface="+mn-lt"/>
              </a:rPr>
              <a:t>48 job/slots from</a:t>
            </a:r>
          </a:p>
          <a:p>
            <a:pPr algn="ctr"/>
            <a:r>
              <a:rPr lang="en-US" sz="1400" b="1" dirty="0" smtClean="0">
                <a:solidFill>
                  <a:schemeClr val="tx1"/>
                </a:solidFill>
                <a:latin typeface="+mn-lt"/>
              </a:rPr>
              <a:t>MY-BIRUNI</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p:cNvPicPr>
            <a:picLocks noChangeAspect="1" noChangeArrowheads="1"/>
          </p:cNvPicPr>
          <p:nvPr/>
        </p:nvPicPr>
        <p:blipFill>
          <a:blip r:embed="rId3" cstate="print"/>
          <a:srcRect/>
          <a:stretch>
            <a:fillRect/>
          </a:stretch>
        </p:blipFill>
        <p:spPr bwMode="auto">
          <a:xfrm>
            <a:off x="92075" y="6402388"/>
            <a:ext cx="1009650" cy="409575"/>
          </a:xfrm>
          <a:prstGeom prst="rect">
            <a:avLst/>
          </a:prstGeom>
          <a:noFill/>
          <a:ln w="9525">
            <a:noFill/>
            <a:miter lim="800000"/>
            <a:headEnd/>
            <a:tailEnd/>
          </a:ln>
        </p:spPr>
      </p:pic>
      <p:pic>
        <p:nvPicPr>
          <p:cNvPr id="14339" name="Picture 6"/>
          <p:cNvPicPr>
            <a:picLocks noChangeAspect="1" noChangeArrowheads="1"/>
          </p:cNvPicPr>
          <p:nvPr/>
        </p:nvPicPr>
        <p:blipFill>
          <a:blip r:embed="rId4" cstate="print"/>
          <a:srcRect/>
          <a:stretch>
            <a:fillRect/>
          </a:stretch>
        </p:blipFill>
        <p:spPr bwMode="auto">
          <a:xfrm>
            <a:off x="8577263" y="6378575"/>
            <a:ext cx="536575" cy="433388"/>
          </a:xfrm>
          <a:prstGeom prst="rect">
            <a:avLst/>
          </a:prstGeom>
          <a:noFill/>
          <a:ln w="9525">
            <a:noFill/>
            <a:miter lim="800000"/>
            <a:headEnd/>
            <a:tailEnd/>
          </a:ln>
        </p:spPr>
      </p:pic>
      <p:sp>
        <p:nvSpPr>
          <p:cNvPr id="43012" name="Text Box 4"/>
          <p:cNvSpPr txBox="1">
            <a:spLocks noChangeArrowheads="1"/>
          </p:cNvSpPr>
          <p:nvPr/>
        </p:nvSpPr>
        <p:spPr bwMode="auto">
          <a:xfrm>
            <a:off x="611188" y="44624"/>
            <a:ext cx="8280400" cy="719137"/>
          </a:xfrm>
          <a:prstGeom prst="rect">
            <a:avLst/>
          </a:prstGeom>
          <a:noFill/>
          <a:ln w="9525">
            <a:noFill/>
            <a:miter lim="800000"/>
            <a:headEnd/>
            <a:tailEnd/>
          </a:ln>
          <a:effectLst>
            <a:outerShdw dist="38100" dir="2700000" algn="br" rotWithShape="0">
              <a:srgbClr val="808080">
                <a:alpha val="42998"/>
              </a:srgbClr>
            </a:outerShdw>
          </a:effectLst>
        </p:spPr>
        <p:txBody>
          <a:bodyPr anchor="ctr"/>
          <a:lstStyle/>
          <a:p>
            <a:pPr algn="ctr">
              <a:buClrTx/>
              <a:buSzTx/>
              <a:buFontTx/>
              <a:buNone/>
              <a:defRPr/>
            </a:pPr>
            <a:r>
              <a:rPr lang="en-US" sz="3200" b="1" dirty="0">
                <a:solidFill>
                  <a:srgbClr val="953735"/>
                </a:solidFill>
                <a:effectLst>
                  <a:outerShdw blurRad="38100" dist="38100" dir="2700000" algn="tl">
                    <a:srgbClr val="C0C0C0"/>
                  </a:outerShdw>
                </a:effectLst>
                <a:latin typeface="Calibri" pitchFamily="34" charset="0"/>
              </a:rPr>
              <a:t>Distribution and usage of resources</a:t>
            </a:r>
          </a:p>
        </p:txBody>
      </p:sp>
      <p:pic>
        <p:nvPicPr>
          <p:cNvPr id="14346" name="Picture 10"/>
          <p:cNvPicPr>
            <a:picLocks noChangeAspect="1" noChangeArrowheads="1"/>
          </p:cNvPicPr>
          <p:nvPr/>
        </p:nvPicPr>
        <p:blipFill>
          <a:blip r:embed="rId5" cstate="print"/>
          <a:srcRect/>
          <a:stretch>
            <a:fillRect/>
          </a:stretch>
        </p:blipFill>
        <p:spPr bwMode="auto">
          <a:xfrm>
            <a:off x="552003" y="3789040"/>
            <a:ext cx="7764413" cy="2952328"/>
          </a:xfrm>
          <a:prstGeom prst="rect">
            <a:avLst/>
          </a:prstGeom>
          <a:noFill/>
          <a:ln w="9525">
            <a:noFill/>
            <a:miter lim="800000"/>
            <a:headEnd/>
            <a:tailEnd/>
          </a:ln>
        </p:spPr>
      </p:pic>
      <p:pic>
        <p:nvPicPr>
          <p:cNvPr id="90114" name="Picture 2"/>
          <p:cNvPicPr>
            <a:picLocks noChangeAspect="1" noChangeArrowheads="1"/>
          </p:cNvPicPr>
          <p:nvPr/>
        </p:nvPicPr>
        <p:blipFill>
          <a:blip r:embed="rId6" cstate="print"/>
          <a:srcRect/>
          <a:stretch>
            <a:fillRect/>
          </a:stretch>
        </p:blipFill>
        <p:spPr bwMode="auto">
          <a:xfrm>
            <a:off x="539552" y="836712"/>
            <a:ext cx="7848872" cy="2749582"/>
          </a:xfrm>
          <a:prstGeom prst="rect">
            <a:avLst/>
          </a:prstGeom>
          <a:noFill/>
          <a:ln w="9525">
            <a:noFill/>
            <a:miter lim="800000"/>
            <a:headEnd/>
            <a:tailEnd/>
          </a:ln>
        </p:spPr>
      </p:pic>
      <p:sp>
        <p:nvSpPr>
          <p:cNvPr id="7" name="CasellaDiTesto 6"/>
          <p:cNvSpPr txBox="1"/>
          <p:nvPr/>
        </p:nvSpPr>
        <p:spPr>
          <a:xfrm>
            <a:off x="3779912" y="1052736"/>
            <a:ext cx="2729080" cy="830997"/>
          </a:xfrm>
          <a:prstGeom prst="rect">
            <a:avLst/>
          </a:prstGeom>
          <a:noFill/>
        </p:spPr>
        <p:txBody>
          <a:bodyPr wrap="none" rtlCol="0">
            <a:spAutoFit/>
          </a:bodyPr>
          <a:lstStyle/>
          <a:p>
            <a:r>
              <a:rPr lang="en-US" dirty="0" smtClean="0">
                <a:solidFill>
                  <a:schemeClr val="tx1"/>
                </a:solidFill>
                <a:latin typeface="+mn-lt"/>
              </a:rPr>
              <a:t>153,000 jobs/month</a:t>
            </a:r>
          </a:p>
          <a:p>
            <a:r>
              <a:rPr lang="en-US" dirty="0" smtClean="0">
                <a:solidFill>
                  <a:schemeClr val="tx1"/>
                </a:solidFill>
                <a:latin typeface="+mn-lt"/>
              </a:rPr>
              <a:t>1.8M jobs last year</a:t>
            </a:r>
            <a:endParaRPr lang="it-IT" dirty="0">
              <a:solidFill>
                <a:schemeClr val="tx1"/>
              </a:solidFill>
              <a:latin typeface="+mn-lt"/>
            </a:endParaRPr>
          </a:p>
        </p:txBody>
      </p:sp>
      <p:sp>
        <p:nvSpPr>
          <p:cNvPr id="8" name="CasellaDiTesto 7"/>
          <p:cNvSpPr txBox="1"/>
          <p:nvPr/>
        </p:nvSpPr>
        <p:spPr>
          <a:xfrm>
            <a:off x="3203848" y="3966155"/>
            <a:ext cx="3593100" cy="830997"/>
          </a:xfrm>
          <a:prstGeom prst="rect">
            <a:avLst/>
          </a:prstGeom>
          <a:noFill/>
        </p:spPr>
        <p:txBody>
          <a:bodyPr wrap="none" rtlCol="0">
            <a:spAutoFit/>
          </a:bodyPr>
          <a:lstStyle/>
          <a:p>
            <a:r>
              <a:rPr lang="en-US" dirty="0" smtClean="0">
                <a:solidFill>
                  <a:schemeClr val="tx1"/>
                </a:solidFill>
                <a:latin typeface="+mn-lt"/>
              </a:rPr>
              <a:t>353,000 </a:t>
            </a:r>
            <a:r>
              <a:rPr lang="en-US" dirty="0" err="1" smtClean="0">
                <a:solidFill>
                  <a:schemeClr val="tx1"/>
                </a:solidFill>
                <a:latin typeface="+mn-lt"/>
              </a:rPr>
              <a:t>CPU.hours</a:t>
            </a:r>
            <a:r>
              <a:rPr lang="en-US" dirty="0" smtClean="0">
                <a:solidFill>
                  <a:schemeClr val="tx1"/>
                </a:solidFill>
                <a:latin typeface="+mn-lt"/>
              </a:rPr>
              <a:t>/month</a:t>
            </a:r>
          </a:p>
          <a:p>
            <a:r>
              <a:rPr lang="en-US" dirty="0" smtClean="0">
                <a:solidFill>
                  <a:schemeClr val="tx1"/>
                </a:solidFill>
                <a:latin typeface="+mn-lt"/>
              </a:rPr>
              <a:t>4.2M </a:t>
            </a:r>
            <a:r>
              <a:rPr lang="en-US" dirty="0" err="1" smtClean="0">
                <a:solidFill>
                  <a:schemeClr val="tx1"/>
                </a:solidFill>
                <a:latin typeface="+mn-lt"/>
              </a:rPr>
              <a:t>CPU.hours</a:t>
            </a:r>
            <a:r>
              <a:rPr lang="en-US" dirty="0" smtClean="0">
                <a:solidFill>
                  <a:schemeClr val="tx1"/>
                </a:solidFill>
                <a:latin typeface="+mn-lt"/>
              </a:rPr>
              <a:t> last year</a:t>
            </a:r>
            <a:endParaRPr lang="it-IT" dirty="0">
              <a:solidFill>
                <a:schemeClr val="tx1"/>
              </a:solidFill>
              <a:latin typeface="+mn-lt"/>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5"/>
          <p:cNvPicPr>
            <a:picLocks noChangeAspect="1" noChangeArrowheads="1"/>
          </p:cNvPicPr>
          <p:nvPr/>
        </p:nvPicPr>
        <p:blipFill>
          <a:blip r:embed="rId3" cstate="print"/>
          <a:srcRect/>
          <a:stretch>
            <a:fillRect/>
          </a:stretch>
        </p:blipFill>
        <p:spPr bwMode="auto">
          <a:xfrm>
            <a:off x="92075" y="6402388"/>
            <a:ext cx="1009650" cy="409575"/>
          </a:xfrm>
          <a:prstGeom prst="rect">
            <a:avLst/>
          </a:prstGeom>
          <a:noFill/>
          <a:ln w="9525">
            <a:noFill/>
            <a:miter lim="800000"/>
            <a:headEnd/>
            <a:tailEnd/>
          </a:ln>
        </p:spPr>
      </p:pic>
      <p:pic>
        <p:nvPicPr>
          <p:cNvPr id="12292" name="Picture 6"/>
          <p:cNvPicPr>
            <a:picLocks noChangeAspect="1" noChangeArrowheads="1"/>
          </p:cNvPicPr>
          <p:nvPr/>
        </p:nvPicPr>
        <p:blipFill>
          <a:blip r:embed="rId4" cstate="print"/>
          <a:srcRect/>
          <a:stretch>
            <a:fillRect/>
          </a:stretch>
        </p:blipFill>
        <p:spPr bwMode="auto">
          <a:xfrm>
            <a:off x="8577263" y="6378575"/>
            <a:ext cx="536575" cy="433388"/>
          </a:xfrm>
          <a:prstGeom prst="rect">
            <a:avLst/>
          </a:prstGeom>
          <a:noFill/>
          <a:ln w="9525">
            <a:noFill/>
            <a:miter lim="800000"/>
            <a:headEnd/>
            <a:tailEnd/>
          </a:ln>
        </p:spPr>
      </p:pic>
      <p:sp>
        <p:nvSpPr>
          <p:cNvPr id="12293" name="Text Box 6"/>
          <p:cNvSpPr txBox="1">
            <a:spLocks noChangeArrowheads="1"/>
          </p:cNvSpPr>
          <p:nvPr/>
        </p:nvSpPr>
        <p:spPr bwMode="auto">
          <a:xfrm>
            <a:off x="323528" y="1057275"/>
            <a:ext cx="8496944" cy="1107996"/>
          </a:xfrm>
          <a:prstGeom prst="rect">
            <a:avLst/>
          </a:prstGeom>
          <a:solidFill>
            <a:srgbClr val="FFFFFF">
              <a:alpha val="34901"/>
            </a:srgbClr>
          </a:solidFill>
          <a:ln w="9525">
            <a:noFill/>
            <a:miter lim="800000"/>
            <a:headEnd/>
            <a:tailEnd/>
          </a:ln>
        </p:spPr>
        <p:txBody>
          <a:bodyPr wrap="square">
            <a:spAutoFit/>
          </a:bodyPr>
          <a:lstStyle/>
          <a:p>
            <a:pPr marL="468000" indent="-288000" defTabSz="914400">
              <a:buClrTx/>
              <a:buSzTx/>
              <a:buFont typeface="Arial" pitchFamily="34" charset="0"/>
              <a:buChar char="•"/>
            </a:pPr>
            <a:r>
              <a:rPr lang="en-US" sz="1800" dirty="0" smtClean="0">
                <a:solidFill>
                  <a:schemeClr val="tx1"/>
                </a:solidFill>
                <a:latin typeface="Calibri" pitchFamily="34" charset="0"/>
              </a:rPr>
              <a:t>Implemented by exploiting the granularity made available by the VOMS service:</a:t>
            </a:r>
          </a:p>
          <a:p>
            <a:pPr marL="1200150" lvl="1" indent="-457200" defTabSz="914400">
              <a:buClrTx/>
              <a:buSzTx/>
              <a:buFont typeface="Wingdings" pitchFamily="2" charset="2"/>
              <a:buChar char="ü"/>
            </a:pPr>
            <a:r>
              <a:rPr lang="en-US" sz="1600" dirty="0" smtClean="0">
                <a:solidFill>
                  <a:schemeClr val="tx1"/>
                </a:solidFill>
                <a:latin typeface="Calibri" pitchFamily="34" charset="0"/>
              </a:rPr>
              <a:t>a VOMS group defined for each application</a:t>
            </a:r>
          </a:p>
          <a:p>
            <a:pPr marL="1200150" lvl="1" indent="-457200" defTabSz="914400">
              <a:buClrTx/>
              <a:buSzTx/>
              <a:buFont typeface="Wingdings" pitchFamily="2" charset="2"/>
              <a:buChar char="ü"/>
            </a:pPr>
            <a:r>
              <a:rPr lang="en-US" sz="1600" dirty="0" smtClean="0">
                <a:solidFill>
                  <a:schemeClr val="tx1"/>
                </a:solidFill>
                <a:latin typeface="Calibri" pitchFamily="34" charset="0"/>
              </a:rPr>
              <a:t>e.g.: </a:t>
            </a:r>
            <a:r>
              <a:rPr lang="en-US" sz="1600" dirty="0" err="1" smtClean="0">
                <a:solidFill>
                  <a:schemeClr val="tx1"/>
                </a:solidFill>
                <a:latin typeface="Calibri" pitchFamily="34" charset="0"/>
              </a:rPr>
              <a:t>voms</a:t>
            </a:r>
            <a:r>
              <a:rPr lang="en-US" sz="1600" dirty="0" smtClean="0">
                <a:solidFill>
                  <a:schemeClr val="tx1"/>
                </a:solidFill>
                <a:latin typeface="Calibri" pitchFamily="34" charset="0"/>
              </a:rPr>
              <a:t>-proxy-init –</a:t>
            </a:r>
            <a:r>
              <a:rPr lang="en-US" sz="1600" dirty="0" err="1" smtClean="0">
                <a:solidFill>
                  <a:schemeClr val="tx1"/>
                </a:solidFill>
                <a:latin typeface="Calibri" pitchFamily="34" charset="0"/>
              </a:rPr>
              <a:t>voms</a:t>
            </a:r>
            <a:r>
              <a:rPr lang="en-US" sz="1600" dirty="0" smtClean="0">
                <a:solidFill>
                  <a:schemeClr val="tx1"/>
                </a:solidFill>
                <a:latin typeface="Calibri" pitchFamily="34" charset="0"/>
              </a:rPr>
              <a:t> enmr.eu:/enmr.eu/haddock</a:t>
            </a:r>
          </a:p>
          <a:p>
            <a:pPr marL="1200150" lvl="1" indent="-457200" defTabSz="914400">
              <a:buClrTx/>
              <a:buSzTx/>
              <a:buFont typeface="Wingdings" pitchFamily="2" charset="2"/>
              <a:buChar char="ü"/>
            </a:pPr>
            <a:r>
              <a:rPr lang="en-US" sz="1600" dirty="0" smtClean="0">
                <a:solidFill>
                  <a:schemeClr val="tx1"/>
                </a:solidFill>
                <a:latin typeface="Calibri" pitchFamily="34" charset="0"/>
              </a:rPr>
              <a:t>the user proxy carries the VOMS group info</a:t>
            </a:r>
          </a:p>
        </p:txBody>
      </p:sp>
      <p:sp>
        <p:nvSpPr>
          <p:cNvPr id="17" name="Title 1"/>
          <p:cNvSpPr txBox="1">
            <a:spLocks/>
          </p:cNvSpPr>
          <p:nvPr/>
        </p:nvSpPr>
        <p:spPr bwMode="auto">
          <a:xfrm>
            <a:off x="467544" y="260648"/>
            <a:ext cx="8583612" cy="654050"/>
          </a:xfrm>
          <a:prstGeom prst="rect">
            <a:avLst/>
          </a:prstGeom>
          <a:noFill/>
          <a:ln w="9525">
            <a:noFill/>
            <a:miter lim="800000"/>
            <a:headEnd/>
            <a:tailEnd/>
          </a:ln>
          <a:effectLst>
            <a:outerShdw dist="38100" dir="2700000" algn="br" rotWithShape="0">
              <a:srgbClr val="808080">
                <a:alpha val="42998"/>
              </a:srgbClr>
            </a:outerShdw>
          </a:effectLst>
        </p:spPr>
        <p:txBody>
          <a:bodyPr anchor="ctr"/>
          <a:lstStyle/>
          <a:p>
            <a:pPr algn="ctr">
              <a:buClrTx/>
              <a:buSzTx/>
              <a:buFontTx/>
              <a:buNone/>
              <a:defRPr/>
            </a:pPr>
            <a:r>
              <a:rPr lang="en-US" sz="3200" b="1" dirty="0" smtClean="0">
                <a:solidFill>
                  <a:srgbClr val="953735"/>
                </a:solidFill>
                <a:effectLst>
                  <a:outerShdw blurRad="38100" dist="38100" dir="2700000" algn="tl">
                    <a:srgbClr val="DDDDDD"/>
                  </a:outerShdw>
                </a:effectLst>
                <a:latin typeface="Calibri" charset="0"/>
                <a:ea typeface="ＭＳ Ｐゴシック" charset="0"/>
              </a:rPr>
              <a:t>Application accounting</a:t>
            </a:r>
            <a:endParaRPr lang="it-IT" sz="3200" b="1" dirty="0">
              <a:solidFill>
                <a:srgbClr val="953735"/>
              </a:solidFill>
              <a:effectLst>
                <a:outerShdw blurRad="38100" dist="38100" dir="2700000" algn="tl">
                  <a:srgbClr val="DDDDDD"/>
                </a:outerShdw>
              </a:effectLst>
              <a:latin typeface="Calibri" charset="0"/>
              <a:ea typeface="ＭＳ Ｐゴシック" charset="0"/>
            </a:endParaRPr>
          </a:p>
        </p:txBody>
      </p:sp>
      <p:pic>
        <p:nvPicPr>
          <p:cNvPr id="7" name="Picture 6"/>
          <p:cNvPicPr>
            <a:picLocks noChangeAspect="1" noChangeArrowheads="1"/>
          </p:cNvPicPr>
          <p:nvPr/>
        </p:nvPicPr>
        <p:blipFill>
          <a:blip r:embed="rId5" cstate="print"/>
          <a:srcRect/>
          <a:stretch>
            <a:fillRect/>
          </a:stretch>
        </p:blipFill>
        <p:spPr bwMode="auto">
          <a:xfrm>
            <a:off x="392868" y="2348880"/>
            <a:ext cx="8427604" cy="4032448"/>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6"/>
          <p:cNvSpPr txBox="1">
            <a:spLocks noChangeArrowheads="1"/>
          </p:cNvSpPr>
          <p:nvPr/>
        </p:nvSpPr>
        <p:spPr bwMode="auto">
          <a:xfrm>
            <a:off x="611560" y="980728"/>
            <a:ext cx="8208912" cy="2068259"/>
          </a:xfrm>
          <a:prstGeom prst="rect">
            <a:avLst/>
          </a:prstGeom>
          <a:noFill/>
          <a:ln w="9525">
            <a:noFill/>
            <a:miter lim="800000"/>
            <a:headEnd/>
            <a:tailEnd/>
          </a:ln>
        </p:spPr>
        <p:txBody>
          <a:bodyPr wrap="square">
            <a:spAutoFit/>
          </a:bodyPr>
          <a:lstStyle/>
          <a:p>
            <a:pPr marL="457200" indent="-457200" defTabSz="914400">
              <a:spcAft>
                <a:spcPts val="600"/>
              </a:spcAft>
              <a:buClrTx/>
              <a:buSzTx/>
              <a:buFontTx/>
              <a:buChar char="•"/>
            </a:pPr>
            <a:r>
              <a:rPr lang="it-IT" sz="2000" b="1" dirty="0" smtClean="0">
                <a:solidFill>
                  <a:schemeClr val="tx1"/>
                </a:solidFill>
                <a:latin typeface="+mn-lt"/>
              </a:rPr>
              <a:t>Wide </a:t>
            </a:r>
            <a:r>
              <a:rPr lang="it-IT" sz="2000" b="1" dirty="0" err="1" smtClean="0">
                <a:solidFill>
                  <a:schemeClr val="tx1"/>
                </a:solidFill>
                <a:latin typeface="+mn-lt"/>
              </a:rPr>
              <a:t>use</a:t>
            </a:r>
            <a:r>
              <a:rPr lang="it-IT" sz="2000" b="1" dirty="0" smtClean="0">
                <a:solidFill>
                  <a:schemeClr val="tx1"/>
                </a:solidFill>
                <a:latin typeface="+mn-lt"/>
              </a:rPr>
              <a:t> </a:t>
            </a:r>
            <a:r>
              <a:rPr lang="it-IT" sz="2000" b="1" dirty="0" err="1" smtClean="0">
                <a:solidFill>
                  <a:schemeClr val="tx1"/>
                </a:solidFill>
                <a:latin typeface="+mn-lt"/>
              </a:rPr>
              <a:t>of</a:t>
            </a:r>
            <a:r>
              <a:rPr lang="it-IT" sz="2000" b="1" dirty="0" smtClean="0">
                <a:solidFill>
                  <a:schemeClr val="tx1"/>
                </a:solidFill>
                <a:latin typeface="+mn-lt"/>
              </a:rPr>
              <a:t> the EGI/</a:t>
            </a:r>
            <a:r>
              <a:rPr lang="it-IT" sz="2000" b="1" dirty="0" err="1" smtClean="0">
                <a:solidFill>
                  <a:schemeClr val="tx1"/>
                </a:solidFill>
                <a:latin typeface="+mn-lt"/>
              </a:rPr>
              <a:t>NGIs</a:t>
            </a:r>
            <a:r>
              <a:rPr lang="it-IT" sz="2000" b="1" dirty="0" smtClean="0">
                <a:solidFill>
                  <a:schemeClr val="tx1"/>
                </a:solidFill>
                <a:latin typeface="+mn-lt"/>
              </a:rPr>
              <a:t> </a:t>
            </a:r>
            <a:r>
              <a:rPr lang="it-IT" sz="2000" b="1" dirty="0" err="1" smtClean="0">
                <a:solidFill>
                  <a:schemeClr val="tx1"/>
                </a:solidFill>
                <a:latin typeface="+mn-lt"/>
              </a:rPr>
              <a:t>monitoring</a:t>
            </a:r>
            <a:r>
              <a:rPr lang="it-IT" sz="2000" b="1" dirty="0" smtClean="0">
                <a:solidFill>
                  <a:schemeClr val="tx1"/>
                </a:solidFill>
                <a:latin typeface="+mn-lt"/>
              </a:rPr>
              <a:t> </a:t>
            </a:r>
            <a:r>
              <a:rPr lang="it-IT" sz="2000" b="1" dirty="0" err="1">
                <a:solidFill>
                  <a:schemeClr val="tx1"/>
                </a:solidFill>
                <a:latin typeface="+mn-lt"/>
              </a:rPr>
              <a:t>tools</a:t>
            </a:r>
            <a:r>
              <a:rPr lang="it-IT" sz="2000" b="1" dirty="0">
                <a:solidFill>
                  <a:schemeClr val="tx1"/>
                </a:solidFill>
                <a:latin typeface="+mn-lt"/>
              </a:rPr>
              <a:t>:</a:t>
            </a:r>
          </a:p>
          <a:p>
            <a:pPr marL="914400" lvl="1" indent="-457200" defTabSz="914400">
              <a:lnSpc>
                <a:spcPct val="110000"/>
              </a:lnSpc>
              <a:buClrTx/>
              <a:buSzTx/>
              <a:buFont typeface="Wingdings" pitchFamily="2" charset="2"/>
              <a:buChar char="ü"/>
            </a:pPr>
            <a:r>
              <a:rPr lang="en-US" sz="1600" dirty="0" smtClean="0">
                <a:solidFill>
                  <a:schemeClr val="tx1"/>
                </a:solidFill>
                <a:latin typeface="+mn-lt"/>
              </a:rPr>
              <a:t>Operating a </a:t>
            </a:r>
            <a:r>
              <a:rPr lang="en-US" sz="1600" dirty="0">
                <a:solidFill>
                  <a:schemeClr val="tx1"/>
                </a:solidFill>
                <a:latin typeface="+mn-lt"/>
              </a:rPr>
              <a:t>dedicated instance of </a:t>
            </a:r>
            <a:r>
              <a:rPr lang="en-US" sz="1600" b="1" dirty="0" err="1">
                <a:solidFill>
                  <a:schemeClr val="tx1"/>
                </a:solidFill>
                <a:latin typeface="+mn-lt"/>
              </a:rPr>
              <a:t>Gstat</a:t>
            </a:r>
            <a:r>
              <a:rPr lang="en-US" sz="1600" b="1" dirty="0">
                <a:solidFill>
                  <a:schemeClr val="tx1"/>
                </a:solidFill>
                <a:latin typeface="+mn-lt"/>
              </a:rPr>
              <a:t> 2.0</a:t>
            </a:r>
          </a:p>
          <a:p>
            <a:pPr marL="914400" lvl="1" indent="-457200" defTabSz="914400">
              <a:lnSpc>
                <a:spcPct val="110000"/>
              </a:lnSpc>
              <a:buClrTx/>
              <a:buSzTx/>
              <a:buFont typeface="Wingdings" pitchFamily="2" charset="2"/>
              <a:buChar char="ü"/>
            </a:pPr>
            <a:r>
              <a:rPr lang="en-US" sz="1600" dirty="0" smtClean="0">
                <a:solidFill>
                  <a:schemeClr val="tx1"/>
                </a:solidFill>
                <a:latin typeface="+mn-lt"/>
              </a:rPr>
              <a:t>Operating a </a:t>
            </a:r>
            <a:r>
              <a:rPr lang="en-US" sz="1600" dirty="0">
                <a:solidFill>
                  <a:schemeClr val="tx1"/>
                </a:solidFill>
                <a:latin typeface="+mn-lt"/>
              </a:rPr>
              <a:t>dedicated </a:t>
            </a:r>
            <a:r>
              <a:rPr lang="en-US" sz="1600" b="1" dirty="0" err="1">
                <a:solidFill>
                  <a:schemeClr val="tx1"/>
                </a:solidFill>
                <a:latin typeface="+mn-lt"/>
              </a:rPr>
              <a:t>Nagios</a:t>
            </a:r>
            <a:r>
              <a:rPr lang="en-US" sz="1600" dirty="0">
                <a:solidFill>
                  <a:schemeClr val="tx1"/>
                </a:solidFill>
                <a:latin typeface="+mn-lt"/>
              </a:rPr>
              <a:t> </a:t>
            </a:r>
            <a:r>
              <a:rPr lang="en-US" sz="1600" dirty="0" smtClean="0">
                <a:solidFill>
                  <a:schemeClr val="tx1"/>
                </a:solidFill>
                <a:latin typeface="+mn-lt"/>
              </a:rPr>
              <a:t>server with </a:t>
            </a:r>
            <a:r>
              <a:rPr lang="en-US" sz="1600" dirty="0" err="1" smtClean="0">
                <a:solidFill>
                  <a:schemeClr val="tx1"/>
                </a:solidFill>
                <a:latin typeface="+mn-lt"/>
              </a:rPr>
              <a:t>WeNMR</a:t>
            </a:r>
            <a:r>
              <a:rPr lang="en-US" sz="1600" dirty="0" smtClean="0">
                <a:solidFill>
                  <a:schemeClr val="tx1"/>
                </a:solidFill>
                <a:latin typeface="+mn-lt"/>
              </a:rPr>
              <a:t> specific </a:t>
            </a:r>
            <a:r>
              <a:rPr lang="en-US" sz="1600" dirty="0" err="1" smtClean="0">
                <a:solidFill>
                  <a:schemeClr val="tx1"/>
                </a:solidFill>
                <a:latin typeface="+mn-lt"/>
              </a:rPr>
              <a:t>Nagios</a:t>
            </a:r>
            <a:r>
              <a:rPr lang="en-US" sz="1600" dirty="0" smtClean="0">
                <a:solidFill>
                  <a:schemeClr val="tx1"/>
                </a:solidFill>
                <a:latin typeface="+mn-lt"/>
              </a:rPr>
              <a:t> probes</a:t>
            </a:r>
            <a:endParaRPr lang="en-US" sz="1600" dirty="0">
              <a:solidFill>
                <a:schemeClr val="tx1"/>
              </a:solidFill>
              <a:latin typeface="+mn-lt"/>
            </a:endParaRPr>
          </a:p>
          <a:p>
            <a:pPr marL="914400" lvl="1" indent="-457200" defTabSz="914400">
              <a:lnSpc>
                <a:spcPct val="110000"/>
              </a:lnSpc>
              <a:buClrTx/>
              <a:buSzTx/>
              <a:buFont typeface="Wingdings" pitchFamily="2" charset="2"/>
              <a:buChar char="ü"/>
            </a:pPr>
            <a:r>
              <a:rPr lang="en-US" sz="1600" dirty="0" smtClean="0">
                <a:solidFill>
                  <a:schemeClr val="tx1"/>
                </a:solidFill>
                <a:latin typeface="+mn-lt"/>
              </a:rPr>
              <a:t>Operating a </a:t>
            </a:r>
            <a:r>
              <a:rPr lang="en-US" sz="1600" dirty="0">
                <a:solidFill>
                  <a:schemeClr val="tx1"/>
                </a:solidFill>
                <a:latin typeface="+mn-lt"/>
              </a:rPr>
              <a:t>dedicated </a:t>
            </a:r>
            <a:r>
              <a:rPr lang="en-US" sz="1600" b="1" dirty="0" err="1">
                <a:solidFill>
                  <a:schemeClr val="tx1"/>
                </a:solidFill>
                <a:latin typeface="+mn-lt"/>
              </a:rPr>
              <a:t>WMSMonitor</a:t>
            </a:r>
            <a:r>
              <a:rPr lang="en-US" sz="1600" b="1" dirty="0">
                <a:solidFill>
                  <a:schemeClr val="tx1"/>
                </a:solidFill>
                <a:latin typeface="+mn-lt"/>
              </a:rPr>
              <a:t> </a:t>
            </a:r>
            <a:r>
              <a:rPr lang="en-US" sz="1600" dirty="0" smtClean="0">
                <a:solidFill>
                  <a:schemeClr val="tx1"/>
                </a:solidFill>
                <a:latin typeface="+mn-lt"/>
              </a:rPr>
              <a:t>server</a:t>
            </a:r>
            <a:endParaRPr lang="en-US" sz="1600" dirty="0">
              <a:solidFill>
                <a:schemeClr val="tx1"/>
              </a:solidFill>
              <a:latin typeface="+mn-lt"/>
            </a:endParaRPr>
          </a:p>
          <a:p>
            <a:pPr marL="914400" lvl="1" indent="-457200" defTabSz="914400">
              <a:lnSpc>
                <a:spcPct val="110000"/>
              </a:lnSpc>
              <a:buClrTx/>
              <a:buSzTx/>
              <a:buFont typeface="Wingdings" pitchFamily="2" charset="2"/>
              <a:buChar char="ü"/>
            </a:pPr>
            <a:r>
              <a:rPr lang="en-US" sz="1600" dirty="0">
                <a:solidFill>
                  <a:schemeClr val="tx1"/>
                </a:solidFill>
                <a:latin typeface="+mn-lt"/>
              </a:rPr>
              <a:t>Collaboration with </a:t>
            </a:r>
            <a:r>
              <a:rPr lang="en-US" sz="1600" dirty="0" smtClean="0">
                <a:solidFill>
                  <a:schemeClr val="tx1"/>
                </a:solidFill>
                <a:latin typeface="+mn-lt"/>
              </a:rPr>
              <a:t>EGI Operations team </a:t>
            </a:r>
            <a:r>
              <a:rPr lang="en-US" sz="1600" dirty="0">
                <a:solidFill>
                  <a:schemeClr val="tx1"/>
                </a:solidFill>
                <a:latin typeface="+mn-lt"/>
              </a:rPr>
              <a:t>for </a:t>
            </a:r>
            <a:r>
              <a:rPr lang="en-US" sz="1600" dirty="0" smtClean="0">
                <a:solidFill>
                  <a:schemeClr val="tx1"/>
                </a:solidFill>
                <a:latin typeface="+mn-lt"/>
              </a:rPr>
              <a:t>integrating the dedicated services with:</a:t>
            </a:r>
            <a:endParaRPr lang="en-US" sz="1400" dirty="0" smtClean="0">
              <a:solidFill>
                <a:schemeClr val="tx1"/>
              </a:solidFill>
              <a:latin typeface="+mn-lt"/>
            </a:endParaRPr>
          </a:p>
          <a:p>
            <a:pPr marL="1314450" lvl="2" indent="-457200" defTabSz="914400">
              <a:lnSpc>
                <a:spcPct val="110000"/>
              </a:lnSpc>
              <a:buClrTx/>
              <a:buSzTx/>
              <a:buFont typeface="Wingdings" pitchFamily="2" charset="2"/>
              <a:buChar char="Ø"/>
            </a:pPr>
            <a:r>
              <a:rPr lang="en-US" sz="1400" b="1" dirty="0" smtClean="0">
                <a:solidFill>
                  <a:schemeClr val="tx1"/>
                </a:solidFill>
                <a:latin typeface="+mn-lt"/>
              </a:rPr>
              <a:t>EGI </a:t>
            </a:r>
            <a:r>
              <a:rPr lang="en-US" sz="1400" b="1" dirty="0">
                <a:solidFill>
                  <a:schemeClr val="tx1"/>
                </a:solidFill>
                <a:latin typeface="+mn-lt"/>
              </a:rPr>
              <a:t>VO </a:t>
            </a:r>
            <a:r>
              <a:rPr lang="en-US" sz="1400" b="1" dirty="0" smtClean="0">
                <a:solidFill>
                  <a:schemeClr val="tx1"/>
                </a:solidFill>
                <a:latin typeface="+mn-lt"/>
              </a:rPr>
              <a:t>Admin Dashboard</a:t>
            </a:r>
          </a:p>
          <a:p>
            <a:pPr marL="1314450" lvl="2" indent="-457200" defTabSz="914400">
              <a:lnSpc>
                <a:spcPct val="110000"/>
              </a:lnSpc>
              <a:buClrTx/>
              <a:buSzTx/>
              <a:buFont typeface="Wingdings" pitchFamily="2" charset="2"/>
              <a:buChar char="Ø"/>
            </a:pPr>
            <a:r>
              <a:rPr lang="en-US" sz="1400" b="1" dirty="0" smtClean="0">
                <a:solidFill>
                  <a:schemeClr val="tx1"/>
                </a:solidFill>
                <a:latin typeface="+mn-lt"/>
              </a:rPr>
              <a:t>EGI VO Operations Dashboard</a:t>
            </a:r>
            <a:endParaRPr lang="en-US" sz="1400" b="1" dirty="0">
              <a:solidFill>
                <a:schemeClr val="tx1"/>
              </a:solidFill>
              <a:latin typeface="+mn-lt"/>
            </a:endParaRPr>
          </a:p>
        </p:txBody>
      </p:sp>
      <p:sp>
        <p:nvSpPr>
          <p:cNvPr id="17" name="Title 1"/>
          <p:cNvSpPr txBox="1">
            <a:spLocks/>
          </p:cNvSpPr>
          <p:nvPr/>
        </p:nvSpPr>
        <p:spPr bwMode="auto">
          <a:xfrm>
            <a:off x="525463" y="188913"/>
            <a:ext cx="8583612" cy="654050"/>
          </a:xfrm>
          <a:prstGeom prst="rect">
            <a:avLst/>
          </a:prstGeom>
          <a:noFill/>
          <a:ln w="9525">
            <a:noFill/>
            <a:miter lim="800000"/>
            <a:headEnd/>
            <a:tailEnd/>
          </a:ln>
          <a:effectLst>
            <a:outerShdw dist="38100" dir="2700000" algn="br" rotWithShape="0">
              <a:srgbClr val="808080">
                <a:alpha val="42998"/>
              </a:srgbClr>
            </a:outerShdw>
          </a:effectLst>
        </p:spPr>
        <p:txBody>
          <a:bodyPr anchor="ctr"/>
          <a:lstStyle/>
          <a:p>
            <a:pPr algn="ctr">
              <a:buClrTx/>
              <a:buSzTx/>
              <a:buFontTx/>
              <a:buNone/>
              <a:defRPr/>
            </a:pPr>
            <a:r>
              <a:rPr lang="en-US" sz="3600" b="1" dirty="0">
                <a:solidFill>
                  <a:srgbClr val="953735"/>
                </a:solidFill>
                <a:effectLst>
                  <a:outerShdw blurRad="38100" dist="38100" dir="2700000" algn="tl">
                    <a:srgbClr val="C0C0C0"/>
                  </a:outerShdw>
                </a:effectLst>
                <a:latin typeface="Calibri" pitchFamily="34" charset="0"/>
                <a:ea typeface="+mn-ea"/>
              </a:rPr>
              <a:t>Grid </a:t>
            </a:r>
            <a:r>
              <a:rPr lang="en-US" sz="3600" b="1" dirty="0" smtClean="0">
                <a:solidFill>
                  <a:srgbClr val="953735"/>
                </a:solidFill>
                <a:effectLst>
                  <a:outerShdw blurRad="38100" dist="38100" dir="2700000" algn="tl">
                    <a:srgbClr val="C0C0C0"/>
                  </a:outerShdw>
                </a:effectLst>
                <a:latin typeface="Calibri" pitchFamily="34" charset="0"/>
                <a:ea typeface="+mn-ea"/>
              </a:rPr>
              <a:t>operations monitoring</a:t>
            </a:r>
            <a:endParaRPr lang="it-IT" sz="3600" b="1" dirty="0">
              <a:solidFill>
                <a:srgbClr val="953735"/>
              </a:solidFill>
              <a:effectLst>
                <a:outerShdw blurRad="38100" dist="38100" dir="2700000" algn="tl">
                  <a:srgbClr val="C0C0C0"/>
                </a:outerShdw>
              </a:effectLst>
              <a:latin typeface="Calibri" pitchFamily="34" charset="0"/>
              <a:ea typeface="+mn-ea"/>
            </a:endParaRPr>
          </a:p>
        </p:txBody>
      </p:sp>
      <p:pic>
        <p:nvPicPr>
          <p:cNvPr id="50178" name="Picture 2"/>
          <p:cNvPicPr>
            <a:picLocks noChangeAspect="1" noChangeArrowheads="1"/>
          </p:cNvPicPr>
          <p:nvPr/>
        </p:nvPicPr>
        <p:blipFill>
          <a:blip r:embed="rId3" cstate="print"/>
          <a:srcRect/>
          <a:stretch>
            <a:fillRect/>
          </a:stretch>
        </p:blipFill>
        <p:spPr bwMode="auto">
          <a:xfrm>
            <a:off x="251520" y="3212976"/>
            <a:ext cx="3032995" cy="1859651"/>
          </a:xfrm>
          <a:prstGeom prst="rect">
            <a:avLst/>
          </a:prstGeom>
          <a:noFill/>
          <a:ln w="9525">
            <a:noFill/>
            <a:miter lim="800000"/>
            <a:headEnd/>
            <a:tailEnd/>
          </a:ln>
        </p:spPr>
      </p:pic>
      <p:pic>
        <p:nvPicPr>
          <p:cNvPr id="50179" name="Picture 3"/>
          <p:cNvPicPr>
            <a:picLocks noChangeAspect="1" noChangeArrowheads="1"/>
          </p:cNvPicPr>
          <p:nvPr/>
        </p:nvPicPr>
        <p:blipFill>
          <a:blip r:embed="rId4" cstate="print"/>
          <a:srcRect/>
          <a:stretch>
            <a:fillRect/>
          </a:stretch>
        </p:blipFill>
        <p:spPr bwMode="auto">
          <a:xfrm>
            <a:off x="251520" y="4581128"/>
            <a:ext cx="2865437" cy="2016224"/>
          </a:xfrm>
          <a:prstGeom prst="rect">
            <a:avLst/>
          </a:prstGeom>
          <a:noFill/>
          <a:ln w="9525">
            <a:noFill/>
            <a:miter lim="800000"/>
            <a:headEnd/>
            <a:tailEnd/>
          </a:ln>
        </p:spPr>
      </p:pic>
      <p:pic>
        <p:nvPicPr>
          <p:cNvPr id="24583" name="Picture 6"/>
          <p:cNvPicPr>
            <a:picLocks noChangeAspect="1" noChangeArrowheads="1"/>
          </p:cNvPicPr>
          <p:nvPr/>
        </p:nvPicPr>
        <p:blipFill>
          <a:blip r:embed="rId5" cstate="print"/>
          <a:srcRect/>
          <a:stretch>
            <a:fillRect/>
          </a:stretch>
        </p:blipFill>
        <p:spPr bwMode="auto">
          <a:xfrm>
            <a:off x="2625725" y="3859213"/>
            <a:ext cx="1557338" cy="2416175"/>
          </a:xfrm>
          <a:prstGeom prst="rect">
            <a:avLst/>
          </a:prstGeom>
          <a:noFill/>
          <a:ln w="9525">
            <a:noFill/>
            <a:round/>
            <a:headEnd/>
            <a:tailEnd/>
          </a:ln>
        </p:spPr>
      </p:pic>
      <p:pic>
        <p:nvPicPr>
          <p:cNvPr id="50180" name="Picture 4"/>
          <p:cNvPicPr>
            <a:picLocks noChangeAspect="1" noChangeArrowheads="1"/>
          </p:cNvPicPr>
          <p:nvPr/>
        </p:nvPicPr>
        <p:blipFill>
          <a:blip r:embed="rId6" cstate="print"/>
          <a:srcRect/>
          <a:stretch>
            <a:fillRect/>
          </a:stretch>
        </p:blipFill>
        <p:spPr bwMode="auto">
          <a:xfrm>
            <a:off x="5076056" y="2953050"/>
            <a:ext cx="3196738" cy="1916110"/>
          </a:xfrm>
          <a:prstGeom prst="rect">
            <a:avLst/>
          </a:prstGeom>
          <a:noFill/>
          <a:ln w="9525">
            <a:noFill/>
            <a:miter lim="800000"/>
            <a:headEnd/>
            <a:tailEnd/>
          </a:ln>
        </p:spPr>
      </p:pic>
      <p:pic>
        <p:nvPicPr>
          <p:cNvPr id="50181" name="Picture 5"/>
          <p:cNvPicPr>
            <a:picLocks noChangeAspect="1" noChangeArrowheads="1"/>
          </p:cNvPicPr>
          <p:nvPr/>
        </p:nvPicPr>
        <p:blipFill>
          <a:blip r:embed="rId7" cstate="print"/>
          <a:srcRect/>
          <a:stretch>
            <a:fillRect/>
          </a:stretch>
        </p:blipFill>
        <p:spPr bwMode="auto">
          <a:xfrm>
            <a:off x="5436096" y="4447731"/>
            <a:ext cx="3237235" cy="2293637"/>
          </a:xfrm>
          <a:prstGeom prst="rect">
            <a:avLst/>
          </a:prstGeom>
          <a:noFill/>
          <a:ln w="9525">
            <a:noFill/>
            <a:miter lim="800000"/>
            <a:headEnd/>
            <a:tailEnd/>
          </a:ln>
        </p:spPr>
      </p:pic>
      <p:sp>
        <p:nvSpPr>
          <p:cNvPr id="24584" name="AutoShape 6"/>
          <p:cNvSpPr>
            <a:spLocks noChangeArrowheads="1"/>
          </p:cNvSpPr>
          <p:nvPr/>
        </p:nvSpPr>
        <p:spPr bwMode="auto">
          <a:xfrm>
            <a:off x="4283968" y="4653136"/>
            <a:ext cx="817116" cy="400199"/>
          </a:xfrm>
          <a:prstGeom prst="rightArrow">
            <a:avLst>
              <a:gd name="adj1" fmla="val 50000"/>
              <a:gd name="adj2" fmla="val 49861"/>
            </a:avLst>
          </a:prstGeom>
          <a:solidFill>
            <a:srgbClr val="FF0000"/>
          </a:solidFill>
          <a:ln w="9360">
            <a:solidFill>
              <a:srgbClr val="000000"/>
            </a:solidFill>
            <a:round/>
            <a:headEnd/>
            <a:tailEnd/>
          </a:ln>
        </p:spPr>
        <p:txBody>
          <a:bodyPr wrap="none" anchor="ctr"/>
          <a:lstStyle/>
          <a:p>
            <a:pPr>
              <a:buClrTx/>
              <a:buSzTx/>
              <a:buFontTx/>
              <a:buNone/>
            </a:pPr>
            <a:endParaRPr lang="it-IT" sz="1600">
              <a:solidFill>
                <a:schemeClr val="tx1"/>
              </a:solidFill>
              <a:latin typeface="Arial" pitchFamily="34" charset="0"/>
            </a:endParaRPr>
          </a:p>
        </p:txBody>
      </p:sp>
      <p:sp>
        <p:nvSpPr>
          <p:cNvPr id="10" name="Parentesi graffa chiusa 9"/>
          <p:cNvSpPr/>
          <p:nvPr/>
        </p:nvSpPr>
        <p:spPr bwMode="auto">
          <a:xfrm>
            <a:off x="7596336" y="1412776"/>
            <a:ext cx="216024" cy="792088"/>
          </a:xfrm>
          <a:prstGeom prst="rightBrace">
            <a:avLst/>
          </a:prstGeom>
          <a:noFill/>
          <a:ln w="3810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it-IT" sz="2400" b="0" i="0" u="none" strike="noStrike" cap="none" normalizeH="0" baseline="0" smtClean="0">
              <a:ln>
                <a:noFill/>
              </a:ln>
              <a:solidFill>
                <a:schemeClr val="bg1"/>
              </a:solidFill>
              <a:effectLst/>
              <a:latin typeface="Times New Roman" pitchFamily="16" charset="0"/>
            </a:endParaRPr>
          </a:p>
        </p:txBody>
      </p:sp>
      <p:sp>
        <p:nvSpPr>
          <p:cNvPr id="11" name="CasellaDiTesto 10"/>
          <p:cNvSpPr txBox="1"/>
          <p:nvPr/>
        </p:nvSpPr>
        <p:spPr>
          <a:xfrm>
            <a:off x="7740352" y="1322765"/>
            <a:ext cx="1004827" cy="954107"/>
          </a:xfrm>
          <a:prstGeom prst="rect">
            <a:avLst/>
          </a:prstGeom>
          <a:noFill/>
        </p:spPr>
        <p:txBody>
          <a:bodyPr wrap="none" rtlCol="0">
            <a:spAutoFit/>
          </a:bodyPr>
          <a:lstStyle/>
          <a:p>
            <a:pPr algn="ctr"/>
            <a:r>
              <a:rPr lang="en-US" sz="1400" b="1" dirty="0" smtClean="0">
                <a:solidFill>
                  <a:schemeClr val="accent6"/>
                </a:solidFill>
                <a:latin typeface="+mn-lt"/>
              </a:rPr>
              <a:t>Supported </a:t>
            </a:r>
          </a:p>
          <a:p>
            <a:pPr algn="ctr"/>
            <a:r>
              <a:rPr lang="en-US" sz="1400" b="1" dirty="0" smtClean="0">
                <a:solidFill>
                  <a:schemeClr val="accent6"/>
                </a:solidFill>
                <a:latin typeface="+mn-lt"/>
              </a:rPr>
              <a:t>by the </a:t>
            </a:r>
          </a:p>
          <a:p>
            <a:pPr algn="ctr"/>
            <a:r>
              <a:rPr lang="en-US" sz="1400" b="1" dirty="0" smtClean="0">
                <a:solidFill>
                  <a:schemeClr val="accent6"/>
                </a:solidFill>
                <a:latin typeface="+mn-lt"/>
              </a:rPr>
              <a:t>Italian </a:t>
            </a:r>
          </a:p>
          <a:p>
            <a:pPr algn="ctr"/>
            <a:r>
              <a:rPr lang="en-US" sz="1400" b="1" dirty="0" smtClean="0">
                <a:solidFill>
                  <a:schemeClr val="accent6"/>
                </a:solidFill>
                <a:latin typeface="+mn-lt"/>
              </a:rPr>
              <a:t>NGI </a:t>
            </a:r>
            <a:endParaRPr lang="en-US" dirty="0" smtClean="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
          <p:cNvSpPr txBox="1">
            <a:spLocks noChangeArrowheads="1"/>
          </p:cNvSpPr>
          <p:nvPr/>
        </p:nvSpPr>
        <p:spPr bwMode="auto">
          <a:xfrm>
            <a:off x="684213" y="1268413"/>
            <a:ext cx="7888287" cy="5113337"/>
          </a:xfrm>
          <a:prstGeom prst="rect">
            <a:avLst/>
          </a:prstGeom>
          <a:noFill/>
          <a:ln w="9525">
            <a:noFill/>
            <a:round/>
            <a:headEnd/>
            <a:tailEnd/>
          </a:ln>
        </p:spPr>
        <p:txBody>
          <a:bodyPr lIns="90000" tIns="46800" rIns="90000" bIns="46800"/>
          <a:lstStyle/>
          <a:p>
            <a:pPr marL="325438" indent="-325438">
              <a:lnSpc>
                <a:spcPct val="110000"/>
              </a:lnSpc>
              <a:spcBef>
                <a:spcPts val="450"/>
              </a:spcBef>
              <a:spcAft>
                <a:spcPts val="600"/>
              </a:spcAft>
              <a:buFont typeface="Tahoma" pitchFamily="34" charset="0"/>
              <a:buChar char="•"/>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pPr>
            <a:r>
              <a:rPr lang="en-US" b="1" dirty="0" smtClean="0">
                <a:solidFill>
                  <a:schemeClr val="tx1"/>
                </a:solidFill>
                <a:latin typeface="+mn-lt"/>
              </a:rPr>
              <a:t>An activity explicitly foreseen in the </a:t>
            </a:r>
            <a:r>
              <a:rPr lang="en-US" b="1" dirty="0" err="1" smtClean="0">
                <a:solidFill>
                  <a:schemeClr val="tx1"/>
                </a:solidFill>
                <a:latin typeface="+mn-lt"/>
              </a:rPr>
              <a:t>WeNMR</a:t>
            </a:r>
            <a:r>
              <a:rPr lang="en-US" b="1" dirty="0" smtClean="0">
                <a:solidFill>
                  <a:schemeClr val="tx1"/>
                </a:solidFill>
                <a:latin typeface="+mn-lt"/>
              </a:rPr>
              <a:t> </a:t>
            </a:r>
            <a:r>
              <a:rPr lang="en-US" b="1" dirty="0" err="1" smtClean="0">
                <a:solidFill>
                  <a:schemeClr val="tx1"/>
                </a:solidFill>
                <a:latin typeface="+mn-lt"/>
              </a:rPr>
              <a:t>workplan</a:t>
            </a:r>
            <a:endParaRPr lang="it-IT" b="1" dirty="0">
              <a:solidFill>
                <a:schemeClr val="tx1"/>
              </a:solidFill>
              <a:latin typeface="+mn-lt"/>
            </a:endParaRPr>
          </a:p>
          <a:p>
            <a:pPr marL="325438" indent="-325438">
              <a:lnSpc>
                <a:spcPct val="110000"/>
              </a:lnSpc>
              <a:spcBef>
                <a:spcPts val="450"/>
              </a:spcBef>
              <a:spcAft>
                <a:spcPts val="600"/>
              </a:spcAft>
              <a:buFont typeface="Tahoma" pitchFamily="34" charset="0"/>
              <a:buChar char="•"/>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pPr>
            <a:r>
              <a:rPr lang="en-US" b="1" dirty="0">
                <a:solidFill>
                  <a:schemeClr val="tx1"/>
                </a:solidFill>
                <a:latin typeface="+mn-lt"/>
              </a:rPr>
              <a:t>Building on Network Activities aimed at involving worldwide grids and e-Science projects</a:t>
            </a:r>
          </a:p>
          <a:p>
            <a:pPr marL="325438" indent="-325438">
              <a:lnSpc>
                <a:spcPct val="110000"/>
              </a:lnSpc>
              <a:spcBef>
                <a:spcPts val="450"/>
              </a:spcBef>
              <a:buFont typeface="Tahoma" pitchFamily="34" charset="0"/>
              <a:buChar char="•"/>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pPr>
            <a:r>
              <a:rPr lang="it-IT" b="1" dirty="0">
                <a:solidFill>
                  <a:schemeClr val="tx1"/>
                </a:solidFill>
                <a:latin typeface="+mn-lt"/>
              </a:rPr>
              <a:t>Worldwide </a:t>
            </a:r>
            <a:r>
              <a:rPr lang="it-IT" b="1" dirty="0" err="1">
                <a:solidFill>
                  <a:schemeClr val="tx1"/>
                </a:solidFill>
                <a:latin typeface="+mn-lt"/>
              </a:rPr>
              <a:t>grid</a:t>
            </a:r>
            <a:r>
              <a:rPr lang="it-IT" b="1" dirty="0">
                <a:solidFill>
                  <a:schemeClr val="tx1"/>
                </a:solidFill>
                <a:latin typeface="+mn-lt"/>
              </a:rPr>
              <a:t> </a:t>
            </a:r>
            <a:r>
              <a:rPr lang="it-IT" b="1" dirty="0" err="1">
                <a:solidFill>
                  <a:schemeClr val="tx1"/>
                </a:solidFill>
                <a:latin typeface="+mn-lt"/>
              </a:rPr>
              <a:t>extension</a:t>
            </a:r>
            <a:r>
              <a:rPr lang="it-IT" b="1" dirty="0">
                <a:solidFill>
                  <a:schemeClr val="tx1"/>
                </a:solidFill>
                <a:latin typeface="+mn-lt"/>
              </a:rPr>
              <a:t> </a:t>
            </a:r>
            <a:r>
              <a:rPr lang="it-IT" b="1" dirty="0" err="1">
                <a:solidFill>
                  <a:schemeClr val="tx1"/>
                </a:solidFill>
                <a:latin typeface="+mn-lt"/>
              </a:rPr>
              <a:t>outside</a:t>
            </a:r>
            <a:r>
              <a:rPr lang="it-IT" b="1">
                <a:solidFill>
                  <a:schemeClr val="tx1"/>
                </a:solidFill>
                <a:latin typeface="+mn-lt"/>
              </a:rPr>
              <a:t> </a:t>
            </a:r>
            <a:r>
              <a:rPr lang="it-IT" b="1" smtClean="0">
                <a:solidFill>
                  <a:schemeClr val="tx1"/>
                </a:solidFill>
                <a:latin typeface="+mn-lt"/>
              </a:rPr>
              <a:t>Europe:</a:t>
            </a:r>
            <a:endParaRPr lang="it-IT" b="1" dirty="0">
              <a:solidFill>
                <a:schemeClr val="tx1"/>
              </a:solidFill>
              <a:latin typeface="+mn-lt"/>
            </a:endParaRPr>
          </a:p>
          <a:p>
            <a:pPr marL="1068388" lvl="1" indent="-325438">
              <a:lnSpc>
                <a:spcPct val="110000"/>
              </a:lnSpc>
              <a:spcBef>
                <a:spcPts val="450"/>
              </a:spcBef>
              <a:buFont typeface="Wingdings" pitchFamily="2" charset="2"/>
              <a:buChar char="ü"/>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pPr>
            <a:r>
              <a:rPr lang="en-US" sz="2000" b="1" dirty="0" smtClean="0">
                <a:solidFill>
                  <a:schemeClr val="tx1"/>
                </a:solidFill>
                <a:latin typeface="+mn-lt"/>
              </a:rPr>
              <a:t>Towards EMI/UMD </a:t>
            </a:r>
            <a:r>
              <a:rPr lang="en-US" sz="2000" b="1" dirty="0">
                <a:solidFill>
                  <a:schemeClr val="tx1"/>
                </a:solidFill>
                <a:latin typeface="+mn-lt"/>
              </a:rPr>
              <a:t>based </a:t>
            </a:r>
            <a:r>
              <a:rPr lang="en-US" sz="2000" b="1" dirty="0" smtClean="0">
                <a:solidFill>
                  <a:schemeClr val="tx1"/>
                </a:solidFill>
                <a:latin typeface="+mn-lt"/>
              </a:rPr>
              <a:t>e-Infrastructures</a:t>
            </a:r>
            <a:endParaRPr lang="en-US" sz="2000" b="1" dirty="0">
              <a:solidFill>
                <a:schemeClr val="tx1"/>
              </a:solidFill>
              <a:latin typeface="+mn-lt"/>
            </a:endParaRPr>
          </a:p>
          <a:p>
            <a:pPr marL="1468438" lvl="2" indent="-325438">
              <a:lnSpc>
                <a:spcPct val="110000"/>
              </a:lnSpc>
              <a:spcBef>
                <a:spcPts val="450"/>
              </a:spcBef>
              <a:buFont typeface="Wingdings" pitchFamily="2" charset="2"/>
              <a:buChar char="Ø"/>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pPr>
            <a:r>
              <a:rPr lang="en-US" sz="1800" dirty="0">
                <a:solidFill>
                  <a:schemeClr val="tx1"/>
                </a:solidFill>
                <a:latin typeface="+mn-lt"/>
              </a:rPr>
              <a:t>South Africa</a:t>
            </a:r>
          </a:p>
          <a:p>
            <a:pPr marL="1468438" lvl="2" indent="-325438">
              <a:lnSpc>
                <a:spcPct val="110000"/>
              </a:lnSpc>
              <a:spcBef>
                <a:spcPts val="450"/>
              </a:spcBef>
              <a:buFont typeface="Wingdings" pitchFamily="2" charset="2"/>
              <a:buChar char="Ø"/>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pPr>
            <a:r>
              <a:rPr lang="en-US" sz="1800" dirty="0">
                <a:solidFill>
                  <a:schemeClr val="tx1"/>
                </a:solidFill>
                <a:latin typeface="+mn-lt"/>
              </a:rPr>
              <a:t>Latin America</a:t>
            </a:r>
          </a:p>
          <a:p>
            <a:pPr marL="1468438" lvl="2" indent="-325438">
              <a:lnSpc>
                <a:spcPct val="110000"/>
              </a:lnSpc>
              <a:spcBef>
                <a:spcPts val="450"/>
              </a:spcBef>
              <a:buFont typeface="Wingdings" pitchFamily="2" charset="2"/>
              <a:buChar char="Ø"/>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pPr>
            <a:r>
              <a:rPr lang="en-US" sz="1800" dirty="0">
                <a:solidFill>
                  <a:schemeClr val="tx1"/>
                </a:solidFill>
                <a:latin typeface="+mn-lt"/>
              </a:rPr>
              <a:t>Asia-Pacific</a:t>
            </a:r>
          </a:p>
          <a:p>
            <a:pPr marL="1468438" lvl="2" indent="-325438">
              <a:lnSpc>
                <a:spcPct val="110000"/>
              </a:lnSpc>
              <a:spcBef>
                <a:spcPts val="450"/>
              </a:spcBef>
              <a:buFont typeface="Wingdings" pitchFamily="2" charset="2"/>
              <a:buChar char="Ø"/>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pPr>
            <a:r>
              <a:rPr lang="en-US" sz="1800" dirty="0">
                <a:solidFill>
                  <a:schemeClr val="tx1"/>
                </a:solidFill>
                <a:latin typeface="+mn-lt"/>
              </a:rPr>
              <a:t>DEISA/PRACE (via EMI-ES)</a:t>
            </a:r>
          </a:p>
          <a:p>
            <a:pPr marL="1068388" lvl="1" indent="-325438">
              <a:lnSpc>
                <a:spcPct val="110000"/>
              </a:lnSpc>
              <a:spcBef>
                <a:spcPts val="450"/>
              </a:spcBef>
              <a:buFont typeface="Wingdings" pitchFamily="2" charset="2"/>
              <a:buChar char="ü"/>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pPr>
            <a:r>
              <a:rPr lang="en-US" sz="2000" b="1" dirty="0" smtClean="0">
                <a:solidFill>
                  <a:schemeClr val="tx1"/>
                </a:solidFill>
                <a:latin typeface="+mn-lt"/>
              </a:rPr>
              <a:t>Towards e-Infrastructures based on other </a:t>
            </a:r>
            <a:r>
              <a:rPr lang="en-US" sz="2000" b="1" dirty="0" err="1" smtClean="0">
                <a:solidFill>
                  <a:schemeClr val="tx1"/>
                </a:solidFill>
                <a:latin typeface="+mn-lt"/>
              </a:rPr>
              <a:t>middlewares</a:t>
            </a:r>
            <a:endParaRPr lang="en-US" sz="2000" b="1" dirty="0">
              <a:solidFill>
                <a:schemeClr val="tx1"/>
              </a:solidFill>
              <a:latin typeface="+mn-lt"/>
            </a:endParaRPr>
          </a:p>
          <a:p>
            <a:pPr marL="1468438" lvl="2" indent="-325438">
              <a:lnSpc>
                <a:spcPct val="110000"/>
              </a:lnSpc>
              <a:spcBef>
                <a:spcPts val="450"/>
              </a:spcBef>
              <a:buFont typeface="Wingdings" pitchFamily="2" charset="2"/>
              <a:buChar char="Ø"/>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pPr>
            <a:r>
              <a:rPr lang="en-US" sz="1800" dirty="0" err="1">
                <a:solidFill>
                  <a:schemeClr val="tx1"/>
                </a:solidFill>
                <a:latin typeface="+mn-lt"/>
              </a:rPr>
              <a:t>SBGrid</a:t>
            </a:r>
            <a:r>
              <a:rPr lang="en-US" sz="1800" dirty="0">
                <a:solidFill>
                  <a:schemeClr val="tx1"/>
                </a:solidFill>
                <a:latin typeface="+mn-lt"/>
              </a:rPr>
              <a:t> in USA (OSG)</a:t>
            </a:r>
          </a:p>
          <a:p>
            <a:pPr marL="1468438" lvl="2" indent="-325438">
              <a:lnSpc>
                <a:spcPct val="110000"/>
              </a:lnSpc>
              <a:spcBef>
                <a:spcPts val="450"/>
              </a:spcBef>
              <a:buFont typeface="Wingdings" pitchFamily="2" charset="2"/>
              <a:buChar char="Ø"/>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pPr>
            <a:r>
              <a:rPr lang="en-US" sz="1800" dirty="0">
                <a:solidFill>
                  <a:schemeClr val="tx1"/>
                </a:solidFill>
                <a:latin typeface="+mn-lt"/>
              </a:rPr>
              <a:t>Asian grids (Garuda, </a:t>
            </a:r>
            <a:r>
              <a:rPr lang="en-US" sz="1800" dirty="0" err="1">
                <a:solidFill>
                  <a:schemeClr val="tx1"/>
                </a:solidFill>
                <a:latin typeface="+mn-lt"/>
              </a:rPr>
              <a:t>CNgrid</a:t>
            </a:r>
            <a:r>
              <a:rPr lang="en-US" sz="1800" dirty="0">
                <a:solidFill>
                  <a:schemeClr val="tx1"/>
                </a:solidFill>
                <a:latin typeface="+mn-lt"/>
              </a:rPr>
              <a:t>) </a:t>
            </a:r>
            <a:endParaRPr lang="en-US" sz="1600" dirty="0">
              <a:solidFill>
                <a:schemeClr val="tx1"/>
              </a:solidFill>
              <a:latin typeface="+mn-lt"/>
            </a:endParaRPr>
          </a:p>
        </p:txBody>
      </p:sp>
      <p:sp>
        <p:nvSpPr>
          <p:cNvPr id="4100" name="Text Box 3"/>
          <p:cNvSpPr txBox="1">
            <a:spLocks noChangeArrowheads="1"/>
          </p:cNvSpPr>
          <p:nvPr/>
        </p:nvSpPr>
        <p:spPr bwMode="auto">
          <a:xfrm>
            <a:off x="1619672" y="260648"/>
            <a:ext cx="6121400" cy="576263"/>
          </a:xfrm>
          <a:prstGeom prst="rect">
            <a:avLst/>
          </a:prstGeom>
          <a:noFill/>
          <a:ln w="9360">
            <a:noFill/>
            <a:miter lim="800000"/>
            <a:headEnd/>
            <a:tailEnd/>
          </a:ln>
        </p:spPr>
        <p:txBody>
          <a:bodyPr lIns="90000" tIns="46800" rIns="90000" bIns="46800" anchor="ct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3200" b="1" dirty="0" smtClean="0">
                <a:solidFill>
                  <a:schemeClr val="accent2"/>
                </a:solidFill>
                <a:effectLst>
                  <a:outerShdw blurRad="38100" dist="38100" dir="2700000" algn="tl">
                    <a:srgbClr val="C0C0C0"/>
                  </a:outerShdw>
                </a:effectLst>
                <a:latin typeface="Calibri" pitchFamily="34" charset="0"/>
              </a:rPr>
              <a:t>Worldwide </a:t>
            </a:r>
            <a:r>
              <a:rPr lang="en-GB" sz="3200" b="1" dirty="0">
                <a:solidFill>
                  <a:schemeClr val="accent2"/>
                </a:solidFill>
                <a:effectLst>
                  <a:outerShdw blurRad="38100" dist="38100" dir="2700000" algn="tl">
                    <a:srgbClr val="C0C0C0"/>
                  </a:outerShdw>
                </a:effectLst>
                <a:latin typeface="Calibri" pitchFamily="34" charset="0"/>
              </a:rPr>
              <a:t>grid extension</a:t>
            </a:r>
          </a:p>
        </p:txBody>
      </p:sp>
      <p:pic>
        <p:nvPicPr>
          <p:cNvPr id="38914" name="Picture 2"/>
          <p:cNvPicPr>
            <a:picLocks noChangeAspect="1" noChangeArrowheads="1"/>
          </p:cNvPicPr>
          <p:nvPr/>
        </p:nvPicPr>
        <p:blipFill>
          <a:blip r:embed="rId3" cstate="print"/>
          <a:srcRect/>
          <a:stretch>
            <a:fillRect/>
          </a:stretch>
        </p:blipFill>
        <p:spPr bwMode="auto">
          <a:xfrm>
            <a:off x="3923928" y="3573016"/>
            <a:ext cx="851669" cy="396913"/>
          </a:xfrm>
          <a:prstGeom prst="rect">
            <a:avLst/>
          </a:prstGeom>
          <a:noFill/>
          <a:ln w="9525">
            <a:noFill/>
            <a:miter lim="800000"/>
            <a:headEnd/>
            <a:tailEnd/>
          </a:ln>
        </p:spPr>
      </p:pic>
      <p:pic>
        <p:nvPicPr>
          <p:cNvPr id="38915" name="Picture 3"/>
          <p:cNvPicPr>
            <a:picLocks noChangeAspect="1" noChangeArrowheads="1"/>
          </p:cNvPicPr>
          <p:nvPr/>
        </p:nvPicPr>
        <p:blipFill>
          <a:blip r:embed="rId4" cstate="print"/>
          <a:srcRect/>
          <a:stretch>
            <a:fillRect/>
          </a:stretch>
        </p:blipFill>
        <p:spPr bwMode="auto">
          <a:xfrm>
            <a:off x="3923928" y="4005064"/>
            <a:ext cx="2717031" cy="303949"/>
          </a:xfrm>
          <a:prstGeom prst="rect">
            <a:avLst/>
          </a:prstGeom>
          <a:noFill/>
          <a:ln w="9525">
            <a:noFill/>
            <a:miter lim="800000"/>
            <a:headEnd/>
            <a:tailEnd/>
          </a:ln>
        </p:spPr>
      </p:pic>
      <p:pic>
        <p:nvPicPr>
          <p:cNvPr id="38917" name="Picture 5"/>
          <p:cNvPicPr>
            <a:picLocks noChangeAspect="1" noChangeArrowheads="1"/>
          </p:cNvPicPr>
          <p:nvPr/>
        </p:nvPicPr>
        <p:blipFill>
          <a:blip r:embed="rId5" cstate="print"/>
          <a:srcRect/>
          <a:stretch>
            <a:fillRect/>
          </a:stretch>
        </p:blipFill>
        <p:spPr bwMode="auto">
          <a:xfrm>
            <a:off x="4692625" y="4725144"/>
            <a:ext cx="1535559" cy="295942"/>
          </a:xfrm>
          <a:prstGeom prst="rect">
            <a:avLst/>
          </a:prstGeom>
          <a:noFill/>
          <a:ln w="9525">
            <a:noFill/>
            <a:miter lim="800000"/>
            <a:headEnd/>
            <a:tailEnd/>
          </a:ln>
        </p:spPr>
      </p:pic>
      <p:pic>
        <p:nvPicPr>
          <p:cNvPr id="38918" name="Picture 6"/>
          <p:cNvPicPr>
            <a:picLocks noChangeAspect="1" noChangeArrowheads="1"/>
          </p:cNvPicPr>
          <p:nvPr/>
        </p:nvPicPr>
        <p:blipFill>
          <a:blip r:embed="rId6" cstate="print"/>
          <a:srcRect/>
          <a:stretch>
            <a:fillRect/>
          </a:stretch>
        </p:blipFill>
        <p:spPr bwMode="auto">
          <a:xfrm>
            <a:off x="4481760" y="4332505"/>
            <a:ext cx="594296" cy="320631"/>
          </a:xfrm>
          <a:prstGeom prst="rect">
            <a:avLst/>
          </a:prstGeom>
          <a:noFill/>
          <a:ln w="9525">
            <a:noFill/>
            <a:miter lim="800000"/>
            <a:headEnd/>
            <a:tailEnd/>
          </a:ln>
        </p:spPr>
      </p:pic>
      <p:pic>
        <p:nvPicPr>
          <p:cNvPr id="38919" name="Picture 7"/>
          <p:cNvPicPr>
            <a:picLocks noChangeAspect="1" noChangeArrowheads="1"/>
          </p:cNvPicPr>
          <p:nvPr/>
        </p:nvPicPr>
        <p:blipFill>
          <a:blip r:embed="rId7" cstate="print"/>
          <a:srcRect/>
          <a:stretch>
            <a:fillRect/>
          </a:stretch>
        </p:blipFill>
        <p:spPr bwMode="auto">
          <a:xfrm>
            <a:off x="5076056" y="5912129"/>
            <a:ext cx="1944216" cy="300642"/>
          </a:xfrm>
          <a:prstGeom prst="rect">
            <a:avLst/>
          </a:prstGeom>
          <a:noFill/>
          <a:ln w="9525">
            <a:noFill/>
            <a:miter lim="800000"/>
            <a:headEnd/>
            <a:tailEnd/>
          </a:ln>
        </p:spPr>
      </p:pic>
      <p:pic>
        <p:nvPicPr>
          <p:cNvPr id="38921" name="Picture 9"/>
          <p:cNvPicPr>
            <a:picLocks noChangeAspect="1" noChangeArrowheads="1"/>
          </p:cNvPicPr>
          <p:nvPr/>
        </p:nvPicPr>
        <p:blipFill>
          <a:blip r:embed="rId8" cstate="print"/>
          <a:srcRect/>
          <a:stretch>
            <a:fillRect/>
          </a:stretch>
        </p:blipFill>
        <p:spPr bwMode="auto">
          <a:xfrm>
            <a:off x="5508104" y="5478517"/>
            <a:ext cx="668462" cy="359401"/>
          </a:xfrm>
          <a:prstGeom prst="rect">
            <a:avLst/>
          </a:prstGeom>
          <a:noFill/>
          <a:ln w="9525">
            <a:noFill/>
            <a:miter lim="800000"/>
            <a:headEnd/>
            <a:tailEnd/>
          </a:ln>
        </p:spPr>
      </p:pic>
      <p:pic>
        <p:nvPicPr>
          <p:cNvPr id="38922" name="Picture 10"/>
          <p:cNvPicPr>
            <a:picLocks noChangeAspect="1" noChangeArrowheads="1"/>
          </p:cNvPicPr>
          <p:nvPr/>
        </p:nvPicPr>
        <p:blipFill>
          <a:blip r:embed="rId9" cstate="print"/>
          <a:srcRect/>
          <a:stretch>
            <a:fillRect/>
          </a:stretch>
        </p:blipFill>
        <p:spPr bwMode="auto">
          <a:xfrm>
            <a:off x="4788024" y="3573016"/>
            <a:ext cx="726629" cy="366284"/>
          </a:xfrm>
          <a:prstGeom prst="rect">
            <a:avLst/>
          </a:prstGeom>
          <a:noFill/>
          <a:ln w="9525">
            <a:noFill/>
            <a:miter lim="800000"/>
            <a:headEnd/>
            <a:tailEnd/>
          </a:ln>
        </p:spPr>
      </p:pic>
      <p:pic>
        <p:nvPicPr>
          <p:cNvPr id="43010" name="Picture 2"/>
          <p:cNvPicPr>
            <a:picLocks noChangeAspect="1" noChangeArrowheads="1"/>
          </p:cNvPicPr>
          <p:nvPr/>
        </p:nvPicPr>
        <p:blipFill>
          <a:blip r:embed="rId10" cstate="print"/>
          <a:srcRect/>
          <a:stretch>
            <a:fillRect/>
          </a:stretch>
        </p:blipFill>
        <p:spPr bwMode="auto">
          <a:xfrm>
            <a:off x="7020272" y="5916192"/>
            <a:ext cx="864096" cy="252907"/>
          </a:xfrm>
          <a:prstGeom prst="rect">
            <a:avLst/>
          </a:prstGeom>
          <a:noFill/>
          <a:ln w="9525">
            <a:noFill/>
            <a:miter lim="800000"/>
            <a:headEnd/>
            <a:tailEnd/>
          </a:ln>
        </p:spPr>
      </p:pic>
      <p:pic>
        <p:nvPicPr>
          <p:cNvPr id="43011" name="Picture 3"/>
          <p:cNvPicPr>
            <a:picLocks noChangeAspect="1" noChangeArrowheads="1"/>
          </p:cNvPicPr>
          <p:nvPr/>
        </p:nvPicPr>
        <p:blipFill>
          <a:blip r:embed="rId11" cstate="print"/>
          <a:srcRect/>
          <a:stretch>
            <a:fillRect/>
          </a:stretch>
        </p:blipFill>
        <p:spPr bwMode="auto">
          <a:xfrm>
            <a:off x="3923928" y="4342302"/>
            <a:ext cx="504056" cy="310834"/>
          </a:xfrm>
          <a:prstGeom prst="rect">
            <a:avLst/>
          </a:prstGeom>
          <a:noFill/>
          <a:ln w="9525">
            <a:noFill/>
            <a:miter lim="800000"/>
            <a:headEnd/>
            <a:tailEnd/>
          </a:ln>
        </p:spPr>
      </p:pic>
      <p:pic>
        <p:nvPicPr>
          <p:cNvPr id="43012" name="Picture 4"/>
          <p:cNvPicPr>
            <a:picLocks noChangeAspect="1" noChangeArrowheads="1"/>
          </p:cNvPicPr>
          <p:nvPr/>
        </p:nvPicPr>
        <p:blipFill>
          <a:blip r:embed="rId12" cstate="print"/>
          <a:srcRect/>
          <a:stretch>
            <a:fillRect/>
          </a:stretch>
        </p:blipFill>
        <p:spPr bwMode="auto">
          <a:xfrm>
            <a:off x="4283968" y="5517232"/>
            <a:ext cx="1161604" cy="291760"/>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1"/>
          <p:cNvSpPr txBox="1">
            <a:spLocks noChangeArrowheads="1"/>
          </p:cNvSpPr>
          <p:nvPr/>
        </p:nvSpPr>
        <p:spPr bwMode="auto">
          <a:xfrm>
            <a:off x="468313" y="1211263"/>
            <a:ext cx="8278812" cy="4738687"/>
          </a:xfrm>
          <a:prstGeom prst="rect">
            <a:avLst/>
          </a:prstGeom>
          <a:noFill/>
          <a:ln w="9525">
            <a:noFill/>
            <a:round/>
            <a:headEnd/>
            <a:tailEnd/>
          </a:ln>
        </p:spPr>
        <p:txBody>
          <a:bodyPr lIns="90000" tIns="46800" rIns="90000" bIns="46800"/>
          <a:lstStyle/>
          <a:p>
            <a:pPr marL="325438" indent="-325438">
              <a:spcBef>
                <a:spcPts val="500"/>
              </a:spcBef>
              <a:spcAft>
                <a:spcPts val="600"/>
              </a:spcAft>
              <a:buFont typeface="Tahoma" pitchFamily="34" charset="0"/>
              <a:buChar char="•"/>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pPr>
            <a:r>
              <a:rPr lang="en-US" sz="2000" b="1" dirty="0">
                <a:solidFill>
                  <a:srgbClr val="000000"/>
                </a:solidFill>
                <a:latin typeface="+mn-lt"/>
              </a:rPr>
              <a:t>Collaborations (</a:t>
            </a:r>
            <a:r>
              <a:rPr lang="en-US" sz="2000" b="1" dirty="0" err="1">
                <a:solidFill>
                  <a:schemeClr val="accent2"/>
                </a:solidFill>
                <a:latin typeface="+mn-lt"/>
              </a:rPr>
              <a:t>MoU</a:t>
            </a:r>
            <a:r>
              <a:rPr lang="en-US" sz="2000" b="1" dirty="0">
                <a:solidFill>
                  <a:srgbClr val="000000"/>
                </a:solidFill>
                <a:latin typeface="+mn-lt"/>
              </a:rPr>
              <a:t>) relevant for </a:t>
            </a:r>
            <a:r>
              <a:rPr lang="en-US" sz="2000" b="1" dirty="0" smtClean="0">
                <a:solidFill>
                  <a:srgbClr val="000000"/>
                </a:solidFill>
                <a:latin typeface="+mn-lt"/>
              </a:rPr>
              <a:t>this activity </a:t>
            </a:r>
            <a:r>
              <a:rPr lang="en-US" sz="2000" b="1" dirty="0">
                <a:solidFill>
                  <a:srgbClr val="000000"/>
                </a:solidFill>
                <a:latin typeface="+mn-lt"/>
              </a:rPr>
              <a:t>already established with the following projects:</a:t>
            </a:r>
          </a:p>
          <a:p>
            <a:pPr marL="1068388" lvl="1" indent="-325438">
              <a:spcBef>
                <a:spcPts val="500"/>
              </a:spcBef>
              <a:buFont typeface="Wingdings" pitchFamily="2" charset="2"/>
              <a:buChar char="ü"/>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pPr>
            <a:r>
              <a:rPr lang="en-US" sz="1600" b="1" dirty="0">
                <a:solidFill>
                  <a:schemeClr val="accent2"/>
                </a:solidFill>
                <a:latin typeface="+mn-lt"/>
              </a:rPr>
              <a:t>CHAIN</a:t>
            </a:r>
            <a:r>
              <a:rPr lang="en-US" sz="2000" dirty="0">
                <a:solidFill>
                  <a:srgbClr val="000000"/>
                </a:solidFill>
                <a:latin typeface="+mn-lt"/>
              </a:rPr>
              <a:t> </a:t>
            </a:r>
            <a:r>
              <a:rPr lang="en-US" sz="1400" dirty="0">
                <a:solidFill>
                  <a:srgbClr val="000000"/>
                </a:solidFill>
                <a:latin typeface="+mn-lt"/>
              </a:rPr>
              <a:t>(Co-ordination and </a:t>
            </a:r>
            <a:r>
              <a:rPr lang="en-US" sz="1400" dirty="0" err="1">
                <a:solidFill>
                  <a:srgbClr val="000000"/>
                </a:solidFill>
                <a:latin typeface="+mn-lt"/>
              </a:rPr>
              <a:t>Harmonisation</a:t>
            </a:r>
            <a:r>
              <a:rPr lang="en-US" sz="1400" dirty="0">
                <a:solidFill>
                  <a:srgbClr val="000000"/>
                </a:solidFill>
                <a:latin typeface="+mn-lt"/>
              </a:rPr>
              <a:t> of Advanced e-Infrastructures)</a:t>
            </a:r>
          </a:p>
          <a:p>
            <a:pPr marL="1068388" lvl="1" indent="-325438">
              <a:buFont typeface="Wingdings" pitchFamily="2" charset="2"/>
              <a:buChar char="ü"/>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pPr>
            <a:r>
              <a:rPr lang="en-US" sz="1600" b="1" dirty="0">
                <a:solidFill>
                  <a:schemeClr val="accent2"/>
                </a:solidFill>
                <a:latin typeface="+mn-lt"/>
              </a:rPr>
              <a:t>EUMEDGRID</a:t>
            </a:r>
            <a:r>
              <a:rPr lang="en-US" sz="1400" b="1" dirty="0">
                <a:solidFill>
                  <a:schemeClr val="accent2"/>
                </a:solidFill>
                <a:latin typeface="+mn-lt"/>
              </a:rPr>
              <a:t>-Support</a:t>
            </a:r>
            <a:r>
              <a:rPr lang="en-US" sz="1400" dirty="0">
                <a:solidFill>
                  <a:srgbClr val="000000"/>
                </a:solidFill>
                <a:latin typeface="+mn-lt"/>
              </a:rPr>
              <a:t> (Sustainability of e-Infrastructures across the Mediterranean)</a:t>
            </a:r>
            <a:endParaRPr lang="en-US" sz="2000" dirty="0">
              <a:solidFill>
                <a:srgbClr val="000000"/>
              </a:solidFill>
              <a:latin typeface="+mn-lt"/>
            </a:endParaRPr>
          </a:p>
          <a:p>
            <a:pPr marL="1068388" lvl="1" indent="-325438">
              <a:buFont typeface="Wingdings" pitchFamily="2" charset="2"/>
              <a:buChar char="ü"/>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pPr>
            <a:r>
              <a:rPr lang="en-US" sz="1600" b="1" dirty="0">
                <a:solidFill>
                  <a:srgbClr val="000000"/>
                </a:solidFill>
                <a:latin typeface="+mn-lt"/>
              </a:rPr>
              <a:t>GISELA</a:t>
            </a:r>
            <a:r>
              <a:rPr lang="en-US" sz="2000" dirty="0">
                <a:solidFill>
                  <a:srgbClr val="000000"/>
                </a:solidFill>
                <a:latin typeface="+mn-lt"/>
              </a:rPr>
              <a:t> </a:t>
            </a:r>
            <a:r>
              <a:rPr lang="en-US" sz="1400" dirty="0">
                <a:solidFill>
                  <a:srgbClr val="000000"/>
                </a:solidFill>
                <a:latin typeface="+mn-lt"/>
              </a:rPr>
              <a:t>(Grid Initiatives for e-Science virtual communities in Europe and Latin America)</a:t>
            </a:r>
          </a:p>
          <a:p>
            <a:pPr marL="1068388" lvl="1" indent="-325438">
              <a:buFont typeface="Wingdings" pitchFamily="2" charset="2"/>
              <a:buChar char="ü"/>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pPr>
            <a:r>
              <a:rPr lang="en-US" sz="1600" b="1" dirty="0">
                <a:solidFill>
                  <a:srgbClr val="000000"/>
                </a:solidFill>
                <a:latin typeface="+mn-lt"/>
              </a:rPr>
              <a:t>EU-IndiaGrid2</a:t>
            </a:r>
            <a:r>
              <a:rPr lang="en-US" sz="1400" dirty="0">
                <a:solidFill>
                  <a:srgbClr val="000000"/>
                </a:solidFill>
                <a:latin typeface="+mn-lt"/>
              </a:rPr>
              <a:t> (Sustainable e-Infrastructures across Europe and India)</a:t>
            </a:r>
          </a:p>
          <a:p>
            <a:pPr marL="1068388" lvl="1" indent="-325438">
              <a:buFont typeface="Wingdings" pitchFamily="2" charset="2"/>
              <a:buChar char="ü"/>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pPr>
            <a:r>
              <a:rPr lang="en-US" sz="1600" b="1" dirty="0">
                <a:solidFill>
                  <a:schemeClr val="accent2"/>
                </a:solidFill>
                <a:latin typeface="+mn-lt"/>
              </a:rPr>
              <a:t>EMI</a:t>
            </a:r>
            <a:r>
              <a:rPr lang="en-US" sz="1600" dirty="0">
                <a:solidFill>
                  <a:srgbClr val="000000"/>
                </a:solidFill>
                <a:latin typeface="+mn-lt"/>
              </a:rPr>
              <a:t> and </a:t>
            </a:r>
            <a:r>
              <a:rPr lang="en-US" sz="1600" b="1" dirty="0">
                <a:solidFill>
                  <a:schemeClr val="accent2"/>
                </a:solidFill>
                <a:latin typeface="+mn-lt"/>
              </a:rPr>
              <a:t>EGI</a:t>
            </a:r>
            <a:endParaRPr lang="en-US" sz="1600" b="1" dirty="0">
              <a:solidFill>
                <a:srgbClr val="000000"/>
              </a:solidFill>
              <a:latin typeface="+mn-lt"/>
            </a:endParaRPr>
          </a:p>
          <a:p>
            <a:pPr marL="1068388" lvl="1" indent="-325438">
              <a:buFont typeface="Wingdings" pitchFamily="2" charset="2"/>
              <a:buChar char="ü"/>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pPr>
            <a:r>
              <a:rPr lang="en-US" sz="1600" b="1" dirty="0" err="1">
                <a:solidFill>
                  <a:srgbClr val="000000"/>
                </a:solidFill>
                <a:latin typeface="+mn-lt"/>
              </a:rPr>
              <a:t>SBGrid</a:t>
            </a:r>
            <a:r>
              <a:rPr lang="en-US" sz="1400" dirty="0">
                <a:solidFill>
                  <a:srgbClr val="000000"/>
                </a:solidFill>
                <a:latin typeface="+mn-lt"/>
              </a:rPr>
              <a:t> (Software Consortium for Structural Biology) and </a:t>
            </a:r>
            <a:r>
              <a:rPr lang="en-US" sz="1600" b="1" dirty="0">
                <a:solidFill>
                  <a:srgbClr val="000000"/>
                </a:solidFill>
                <a:latin typeface="+mn-lt"/>
              </a:rPr>
              <a:t>OSG</a:t>
            </a:r>
            <a:r>
              <a:rPr lang="en-US" sz="1400" dirty="0">
                <a:solidFill>
                  <a:srgbClr val="000000"/>
                </a:solidFill>
                <a:latin typeface="+mn-lt"/>
              </a:rPr>
              <a:t> (Open Science Grid) in US</a:t>
            </a:r>
            <a:endParaRPr lang="en-US" sz="2000" dirty="0">
              <a:solidFill>
                <a:srgbClr val="000000"/>
              </a:solidFill>
              <a:latin typeface="+mn-lt"/>
            </a:endParaRPr>
          </a:p>
          <a:p>
            <a:pPr marL="1068388" lvl="1" indent="-325438">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pPr>
            <a:endParaRPr lang="en-US" sz="2000" b="1" dirty="0">
              <a:solidFill>
                <a:srgbClr val="000000"/>
              </a:solidFill>
              <a:latin typeface="+mn-lt"/>
            </a:endParaRPr>
          </a:p>
          <a:p>
            <a:pPr marL="325438" indent="-325438">
              <a:spcBef>
                <a:spcPts val="500"/>
              </a:spcBef>
              <a:spcAft>
                <a:spcPts val="600"/>
              </a:spcAft>
              <a:buFont typeface="Tahoma" pitchFamily="34" charset="0"/>
              <a:buChar char="•"/>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pPr>
            <a:r>
              <a:rPr lang="en-US" sz="2000" b="1" dirty="0" smtClean="0">
                <a:solidFill>
                  <a:srgbClr val="000000"/>
                </a:solidFill>
                <a:latin typeface="+mn-lt"/>
              </a:rPr>
              <a:t>Attending several </a:t>
            </a:r>
            <a:r>
              <a:rPr lang="en-US" sz="2000" b="1" dirty="0">
                <a:solidFill>
                  <a:srgbClr val="000000"/>
                </a:solidFill>
                <a:latin typeface="+mn-lt"/>
              </a:rPr>
              <a:t>networking </a:t>
            </a:r>
            <a:r>
              <a:rPr lang="en-US" sz="2000" b="1" dirty="0" smtClean="0">
                <a:solidFill>
                  <a:srgbClr val="000000"/>
                </a:solidFill>
                <a:latin typeface="+mn-lt"/>
              </a:rPr>
              <a:t>events:</a:t>
            </a:r>
            <a:endParaRPr lang="en-US" sz="2000" b="1" dirty="0">
              <a:solidFill>
                <a:srgbClr val="000000"/>
              </a:solidFill>
              <a:latin typeface="+mn-lt"/>
            </a:endParaRPr>
          </a:p>
          <a:p>
            <a:pPr marL="325438" indent="-325438">
              <a:lnSpc>
                <a:spcPct val="80000"/>
              </a:lnSpc>
              <a:spcBef>
                <a:spcPts val="450"/>
              </a:spcBef>
              <a:buClrTx/>
              <a:buFontTx/>
              <a:buNone/>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pPr>
            <a:endParaRPr lang="en-GB" sz="1600" b="1" dirty="0">
              <a:solidFill>
                <a:srgbClr val="000000"/>
              </a:solidFill>
              <a:latin typeface="Verdana" pitchFamily="34" charset="0"/>
            </a:endParaRPr>
          </a:p>
          <a:p>
            <a:pPr marL="325438" indent="-325438">
              <a:lnSpc>
                <a:spcPct val="80000"/>
              </a:lnSpc>
              <a:spcBef>
                <a:spcPts val="450"/>
              </a:spcBef>
              <a:buClrTx/>
              <a:buFontTx/>
              <a:buNone/>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pPr>
            <a:endParaRPr lang="en-GB" sz="1600" b="1" dirty="0">
              <a:solidFill>
                <a:srgbClr val="000000"/>
              </a:solidFill>
              <a:latin typeface="Verdana" pitchFamily="34" charset="0"/>
            </a:endParaRPr>
          </a:p>
        </p:txBody>
      </p:sp>
      <p:sp>
        <p:nvSpPr>
          <p:cNvPr id="5124" name="Text Box 3"/>
          <p:cNvSpPr txBox="1">
            <a:spLocks noChangeArrowheads="1"/>
          </p:cNvSpPr>
          <p:nvPr/>
        </p:nvSpPr>
        <p:spPr bwMode="auto">
          <a:xfrm>
            <a:off x="1763713" y="260350"/>
            <a:ext cx="6121400" cy="576263"/>
          </a:xfrm>
          <a:prstGeom prst="rect">
            <a:avLst/>
          </a:prstGeom>
          <a:noFill/>
          <a:ln w="9360">
            <a:noFill/>
            <a:miter lim="800000"/>
            <a:headEnd/>
            <a:tailEnd/>
          </a:ln>
        </p:spPr>
        <p:txBody>
          <a:bodyPr lIns="90000" tIns="46800" rIns="90000" bIns="46800" anchor="ct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3200" b="1" dirty="0">
                <a:solidFill>
                  <a:schemeClr val="accent2"/>
                </a:solidFill>
                <a:effectLst>
                  <a:outerShdw blurRad="38100" dist="38100" dir="2700000" algn="tl">
                    <a:srgbClr val="000000">
                      <a:alpha val="43137"/>
                    </a:srgbClr>
                  </a:outerShdw>
                </a:effectLst>
                <a:latin typeface="+mj-lt"/>
                <a:ea typeface="+mn-ea"/>
              </a:rPr>
              <a:t>Building on Network Activities</a:t>
            </a:r>
            <a:endParaRPr lang="en-GB" sz="3200" b="1" dirty="0">
              <a:solidFill>
                <a:schemeClr val="accent2"/>
              </a:solidFill>
              <a:effectLst>
                <a:outerShdw blurRad="38100" dist="38100" dir="2700000" algn="tl">
                  <a:srgbClr val="000000">
                    <a:alpha val="43137"/>
                  </a:srgbClr>
                </a:outerShdw>
              </a:effectLst>
              <a:latin typeface="+mj-lt"/>
              <a:ea typeface="+mn-ea"/>
            </a:endParaRPr>
          </a:p>
        </p:txBody>
      </p:sp>
      <p:sp>
        <p:nvSpPr>
          <p:cNvPr id="4" name="CasellaDiTesto 3"/>
          <p:cNvSpPr txBox="1"/>
          <p:nvPr/>
        </p:nvSpPr>
        <p:spPr>
          <a:xfrm>
            <a:off x="251520" y="4365104"/>
            <a:ext cx="4248472" cy="2505814"/>
          </a:xfrm>
          <a:prstGeom prst="rect">
            <a:avLst/>
          </a:prstGeom>
          <a:noFill/>
        </p:spPr>
        <p:txBody>
          <a:bodyPr wrap="square" rtlCol="0">
            <a:spAutoFit/>
          </a:bodyPr>
          <a:lstStyle/>
          <a:p>
            <a:pPr marL="1068388" lvl="1" indent="-325438">
              <a:spcBef>
                <a:spcPts val="500"/>
              </a:spcBef>
              <a:buFont typeface="Wingdings" pitchFamily="2" charset="2"/>
              <a:buChar char="ü"/>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pPr>
            <a:r>
              <a:rPr lang="en-US" sz="1400" b="1" dirty="0" smtClean="0">
                <a:solidFill>
                  <a:srgbClr val="000000"/>
                </a:solidFill>
                <a:latin typeface="+mn-lt"/>
              </a:rPr>
              <a:t>CHAIN </a:t>
            </a:r>
            <a:r>
              <a:rPr lang="en-US" sz="1400" b="1" dirty="0" err="1" smtClean="0">
                <a:solidFill>
                  <a:srgbClr val="000000"/>
                </a:solidFill>
                <a:latin typeface="+mn-lt"/>
              </a:rPr>
              <a:t>KoM</a:t>
            </a:r>
            <a:r>
              <a:rPr lang="en-US" sz="1400" b="1" dirty="0" smtClean="0">
                <a:solidFill>
                  <a:srgbClr val="000000"/>
                </a:solidFill>
                <a:latin typeface="+mn-lt"/>
              </a:rPr>
              <a:t> </a:t>
            </a:r>
            <a:r>
              <a:rPr lang="en-US" sz="1400" dirty="0" smtClean="0">
                <a:solidFill>
                  <a:srgbClr val="000000"/>
                </a:solidFill>
                <a:latin typeface="+mn-lt"/>
              </a:rPr>
              <a:t>(Rome, December ‘10)</a:t>
            </a:r>
          </a:p>
          <a:p>
            <a:pPr marL="1068388" lvl="1" indent="-325438">
              <a:spcBef>
                <a:spcPts val="500"/>
              </a:spcBef>
              <a:buFont typeface="Wingdings" pitchFamily="2" charset="2"/>
              <a:buChar char="ü"/>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pPr>
            <a:r>
              <a:rPr lang="en-US" sz="1400" b="1" dirty="0" smtClean="0">
                <a:solidFill>
                  <a:srgbClr val="000000"/>
                </a:solidFill>
                <a:latin typeface="+mn-lt"/>
              </a:rPr>
              <a:t>EU-IndiaGrid2 Workshop </a:t>
            </a:r>
            <a:r>
              <a:rPr lang="en-US" sz="1400" dirty="0" smtClean="0">
                <a:solidFill>
                  <a:srgbClr val="000000"/>
                </a:solidFill>
                <a:latin typeface="+mn-lt"/>
              </a:rPr>
              <a:t>(Delhi, December ‘10)</a:t>
            </a:r>
          </a:p>
          <a:p>
            <a:pPr marL="1068388" lvl="1" indent="-325438">
              <a:spcBef>
                <a:spcPts val="500"/>
              </a:spcBef>
              <a:buFont typeface="Wingdings" pitchFamily="2" charset="2"/>
              <a:buChar char="ü"/>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pPr>
            <a:r>
              <a:rPr lang="en-US" sz="1400" b="1" dirty="0" smtClean="0">
                <a:solidFill>
                  <a:srgbClr val="000000"/>
                </a:solidFill>
                <a:latin typeface="+mn-lt"/>
              </a:rPr>
              <a:t>OSG All Hands </a:t>
            </a:r>
            <a:r>
              <a:rPr lang="en-US" sz="1400" dirty="0" smtClean="0">
                <a:solidFill>
                  <a:srgbClr val="000000"/>
                </a:solidFill>
                <a:latin typeface="+mn-lt"/>
              </a:rPr>
              <a:t>(Boston, March ‘11)</a:t>
            </a:r>
          </a:p>
          <a:p>
            <a:pPr marL="1068388" lvl="1" indent="-325438">
              <a:spcBef>
                <a:spcPts val="500"/>
              </a:spcBef>
              <a:buFont typeface="Wingdings" pitchFamily="2" charset="2"/>
              <a:buChar char="ü"/>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pPr>
            <a:r>
              <a:rPr lang="en-US" sz="1400" b="1" dirty="0" smtClean="0">
                <a:solidFill>
                  <a:srgbClr val="000000"/>
                </a:solidFill>
                <a:latin typeface="+mn-lt"/>
              </a:rPr>
              <a:t>ISGC 2011 / OGF31 </a:t>
            </a:r>
            <a:r>
              <a:rPr lang="en-US" sz="1400" dirty="0" smtClean="0">
                <a:solidFill>
                  <a:srgbClr val="000000"/>
                </a:solidFill>
                <a:latin typeface="+mn-lt"/>
              </a:rPr>
              <a:t>(Taipei, March ‘11)</a:t>
            </a:r>
          </a:p>
          <a:p>
            <a:pPr marL="1068388" lvl="1" indent="-325438">
              <a:spcBef>
                <a:spcPts val="500"/>
              </a:spcBef>
              <a:buFont typeface="Wingdings" pitchFamily="2" charset="2"/>
              <a:buChar char="ü"/>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pPr>
            <a:r>
              <a:rPr lang="en-US" sz="1400" b="1" dirty="0" smtClean="0">
                <a:solidFill>
                  <a:srgbClr val="000000"/>
                </a:solidFill>
                <a:latin typeface="+mn-lt"/>
              </a:rPr>
              <a:t>GISELA &amp; CHAIN Workshop </a:t>
            </a:r>
            <a:r>
              <a:rPr lang="en-US" sz="1400" dirty="0" smtClean="0">
                <a:solidFill>
                  <a:srgbClr val="000000"/>
                </a:solidFill>
                <a:latin typeface="+mn-lt"/>
              </a:rPr>
              <a:t>(Vilnius in April ‘11, Lyon in September ‘11)</a:t>
            </a:r>
          </a:p>
          <a:p>
            <a:pPr marL="1068388" lvl="1" indent="-325438">
              <a:spcBef>
                <a:spcPts val="500"/>
              </a:spcBef>
              <a:buFont typeface="Wingdings" pitchFamily="2" charset="2"/>
              <a:buChar char="ü"/>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pPr>
            <a:r>
              <a:rPr lang="en-US" sz="1400" b="1" dirty="0" smtClean="0">
                <a:solidFill>
                  <a:srgbClr val="000000"/>
                </a:solidFill>
                <a:latin typeface="+mn-lt"/>
              </a:rPr>
              <a:t>SC11 Exposition </a:t>
            </a:r>
            <a:r>
              <a:rPr lang="en-US" sz="1400" dirty="0" smtClean="0">
                <a:solidFill>
                  <a:srgbClr val="000000"/>
                </a:solidFill>
                <a:latin typeface="+mn-lt"/>
              </a:rPr>
              <a:t>(Seattle, November ‘11)</a:t>
            </a:r>
          </a:p>
          <a:p>
            <a:endParaRPr lang="it-IT" dirty="0"/>
          </a:p>
        </p:txBody>
      </p:sp>
      <p:sp>
        <p:nvSpPr>
          <p:cNvPr id="5" name="CasellaDiTesto 4"/>
          <p:cNvSpPr txBox="1"/>
          <p:nvPr/>
        </p:nvSpPr>
        <p:spPr>
          <a:xfrm>
            <a:off x="3851920" y="4365104"/>
            <a:ext cx="5040560" cy="2631490"/>
          </a:xfrm>
          <a:prstGeom prst="rect">
            <a:avLst/>
          </a:prstGeom>
          <a:noFill/>
        </p:spPr>
        <p:txBody>
          <a:bodyPr wrap="square" rtlCol="0">
            <a:spAutoFit/>
          </a:bodyPr>
          <a:lstStyle/>
          <a:p>
            <a:pPr marL="1068388" lvl="1" indent="-325438">
              <a:spcBef>
                <a:spcPts val="500"/>
              </a:spcBef>
              <a:buFont typeface="Wingdings" pitchFamily="2" charset="2"/>
              <a:buChar char="ü"/>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pPr>
            <a:r>
              <a:rPr lang="en-US" sz="1400" b="1" dirty="0" smtClean="0">
                <a:solidFill>
                  <a:srgbClr val="000000"/>
                </a:solidFill>
                <a:latin typeface="+mn-lt"/>
              </a:rPr>
              <a:t>ISGC 2012/CHAIN Workshop </a:t>
            </a:r>
            <a:r>
              <a:rPr lang="en-US" sz="1400" dirty="0" smtClean="0">
                <a:solidFill>
                  <a:srgbClr val="000000"/>
                </a:solidFill>
                <a:latin typeface="+mn-lt"/>
              </a:rPr>
              <a:t>(Taipei, March </a:t>
            </a:r>
            <a:r>
              <a:rPr lang="en-US" altLang="en-US" sz="1400" dirty="0" smtClean="0">
                <a:solidFill>
                  <a:srgbClr val="000000"/>
                </a:solidFill>
                <a:latin typeface="+mn-lt"/>
              </a:rPr>
              <a:t>‘</a:t>
            </a:r>
            <a:r>
              <a:rPr lang="en-US" sz="1400" dirty="0" smtClean="0">
                <a:solidFill>
                  <a:srgbClr val="000000"/>
                </a:solidFill>
                <a:latin typeface="+mn-lt"/>
              </a:rPr>
              <a:t>12)</a:t>
            </a:r>
          </a:p>
          <a:p>
            <a:pPr marL="1068388" lvl="1" indent="-325438">
              <a:spcBef>
                <a:spcPts val="500"/>
              </a:spcBef>
              <a:buFont typeface="Wingdings" pitchFamily="2" charset="2"/>
              <a:buChar char="ü"/>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pPr>
            <a:r>
              <a:rPr lang="en-US" sz="1400" b="1" dirty="0" smtClean="0">
                <a:solidFill>
                  <a:srgbClr val="000000"/>
                </a:solidFill>
                <a:latin typeface="+mn-lt"/>
              </a:rPr>
              <a:t>EGI Community Forum 2012 </a:t>
            </a:r>
            <a:r>
              <a:rPr lang="en-US" sz="1400" dirty="0" smtClean="0">
                <a:solidFill>
                  <a:srgbClr val="000000"/>
                </a:solidFill>
                <a:latin typeface="+mn-lt"/>
              </a:rPr>
              <a:t>(Munich, March </a:t>
            </a:r>
            <a:r>
              <a:rPr lang="en-US" altLang="en-US" sz="1400" dirty="0" smtClean="0">
                <a:solidFill>
                  <a:srgbClr val="000000"/>
                </a:solidFill>
                <a:latin typeface="+mn-lt"/>
              </a:rPr>
              <a:t>‘</a:t>
            </a:r>
            <a:r>
              <a:rPr lang="en-US" sz="1400" dirty="0" smtClean="0">
                <a:solidFill>
                  <a:srgbClr val="000000"/>
                </a:solidFill>
                <a:latin typeface="+mn-lt"/>
              </a:rPr>
              <a:t>12)</a:t>
            </a:r>
          </a:p>
          <a:p>
            <a:pPr marL="1068388" lvl="1" indent="-325438">
              <a:spcBef>
                <a:spcPts val="500"/>
              </a:spcBef>
              <a:buFont typeface="Wingdings" pitchFamily="2" charset="2"/>
              <a:buChar char="ü"/>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pPr>
            <a:r>
              <a:rPr lang="en-US" sz="1400" b="1" dirty="0" smtClean="0">
                <a:solidFill>
                  <a:srgbClr val="000000"/>
                </a:solidFill>
                <a:latin typeface="+mn-lt"/>
              </a:rPr>
              <a:t>GISELA &amp; CHAIN Conference </a:t>
            </a:r>
            <a:r>
              <a:rPr lang="en-US" sz="1400" dirty="0" smtClean="0">
                <a:solidFill>
                  <a:srgbClr val="000000"/>
                </a:solidFill>
                <a:latin typeface="+mn-lt"/>
              </a:rPr>
              <a:t>(Mexico City, June </a:t>
            </a:r>
            <a:r>
              <a:rPr lang="en-US" altLang="en-US" sz="1400" dirty="0" smtClean="0">
                <a:solidFill>
                  <a:srgbClr val="000000"/>
                </a:solidFill>
                <a:latin typeface="+mn-lt"/>
              </a:rPr>
              <a:t>‘</a:t>
            </a:r>
            <a:r>
              <a:rPr lang="en-US" sz="1400" dirty="0" smtClean="0">
                <a:solidFill>
                  <a:srgbClr val="000000"/>
                </a:solidFill>
                <a:latin typeface="+mn-lt"/>
              </a:rPr>
              <a:t>12)</a:t>
            </a:r>
          </a:p>
          <a:p>
            <a:pPr marL="1068388" lvl="1" indent="-325438">
              <a:spcBef>
                <a:spcPts val="500"/>
              </a:spcBef>
              <a:buFont typeface="Wingdings" pitchFamily="2" charset="2"/>
              <a:buChar char="ü"/>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pPr>
            <a:r>
              <a:rPr lang="en-US" sz="1400" b="1" dirty="0" smtClean="0">
                <a:solidFill>
                  <a:srgbClr val="000000"/>
                </a:solidFill>
                <a:latin typeface="+mn-lt"/>
              </a:rPr>
              <a:t>EGI Technical Forum 2012 </a:t>
            </a:r>
            <a:r>
              <a:rPr lang="en-US" sz="1400" dirty="0" smtClean="0">
                <a:solidFill>
                  <a:srgbClr val="000000"/>
                </a:solidFill>
                <a:latin typeface="+mn-lt"/>
              </a:rPr>
              <a:t>(Prague, September </a:t>
            </a:r>
            <a:r>
              <a:rPr lang="en-US" altLang="en-US" sz="1400" dirty="0" smtClean="0">
                <a:solidFill>
                  <a:srgbClr val="000000"/>
                </a:solidFill>
                <a:latin typeface="+mn-lt"/>
              </a:rPr>
              <a:t>‘</a:t>
            </a:r>
            <a:r>
              <a:rPr lang="en-US" sz="1400" dirty="0" smtClean="0">
                <a:solidFill>
                  <a:srgbClr val="000000"/>
                </a:solidFill>
                <a:latin typeface="+mn-lt"/>
              </a:rPr>
              <a:t>12)</a:t>
            </a:r>
          </a:p>
          <a:p>
            <a:pPr marL="1068388" lvl="1" indent="-325438">
              <a:spcBef>
                <a:spcPts val="500"/>
              </a:spcBef>
              <a:buFont typeface="Wingdings" pitchFamily="2" charset="2"/>
              <a:buChar char="ü"/>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pPr>
            <a:r>
              <a:rPr lang="en-US" sz="1400" b="1" dirty="0" smtClean="0">
                <a:solidFill>
                  <a:srgbClr val="000000"/>
                </a:solidFill>
                <a:latin typeface="+mn-lt"/>
              </a:rPr>
              <a:t>ISGC 2013/CHAIN-REDS Workshop</a:t>
            </a:r>
            <a:r>
              <a:rPr lang="en-US" sz="1400" dirty="0" smtClean="0">
                <a:solidFill>
                  <a:srgbClr val="000000"/>
                </a:solidFill>
                <a:latin typeface="+mn-lt"/>
              </a:rPr>
              <a:t> (Taipei, March ’13)</a:t>
            </a:r>
          </a:p>
          <a:p>
            <a:pPr marL="1068388" lvl="1" indent="-325438">
              <a:spcBef>
                <a:spcPts val="500"/>
              </a:spcBef>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pPr>
            <a:endParaRPr lang="en-US" sz="1400" dirty="0" smtClean="0">
              <a:solidFill>
                <a:srgbClr val="000000"/>
              </a:solidFill>
              <a:latin typeface="+mn-lt"/>
            </a:endParaRPr>
          </a:p>
          <a:p>
            <a:pPr marL="1068388" lvl="1" indent="-325438">
              <a:spcBef>
                <a:spcPts val="500"/>
              </a:spcBef>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pPr>
            <a:endParaRPr lang="en-US" sz="1800" b="1" dirty="0" smtClean="0">
              <a:solidFill>
                <a:srgbClr val="000000"/>
              </a:solidFill>
              <a:latin typeface="+mn-lt"/>
            </a:endParaRPr>
          </a:p>
          <a:p>
            <a:endParaRPr lang="it-IT"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333375"/>
            <a:ext cx="8229600" cy="650875"/>
          </a:xfrm>
          <a:effectLst>
            <a:outerShdw dist="38100" dir="2700000" algn="tl" rotWithShape="0">
              <a:srgbClr val="000000">
                <a:alpha val="39998"/>
              </a:srgbClr>
            </a:outerShdw>
          </a:effectLst>
        </p:spPr>
        <p:txBody>
          <a:bodyPr/>
          <a:lstStyle/>
          <a:p>
            <a:pPr>
              <a:defRPr/>
            </a:pPr>
            <a:r>
              <a:rPr lang="en-US" sz="3200" dirty="0" smtClean="0">
                <a:solidFill>
                  <a:srgbClr val="800000"/>
                </a:solidFill>
                <a:ea typeface="ＭＳ Ｐゴシック" charset="0"/>
                <a:cs typeface="ＭＳ Ｐゴシック" charset="0"/>
              </a:rPr>
              <a:t>Why going worldwide? </a:t>
            </a:r>
            <a:endParaRPr lang="en-US" sz="3200" dirty="0">
              <a:solidFill>
                <a:srgbClr val="800000"/>
              </a:solidFill>
              <a:ea typeface="ＭＳ Ｐゴシック" charset="0"/>
              <a:cs typeface="ＭＳ Ｐゴシック" charset="0"/>
            </a:endParaRPr>
          </a:p>
        </p:txBody>
      </p:sp>
      <p:sp>
        <p:nvSpPr>
          <p:cNvPr id="24579" name="TextBox 16"/>
          <p:cNvSpPr txBox="1">
            <a:spLocks noChangeArrowheads="1"/>
          </p:cNvSpPr>
          <p:nvPr/>
        </p:nvSpPr>
        <p:spPr bwMode="auto">
          <a:xfrm>
            <a:off x="1275378" y="5529263"/>
            <a:ext cx="6313844" cy="830997"/>
          </a:xfrm>
          <a:prstGeom prst="rect">
            <a:avLst/>
          </a:prstGeom>
          <a:noFill/>
          <a:ln w="9525">
            <a:noFill/>
            <a:miter lim="800000"/>
            <a:headEnd/>
            <a:tailEnd/>
          </a:ln>
        </p:spPr>
        <p:txBody>
          <a:bodyPr wrap="none">
            <a:spAutoFit/>
          </a:bodyPr>
          <a:lstStyle/>
          <a:p>
            <a:pPr algn="ctr"/>
            <a:r>
              <a:rPr lang="en-US" b="1" dirty="0">
                <a:solidFill>
                  <a:srgbClr val="404040"/>
                </a:solidFill>
                <a:latin typeface="+mn-lt"/>
              </a:rPr>
              <a:t>All potential users of the Grid!</a:t>
            </a:r>
          </a:p>
          <a:p>
            <a:pPr algn="ctr"/>
            <a:r>
              <a:rPr lang="en-US" b="1" dirty="0">
                <a:solidFill>
                  <a:srgbClr val="404040"/>
                </a:solidFill>
                <a:latin typeface="+mn-lt"/>
              </a:rPr>
              <a:t>Currently only if registered with the enmr.eu VO</a:t>
            </a:r>
          </a:p>
        </p:txBody>
      </p:sp>
      <p:sp>
        <p:nvSpPr>
          <p:cNvPr id="7" name="Text Box 7"/>
          <p:cNvSpPr txBox="1">
            <a:spLocks noChangeArrowheads="1"/>
          </p:cNvSpPr>
          <p:nvPr/>
        </p:nvSpPr>
        <p:spPr bwMode="auto">
          <a:xfrm>
            <a:off x="6948264" y="2060848"/>
            <a:ext cx="2089150" cy="3323987"/>
          </a:xfrm>
          <a:prstGeom prst="rect">
            <a:avLst/>
          </a:prstGeom>
          <a:noFill/>
          <a:ln w="9525">
            <a:noFill/>
            <a:miter lim="800000"/>
            <a:headEnd/>
            <a:tailEnd/>
          </a:ln>
        </p:spPr>
        <p:txBody>
          <a:bodyPr>
            <a:spAutoFit/>
          </a:bodyPr>
          <a:lstStyle/>
          <a:p>
            <a:pPr defTabSz="914400" fontAlgn="auto">
              <a:spcBef>
                <a:spcPct val="50000"/>
              </a:spcBef>
              <a:spcAft>
                <a:spcPts val="0"/>
              </a:spcAft>
              <a:buClrTx/>
              <a:buSzTx/>
              <a:buFontTx/>
              <a:buNone/>
              <a:defRPr/>
            </a:pPr>
            <a:r>
              <a:rPr lang="en-US" sz="2000" b="1" kern="0" dirty="0">
                <a:solidFill>
                  <a:srgbClr val="404040"/>
                </a:solidFill>
                <a:latin typeface="+mn-lt"/>
                <a:ea typeface="Verdana" pitchFamily="34" charset="0"/>
                <a:cs typeface="Verdana" pitchFamily="34" charset="0"/>
              </a:rPr>
              <a:t>&gt; 2800 registered users</a:t>
            </a:r>
          </a:p>
          <a:p>
            <a:pPr defTabSz="914400" fontAlgn="auto">
              <a:spcBef>
                <a:spcPct val="50000"/>
              </a:spcBef>
              <a:spcAft>
                <a:spcPts val="0"/>
              </a:spcAft>
              <a:buClrTx/>
              <a:buSzTx/>
              <a:buFontTx/>
              <a:buNone/>
              <a:defRPr/>
            </a:pPr>
            <a:r>
              <a:rPr lang="en-US" sz="2000" b="1" kern="0" dirty="0">
                <a:solidFill>
                  <a:srgbClr val="404040"/>
                </a:solidFill>
                <a:latin typeface="+mn-lt"/>
                <a:ea typeface="Verdana" pitchFamily="34" charset="0"/>
                <a:cs typeface="Verdana" pitchFamily="34" charset="0"/>
              </a:rPr>
              <a:t>(150 with grid access)</a:t>
            </a:r>
          </a:p>
          <a:p>
            <a:pPr defTabSz="914400" fontAlgn="auto">
              <a:spcBef>
                <a:spcPct val="50000"/>
              </a:spcBef>
              <a:spcAft>
                <a:spcPts val="0"/>
              </a:spcAft>
              <a:buClrTx/>
              <a:buSzTx/>
              <a:buFontTx/>
              <a:buNone/>
              <a:defRPr/>
            </a:pPr>
            <a:r>
              <a:rPr lang="en-US" sz="2000" b="1" kern="0" dirty="0">
                <a:solidFill>
                  <a:srgbClr val="404040"/>
                </a:solidFill>
                <a:latin typeface="+mn-lt"/>
                <a:ea typeface="Verdana" pitchFamily="34" charset="0"/>
                <a:cs typeface="Verdana" pitchFamily="34" charset="0"/>
              </a:rPr>
              <a:t>~ 40000 served runs since June 2008</a:t>
            </a:r>
          </a:p>
          <a:p>
            <a:pPr defTabSz="914400" fontAlgn="auto">
              <a:spcBef>
                <a:spcPct val="50000"/>
              </a:spcBef>
              <a:spcAft>
                <a:spcPts val="0"/>
              </a:spcAft>
              <a:buClrTx/>
              <a:buSzTx/>
              <a:buFontTx/>
              <a:buNone/>
              <a:defRPr/>
            </a:pPr>
            <a:r>
              <a:rPr lang="en-US" sz="2000" b="1" kern="0" dirty="0">
                <a:solidFill>
                  <a:srgbClr val="404040"/>
                </a:solidFill>
                <a:latin typeface="+mn-lt"/>
                <a:ea typeface="Verdana" pitchFamily="34" charset="0"/>
                <a:cs typeface="Verdana" pitchFamily="34" charset="0"/>
              </a:rPr>
              <a:t>&gt; 13% on the  GRID</a:t>
            </a:r>
          </a:p>
        </p:txBody>
      </p:sp>
      <p:sp>
        <p:nvSpPr>
          <p:cNvPr id="8" name="TextBox 16"/>
          <p:cNvSpPr txBox="1"/>
          <p:nvPr/>
        </p:nvSpPr>
        <p:spPr>
          <a:xfrm>
            <a:off x="1563644" y="1268413"/>
            <a:ext cx="4178388" cy="461665"/>
          </a:xfrm>
          <a:prstGeom prst="rect">
            <a:avLst/>
          </a:prstGeom>
          <a:noFill/>
        </p:spPr>
        <p:txBody>
          <a:bodyPr wrap="none">
            <a:spAutoFit/>
          </a:bodyPr>
          <a:lstStyle/>
          <a:p>
            <a:pPr algn="ctr">
              <a:defRPr/>
            </a:pPr>
            <a:r>
              <a:rPr lang="en-US" b="1" dirty="0">
                <a:solidFill>
                  <a:schemeClr val="tx1">
                    <a:lumMod val="75000"/>
                    <a:lumOff val="25000"/>
                  </a:schemeClr>
                </a:solidFill>
                <a:latin typeface="+mn-lt"/>
                <a:ea typeface="Verdana" pitchFamily="34" charset="0"/>
                <a:cs typeface="Verdana" pitchFamily="34" charset="0"/>
              </a:rPr>
              <a:t>Example: HADDOCK world map</a:t>
            </a:r>
          </a:p>
        </p:txBody>
      </p:sp>
      <p:pic>
        <p:nvPicPr>
          <p:cNvPr id="24582" name="Picture 2"/>
          <p:cNvPicPr>
            <a:picLocks noChangeAspect="1" noChangeArrowheads="1"/>
          </p:cNvPicPr>
          <p:nvPr/>
        </p:nvPicPr>
        <p:blipFill>
          <a:blip r:embed="rId3" cstate="print"/>
          <a:srcRect/>
          <a:stretch>
            <a:fillRect/>
          </a:stretch>
        </p:blipFill>
        <p:spPr bwMode="auto">
          <a:xfrm>
            <a:off x="550863" y="1844675"/>
            <a:ext cx="6253162" cy="3529013"/>
          </a:xfrm>
          <a:prstGeom prst="rect">
            <a:avLst/>
          </a:prstGeom>
          <a:noFill/>
          <a:ln w="9525">
            <a:noFill/>
            <a:miter lim="800000"/>
            <a:headEnd/>
            <a:tailEnd/>
          </a:ln>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1"/>
          <p:cNvSpPr txBox="1">
            <a:spLocks noChangeArrowheads="1"/>
          </p:cNvSpPr>
          <p:nvPr/>
        </p:nvSpPr>
        <p:spPr bwMode="auto">
          <a:xfrm>
            <a:off x="1043608" y="260350"/>
            <a:ext cx="7200527" cy="576263"/>
          </a:xfrm>
          <a:prstGeom prst="rect">
            <a:avLst/>
          </a:prstGeom>
          <a:noFill/>
          <a:ln w="9360">
            <a:noFill/>
            <a:miter lim="800000"/>
            <a:headEnd/>
            <a:tailEnd/>
          </a:ln>
        </p:spPr>
        <p:txBody>
          <a:bodyPr lIns="90000" tIns="46800" rIns="90000" bIns="46800" anchor="ct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3200" b="1" dirty="0" smtClean="0">
                <a:solidFill>
                  <a:schemeClr val="accent2"/>
                </a:solidFill>
                <a:effectLst>
                  <a:outerShdw blurRad="38100" dist="38100" dir="2700000" algn="tl">
                    <a:srgbClr val="C0C0C0"/>
                  </a:outerShdw>
                </a:effectLst>
                <a:latin typeface="Calibri" pitchFamily="34" charset="0"/>
              </a:rPr>
              <a:t>The </a:t>
            </a:r>
            <a:r>
              <a:rPr lang="en-GB" sz="3200" b="1" dirty="0" err="1" smtClean="0">
                <a:solidFill>
                  <a:schemeClr val="accent2"/>
                </a:solidFill>
                <a:effectLst>
                  <a:outerShdw blurRad="38100" dist="38100" dir="2700000" algn="tl">
                    <a:srgbClr val="C0C0C0"/>
                  </a:outerShdw>
                </a:effectLst>
                <a:latin typeface="Calibri" pitchFamily="34" charset="0"/>
              </a:rPr>
              <a:t>SBGrid</a:t>
            </a:r>
            <a:r>
              <a:rPr lang="en-GB" sz="3200" b="1" dirty="0" smtClean="0">
                <a:solidFill>
                  <a:schemeClr val="accent2"/>
                </a:solidFill>
                <a:effectLst>
                  <a:outerShdw blurRad="38100" dist="38100" dir="2700000" algn="tl">
                    <a:srgbClr val="C0C0C0"/>
                  </a:outerShdw>
                </a:effectLst>
                <a:latin typeface="Calibri" pitchFamily="34" charset="0"/>
              </a:rPr>
              <a:t> Consortium</a:t>
            </a:r>
            <a:endParaRPr lang="en-GB" sz="3200" b="1" dirty="0">
              <a:solidFill>
                <a:schemeClr val="accent2"/>
              </a:solidFill>
              <a:effectLst>
                <a:outerShdw blurRad="38100" dist="38100" dir="2700000" algn="tl">
                  <a:srgbClr val="C0C0C0"/>
                </a:outerShdw>
              </a:effectLst>
              <a:latin typeface="Calibri" pitchFamily="34" charset="0"/>
            </a:endParaRPr>
          </a:p>
        </p:txBody>
      </p:sp>
      <p:sp>
        <p:nvSpPr>
          <p:cNvPr id="30723" name="Text Box 2"/>
          <p:cNvSpPr txBox="1">
            <a:spLocks noChangeArrowheads="1"/>
          </p:cNvSpPr>
          <p:nvPr/>
        </p:nvSpPr>
        <p:spPr bwMode="auto">
          <a:xfrm>
            <a:off x="500063" y="1196752"/>
            <a:ext cx="7888287" cy="5314950"/>
          </a:xfrm>
          <a:prstGeom prst="rect">
            <a:avLst/>
          </a:prstGeom>
          <a:noFill/>
          <a:ln w="9525">
            <a:noFill/>
            <a:round/>
            <a:headEnd/>
            <a:tailEnd/>
          </a:ln>
        </p:spPr>
        <p:txBody>
          <a:bodyPr lIns="90000" tIns="46800" rIns="90000" bIns="46800"/>
          <a:lstStyle/>
          <a:p>
            <a:pPr marL="325438" indent="-325438">
              <a:spcBef>
                <a:spcPts val="1800"/>
              </a:spcBef>
              <a:buFont typeface="Tahoma" pitchFamily="34" charset="0"/>
              <a:buChar char="•"/>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pPr>
            <a:endParaRPr lang="en-US" sz="2000" b="1" dirty="0" smtClean="0">
              <a:solidFill>
                <a:srgbClr val="404040"/>
              </a:solidFill>
              <a:latin typeface="+mn-lt"/>
            </a:endParaRPr>
          </a:p>
          <a:p>
            <a:pPr marL="325438" indent="-325438">
              <a:spcBef>
                <a:spcPts val="1800"/>
              </a:spcBef>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pPr>
            <a:endParaRPr lang="en-US" sz="2000" b="1" dirty="0" smtClean="0">
              <a:solidFill>
                <a:srgbClr val="404040"/>
              </a:solidFill>
              <a:latin typeface="+mn-lt"/>
            </a:endParaRPr>
          </a:p>
          <a:p>
            <a:pPr marL="325438" indent="-325438">
              <a:spcBef>
                <a:spcPts val="1800"/>
              </a:spcBef>
              <a:buFont typeface="Tahoma" pitchFamily="34" charset="0"/>
              <a:buChar char="•"/>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pPr>
            <a:r>
              <a:rPr lang="en-US" sz="2000" b="1" dirty="0" err="1" smtClean="0">
                <a:solidFill>
                  <a:schemeClr val="accent6"/>
                </a:solidFill>
                <a:latin typeface="+mn-lt"/>
              </a:rPr>
              <a:t>SBGrid</a:t>
            </a:r>
            <a:r>
              <a:rPr lang="en-US" sz="2000" b="1" dirty="0" smtClean="0">
                <a:solidFill>
                  <a:srgbClr val="404040"/>
                </a:solidFill>
                <a:latin typeface="+mn-lt"/>
              </a:rPr>
              <a:t> (www.sbgrid.org) is a global consortium of 220 structural biology groups and an </a:t>
            </a:r>
            <a:r>
              <a:rPr lang="en-US" sz="2000" b="1" dirty="0" smtClean="0">
                <a:solidFill>
                  <a:schemeClr val="accent6"/>
                </a:solidFill>
                <a:latin typeface="+mn-lt"/>
              </a:rPr>
              <a:t>Open Science Grid Virtual Organization</a:t>
            </a:r>
          </a:p>
          <a:p>
            <a:pPr marL="325438" indent="-325438">
              <a:spcBef>
                <a:spcPts val="1800"/>
              </a:spcBef>
              <a:buFont typeface="Tahoma" pitchFamily="34" charset="0"/>
              <a:buChar char="•"/>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pPr>
            <a:r>
              <a:rPr lang="en-US" sz="2000" b="1" dirty="0" err="1" smtClean="0">
                <a:solidFill>
                  <a:srgbClr val="404040"/>
                </a:solidFill>
                <a:latin typeface="+mn-lt"/>
              </a:rPr>
              <a:t>SBGrid</a:t>
            </a:r>
            <a:r>
              <a:rPr lang="en-US" sz="2000" b="1" dirty="0" smtClean="0">
                <a:solidFill>
                  <a:srgbClr val="404040"/>
                </a:solidFill>
                <a:latin typeface="+mn-lt"/>
              </a:rPr>
              <a:t> laboratories share a common collection of approximately </a:t>
            </a:r>
            <a:r>
              <a:rPr lang="en-US" sz="2000" b="1" dirty="0" smtClean="0">
                <a:solidFill>
                  <a:schemeClr val="accent6"/>
                </a:solidFill>
                <a:latin typeface="+mn-lt"/>
              </a:rPr>
              <a:t>350 scientific applications</a:t>
            </a:r>
            <a:r>
              <a:rPr lang="en-US" sz="2000" b="1" dirty="0" smtClean="0">
                <a:solidFill>
                  <a:srgbClr val="404040"/>
                </a:solidFill>
                <a:latin typeface="+mn-lt"/>
              </a:rPr>
              <a:t> compiled and optimized for Linux and OSX operating systems</a:t>
            </a:r>
          </a:p>
          <a:p>
            <a:pPr marL="325438" indent="-325438">
              <a:spcBef>
                <a:spcPts val="1800"/>
              </a:spcBef>
              <a:buFont typeface="Tahoma" pitchFamily="34" charset="0"/>
              <a:buChar char="•"/>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pPr>
            <a:r>
              <a:rPr lang="en-US" sz="2000" b="1" dirty="0" smtClean="0">
                <a:solidFill>
                  <a:srgbClr val="404040"/>
                </a:solidFill>
                <a:latin typeface="+mn-lt"/>
              </a:rPr>
              <a:t>To support a subset of CPU-intensive workflows, </a:t>
            </a:r>
            <a:r>
              <a:rPr lang="en-US" sz="2000" b="1" dirty="0" err="1" smtClean="0">
                <a:solidFill>
                  <a:srgbClr val="404040"/>
                </a:solidFill>
                <a:latin typeface="+mn-lt"/>
              </a:rPr>
              <a:t>SBGrid</a:t>
            </a:r>
            <a:r>
              <a:rPr lang="en-US" sz="2000" b="1" dirty="0" smtClean="0">
                <a:solidFill>
                  <a:srgbClr val="404040"/>
                </a:solidFill>
                <a:latin typeface="+mn-lt"/>
              </a:rPr>
              <a:t> also runs a </a:t>
            </a:r>
            <a:r>
              <a:rPr lang="en-US" sz="2000" b="1" dirty="0" smtClean="0">
                <a:solidFill>
                  <a:schemeClr val="accent6"/>
                </a:solidFill>
                <a:latin typeface="+mn-lt"/>
              </a:rPr>
              <a:t>Science Portal</a:t>
            </a:r>
            <a:r>
              <a:rPr lang="en-US" sz="2000" b="1" dirty="0" smtClean="0">
                <a:solidFill>
                  <a:srgbClr val="404040"/>
                </a:solidFill>
                <a:latin typeface="+mn-lt"/>
              </a:rPr>
              <a:t>, which interconnects with the computational resources of the Open Science Grid</a:t>
            </a:r>
          </a:p>
          <a:p>
            <a:pPr marL="325438" indent="-325438">
              <a:spcBef>
                <a:spcPts val="1800"/>
              </a:spcBef>
              <a:buFont typeface="Tahoma" pitchFamily="34" charset="0"/>
              <a:buChar char="•"/>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pPr>
            <a:r>
              <a:rPr lang="en-US" sz="2000" b="1" dirty="0" err="1" smtClean="0">
                <a:solidFill>
                  <a:srgbClr val="404040"/>
                </a:solidFill>
                <a:latin typeface="+mn-lt"/>
              </a:rPr>
              <a:t>SBGrid</a:t>
            </a:r>
            <a:r>
              <a:rPr lang="en-US" sz="2000" b="1" dirty="0" smtClean="0">
                <a:solidFill>
                  <a:srgbClr val="404040"/>
                </a:solidFill>
                <a:latin typeface="+mn-lt"/>
              </a:rPr>
              <a:t> operates out of the Department of Biological Chemistry and Molecular Pharmacology at </a:t>
            </a:r>
            <a:r>
              <a:rPr lang="en-US" sz="2000" b="1" dirty="0" smtClean="0">
                <a:solidFill>
                  <a:schemeClr val="accent6"/>
                </a:solidFill>
                <a:latin typeface="+mn-lt"/>
              </a:rPr>
              <a:t>Harvard Medical School</a:t>
            </a:r>
            <a:r>
              <a:rPr lang="en-US" sz="2000" b="1" dirty="0" smtClean="0">
                <a:solidFill>
                  <a:srgbClr val="404040"/>
                </a:solidFill>
                <a:latin typeface="+mn-lt"/>
              </a:rPr>
              <a:t>.  </a:t>
            </a:r>
          </a:p>
        </p:txBody>
      </p:sp>
      <p:pic>
        <p:nvPicPr>
          <p:cNvPr id="4" name="Picture 2"/>
          <p:cNvPicPr>
            <a:picLocks noChangeAspect="1" noChangeArrowheads="1"/>
          </p:cNvPicPr>
          <p:nvPr/>
        </p:nvPicPr>
        <p:blipFill>
          <a:blip r:embed="rId3" cstate="print"/>
          <a:srcRect/>
          <a:stretch>
            <a:fillRect/>
          </a:stretch>
        </p:blipFill>
        <p:spPr bwMode="auto">
          <a:xfrm>
            <a:off x="2915816" y="1052736"/>
            <a:ext cx="3452813" cy="987425"/>
          </a:xfrm>
          <a:prstGeom prst="rect">
            <a:avLst/>
          </a:prstGeom>
          <a:noFill/>
          <a:ln w="9525">
            <a:noFill/>
            <a:miter lim="800000"/>
            <a:headEnd/>
            <a:tailEnd/>
          </a:ln>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p:cNvPicPr>
            <a:picLocks noChangeAspect="1" noChangeArrowheads="1"/>
          </p:cNvPicPr>
          <p:nvPr/>
        </p:nvPicPr>
        <p:blipFill>
          <a:blip r:embed="rId2" cstate="print"/>
          <a:srcRect/>
          <a:stretch>
            <a:fillRect/>
          </a:stretch>
        </p:blipFill>
        <p:spPr bwMode="auto">
          <a:xfrm>
            <a:off x="467544" y="908720"/>
            <a:ext cx="6151463" cy="4247308"/>
          </a:xfrm>
          <a:prstGeom prst="rect">
            <a:avLst/>
          </a:prstGeom>
          <a:noFill/>
          <a:ln w="9525">
            <a:noFill/>
            <a:miter lim="800000"/>
            <a:headEnd/>
            <a:tailEnd/>
          </a:ln>
        </p:spPr>
      </p:pic>
      <p:pic>
        <p:nvPicPr>
          <p:cNvPr id="4" name="Picture 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7944" y="3861048"/>
            <a:ext cx="4392488" cy="2664296"/>
          </a:xfrm>
          <a:prstGeom prst="rect">
            <a:avLst/>
          </a:prstGeom>
          <a:noFill/>
          <a:ln>
            <a:noFill/>
          </a:ln>
        </p:spPr>
      </p:pic>
      <p:sp>
        <p:nvSpPr>
          <p:cNvPr id="6" name="Text Box 1"/>
          <p:cNvSpPr txBox="1">
            <a:spLocks noChangeArrowheads="1"/>
          </p:cNvSpPr>
          <p:nvPr/>
        </p:nvSpPr>
        <p:spPr bwMode="auto">
          <a:xfrm>
            <a:off x="1476374" y="188640"/>
            <a:ext cx="6552009" cy="576263"/>
          </a:xfrm>
          <a:prstGeom prst="rect">
            <a:avLst/>
          </a:prstGeom>
          <a:noFill/>
          <a:ln w="9360">
            <a:noFill/>
            <a:miter lim="800000"/>
            <a:headEnd/>
            <a:tailEnd/>
          </a:ln>
        </p:spPr>
        <p:txBody>
          <a:bodyPr lIns="90000" tIns="46800" rIns="90000" bIns="46800" anchor="ct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3200" b="1" dirty="0" err="1" smtClean="0">
                <a:solidFill>
                  <a:schemeClr val="accent2"/>
                </a:solidFill>
                <a:effectLst>
                  <a:outerShdw blurRad="38100" dist="38100" dir="2700000" algn="tl">
                    <a:srgbClr val="C0C0C0"/>
                  </a:outerShdw>
                </a:effectLst>
                <a:latin typeface="Calibri" pitchFamily="34" charset="0"/>
              </a:rPr>
              <a:t>SBGrid</a:t>
            </a:r>
            <a:r>
              <a:rPr lang="en-GB" sz="3200" b="1" dirty="0" smtClean="0">
                <a:solidFill>
                  <a:schemeClr val="accent2"/>
                </a:solidFill>
                <a:effectLst>
                  <a:outerShdw blurRad="38100" dist="38100" dir="2700000" algn="tl">
                    <a:srgbClr val="C0C0C0"/>
                  </a:outerShdw>
                </a:effectLst>
                <a:latin typeface="Calibri" pitchFamily="34" charset="0"/>
              </a:rPr>
              <a:t> Science Portal</a:t>
            </a:r>
            <a:endParaRPr lang="en-GB" sz="3200" b="1" dirty="0">
              <a:solidFill>
                <a:schemeClr val="accent2"/>
              </a:solidFill>
              <a:effectLst>
                <a:outerShdw blurRad="38100" dist="38100" dir="2700000" algn="tl">
                  <a:srgbClr val="C0C0C0"/>
                </a:outerShdw>
              </a:effectLst>
              <a:latin typeface="Calibri" pitchFamily="34" charset="0"/>
            </a:endParaRPr>
          </a:p>
        </p:txBody>
      </p:sp>
      <p:sp>
        <p:nvSpPr>
          <p:cNvPr id="7" name="CasellaDiTesto 6"/>
          <p:cNvSpPr txBox="1"/>
          <p:nvPr/>
        </p:nvSpPr>
        <p:spPr>
          <a:xfrm>
            <a:off x="179512" y="5229200"/>
            <a:ext cx="3782510" cy="1154162"/>
          </a:xfrm>
          <a:prstGeom prst="rect">
            <a:avLst/>
          </a:prstGeom>
          <a:noFill/>
        </p:spPr>
        <p:txBody>
          <a:bodyPr wrap="none" rtlCol="0">
            <a:spAutoFit/>
          </a:bodyPr>
          <a:lstStyle/>
          <a:p>
            <a:pPr>
              <a:buFont typeface="Arial" pitchFamily="34" charset="0"/>
              <a:buChar char="•"/>
            </a:pPr>
            <a:r>
              <a:rPr lang="en-US" sz="1600" dirty="0" smtClean="0">
                <a:solidFill>
                  <a:schemeClr val="tx1"/>
                </a:solidFill>
                <a:latin typeface="+mn-lt"/>
              </a:rPr>
              <a:t> </a:t>
            </a:r>
            <a:r>
              <a:rPr lang="en-US" sz="1600" b="1" dirty="0" smtClean="0">
                <a:solidFill>
                  <a:schemeClr val="tx1"/>
                </a:solidFill>
                <a:latin typeface="+mn-lt"/>
              </a:rPr>
              <a:t>The majority of users who access </a:t>
            </a:r>
            <a:r>
              <a:rPr lang="en-US" sz="1600" b="1" dirty="0" err="1" smtClean="0">
                <a:solidFill>
                  <a:schemeClr val="tx1"/>
                </a:solidFill>
                <a:latin typeface="+mn-lt"/>
              </a:rPr>
              <a:t>SBGrid</a:t>
            </a:r>
            <a:r>
              <a:rPr lang="en-US" sz="1600" b="1" dirty="0" smtClean="0">
                <a:solidFill>
                  <a:schemeClr val="tx1"/>
                </a:solidFill>
                <a:latin typeface="+mn-lt"/>
              </a:rPr>
              <a:t> </a:t>
            </a:r>
          </a:p>
          <a:p>
            <a:r>
              <a:rPr lang="en-US" sz="1600" b="1" dirty="0" smtClean="0">
                <a:solidFill>
                  <a:schemeClr val="tx1"/>
                </a:solidFill>
                <a:latin typeface="+mn-lt"/>
              </a:rPr>
              <a:t>   portals are from the US and Europe </a:t>
            </a:r>
          </a:p>
          <a:p>
            <a:pPr>
              <a:spcBef>
                <a:spcPts val="600"/>
              </a:spcBef>
              <a:buFont typeface="Arial" pitchFamily="34" charset="0"/>
              <a:buChar char="•"/>
            </a:pPr>
            <a:r>
              <a:rPr lang="en-US" sz="1600" b="1" dirty="0" smtClean="0">
                <a:solidFill>
                  <a:schemeClr val="tx1"/>
                </a:solidFill>
                <a:latin typeface="+mn-lt"/>
              </a:rPr>
              <a:t> A large fraction of </a:t>
            </a:r>
            <a:r>
              <a:rPr lang="en-US" sz="1600" b="1" dirty="0" err="1" smtClean="0">
                <a:solidFill>
                  <a:schemeClr val="tx1"/>
                </a:solidFill>
                <a:latin typeface="+mn-lt"/>
              </a:rPr>
              <a:t>SBGrid</a:t>
            </a:r>
            <a:r>
              <a:rPr lang="en-US" sz="1600" b="1" dirty="0" smtClean="0">
                <a:solidFill>
                  <a:schemeClr val="tx1"/>
                </a:solidFill>
                <a:latin typeface="+mn-lt"/>
              </a:rPr>
              <a:t> consortium </a:t>
            </a:r>
          </a:p>
          <a:p>
            <a:pPr>
              <a:spcBef>
                <a:spcPts val="0"/>
              </a:spcBef>
            </a:pPr>
            <a:r>
              <a:rPr lang="en-US" sz="1600" b="1" dirty="0" smtClean="0">
                <a:solidFill>
                  <a:schemeClr val="tx1"/>
                </a:solidFill>
                <a:latin typeface="+mn-lt"/>
              </a:rPr>
              <a:t>   members are in European laboratories </a:t>
            </a:r>
            <a:endParaRPr lang="it-IT" sz="1600" b="1" dirty="0">
              <a:solidFill>
                <a:schemeClr val="tx1"/>
              </a:solidFill>
              <a:latin typeface="+mn-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p:cNvPicPr>
            <a:picLocks noChangeAspect="1" noChangeArrowheads="1"/>
          </p:cNvPicPr>
          <p:nvPr/>
        </p:nvPicPr>
        <p:blipFill>
          <a:blip r:embed="rId3" cstate="print"/>
          <a:srcRect/>
          <a:stretch>
            <a:fillRect/>
          </a:stretch>
        </p:blipFill>
        <p:spPr bwMode="auto">
          <a:xfrm>
            <a:off x="5292725" y="3819525"/>
            <a:ext cx="3743325" cy="2562225"/>
          </a:xfrm>
          <a:prstGeom prst="rect">
            <a:avLst/>
          </a:prstGeom>
          <a:noFill/>
          <a:ln w="9525">
            <a:noFill/>
            <a:round/>
            <a:headEnd/>
            <a:tailEnd/>
          </a:ln>
        </p:spPr>
      </p:pic>
      <p:sp>
        <p:nvSpPr>
          <p:cNvPr id="9219" name="Text Box 3"/>
          <p:cNvSpPr txBox="1">
            <a:spLocks noChangeArrowheads="1"/>
          </p:cNvSpPr>
          <p:nvPr/>
        </p:nvSpPr>
        <p:spPr bwMode="auto">
          <a:xfrm>
            <a:off x="4572000" y="5084763"/>
            <a:ext cx="260350" cy="336550"/>
          </a:xfrm>
          <a:prstGeom prst="rect">
            <a:avLst/>
          </a:prstGeom>
          <a:noFill/>
          <a:ln w="9525">
            <a:noFill/>
            <a:round/>
            <a:headEnd/>
            <a:tailEnd/>
          </a:ln>
        </p:spPr>
        <p:txBody>
          <a:bodyPr lIns="90000" tIns="46800" rIns="90000" bIns="46800">
            <a:spAutoFit/>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a:solidFill>
                  <a:srgbClr val="FFFFFF"/>
                </a:solidFill>
                <a:latin typeface="Tahoma" pitchFamily="34" charset="0"/>
              </a:rPr>
              <a:t>4</a:t>
            </a:r>
          </a:p>
        </p:txBody>
      </p:sp>
      <p:sp>
        <p:nvSpPr>
          <p:cNvPr id="9220" name="Rectangle 4"/>
          <p:cNvSpPr>
            <a:spLocks noChangeArrowheads="1"/>
          </p:cNvSpPr>
          <p:nvPr/>
        </p:nvSpPr>
        <p:spPr bwMode="auto">
          <a:xfrm>
            <a:off x="401638" y="2032000"/>
            <a:ext cx="4818062" cy="458788"/>
          </a:xfrm>
          <a:prstGeom prst="rect">
            <a:avLst/>
          </a:prstGeom>
          <a:noFill/>
          <a:ln w="9525">
            <a:noFill/>
            <a:round/>
            <a:headEnd/>
            <a:tailEnd/>
          </a:ln>
        </p:spPr>
        <p:txBody>
          <a:bodyPr lIns="90000" tIns="46800" rIns="90000" bIns="46800">
            <a:spAutoFit/>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b="1">
                <a:solidFill>
                  <a:srgbClr val="4D4D4D"/>
                </a:solidFill>
                <a:latin typeface="Tahoma" pitchFamily="34" charset="0"/>
                <a:cs typeface="Tahoma" pitchFamily="34" charset="0"/>
              </a:rPr>
              <a:t>Project Coordinator:</a:t>
            </a:r>
          </a:p>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b="1">
                <a:solidFill>
                  <a:srgbClr val="4D4D4D"/>
                </a:solidFill>
                <a:latin typeface="Tahoma" pitchFamily="34" charset="0"/>
                <a:cs typeface="Tahoma" pitchFamily="34" charset="0"/>
              </a:rPr>
              <a:t>Prof. Alexandre M.J.J. Bonvin, Utrecht University, NL</a:t>
            </a:r>
          </a:p>
        </p:txBody>
      </p:sp>
      <p:sp>
        <p:nvSpPr>
          <p:cNvPr id="9221" name="Text Box 5"/>
          <p:cNvSpPr txBox="1">
            <a:spLocks noChangeArrowheads="1"/>
          </p:cNvSpPr>
          <p:nvPr/>
        </p:nvSpPr>
        <p:spPr bwMode="auto">
          <a:xfrm>
            <a:off x="5518150" y="1168400"/>
            <a:ext cx="3517900" cy="1311275"/>
          </a:xfrm>
          <a:prstGeom prst="rect">
            <a:avLst/>
          </a:prstGeom>
          <a:noFill/>
          <a:ln w="9525">
            <a:noFill/>
            <a:round/>
            <a:headEnd/>
            <a:tailEnd/>
          </a:ln>
        </p:spPr>
        <p:txBody>
          <a:bodyPr lIns="90000" tIns="46800" rIns="90000" bIns="46800">
            <a:spAutoFit/>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b="1" dirty="0">
                <a:solidFill>
                  <a:srgbClr val="404040"/>
                </a:solidFill>
                <a:latin typeface="Tahoma" pitchFamily="34" charset="0"/>
                <a:cs typeface="Tahoma" pitchFamily="34" charset="0"/>
              </a:rPr>
              <a:t>Contract n°:  </a:t>
            </a:r>
            <a:r>
              <a:rPr lang="en-US" sz="1600" dirty="0">
                <a:solidFill>
                  <a:srgbClr val="404040"/>
                </a:solidFill>
                <a:latin typeface="Tahoma" pitchFamily="34" charset="0"/>
                <a:cs typeface="Tahoma" pitchFamily="34" charset="0"/>
              </a:rPr>
              <a:t>RI-261572</a:t>
            </a:r>
          </a:p>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b="1" dirty="0">
                <a:solidFill>
                  <a:srgbClr val="404040"/>
                </a:solidFill>
                <a:latin typeface="Tahoma" pitchFamily="34" charset="0"/>
                <a:cs typeface="Tahoma" pitchFamily="34" charset="0"/>
              </a:rPr>
              <a:t>Project type: </a:t>
            </a:r>
            <a:r>
              <a:rPr lang="en-US" sz="1600" dirty="0">
                <a:solidFill>
                  <a:srgbClr val="404040"/>
                </a:solidFill>
                <a:latin typeface="Tahoma" pitchFamily="34" charset="0"/>
                <a:cs typeface="Tahoma" pitchFamily="34" charset="0"/>
              </a:rPr>
              <a:t>CP-CSA</a:t>
            </a:r>
          </a:p>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b="1" dirty="0">
                <a:solidFill>
                  <a:srgbClr val="404040"/>
                </a:solidFill>
                <a:latin typeface="Tahoma" pitchFamily="34" charset="0"/>
                <a:cs typeface="Tahoma" pitchFamily="34" charset="0"/>
              </a:rPr>
              <a:t>Duration:      </a:t>
            </a:r>
            <a:r>
              <a:rPr lang="en-US" sz="1600" dirty="0">
                <a:solidFill>
                  <a:srgbClr val="404040"/>
                </a:solidFill>
                <a:latin typeface="Tahoma" pitchFamily="34" charset="0"/>
                <a:cs typeface="Tahoma" pitchFamily="34" charset="0"/>
              </a:rPr>
              <a:t>36 months (Oct.2013)</a:t>
            </a:r>
          </a:p>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b="1" dirty="0">
                <a:solidFill>
                  <a:srgbClr val="404040"/>
                </a:solidFill>
                <a:latin typeface="Tahoma" pitchFamily="34" charset="0"/>
                <a:cs typeface="Tahoma" pitchFamily="34" charset="0"/>
              </a:rPr>
              <a:t>Total budget: 	</a:t>
            </a:r>
            <a:r>
              <a:rPr lang="en-US" sz="1600" dirty="0">
                <a:solidFill>
                  <a:srgbClr val="404040"/>
                </a:solidFill>
                <a:latin typeface="Tahoma" pitchFamily="34" charset="0"/>
                <a:cs typeface="Tahoma" pitchFamily="34" charset="0"/>
              </a:rPr>
              <a:t>2</a:t>
            </a:r>
            <a:r>
              <a:rPr lang="en-US" sz="1600" dirty="0">
                <a:solidFill>
                  <a:srgbClr val="404040"/>
                </a:solidFill>
                <a:latin typeface="Tahoma" pitchFamily="34" charset="0"/>
              </a:rPr>
              <a:t>’434’000 €</a:t>
            </a:r>
          </a:p>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b="1" dirty="0">
                <a:solidFill>
                  <a:srgbClr val="404040"/>
                </a:solidFill>
                <a:latin typeface="Tahoma" pitchFamily="34" charset="0"/>
                <a:cs typeface="Tahoma" pitchFamily="34" charset="0"/>
              </a:rPr>
              <a:t>EC Funding:    	</a:t>
            </a:r>
            <a:r>
              <a:rPr lang="en-US" sz="1600" dirty="0">
                <a:solidFill>
                  <a:srgbClr val="404040"/>
                </a:solidFill>
                <a:latin typeface="Tahoma" pitchFamily="34" charset="0"/>
                <a:cs typeface="Tahoma" pitchFamily="34" charset="0"/>
              </a:rPr>
              <a:t>2</a:t>
            </a:r>
            <a:r>
              <a:rPr lang="en-US" sz="1600" dirty="0">
                <a:solidFill>
                  <a:srgbClr val="404040"/>
                </a:solidFill>
                <a:latin typeface="Tahoma" pitchFamily="34" charset="0"/>
              </a:rPr>
              <a:t>’150’000 €</a:t>
            </a:r>
          </a:p>
        </p:txBody>
      </p:sp>
      <p:sp>
        <p:nvSpPr>
          <p:cNvPr id="4102" name="Text Box 6"/>
          <p:cNvSpPr txBox="1">
            <a:spLocks noChangeArrowheads="1"/>
          </p:cNvSpPr>
          <p:nvPr/>
        </p:nvSpPr>
        <p:spPr bwMode="auto">
          <a:xfrm>
            <a:off x="395288" y="1125538"/>
            <a:ext cx="4968875" cy="825500"/>
          </a:xfrm>
          <a:prstGeom prst="rect">
            <a:avLst/>
          </a:prstGeom>
          <a:noFill/>
          <a:ln w="9525">
            <a:noFill/>
            <a:round/>
            <a:headEnd/>
            <a:tailEnd/>
          </a:ln>
          <a:effectLst/>
        </p:spPr>
        <p:txBody>
          <a:bodyPr lIns="90000" tIns="46800" rIns="90000" bIns="46800">
            <a:spAutoFit/>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b="1" dirty="0">
                <a:solidFill>
                  <a:schemeClr val="accent6"/>
                </a:solidFill>
                <a:latin typeface="Tahoma" pitchFamily="32" charset="0"/>
                <a:ea typeface="ＭＳ Ｐゴシック" pitchFamily="34" charset="-128"/>
                <a:cs typeface="Tahoma" pitchFamily="32" charset="0"/>
              </a:rPr>
              <a:t>A Worldwide e-Infrastructure for NMR and structural biology</a:t>
            </a:r>
          </a:p>
        </p:txBody>
      </p:sp>
      <p:pic>
        <p:nvPicPr>
          <p:cNvPr id="9223" name="Picture 7"/>
          <p:cNvPicPr>
            <a:picLocks noChangeAspect="1" noChangeArrowheads="1"/>
          </p:cNvPicPr>
          <p:nvPr/>
        </p:nvPicPr>
        <p:blipFill>
          <a:blip r:embed="rId4" cstate="print"/>
          <a:srcRect/>
          <a:stretch>
            <a:fillRect/>
          </a:stretch>
        </p:blipFill>
        <p:spPr bwMode="auto">
          <a:xfrm>
            <a:off x="293688" y="3592513"/>
            <a:ext cx="473075" cy="377825"/>
          </a:xfrm>
          <a:prstGeom prst="rect">
            <a:avLst/>
          </a:prstGeom>
          <a:noFill/>
          <a:ln w="9525">
            <a:noFill/>
            <a:round/>
            <a:headEnd/>
            <a:tailEnd/>
          </a:ln>
        </p:spPr>
      </p:pic>
      <p:pic>
        <p:nvPicPr>
          <p:cNvPr id="9224" name="Picture 8"/>
          <p:cNvPicPr>
            <a:picLocks noChangeAspect="1" noChangeArrowheads="1"/>
          </p:cNvPicPr>
          <p:nvPr/>
        </p:nvPicPr>
        <p:blipFill>
          <a:blip r:embed="rId5" cstate="print"/>
          <a:srcRect/>
          <a:stretch>
            <a:fillRect/>
          </a:stretch>
        </p:blipFill>
        <p:spPr bwMode="auto">
          <a:xfrm>
            <a:off x="93663" y="3213100"/>
            <a:ext cx="895350" cy="257175"/>
          </a:xfrm>
          <a:prstGeom prst="rect">
            <a:avLst/>
          </a:prstGeom>
          <a:noFill/>
          <a:ln w="9525">
            <a:noFill/>
            <a:round/>
            <a:headEnd/>
            <a:tailEnd/>
          </a:ln>
        </p:spPr>
      </p:pic>
      <p:pic>
        <p:nvPicPr>
          <p:cNvPr id="9225" name="Picture 9"/>
          <p:cNvPicPr>
            <a:picLocks noChangeAspect="1" noChangeArrowheads="1"/>
          </p:cNvPicPr>
          <p:nvPr/>
        </p:nvPicPr>
        <p:blipFill>
          <a:blip r:embed="rId6" cstate="print"/>
          <a:srcRect/>
          <a:stretch>
            <a:fillRect/>
          </a:stretch>
        </p:blipFill>
        <p:spPr bwMode="auto">
          <a:xfrm>
            <a:off x="1116013" y="3429000"/>
            <a:ext cx="447675" cy="390525"/>
          </a:xfrm>
          <a:prstGeom prst="rect">
            <a:avLst/>
          </a:prstGeom>
          <a:noFill/>
          <a:ln w="9525">
            <a:noFill/>
            <a:round/>
            <a:headEnd/>
            <a:tailEnd/>
          </a:ln>
        </p:spPr>
      </p:pic>
      <p:pic>
        <p:nvPicPr>
          <p:cNvPr id="9226" name="Picture 10"/>
          <p:cNvPicPr>
            <a:picLocks noChangeAspect="1" noChangeArrowheads="1"/>
          </p:cNvPicPr>
          <p:nvPr/>
        </p:nvPicPr>
        <p:blipFill>
          <a:blip r:embed="rId7" cstate="print"/>
          <a:srcRect/>
          <a:stretch>
            <a:fillRect/>
          </a:stretch>
        </p:blipFill>
        <p:spPr bwMode="auto">
          <a:xfrm>
            <a:off x="192088" y="4238625"/>
            <a:ext cx="674687" cy="173038"/>
          </a:xfrm>
          <a:prstGeom prst="rect">
            <a:avLst/>
          </a:prstGeom>
          <a:noFill/>
          <a:ln w="9525">
            <a:noFill/>
            <a:round/>
            <a:headEnd/>
            <a:tailEnd/>
          </a:ln>
        </p:spPr>
      </p:pic>
      <p:pic>
        <p:nvPicPr>
          <p:cNvPr id="9227" name="Picture 12"/>
          <p:cNvPicPr>
            <a:picLocks noChangeAspect="1" noChangeArrowheads="1"/>
          </p:cNvPicPr>
          <p:nvPr/>
        </p:nvPicPr>
        <p:blipFill>
          <a:blip r:embed="rId8" cstate="print"/>
          <a:srcRect/>
          <a:stretch>
            <a:fillRect/>
          </a:stretch>
        </p:blipFill>
        <p:spPr bwMode="auto">
          <a:xfrm>
            <a:off x="42863" y="2924175"/>
            <a:ext cx="1619250" cy="292100"/>
          </a:xfrm>
          <a:prstGeom prst="rect">
            <a:avLst/>
          </a:prstGeom>
          <a:noFill/>
          <a:ln w="9525">
            <a:noFill/>
            <a:round/>
            <a:headEnd/>
            <a:tailEnd/>
          </a:ln>
        </p:spPr>
      </p:pic>
      <p:sp>
        <p:nvSpPr>
          <p:cNvPr id="9228" name="Rectangle 13"/>
          <p:cNvSpPr>
            <a:spLocks noChangeArrowheads="1"/>
          </p:cNvSpPr>
          <p:nvPr/>
        </p:nvSpPr>
        <p:spPr bwMode="auto">
          <a:xfrm>
            <a:off x="1662113" y="2756890"/>
            <a:ext cx="6797675" cy="2512620"/>
          </a:xfrm>
          <a:prstGeom prst="rect">
            <a:avLst/>
          </a:prstGeom>
          <a:noFill/>
          <a:ln w="9525">
            <a:noFill/>
            <a:round/>
            <a:headEnd/>
            <a:tailEnd/>
          </a:ln>
        </p:spPr>
        <p:txBody>
          <a:bodyPr lIns="19800" tIns="9720" rIns="19800" bIns="9720" anchor="ctr">
            <a:spAutoFit/>
          </a:bodyPr>
          <a:lstStyle/>
          <a:p>
            <a:pPr marL="342900" indent="-341313">
              <a:lnSpc>
                <a:spcPts val="588"/>
              </a:lnSpc>
              <a:spcAft>
                <a:spcPts val="600"/>
              </a:spcAft>
              <a:buClrTx/>
              <a:buFontTx/>
              <a:buNone/>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endParaRPr lang="en-US" sz="1200" b="1" dirty="0">
              <a:solidFill>
                <a:srgbClr val="4D4D4D"/>
              </a:solidFill>
              <a:latin typeface="Calibri" pitchFamily="34" charset="0"/>
              <a:cs typeface="Calibri" pitchFamily="34" charset="0"/>
            </a:endParaRPr>
          </a:p>
          <a:p>
            <a:pPr marL="342900" indent="-341313">
              <a:spcAft>
                <a:spcPts val="600"/>
              </a:spcAft>
              <a:buClrTx/>
              <a:buFontTx/>
              <a:buNone/>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lang="en-US" sz="1200" b="1" dirty="0">
                <a:solidFill>
                  <a:srgbClr val="4D4D4D"/>
                </a:solidFill>
                <a:latin typeface="Calibri" pitchFamily="34" charset="0"/>
                <a:cs typeface="Calibri" pitchFamily="34" charset="0"/>
              </a:rPr>
              <a:t>Utrecht University, </a:t>
            </a:r>
            <a:r>
              <a:rPr lang="en-US" sz="1200" b="1" dirty="0" err="1">
                <a:solidFill>
                  <a:srgbClr val="4D4D4D"/>
                </a:solidFill>
                <a:latin typeface="Calibri" pitchFamily="34" charset="0"/>
                <a:cs typeface="Calibri" pitchFamily="34" charset="0"/>
              </a:rPr>
              <a:t>Bijvoet</a:t>
            </a:r>
            <a:r>
              <a:rPr lang="en-US" sz="1200" b="1" dirty="0">
                <a:solidFill>
                  <a:srgbClr val="4D4D4D"/>
                </a:solidFill>
                <a:latin typeface="Calibri" pitchFamily="34" charset="0"/>
                <a:cs typeface="Calibri" pitchFamily="34" charset="0"/>
              </a:rPr>
              <a:t> Center for </a:t>
            </a:r>
            <a:r>
              <a:rPr lang="en-US" sz="1200" b="1" dirty="0" err="1">
                <a:solidFill>
                  <a:srgbClr val="4D4D4D"/>
                </a:solidFill>
                <a:latin typeface="Calibri" pitchFamily="34" charset="0"/>
                <a:cs typeface="Calibri" pitchFamily="34" charset="0"/>
              </a:rPr>
              <a:t>Biomolecular</a:t>
            </a:r>
            <a:r>
              <a:rPr lang="en-US" sz="1200" b="1" dirty="0">
                <a:solidFill>
                  <a:srgbClr val="4D4D4D"/>
                </a:solidFill>
                <a:latin typeface="Calibri" pitchFamily="34" charset="0"/>
                <a:cs typeface="Calibri" pitchFamily="34" charset="0"/>
              </a:rPr>
              <a:t> Research, NL</a:t>
            </a:r>
          </a:p>
          <a:p>
            <a:pPr marL="342900" indent="-341313">
              <a:spcAft>
                <a:spcPts val="600"/>
              </a:spcAft>
              <a:buClrTx/>
              <a:buFontTx/>
              <a:buNone/>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lang="en-US" sz="1200" b="1" dirty="0">
                <a:solidFill>
                  <a:srgbClr val="4D4D4D"/>
                </a:solidFill>
                <a:latin typeface="Calibri" pitchFamily="34" charset="0"/>
                <a:cs typeface="Calibri" pitchFamily="34" charset="0"/>
              </a:rPr>
              <a:t>Johann Wolfgang Goethe </a:t>
            </a:r>
            <a:r>
              <a:rPr lang="en-US" sz="1200" b="1" dirty="0" err="1">
                <a:solidFill>
                  <a:srgbClr val="4D4D4D"/>
                </a:solidFill>
                <a:latin typeface="Calibri" pitchFamily="34" charset="0"/>
                <a:cs typeface="Calibri" pitchFamily="34" charset="0"/>
              </a:rPr>
              <a:t>Universität</a:t>
            </a:r>
            <a:r>
              <a:rPr lang="en-US" sz="1200" b="1" dirty="0">
                <a:solidFill>
                  <a:srgbClr val="4D4D4D"/>
                </a:solidFill>
                <a:latin typeface="Calibri" pitchFamily="34" charset="0"/>
                <a:cs typeface="Calibri" pitchFamily="34" charset="0"/>
              </a:rPr>
              <a:t> Frankfurt </a:t>
            </a:r>
            <a:r>
              <a:rPr lang="en-US" sz="1200" b="1" dirty="0" err="1">
                <a:solidFill>
                  <a:srgbClr val="4D4D4D"/>
                </a:solidFill>
                <a:latin typeface="Calibri" pitchFamily="34" charset="0"/>
                <a:cs typeface="Calibri" pitchFamily="34" charset="0"/>
              </a:rPr>
              <a:t>a.M.</a:t>
            </a:r>
            <a:r>
              <a:rPr lang="en-US" sz="1200" b="1" dirty="0">
                <a:solidFill>
                  <a:srgbClr val="4D4D4D"/>
                </a:solidFill>
                <a:latin typeface="Calibri" pitchFamily="34" charset="0"/>
                <a:cs typeface="Calibri" pitchFamily="34" charset="0"/>
              </a:rPr>
              <a:t>, Center for </a:t>
            </a:r>
            <a:r>
              <a:rPr lang="en-US" sz="1200" b="1" dirty="0" err="1">
                <a:solidFill>
                  <a:srgbClr val="4D4D4D"/>
                </a:solidFill>
                <a:latin typeface="Calibri" pitchFamily="34" charset="0"/>
                <a:cs typeface="Calibri" pitchFamily="34" charset="0"/>
              </a:rPr>
              <a:t>Biomolecular</a:t>
            </a:r>
            <a:r>
              <a:rPr lang="en-US" sz="1200" b="1" dirty="0">
                <a:solidFill>
                  <a:srgbClr val="4D4D4D"/>
                </a:solidFill>
                <a:latin typeface="Calibri" pitchFamily="34" charset="0"/>
                <a:cs typeface="Calibri" pitchFamily="34" charset="0"/>
              </a:rPr>
              <a:t> Magnetic Resonance DE</a:t>
            </a:r>
          </a:p>
          <a:p>
            <a:pPr marL="342900" indent="-341313">
              <a:spcAft>
                <a:spcPts val="600"/>
              </a:spcAft>
              <a:buClrTx/>
              <a:buFontTx/>
              <a:buNone/>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lang="it-IT" sz="1200" b="1" dirty="0" err="1">
                <a:solidFill>
                  <a:srgbClr val="4D4D4D"/>
                </a:solidFill>
                <a:latin typeface="Calibri" pitchFamily="34" charset="0"/>
                <a:cs typeface="Calibri" pitchFamily="34" charset="0"/>
              </a:rPr>
              <a:t>University</a:t>
            </a:r>
            <a:r>
              <a:rPr lang="it-IT" sz="1200" b="1" dirty="0">
                <a:solidFill>
                  <a:srgbClr val="4D4D4D"/>
                </a:solidFill>
                <a:latin typeface="Calibri" pitchFamily="34" charset="0"/>
                <a:cs typeface="Calibri" pitchFamily="34" charset="0"/>
              </a:rPr>
              <a:t> </a:t>
            </a:r>
            <a:r>
              <a:rPr lang="it-IT" sz="1200" b="1" dirty="0" err="1">
                <a:solidFill>
                  <a:srgbClr val="4D4D4D"/>
                </a:solidFill>
                <a:latin typeface="Calibri" pitchFamily="34" charset="0"/>
                <a:cs typeface="Calibri" pitchFamily="34" charset="0"/>
              </a:rPr>
              <a:t>of</a:t>
            </a:r>
            <a:r>
              <a:rPr lang="it-IT" sz="1200" b="1" dirty="0">
                <a:solidFill>
                  <a:srgbClr val="4D4D4D"/>
                </a:solidFill>
                <a:latin typeface="Calibri" pitchFamily="34" charset="0"/>
                <a:cs typeface="Calibri" pitchFamily="34" charset="0"/>
              </a:rPr>
              <a:t> </a:t>
            </a:r>
            <a:r>
              <a:rPr lang="it-IT" sz="1200" b="1" dirty="0" err="1">
                <a:solidFill>
                  <a:srgbClr val="4D4D4D"/>
                </a:solidFill>
                <a:latin typeface="Calibri" pitchFamily="34" charset="0"/>
                <a:cs typeface="Calibri" pitchFamily="34" charset="0"/>
              </a:rPr>
              <a:t>Florence</a:t>
            </a:r>
            <a:r>
              <a:rPr lang="it-IT" sz="1200" b="1" dirty="0">
                <a:solidFill>
                  <a:srgbClr val="4D4D4D"/>
                </a:solidFill>
                <a:latin typeface="Calibri" pitchFamily="34" charset="0"/>
                <a:cs typeface="Calibri" pitchFamily="34" charset="0"/>
              </a:rPr>
              <a:t>, </a:t>
            </a:r>
            <a:r>
              <a:rPr lang="it-IT" sz="1200" b="1" dirty="0" err="1">
                <a:solidFill>
                  <a:srgbClr val="4D4D4D"/>
                </a:solidFill>
                <a:latin typeface="Calibri" pitchFamily="34" charset="0"/>
                <a:cs typeface="Calibri" pitchFamily="34" charset="0"/>
              </a:rPr>
              <a:t>Magnetic</a:t>
            </a:r>
            <a:r>
              <a:rPr lang="it-IT" sz="1200" b="1" dirty="0">
                <a:solidFill>
                  <a:srgbClr val="4D4D4D"/>
                </a:solidFill>
                <a:latin typeface="Calibri" pitchFamily="34" charset="0"/>
                <a:cs typeface="Calibri" pitchFamily="34" charset="0"/>
              </a:rPr>
              <a:t> </a:t>
            </a:r>
            <a:r>
              <a:rPr lang="it-IT" sz="1200" b="1" dirty="0" err="1">
                <a:solidFill>
                  <a:srgbClr val="4D4D4D"/>
                </a:solidFill>
                <a:latin typeface="Calibri" pitchFamily="34" charset="0"/>
                <a:cs typeface="Calibri" pitchFamily="34" charset="0"/>
              </a:rPr>
              <a:t>Resonance</a:t>
            </a:r>
            <a:r>
              <a:rPr lang="it-IT" sz="1200" b="1" dirty="0">
                <a:solidFill>
                  <a:srgbClr val="4D4D4D"/>
                </a:solidFill>
                <a:latin typeface="Calibri" pitchFamily="34" charset="0"/>
                <a:cs typeface="Calibri" pitchFamily="34" charset="0"/>
              </a:rPr>
              <a:t> </a:t>
            </a:r>
            <a:r>
              <a:rPr lang="en-US" sz="1200" b="1" dirty="0">
                <a:solidFill>
                  <a:srgbClr val="4D4D4D"/>
                </a:solidFill>
                <a:latin typeface="Calibri" pitchFamily="34" charset="0"/>
                <a:cs typeface="Calibri" pitchFamily="34" charset="0"/>
              </a:rPr>
              <a:t>Center, IT</a:t>
            </a:r>
          </a:p>
          <a:p>
            <a:pPr marL="342900" indent="-341313">
              <a:spcAft>
                <a:spcPts val="600"/>
              </a:spcAft>
              <a:buClrTx/>
              <a:buFontTx/>
              <a:buNone/>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lang="it-IT" sz="1200" b="1" dirty="0">
                <a:solidFill>
                  <a:srgbClr val="4D4D4D"/>
                </a:solidFill>
                <a:latin typeface="Calibri" pitchFamily="34" charset="0"/>
                <a:cs typeface="Calibri" pitchFamily="34" charset="0"/>
              </a:rPr>
              <a:t>Istituto Nazionale di Fisica Nucleare , Padova, IT</a:t>
            </a:r>
          </a:p>
          <a:p>
            <a:pPr marL="342900" indent="-341313">
              <a:spcAft>
                <a:spcPts val="600"/>
              </a:spcAft>
              <a:buClrTx/>
              <a:buFontTx/>
              <a:buNone/>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lang="it-IT" sz="1200" b="1" dirty="0" err="1">
                <a:solidFill>
                  <a:srgbClr val="4D4D4D"/>
                </a:solidFill>
                <a:latin typeface="Calibri" pitchFamily="34" charset="0"/>
                <a:cs typeface="Calibri" pitchFamily="34" charset="0"/>
              </a:rPr>
              <a:t>Raboud</a:t>
            </a:r>
            <a:r>
              <a:rPr lang="it-IT" sz="1200" b="1" dirty="0">
                <a:solidFill>
                  <a:srgbClr val="4D4D4D"/>
                </a:solidFill>
                <a:latin typeface="Calibri" pitchFamily="34" charset="0"/>
                <a:cs typeface="Calibri" pitchFamily="34" charset="0"/>
              </a:rPr>
              <a:t> </a:t>
            </a:r>
            <a:r>
              <a:rPr lang="it-IT" sz="1200" b="1" dirty="0" err="1">
                <a:solidFill>
                  <a:srgbClr val="4D4D4D"/>
                </a:solidFill>
                <a:latin typeface="Calibri" pitchFamily="34" charset="0"/>
                <a:cs typeface="Calibri" pitchFamily="34" charset="0"/>
              </a:rPr>
              <a:t>University</a:t>
            </a:r>
            <a:r>
              <a:rPr lang="it-IT" sz="1200" b="1" dirty="0">
                <a:solidFill>
                  <a:srgbClr val="4D4D4D"/>
                </a:solidFill>
                <a:latin typeface="Calibri" pitchFamily="34" charset="0"/>
                <a:cs typeface="Calibri" pitchFamily="34" charset="0"/>
              </a:rPr>
              <a:t>, </a:t>
            </a:r>
            <a:r>
              <a:rPr lang="it-IT" sz="1200" b="1" dirty="0" err="1">
                <a:solidFill>
                  <a:srgbClr val="4D4D4D"/>
                </a:solidFill>
                <a:latin typeface="Calibri" pitchFamily="34" charset="0"/>
                <a:cs typeface="Calibri" pitchFamily="34" charset="0"/>
              </a:rPr>
              <a:t>Nijmegen</a:t>
            </a:r>
            <a:r>
              <a:rPr lang="it-IT" sz="1200" b="1" dirty="0">
                <a:solidFill>
                  <a:srgbClr val="4D4D4D"/>
                </a:solidFill>
                <a:latin typeface="Calibri" pitchFamily="34" charset="0"/>
                <a:cs typeface="Calibri" pitchFamily="34" charset="0"/>
              </a:rPr>
              <a:t>, NL</a:t>
            </a:r>
          </a:p>
          <a:p>
            <a:pPr marL="342900" indent="-341313">
              <a:spcAft>
                <a:spcPts val="600"/>
              </a:spcAft>
              <a:buClrTx/>
              <a:buFontTx/>
              <a:buNone/>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lang="it-IT" sz="1200" b="1" dirty="0" err="1">
                <a:solidFill>
                  <a:srgbClr val="4D4D4D"/>
                </a:solidFill>
                <a:latin typeface="Calibri" pitchFamily="34" charset="0"/>
                <a:cs typeface="Calibri" pitchFamily="34" charset="0"/>
              </a:rPr>
              <a:t>University</a:t>
            </a:r>
            <a:r>
              <a:rPr lang="it-IT" sz="1200" b="1" dirty="0">
                <a:solidFill>
                  <a:srgbClr val="4D4D4D"/>
                </a:solidFill>
                <a:latin typeface="Calibri" pitchFamily="34" charset="0"/>
                <a:cs typeface="Calibri" pitchFamily="34" charset="0"/>
              </a:rPr>
              <a:t> </a:t>
            </a:r>
            <a:r>
              <a:rPr lang="it-IT" sz="1200" b="1" dirty="0" err="1">
                <a:solidFill>
                  <a:srgbClr val="4D4D4D"/>
                </a:solidFill>
                <a:latin typeface="Calibri" pitchFamily="34" charset="0"/>
                <a:cs typeface="Calibri" pitchFamily="34" charset="0"/>
              </a:rPr>
              <a:t>of</a:t>
            </a:r>
            <a:r>
              <a:rPr lang="it-IT" sz="1200" b="1" dirty="0">
                <a:solidFill>
                  <a:srgbClr val="4D4D4D"/>
                </a:solidFill>
                <a:latin typeface="Calibri" pitchFamily="34" charset="0"/>
                <a:cs typeface="Calibri" pitchFamily="34" charset="0"/>
              </a:rPr>
              <a:t> Cambridge UK</a:t>
            </a:r>
          </a:p>
          <a:p>
            <a:pPr marL="342900" indent="-341313">
              <a:spcAft>
                <a:spcPts val="600"/>
              </a:spcAft>
              <a:buClrTx/>
              <a:buFontTx/>
              <a:buNone/>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lang="en-US" sz="1200" b="1" dirty="0">
                <a:solidFill>
                  <a:srgbClr val="4D4D4D"/>
                </a:solidFill>
                <a:latin typeface="Calibri" pitchFamily="34" charset="0"/>
                <a:cs typeface="Calibri" pitchFamily="34" charset="0"/>
              </a:rPr>
              <a:t>European Molecular Biology Laboratory, Hamburg, DE</a:t>
            </a:r>
          </a:p>
          <a:p>
            <a:pPr marL="342900" indent="-341313">
              <a:spcAft>
                <a:spcPts val="600"/>
              </a:spcAft>
              <a:buClrTx/>
              <a:buFontTx/>
              <a:buNone/>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lang="it-IT" sz="1200" b="1" dirty="0" err="1">
                <a:solidFill>
                  <a:srgbClr val="4D4D4D"/>
                </a:solidFill>
                <a:latin typeface="Calibri" pitchFamily="34" charset="0"/>
                <a:cs typeface="Calibri" pitchFamily="34" charset="0"/>
              </a:rPr>
              <a:t>Spronk</a:t>
            </a:r>
            <a:r>
              <a:rPr lang="it-IT" sz="1200" b="1" dirty="0">
                <a:solidFill>
                  <a:srgbClr val="4D4D4D"/>
                </a:solidFill>
                <a:latin typeface="Calibri" pitchFamily="34" charset="0"/>
                <a:cs typeface="Calibri" pitchFamily="34" charset="0"/>
              </a:rPr>
              <a:t> NMR </a:t>
            </a:r>
            <a:r>
              <a:rPr lang="it-IT" sz="1200" b="1" dirty="0" err="1">
                <a:solidFill>
                  <a:srgbClr val="4D4D4D"/>
                </a:solidFill>
                <a:latin typeface="Calibri" pitchFamily="34" charset="0"/>
                <a:cs typeface="Calibri" pitchFamily="34" charset="0"/>
              </a:rPr>
              <a:t>Consultancy</a:t>
            </a:r>
            <a:r>
              <a:rPr lang="it-IT" sz="1200" b="1" dirty="0">
                <a:solidFill>
                  <a:srgbClr val="4D4D4D"/>
                </a:solidFill>
                <a:latin typeface="Calibri" pitchFamily="34" charset="0"/>
                <a:cs typeface="Calibri" pitchFamily="34" charset="0"/>
              </a:rPr>
              <a:t>, LT</a:t>
            </a:r>
          </a:p>
          <a:p>
            <a:pPr marL="342900" indent="-341313">
              <a:spcAft>
                <a:spcPts val="600"/>
              </a:spcAft>
              <a:buClrTx/>
              <a:buFontTx/>
              <a:buNone/>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lang="it-IT" sz="1200" b="1" dirty="0">
                <a:solidFill>
                  <a:schemeClr val="tx1">
                    <a:lumMod val="75000"/>
                    <a:lumOff val="25000"/>
                  </a:schemeClr>
                </a:solidFill>
                <a:latin typeface="Calibri" pitchFamily="34" charset="0"/>
                <a:cs typeface="Calibri" pitchFamily="34" charset="0"/>
              </a:rPr>
              <a:t>+ </a:t>
            </a:r>
            <a:r>
              <a:rPr lang="it-IT" sz="1200" b="1" dirty="0" err="1">
                <a:solidFill>
                  <a:schemeClr val="tx1">
                    <a:lumMod val="75000"/>
                    <a:lumOff val="25000"/>
                  </a:schemeClr>
                </a:solidFill>
                <a:latin typeface="Calibri" pitchFamily="34" charset="0"/>
                <a:cs typeface="Calibri" pitchFamily="34" charset="0"/>
              </a:rPr>
              <a:t>Academia</a:t>
            </a:r>
            <a:r>
              <a:rPr lang="it-IT" sz="1200" b="1" dirty="0">
                <a:solidFill>
                  <a:schemeClr val="tx1">
                    <a:lumMod val="75000"/>
                    <a:lumOff val="25000"/>
                  </a:schemeClr>
                </a:solidFill>
                <a:latin typeface="Calibri" pitchFamily="34" charset="0"/>
                <a:cs typeface="Calibri" pitchFamily="34" charset="0"/>
              </a:rPr>
              <a:t> </a:t>
            </a:r>
            <a:r>
              <a:rPr lang="it-IT" sz="1200" b="1" dirty="0" err="1" smtClean="0">
                <a:solidFill>
                  <a:schemeClr val="tx1">
                    <a:lumMod val="75000"/>
                    <a:lumOff val="25000"/>
                  </a:schemeClr>
                </a:solidFill>
                <a:latin typeface="Calibri" pitchFamily="34" charset="0"/>
                <a:cs typeface="Calibri" pitchFamily="34" charset="0"/>
              </a:rPr>
              <a:t>Sinica</a:t>
            </a:r>
            <a:r>
              <a:rPr lang="it-IT" sz="1200" b="1" dirty="0" smtClean="0">
                <a:solidFill>
                  <a:schemeClr val="tx1">
                    <a:lumMod val="75000"/>
                    <a:lumOff val="25000"/>
                  </a:schemeClr>
                </a:solidFill>
                <a:latin typeface="Calibri" pitchFamily="34" charset="0"/>
                <a:cs typeface="Calibri" pitchFamily="34" charset="0"/>
              </a:rPr>
              <a:t>,TW, </a:t>
            </a:r>
            <a:r>
              <a:rPr lang="it-IT" sz="1200" b="1" dirty="0" err="1" smtClean="0">
                <a:solidFill>
                  <a:schemeClr val="tx1">
                    <a:lumMod val="75000"/>
                    <a:lumOff val="25000"/>
                  </a:schemeClr>
                </a:solidFill>
                <a:latin typeface="Calibri" pitchFamily="34" charset="0"/>
                <a:cs typeface="Calibri" pitchFamily="34" charset="0"/>
              </a:rPr>
              <a:t>since</a:t>
            </a:r>
            <a:r>
              <a:rPr lang="it-IT" sz="1200" b="1" dirty="0" smtClean="0">
                <a:solidFill>
                  <a:schemeClr val="tx1">
                    <a:lumMod val="75000"/>
                    <a:lumOff val="25000"/>
                  </a:schemeClr>
                </a:solidFill>
                <a:latin typeface="Calibri" pitchFamily="34" charset="0"/>
                <a:cs typeface="Calibri" pitchFamily="34" charset="0"/>
              </a:rPr>
              <a:t> 2012</a:t>
            </a:r>
            <a:endParaRPr lang="it-IT" sz="1200" b="1" dirty="0">
              <a:solidFill>
                <a:schemeClr val="tx1">
                  <a:lumMod val="75000"/>
                  <a:lumOff val="25000"/>
                </a:schemeClr>
              </a:solidFill>
              <a:latin typeface="Calibri" pitchFamily="34" charset="0"/>
              <a:cs typeface="Calibri" pitchFamily="34" charset="0"/>
            </a:endParaRPr>
          </a:p>
        </p:txBody>
      </p:sp>
      <p:pic>
        <p:nvPicPr>
          <p:cNvPr id="9229" name="Picture 14"/>
          <p:cNvPicPr>
            <a:picLocks noChangeAspect="1" noChangeArrowheads="1"/>
          </p:cNvPicPr>
          <p:nvPr/>
        </p:nvPicPr>
        <p:blipFill>
          <a:blip r:embed="rId9" cstate="print"/>
          <a:srcRect/>
          <a:stretch>
            <a:fillRect/>
          </a:stretch>
        </p:blipFill>
        <p:spPr bwMode="auto">
          <a:xfrm>
            <a:off x="984250" y="3908425"/>
            <a:ext cx="263525" cy="300038"/>
          </a:xfrm>
          <a:prstGeom prst="rect">
            <a:avLst/>
          </a:prstGeom>
          <a:noFill/>
          <a:ln w="9525">
            <a:noFill/>
            <a:round/>
            <a:headEnd/>
            <a:tailEnd/>
          </a:ln>
        </p:spPr>
      </p:pic>
      <p:sp>
        <p:nvSpPr>
          <p:cNvPr id="9230" name="Text Box 15"/>
          <p:cNvSpPr txBox="1">
            <a:spLocks noChangeArrowheads="1"/>
          </p:cNvSpPr>
          <p:nvPr/>
        </p:nvSpPr>
        <p:spPr bwMode="auto">
          <a:xfrm>
            <a:off x="330200" y="2565400"/>
            <a:ext cx="1374775" cy="398463"/>
          </a:xfrm>
          <a:prstGeom prst="rect">
            <a:avLst/>
          </a:prstGeom>
          <a:noFill/>
          <a:ln w="9525">
            <a:noFill/>
            <a:round/>
            <a:headEnd/>
            <a:tailEnd/>
          </a:ln>
        </p:spPr>
        <p:txBody>
          <a:bodyPr wrap="none" lIns="90000" tIns="46800" rIns="90000" bIns="46800">
            <a:spAutoFit/>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1">
                <a:solidFill>
                  <a:srgbClr val="404040"/>
                </a:solidFill>
                <a:latin typeface="Tahoma" pitchFamily="34" charset="0"/>
                <a:cs typeface="Tahoma" pitchFamily="34" charset="0"/>
              </a:rPr>
              <a:t>The team</a:t>
            </a:r>
          </a:p>
        </p:txBody>
      </p:sp>
      <p:sp>
        <p:nvSpPr>
          <p:cNvPr id="19" name="Title 1"/>
          <p:cNvSpPr txBox="1">
            <a:spLocks/>
          </p:cNvSpPr>
          <p:nvPr/>
        </p:nvSpPr>
        <p:spPr bwMode="auto">
          <a:xfrm>
            <a:off x="288925" y="344488"/>
            <a:ext cx="8604250" cy="654050"/>
          </a:xfrm>
          <a:prstGeom prst="rect">
            <a:avLst/>
          </a:prstGeom>
          <a:noFill/>
          <a:ln w="9525">
            <a:noFill/>
            <a:miter lim="800000"/>
            <a:headEnd/>
            <a:tailEnd/>
          </a:ln>
          <a:effectLst>
            <a:outerShdw dist="38100" dir="2700000" algn="br" rotWithShape="0">
              <a:srgbClr val="808080">
                <a:alpha val="42998"/>
              </a:srgbClr>
            </a:outerShdw>
          </a:effectLst>
        </p:spPr>
        <p:txBody>
          <a:bodyPr anchor="ctr"/>
          <a:lstStyle/>
          <a:p>
            <a:pPr algn="ctr">
              <a:buClrTx/>
              <a:buSzTx/>
              <a:buFontTx/>
              <a:buNone/>
              <a:defRPr/>
            </a:pPr>
            <a:r>
              <a:rPr lang="en-US" sz="3600" b="1" dirty="0">
                <a:solidFill>
                  <a:srgbClr val="953735"/>
                </a:solidFill>
                <a:effectLst>
                  <a:outerShdw blurRad="38100" dist="38100" dir="2700000" algn="tl">
                    <a:srgbClr val="C0C0C0"/>
                  </a:outerShdw>
                </a:effectLst>
                <a:latin typeface="Calibri" pitchFamily="34" charset="0"/>
                <a:ea typeface="+mn-ea"/>
              </a:rPr>
              <a:t>The </a:t>
            </a:r>
            <a:r>
              <a:rPr lang="en-US" sz="3600" b="1" dirty="0" err="1" smtClean="0">
                <a:solidFill>
                  <a:srgbClr val="953735"/>
                </a:solidFill>
                <a:effectLst>
                  <a:outerShdw blurRad="38100" dist="38100" dir="2700000" algn="tl">
                    <a:srgbClr val="C0C0C0"/>
                  </a:outerShdw>
                </a:effectLst>
                <a:latin typeface="Calibri" pitchFamily="34" charset="0"/>
                <a:ea typeface="+mn-ea"/>
              </a:rPr>
              <a:t>WeNMR</a:t>
            </a:r>
            <a:r>
              <a:rPr lang="en-US" sz="3600" b="1" dirty="0" smtClean="0">
                <a:solidFill>
                  <a:srgbClr val="953735"/>
                </a:solidFill>
                <a:effectLst>
                  <a:outerShdw blurRad="38100" dist="38100" dir="2700000" algn="tl">
                    <a:srgbClr val="C0C0C0"/>
                  </a:outerShdw>
                </a:effectLst>
                <a:latin typeface="Calibri" pitchFamily="34" charset="0"/>
                <a:ea typeface="+mn-ea"/>
              </a:rPr>
              <a:t> Project</a:t>
            </a:r>
            <a:endParaRPr lang="it-IT" sz="3600" b="1" dirty="0">
              <a:solidFill>
                <a:srgbClr val="953735"/>
              </a:solidFill>
              <a:effectLst>
                <a:outerShdw blurRad="38100" dist="38100" dir="2700000" algn="tl">
                  <a:srgbClr val="C0C0C0"/>
                </a:outerShdw>
              </a:effectLst>
              <a:latin typeface="Calibri" pitchFamily="34" charset="0"/>
              <a:ea typeface="+mn-ea"/>
            </a:endParaRPr>
          </a:p>
        </p:txBody>
      </p:sp>
      <p:pic>
        <p:nvPicPr>
          <p:cNvPr id="9232" name="Picture 21"/>
          <p:cNvPicPr>
            <a:picLocks noChangeAspect="1" noChangeArrowheads="1"/>
          </p:cNvPicPr>
          <p:nvPr/>
        </p:nvPicPr>
        <p:blipFill>
          <a:blip r:embed="rId10" cstate="print"/>
          <a:srcRect/>
          <a:stretch>
            <a:fillRect/>
          </a:stretch>
        </p:blipFill>
        <p:spPr bwMode="auto">
          <a:xfrm>
            <a:off x="179388" y="4684713"/>
            <a:ext cx="1079500" cy="328612"/>
          </a:xfrm>
          <a:prstGeom prst="rect">
            <a:avLst/>
          </a:prstGeom>
          <a:noFill/>
          <a:ln w="9525">
            <a:noFill/>
            <a:miter lim="800000"/>
            <a:headEnd/>
            <a:tailEnd/>
          </a:ln>
        </p:spPr>
      </p:pic>
      <p:pic>
        <p:nvPicPr>
          <p:cNvPr id="9233" name="Picture 11"/>
          <p:cNvPicPr>
            <a:picLocks noChangeAspect="1" noChangeArrowheads="1"/>
          </p:cNvPicPr>
          <p:nvPr/>
        </p:nvPicPr>
        <p:blipFill>
          <a:blip r:embed="rId11" cstate="print"/>
          <a:srcRect/>
          <a:stretch>
            <a:fillRect/>
          </a:stretch>
        </p:blipFill>
        <p:spPr bwMode="auto">
          <a:xfrm>
            <a:off x="723900" y="4400550"/>
            <a:ext cx="674688" cy="330200"/>
          </a:xfrm>
          <a:prstGeom prst="rect">
            <a:avLst/>
          </a:prstGeom>
          <a:noFill/>
          <a:ln w="9525">
            <a:noFill/>
            <a:round/>
            <a:headEnd/>
            <a:tailEnd/>
          </a:ln>
        </p:spPr>
      </p:pic>
      <p:sp>
        <p:nvSpPr>
          <p:cNvPr id="22" name="Text Box 6"/>
          <p:cNvSpPr txBox="1">
            <a:spLocks noChangeArrowheads="1"/>
          </p:cNvSpPr>
          <p:nvPr/>
        </p:nvSpPr>
        <p:spPr bwMode="auto">
          <a:xfrm>
            <a:off x="5795963" y="4149725"/>
            <a:ext cx="3168650" cy="463550"/>
          </a:xfrm>
          <a:prstGeom prst="rect">
            <a:avLst/>
          </a:prstGeom>
          <a:noFill/>
          <a:ln w="9525">
            <a:noFill/>
            <a:round/>
            <a:headEnd/>
            <a:tailEnd/>
          </a:ln>
          <a:effectLst/>
        </p:spPr>
        <p:txBody>
          <a:bodyPr lIns="90000" tIns="46800" rIns="90000" bIns="46800">
            <a:spAutoFit/>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b="1" dirty="0">
                <a:solidFill>
                  <a:schemeClr val="accent6"/>
                </a:solidFill>
                <a:latin typeface="Tahoma" pitchFamily="32" charset="0"/>
                <a:ea typeface="ＭＳ Ｐゴシック" pitchFamily="34" charset="-128"/>
                <a:cs typeface="Tahoma" pitchFamily="32" charset="0"/>
              </a:rPr>
              <a:t>www.wenmr.eu</a:t>
            </a:r>
          </a:p>
        </p:txBody>
      </p:sp>
      <p:sp>
        <p:nvSpPr>
          <p:cNvPr id="21" name="TextBox 20"/>
          <p:cNvSpPr txBox="1"/>
          <p:nvPr/>
        </p:nvSpPr>
        <p:spPr>
          <a:xfrm>
            <a:off x="323850" y="5517232"/>
            <a:ext cx="4799013" cy="1061829"/>
          </a:xfrm>
          <a:prstGeom prst="rect">
            <a:avLst/>
          </a:prstGeom>
          <a:noFill/>
        </p:spPr>
        <p:txBody>
          <a:bodyPr wrap="square">
            <a:spAutoFit/>
          </a:bodyPr>
          <a:lstStyle/>
          <a:p>
            <a:pPr marL="72000" indent="-72000">
              <a:spcBef>
                <a:spcPts val="600"/>
              </a:spcBef>
              <a:buSzPct val="120000"/>
              <a:buFont typeface="Tahoma" pitchFamily="34" charset="0"/>
              <a:buChar char="•"/>
              <a:defRPr/>
            </a:pPr>
            <a:r>
              <a:rPr lang="en-US" sz="1600" b="1" dirty="0" smtClean="0">
                <a:solidFill>
                  <a:schemeClr val="tx1">
                    <a:lumMod val="75000"/>
                    <a:lumOff val="25000"/>
                  </a:schemeClr>
                </a:solidFill>
                <a:latin typeface="Tahoma" pitchFamily="34" charset="0"/>
                <a:ea typeface="Tahoma" pitchFamily="34" charset="0"/>
                <a:cs typeface="Tahoma" pitchFamily="34" charset="0"/>
              </a:rPr>
              <a:t>  </a:t>
            </a:r>
            <a:r>
              <a:rPr lang="en-US" sz="1600" b="1" dirty="0" smtClean="0">
                <a:solidFill>
                  <a:schemeClr val="tx1">
                    <a:lumMod val="75000"/>
                    <a:lumOff val="25000"/>
                  </a:schemeClr>
                </a:solidFill>
                <a:latin typeface="+mn-lt"/>
                <a:ea typeface="Tahoma" pitchFamily="34" charset="0"/>
                <a:cs typeface="Tahoma" pitchFamily="34" charset="0"/>
              </a:rPr>
              <a:t>Linked with Bio-NMR and EAST-NMR EU projects           and INSTRUCT ESFRI </a:t>
            </a:r>
          </a:p>
          <a:p>
            <a:pPr marL="72000" indent="-72000">
              <a:spcBef>
                <a:spcPts val="600"/>
              </a:spcBef>
              <a:buSzPct val="120000"/>
              <a:buFont typeface="Tahoma" pitchFamily="34" charset="0"/>
              <a:buChar char="•"/>
              <a:defRPr/>
            </a:pPr>
            <a:r>
              <a:rPr lang="en-US" sz="1600" b="1" dirty="0" smtClean="0">
                <a:solidFill>
                  <a:schemeClr val="tx1">
                    <a:lumMod val="75000"/>
                    <a:lumOff val="25000"/>
                  </a:schemeClr>
                </a:solidFill>
                <a:latin typeface="+mn-lt"/>
                <a:ea typeface="Tahoma" pitchFamily="34" charset="0"/>
                <a:cs typeface="Tahoma" pitchFamily="34" charset="0"/>
              </a:rPr>
              <a:t>  1</a:t>
            </a:r>
            <a:r>
              <a:rPr lang="en-US" sz="1600" b="1" baseline="30000" dirty="0" smtClean="0">
                <a:solidFill>
                  <a:schemeClr val="tx1">
                    <a:lumMod val="75000"/>
                    <a:lumOff val="25000"/>
                  </a:schemeClr>
                </a:solidFill>
                <a:latin typeface="+mn-lt"/>
                <a:ea typeface="Tahoma" pitchFamily="34" charset="0"/>
                <a:cs typeface="Tahoma" pitchFamily="34" charset="0"/>
              </a:rPr>
              <a:t>st</a:t>
            </a:r>
            <a:r>
              <a:rPr lang="en-US" sz="1600" b="1" dirty="0" smtClean="0">
                <a:solidFill>
                  <a:schemeClr val="tx1">
                    <a:lumMod val="75000"/>
                    <a:lumOff val="25000"/>
                  </a:schemeClr>
                </a:solidFill>
                <a:latin typeface="+mn-lt"/>
                <a:ea typeface="Tahoma" pitchFamily="34" charset="0"/>
                <a:cs typeface="Tahoma" pitchFamily="34" charset="0"/>
              </a:rPr>
              <a:t> </a:t>
            </a:r>
            <a:r>
              <a:rPr lang="en-US" sz="1600" b="1" dirty="0">
                <a:solidFill>
                  <a:schemeClr val="tx1">
                    <a:lumMod val="75000"/>
                    <a:lumOff val="25000"/>
                  </a:schemeClr>
                </a:solidFill>
                <a:latin typeface="+mn-lt"/>
                <a:ea typeface="Tahoma" pitchFamily="34" charset="0"/>
                <a:cs typeface="Tahoma" pitchFamily="34" charset="0"/>
              </a:rPr>
              <a:t>VRC recognized by </a:t>
            </a:r>
            <a:r>
              <a:rPr lang="en-US" sz="1600" b="1" dirty="0" smtClean="0">
                <a:solidFill>
                  <a:schemeClr val="tx1">
                    <a:lumMod val="75000"/>
                    <a:lumOff val="25000"/>
                  </a:schemeClr>
                </a:solidFill>
                <a:latin typeface="+mn-lt"/>
                <a:ea typeface="Tahoma" pitchFamily="34" charset="0"/>
                <a:cs typeface="Tahoma" pitchFamily="34" charset="0"/>
              </a:rPr>
              <a:t>EGI</a:t>
            </a:r>
            <a:endParaRPr lang="en-US" sz="1600" b="1" dirty="0">
              <a:solidFill>
                <a:schemeClr val="tx1">
                  <a:lumMod val="75000"/>
                  <a:lumOff val="25000"/>
                </a:schemeClr>
              </a:solidFill>
              <a:latin typeface="+mn-lt"/>
              <a:ea typeface="Tahoma" pitchFamily="34" charset="0"/>
              <a:cs typeface="Tahoma" pitchFamily="34" charset="0"/>
            </a:endParaRPr>
          </a:p>
          <a:p>
            <a:pPr>
              <a:spcBef>
                <a:spcPts val="600"/>
              </a:spcBef>
              <a:defRPr/>
            </a:pPr>
            <a:endParaRPr lang="en-US" sz="500" b="1" dirty="0">
              <a:solidFill>
                <a:srgbClr val="000090"/>
              </a:solidFill>
              <a:latin typeface="Tahoma" pitchFamily="34" charset="0"/>
              <a:ea typeface="Tahoma" pitchFamily="34" charset="0"/>
              <a:cs typeface="Tahoma" pitchFamily="34" charset="0"/>
            </a:endParaRPr>
          </a:p>
        </p:txBody>
      </p:sp>
      <p:pic>
        <p:nvPicPr>
          <p:cNvPr id="9238" name="Picture 22" descr="http://www.wenmr.eu/wenmr/files/files/AS.png"/>
          <p:cNvPicPr>
            <a:picLocks noChangeAspect="1" noChangeArrowheads="1"/>
          </p:cNvPicPr>
          <p:nvPr/>
        </p:nvPicPr>
        <p:blipFill>
          <a:blip r:embed="rId12" cstate="print"/>
          <a:srcRect/>
          <a:stretch>
            <a:fillRect/>
          </a:stretch>
        </p:blipFill>
        <p:spPr bwMode="auto">
          <a:xfrm>
            <a:off x="1029097" y="4941169"/>
            <a:ext cx="374551" cy="360040"/>
          </a:xfrm>
          <a:prstGeom prst="rect">
            <a:avLst/>
          </a:prstGeom>
          <a:noFill/>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1"/>
          <p:cNvSpPr txBox="1">
            <a:spLocks noChangeArrowheads="1"/>
          </p:cNvSpPr>
          <p:nvPr/>
        </p:nvSpPr>
        <p:spPr bwMode="auto">
          <a:xfrm>
            <a:off x="1476374" y="188640"/>
            <a:ext cx="6552009" cy="576263"/>
          </a:xfrm>
          <a:prstGeom prst="rect">
            <a:avLst/>
          </a:prstGeom>
          <a:noFill/>
          <a:ln w="9360">
            <a:noFill/>
            <a:miter lim="800000"/>
            <a:headEnd/>
            <a:tailEnd/>
          </a:ln>
        </p:spPr>
        <p:txBody>
          <a:bodyPr lIns="90000" tIns="46800" rIns="90000" bIns="46800" anchor="ct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3200" b="1" dirty="0" err="1" smtClean="0">
                <a:solidFill>
                  <a:schemeClr val="accent2"/>
                </a:solidFill>
                <a:effectLst>
                  <a:outerShdw blurRad="38100" dist="38100" dir="2700000" algn="tl">
                    <a:srgbClr val="C0C0C0"/>
                  </a:outerShdw>
                </a:effectLst>
                <a:latin typeface="Calibri" pitchFamily="34" charset="0"/>
              </a:rPr>
              <a:t>WeNMR-SBGrid</a:t>
            </a:r>
            <a:r>
              <a:rPr lang="en-GB" sz="3200" b="1" dirty="0" smtClean="0">
                <a:solidFill>
                  <a:schemeClr val="accent2"/>
                </a:solidFill>
                <a:effectLst>
                  <a:outerShdw blurRad="38100" dist="38100" dir="2700000" algn="tl">
                    <a:srgbClr val="C0C0C0"/>
                  </a:outerShdw>
                </a:effectLst>
                <a:latin typeface="Calibri" pitchFamily="34" charset="0"/>
              </a:rPr>
              <a:t> Collaboration </a:t>
            </a:r>
            <a:endParaRPr lang="en-GB" sz="3200" b="1" dirty="0">
              <a:solidFill>
                <a:schemeClr val="accent2"/>
              </a:solidFill>
              <a:effectLst>
                <a:outerShdw blurRad="38100" dist="38100" dir="2700000" algn="tl">
                  <a:srgbClr val="C0C0C0"/>
                </a:outerShdw>
              </a:effectLst>
              <a:latin typeface="Calibri" pitchFamily="34" charset="0"/>
            </a:endParaRPr>
          </a:p>
        </p:txBody>
      </p:sp>
      <p:sp>
        <p:nvSpPr>
          <p:cNvPr id="11267" name="Text Box 2"/>
          <p:cNvSpPr txBox="1">
            <a:spLocks noChangeArrowheads="1"/>
          </p:cNvSpPr>
          <p:nvPr/>
        </p:nvSpPr>
        <p:spPr bwMode="auto">
          <a:xfrm>
            <a:off x="644153" y="908720"/>
            <a:ext cx="7888287" cy="5616624"/>
          </a:xfrm>
          <a:prstGeom prst="rect">
            <a:avLst/>
          </a:prstGeom>
          <a:noFill/>
          <a:ln w="9525">
            <a:noFill/>
            <a:round/>
            <a:headEnd/>
            <a:tailEnd/>
          </a:ln>
        </p:spPr>
        <p:txBody>
          <a:bodyPr lIns="90000" tIns="46800" rIns="90000" bIns="46800"/>
          <a:lstStyle/>
          <a:p>
            <a:pPr marL="325438" indent="-325438">
              <a:lnSpc>
                <a:spcPct val="120000"/>
              </a:lnSpc>
              <a:spcBef>
                <a:spcPts val="450"/>
              </a:spcBef>
              <a:buSzPct val="150000"/>
              <a:buFont typeface="Arial" pitchFamily="34" charset="0"/>
              <a:buChar char="•"/>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pPr>
            <a:r>
              <a:rPr lang="en-US" sz="2000" b="1" dirty="0" smtClean="0">
                <a:solidFill>
                  <a:schemeClr val="tx1"/>
                </a:solidFill>
                <a:latin typeface="+mn-lt"/>
                <a:cs typeface="Verdana"/>
              </a:rPr>
              <a:t>Scientific justification for the collaborative activity</a:t>
            </a:r>
          </a:p>
          <a:p>
            <a:pPr marL="1068388" lvl="1" indent="-325438">
              <a:lnSpc>
                <a:spcPct val="120000"/>
              </a:lnSpc>
              <a:spcBef>
                <a:spcPts val="450"/>
              </a:spcBef>
              <a:buSzPct val="150000"/>
              <a:buFont typeface="Wingdings" pitchFamily="2" charset="2"/>
              <a:buChar char="ü"/>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pPr>
            <a:r>
              <a:rPr lang="en-US" sz="1600" dirty="0" err="1" smtClean="0">
                <a:solidFill>
                  <a:schemeClr val="tx1"/>
                </a:solidFill>
                <a:latin typeface="+mn-lt"/>
                <a:cs typeface="Verdana"/>
              </a:rPr>
              <a:t>WeNMR</a:t>
            </a:r>
            <a:r>
              <a:rPr lang="en-US" sz="1600" dirty="0" smtClean="0">
                <a:solidFill>
                  <a:schemeClr val="tx1"/>
                </a:solidFill>
                <a:latin typeface="+mn-lt"/>
                <a:cs typeface="Verdana"/>
              </a:rPr>
              <a:t> and </a:t>
            </a:r>
            <a:r>
              <a:rPr lang="en-US" sz="1600" dirty="0" err="1" smtClean="0">
                <a:solidFill>
                  <a:schemeClr val="tx1"/>
                </a:solidFill>
                <a:latin typeface="+mn-lt"/>
                <a:cs typeface="Verdana"/>
              </a:rPr>
              <a:t>SBGrid</a:t>
            </a:r>
            <a:r>
              <a:rPr lang="en-US" sz="1600" dirty="0" smtClean="0">
                <a:solidFill>
                  <a:schemeClr val="tx1"/>
                </a:solidFill>
                <a:latin typeface="+mn-lt"/>
                <a:cs typeface="Verdana"/>
              </a:rPr>
              <a:t> developed two </a:t>
            </a:r>
            <a:r>
              <a:rPr lang="en-US" sz="1600" b="1" dirty="0" smtClean="0">
                <a:solidFill>
                  <a:schemeClr val="accent6"/>
                </a:solidFill>
                <a:latin typeface="+mn-lt"/>
                <a:cs typeface="Verdana"/>
              </a:rPr>
              <a:t>complementary</a:t>
            </a:r>
            <a:r>
              <a:rPr lang="en-US" sz="1600" dirty="0" smtClean="0">
                <a:solidFill>
                  <a:schemeClr val="tx1"/>
                </a:solidFill>
                <a:latin typeface="+mn-lt"/>
                <a:cs typeface="Verdana"/>
              </a:rPr>
              <a:t> grid portals that are used by structural biologists globally to perform specialized, compute intensive structure determination workflows</a:t>
            </a:r>
            <a:endParaRPr lang="en-US" sz="2000" dirty="0" smtClean="0">
              <a:solidFill>
                <a:schemeClr val="tx1"/>
              </a:solidFill>
              <a:latin typeface="+mn-lt"/>
              <a:cs typeface="Verdana"/>
            </a:endParaRPr>
          </a:p>
          <a:p>
            <a:pPr marL="1068388" lvl="1" indent="-325438">
              <a:lnSpc>
                <a:spcPct val="120000"/>
              </a:lnSpc>
              <a:spcBef>
                <a:spcPts val="450"/>
              </a:spcBef>
              <a:buSzPct val="150000"/>
              <a:buFont typeface="Wingdings" pitchFamily="2" charset="2"/>
              <a:buChar char="ü"/>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pPr>
            <a:r>
              <a:rPr lang="en-US" sz="1600" dirty="0" smtClean="0">
                <a:solidFill>
                  <a:schemeClr val="tx1"/>
                </a:solidFill>
                <a:latin typeface="+mn-lt"/>
                <a:cs typeface="Verdana"/>
              </a:rPr>
              <a:t>The </a:t>
            </a:r>
            <a:r>
              <a:rPr lang="en-US" sz="1600" dirty="0" err="1" smtClean="0">
                <a:solidFill>
                  <a:schemeClr val="tx1"/>
                </a:solidFill>
                <a:latin typeface="+mn-lt"/>
                <a:cs typeface="Verdana"/>
              </a:rPr>
              <a:t>WeNMR</a:t>
            </a:r>
            <a:r>
              <a:rPr lang="en-US" sz="1600" dirty="0" smtClean="0">
                <a:solidFill>
                  <a:schemeClr val="tx1"/>
                </a:solidFill>
                <a:latin typeface="+mn-lt"/>
                <a:cs typeface="Verdana"/>
              </a:rPr>
              <a:t> portal supports a subset of services that are used for </a:t>
            </a:r>
            <a:r>
              <a:rPr lang="en-US" sz="1600" b="1" dirty="0" smtClean="0">
                <a:solidFill>
                  <a:schemeClr val="accent6"/>
                </a:solidFill>
                <a:latin typeface="+mn-lt"/>
                <a:cs typeface="Verdana"/>
              </a:rPr>
              <a:t>NMR structure determination</a:t>
            </a:r>
            <a:r>
              <a:rPr lang="en-US" sz="1600" dirty="0" smtClean="0">
                <a:solidFill>
                  <a:schemeClr val="tx1"/>
                </a:solidFill>
                <a:latin typeface="+mn-lt"/>
                <a:cs typeface="Verdana"/>
              </a:rPr>
              <a:t> as well as for molecular modeling</a:t>
            </a:r>
          </a:p>
          <a:p>
            <a:pPr marL="1068388" lvl="1" indent="-325438">
              <a:lnSpc>
                <a:spcPct val="120000"/>
              </a:lnSpc>
              <a:spcBef>
                <a:spcPts val="450"/>
              </a:spcBef>
              <a:buSzPct val="150000"/>
              <a:buFont typeface="Wingdings" pitchFamily="2" charset="2"/>
              <a:buChar char="ü"/>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pPr>
            <a:r>
              <a:rPr lang="en-US" sz="1600" dirty="0" err="1" smtClean="0">
                <a:solidFill>
                  <a:schemeClr val="tx1"/>
                </a:solidFill>
                <a:latin typeface="+mn-lt"/>
                <a:cs typeface="Verdana"/>
              </a:rPr>
              <a:t>SBGrid</a:t>
            </a:r>
            <a:r>
              <a:rPr lang="en-US" sz="1600" dirty="0" smtClean="0">
                <a:solidFill>
                  <a:schemeClr val="tx1"/>
                </a:solidFill>
                <a:latin typeface="+mn-lt"/>
                <a:cs typeface="Verdana"/>
              </a:rPr>
              <a:t> focuses on advanced </a:t>
            </a:r>
            <a:r>
              <a:rPr lang="en-US" sz="1600" b="1" dirty="0" smtClean="0">
                <a:solidFill>
                  <a:schemeClr val="accent6"/>
                </a:solidFill>
                <a:latin typeface="+mn-lt"/>
                <a:cs typeface="Verdana"/>
              </a:rPr>
              <a:t>X-ray crystallography structure determination </a:t>
            </a:r>
            <a:r>
              <a:rPr lang="en-US" sz="1600" dirty="0" smtClean="0">
                <a:solidFill>
                  <a:schemeClr val="tx1"/>
                </a:solidFill>
                <a:latin typeface="+mn-lt"/>
                <a:cs typeface="Verdana"/>
              </a:rPr>
              <a:t>workflows (e.g. wide search molecular replacement or low-resolution structure refinement)</a:t>
            </a:r>
            <a:endParaRPr lang="en-US" sz="2000" dirty="0">
              <a:solidFill>
                <a:schemeClr val="tx1"/>
              </a:solidFill>
              <a:latin typeface="+mn-lt"/>
              <a:cs typeface="Verdana"/>
            </a:endParaRPr>
          </a:p>
          <a:p>
            <a:pPr marL="325438" indent="-325438">
              <a:lnSpc>
                <a:spcPct val="120000"/>
              </a:lnSpc>
              <a:spcBef>
                <a:spcPts val="450"/>
              </a:spcBef>
              <a:buSzPct val="150000"/>
              <a:buFont typeface="Arial" pitchFamily="34" charset="0"/>
              <a:buChar char="•"/>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pPr>
            <a:r>
              <a:rPr lang="en-US" sz="2000" b="1" dirty="0">
                <a:solidFill>
                  <a:schemeClr val="tx1"/>
                </a:solidFill>
                <a:latin typeface="+mn-lt"/>
                <a:cs typeface="Verdana"/>
              </a:rPr>
              <a:t>Collaboration with </a:t>
            </a:r>
            <a:r>
              <a:rPr lang="en-US" sz="2000" b="1" dirty="0" err="1">
                <a:solidFill>
                  <a:schemeClr val="tx1"/>
                </a:solidFill>
                <a:latin typeface="+mn-lt"/>
                <a:cs typeface="Verdana"/>
              </a:rPr>
              <a:t>SBGrid</a:t>
            </a:r>
            <a:r>
              <a:rPr lang="en-US" sz="2000" b="1" dirty="0">
                <a:solidFill>
                  <a:schemeClr val="tx1"/>
                </a:solidFill>
                <a:latin typeface="+mn-lt"/>
                <a:cs typeface="Verdana"/>
              </a:rPr>
              <a:t> Consortium </a:t>
            </a:r>
            <a:r>
              <a:rPr lang="en-US" sz="2000" b="1" dirty="0" smtClean="0">
                <a:solidFill>
                  <a:schemeClr val="tx1"/>
                </a:solidFill>
                <a:latin typeface="+mn-lt"/>
                <a:cs typeface="Verdana"/>
              </a:rPr>
              <a:t>already well </a:t>
            </a:r>
            <a:r>
              <a:rPr lang="en-US" sz="2000" b="1" dirty="0">
                <a:solidFill>
                  <a:schemeClr val="tx1"/>
                </a:solidFill>
                <a:latin typeface="+mn-lt"/>
                <a:cs typeface="Verdana"/>
              </a:rPr>
              <a:t>established</a:t>
            </a:r>
          </a:p>
          <a:p>
            <a:pPr marL="1068388" lvl="1" indent="-325438">
              <a:lnSpc>
                <a:spcPct val="120000"/>
              </a:lnSpc>
              <a:spcBef>
                <a:spcPts val="450"/>
              </a:spcBef>
              <a:buFont typeface="Wingdings" pitchFamily="2" charset="2"/>
              <a:buChar char="ü"/>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pPr>
            <a:r>
              <a:rPr lang="en-US" sz="1600" dirty="0" err="1">
                <a:solidFill>
                  <a:schemeClr val="tx1"/>
                </a:solidFill>
                <a:latin typeface="+mn-lt"/>
                <a:cs typeface="Verdana"/>
              </a:rPr>
              <a:t>WeNMR</a:t>
            </a:r>
            <a:r>
              <a:rPr lang="en-US" sz="1600" dirty="0">
                <a:solidFill>
                  <a:schemeClr val="tx1"/>
                </a:solidFill>
                <a:latin typeface="+mn-lt"/>
                <a:cs typeface="Verdana"/>
              </a:rPr>
              <a:t> access provided as option to users registering with </a:t>
            </a:r>
            <a:r>
              <a:rPr lang="en-US" sz="1600" dirty="0" err="1">
                <a:solidFill>
                  <a:schemeClr val="tx1"/>
                </a:solidFill>
                <a:latin typeface="+mn-lt"/>
                <a:cs typeface="Verdana"/>
              </a:rPr>
              <a:t>SBGrid</a:t>
            </a:r>
            <a:r>
              <a:rPr lang="en-US" sz="1600" dirty="0">
                <a:solidFill>
                  <a:schemeClr val="tx1"/>
                </a:solidFill>
                <a:latin typeface="+mn-lt"/>
                <a:cs typeface="Verdana"/>
              </a:rPr>
              <a:t> Science Portal since </a:t>
            </a:r>
            <a:r>
              <a:rPr lang="en-US" sz="1600" dirty="0" smtClean="0">
                <a:solidFill>
                  <a:schemeClr val="tx1"/>
                </a:solidFill>
                <a:latin typeface="+mn-lt"/>
                <a:cs typeface="Verdana"/>
              </a:rPr>
              <a:t>two years</a:t>
            </a:r>
            <a:endParaRPr lang="en-US" sz="1600" dirty="0">
              <a:solidFill>
                <a:schemeClr val="tx1"/>
              </a:solidFill>
              <a:latin typeface="+mn-lt"/>
              <a:cs typeface="Verdana"/>
            </a:endParaRPr>
          </a:p>
          <a:p>
            <a:pPr marL="1068388" lvl="1" indent="-325438">
              <a:lnSpc>
                <a:spcPct val="120000"/>
              </a:lnSpc>
              <a:spcBef>
                <a:spcPts val="450"/>
              </a:spcBef>
              <a:buFont typeface="Wingdings" pitchFamily="2" charset="2"/>
              <a:buChar char="ü"/>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pPr>
            <a:r>
              <a:rPr lang="en-US" sz="1600" dirty="0" smtClean="0">
                <a:solidFill>
                  <a:schemeClr val="tx1"/>
                </a:solidFill>
                <a:latin typeface="+mn-lt"/>
                <a:cs typeface="Verdana"/>
              </a:rPr>
              <a:t>76 </a:t>
            </a:r>
            <a:r>
              <a:rPr lang="en-US" sz="1600" dirty="0">
                <a:solidFill>
                  <a:schemeClr val="tx1"/>
                </a:solidFill>
                <a:latin typeface="+mn-lt"/>
                <a:cs typeface="Verdana"/>
              </a:rPr>
              <a:t>US users (</a:t>
            </a:r>
            <a:r>
              <a:rPr lang="en-US" sz="1600" dirty="0" err="1">
                <a:solidFill>
                  <a:schemeClr val="tx1"/>
                </a:solidFill>
                <a:latin typeface="+mn-lt"/>
                <a:cs typeface="Verdana"/>
              </a:rPr>
              <a:t>DOEGrids</a:t>
            </a:r>
            <a:r>
              <a:rPr lang="en-US" sz="1600" dirty="0">
                <a:solidFill>
                  <a:schemeClr val="tx1"/>
                </a:solidFill>
                <a:latin typeface="+mn-lt"/>
                <a:cs typeface="Verdana"/>
              </a:rPr>
              <a:t> CA) currently registered with enmr.eu VO (</a:t>
            </a:r>
            <a:r>
              <a:rPr lang="en-US" sz="1600" dirty="0" smtClean="0">
                <a:solidFill>
                  <a:schemeClr val="tx1"/>
                </a:solidFill>
                <a:latin typeface="+mn-lt"/>
                <a:cs typeface="Verdana"/>
              </a:rPr>
              <a:t>15%)</a:t>
            </a:r>
            <a:endParaRPr lang="en-US" sz="1600" dirty="0">
              <a:solidFill>
                <a:schemeClr val="tx1"/>
              </a:solidFill>
              <a:latin typeface="+mn-lt"/>
              <a:cs typeface="Verdana"/>
            </a:endParaRPr>
          </a:p>
          <a:p>
            <a:pPr marL="325438" indent="-325438">
              <a:lnSpc>
                <a:spcPct val="150000"/>
              </a:lnSpc>
              <a:spcBef>
                <a:spcPts val="600"/>
              </a:spcBef>
              <a:buFont typeface="Tahoma" pitchFamily="32" charset="0"/>
              <a:buChar char="•"/>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pPr>
            <a:r>
              <a:rPr lang="en-US" sz="2000" b="1" dirty="0" err="1">
                <a:solidFill>
                  <a:schemeClr val="tx1"/>
                </a:solidFill>
                <a:latin typeface="+mn-lt"/>
                <a:cs typeface="Verdana"/>
              </a:rPr>
              <a:t>SBGrid</a:t>
            </a:r>
            <a:r>
              <a:rPr lang="en-US" sz="2000" b="1" dirty="0">
                <a:solidFill>
                  <a:schemeClr val="tx1"/>
                </a:solidFill>
                <a:latin typeface="+mn-lt"/>
                <a:cs typeface="Verdana"/>
              </a:rPr>
              <a:t> </a:t>
            </a:r>
            <a:r>
              <a:rPr lang="en-US" sz="2000" b="1" dirty="0" smtClean="0">
                <a:solidFill>
                  <a:schemeClr val="tx1"/>
                </a:solidFill>
                <a:latin typeface="+mn-lt"/>
                <a:cs typeface="Verdana"/>
              </a:rPr>
              <a:t>as </a:t>
            </a:r>
            <a:r>
              <a:rPr lang="en-US" sz="2000" b="1" dirty="0">
                <a:solidFill>
                  <a:schemeClr val="tx1"/>
                </a:solidFill>
                <a:latin typeface="+mn-lt"/>
                <a:cs typeface="Verdana"/>
              </a:rPr>
              <a:t>VO of OSG</a:t>
            </a:r>
          </a:p>
          <a:p>
            <a:pPr marL="1068388" lvl="1" indent="-325438">
              <a:spcBef>
                <a:spcPts val="600"/>
              </a:spcBef>
              <a:buFont typeface="Wingdings" pitchFamily="2" charset="2"/>
              <a:buChar char="ü"/>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pPr>
            <a:r>
              <a:rPr lang="en-US" sz="1600" dirty="0">
                <a:solidFill>
                  <a:schemeClr val="tx1"/>
                </a:solidFill>
                <a:latin typeface="+mn-lt"/>
                <a:cs typeface="Verdana"/>
              </a:rPr>
              <a:t>supported by </a:t>
            </a:r>
            <a:r>
              <a:rPr lang="en-US" sz="1600" b="1" dirty="0" smtClean="0">
                <a:solidFill>
                  <a:schemeClr val="accent6"/>
                </a:solidFill>
                <a:latin typeface="+mn-lt"/>
                <a:cs typeface="Verdana"/>
              </a:rPr>
              <a:t>22 </a:t>
            </a:r>
            <a:r>
              <a:rPr lang="en-US" sz="1600" b="1" dirty="0">
                <a:solidFill>
                  <a:schemeClr val="accent6"/>
                </a:solidFill>
                <a:latin typeface="+mn-lt"/>
                <a:cs typeface="Verdana"/>
              </a:rPr>
              <a:t>OSG sites</a:t>
            </a:r>
            <a:r>
              <a:rPr lang="en-US" sz="1600" dirty="0">
                <a:solidFill>
                  <a:schemeClr val="tx1"/>
                </a:solidFill>
                <a:latin typeface="+mn-lt"/>
                <a:cs typeface="Verdana"/>
              </a:rPr>
              <a:t>, </a:t>
            </a:r>
            <a:r>
              <a:rPr lang="en-US" sz="1600" b="1" dirty="0" smtClean="0">
                <a:solidFill>
                  <a:schemeClr val="accent6"/>
                </a:solidFill>
                <a:latin typeface="+mn-lt"/>
                <a:cs typeface="Verdana"/>
              </a:rPr>
              <a:t>~40k CPU-cores </a:t>
            </a:r>
            <a:r>
              <a:rPr lang="en-US" sz="1600" dirty="0" smtClean="0">
                <a:solidFill>
                  <a:schemeClr val="tx1"/>
                </a:solidFill>
                <a:latin typeface="+mn-lt"/>
                <a:cs typeface="Verdana"/>
              </a:rPr>
              <a:t>opportunistic (according with </a:t>
            </a:r>
            <a:r>
              <a:rPr lang="en-US" sz="1600" dirty="0" err="1" smtClean="0">
                <a:solidFill>
                  <a:schemeClr val="tx1"/>
                </a:solidFill>
                <a:latin typeface="+mn-lt"/>
                <a:cs typeface="Verdana"/>
              </a:rPr>
              <a:t>GStat</a:t>
            </a:r>
            <a:r>
              <a:rPr lang="en-US" sz="1600" dirty="0" smtClean="0">
                <a:solidFill>
                  <a:schemeClr val="tx1"/>
                </a:solidFill>
                <a:latin typeface="+mn-lt"/>
                <a:cs typeface="Verdana"/>
              </a:rPr>
              <a:t>)</a:t>
            </a:r>
            <a:endParaRPr lang="en-US" sz="1600" b="1" dirty="0">
              <a:solidFill>
                <a:schemeClr val="tx1"/>
              </a:solidFill>
              <a:latin typeface="+mn-lt"/>
              <a:cs typeface="Verdana"/>
            </a:endParaRPr>
          </a:p>
          <a:p>
            <a:pPr marL="1068388" lvl="1" indent="-325438">
              <a:spcBef>
                <a:spcPts val="600"/>
              </a:spcBef>
              <a:buFont typeface="Wingdings" pitchFamily="2" charset="2"/>
              <a:buChar char="ü"/>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pPr>
            <a:r>
              <a:rPr lang="en-US" sz="1600" b="1" dirty="0" smtClean="0">
                <a:solidFill>
                  <a:schemeClr val="accent6"/>
                </a:solidFill>
                <a:latin typeface="+mn-lt"/>
                <a:cs typeface="Verdana"/>
              </a:rPr>
              <a:t>5,000,000 CPU hours/yr </a:t>
            </a:r>
            <a:r>
              <a:rPr lang="en-US" sz="1600" dirty="0" smtClean="0">
                <a:solidFill>
                  <a:schemeClr val="tx1"/>
                </a:solidFill>
                <a:latin typeface="+mn-lt"/>
                <a:cs typeface="Verdana"/>
              </a:rPr>
              <a:t>on the OSG, with peak utilization of ~5,000 CPU-cores</a:t>
            </a:r>
            <a:endParaRPr lang="en-US" sz="1400" b="1" dirty="0">
              <a:solidFill>
                <a:srgbClr val="404040"/>
              </a:solidFill>
              <a:latin typeface="Verdana"/>
              <a:ea typeface="+mn-ea"/>
              <a:cs typeface="Verdana"/>
            </a:endParaRPr>
          </a:p>
          <a:p>
            <a:pPr marL="325438" indent="-325438">
              <a:lnSpc>
                <a:spcPct val="120000"/>
              </a:lnSpc>
              <a:spcBef>
                <a:spcPts val="450"/>
              </a:spcBef>
              <a:buClrTx/>
              <a:buFontTx/>
              <a:buNone/>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pPr>
            <a:endParaRPr lang="en-US" sz="1400" b="1" dirty="0">
              <a:solidFill>
                <a:srgbClr val="404040"/>
              </a:solidFill>
              <a:latin typeface="Verdana"/>
              <a:ea typeface="+mn-ea"/>
              <a:cs typeface="Verdana"/>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2"/>
          <p:cNvSpPr txBox="1">
            <a:spLocks noChangeArrowheads="1"/>
          </p:cNvSpPr>
          <p:nvPr/>
        </p:nvSpPr>
        <p:spPr bwMode="auto">
          <a:xfrm>
            <a:off x="500063" y="1196752"/>
            <a:ext cx="8175625" cy="5328592"/>
          </a:xfrm>
          <a:prstGeom prst="rect">
            <a:avLst/>
          </a:prstGeom>
          <a:noFill/>
          <a:ln w="9525">
            <a:noFill/>
            <a:round/>
            <a:headEnd/>
            <a:tailEnd/>
          </a:ln>
        </p:spPr>
        <p:txBody>
          <a:bodyPr lIns="90000" tIns="46800" rIns="90000" bIns="46800"/>
          <a:lstStyle/>
          <a:p>
            <a:pPr marL="325438" indent="-325438">
              <a:spcBef>
                <a:spcPts val="600"/>
              </a:spcBef>
              <a:buSzPct val="150000"/>
              <a:buFont typeface="Arial" pitchFamily="34" charset="0"/>
              <a:buChar char="•"/>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pPr>
            <a:r>
              <a:rPr lang="en-US" sz="2200" b="1" dirty="0" smtClean="0">
                <a:solidFill>
                  <a:schemeClr val="tx1"/>
                </a:solidFill>
                <a:latin typeface="+mn-lt"/>
                <a:ea typeface="+mn-ea"/>
                <a:cs typeface="Verdana"/>
              </a:rPr>
              <a:t>A collaborative pilot project started </a:t>
            </a:r>
            <a:r>
              <a:rPr lang="en-US" sz="2200" b="1" dirty="0">
                <a:solidFill>
                  <a:schemeClr val="tx1"/>
                </a:solidFill>
                <a:latin typeface="+mn-lt"/>
                <a:ea typeface="+mn-ea"/>
                <a:cs typeface="Verdana"/>
              </a:rPr>
              <a:t>in March </a:t>
            </a:r>
            <a:r>
              <a:rPr lang="en-US" sz="2200" b="1" dirty="0" smtClean="0">
                <a:solidFill>
                  <a:schemeClr val="tx1"/>
                </a:solidFill>
                <a:latin typeface="+mn-lt"/>
                <a:ea typeface="+mn-ea"/>
                <a:cs typeface="Verdana"/>
              </a:rPr>
              <a:t>2011 to prototype an interoperability framework between </a:t>
            </a:r>
            <a:r>
              <a:rPr lang="en-US" sz="2200" b="1" dirty="0" err="1" smtClean="0">
                <a:solidFill>
                  <a:schemeClr val="tx1"/>
                </a:solidFill>
                <a:latin typeface="+mn-lt"/>
                <a:ea typeface="+mn-ea"/>
                <a:cs typeface="Verdana"/>
              </a:rPr>
              <a:t>WeNMR</a:t>
            </a:r>
            <a:r>
              <a:rPr lang="en-US" sz="2200" b="1" dirty="0" smtClean="0">
                <a:solidFill>
                  <a:schemeClr val="tx1"/>
                </a:solidFill>
                <a:latin typeface="+mn-lt"/>
                <a:ea typeface="+mn-ea"/>
                <a:cs typeface="Verdana"/>
              </a:rPr>
              <a:t> and </a:t>
            </a:r>
            <a:r>
              <a:rPr lang="en-US" sz="2200" b="1" dirty="0" err="1" smtClean="0">
                <a:solidFill>
                  <a:schemeClr val="tx1"/>
                </a:solidFill>
                <a:latin typeface="+mn-lt"/>
                <a:ea typeface="+mn-ea"/>
                <a:cs typeface="Verdana"/>
              </a:rPr>
              <a:t>SBGrid</a:t>
            </a:r>
            <a:r>
              <a:rPr lang="en-US" sz="2200" b="1" dirty="0" smtClean="0">
                <a:solidFill>
                  <a:schemeClr val="tx1"/>
                </a:solidFill>
                <a:latin typeface="+mn-lt"/>
                <a:ea typeface="+mn-ea"/>
                <a:cs typeface="Verdana"/>
              </a:rPr>
              <a:t> </a:t>
            </a:r>
          </a:p>
          <a:p>
            <a:pPr marL="1068388" lvl="1" indent="-325438">
              <a:spcBef>
                <a:spcPts val="600"/>
              </a:spcBef>
              <a:buSzPct val="150000"/>
              <a:buFont typeface="Wingdings" pitchFamily="2" charset="2"/>
              <a:buChar char="ü"/>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pPr>
            <a:r>
              <a:rPr lang="en-US" sz="1400" dirty="0" smtClean="0">
                <a:solidFill>
                  <a:schemeClr val="tx1"/>
                </a:solidFill>
                <a:latin typeface="+mn-lt"/>
                <a:ea typeface="+mn-ea"/>
                <a:cs typeface="Verdana"/>
              </a:rPr>
              <a:t>According to ISO/IEC 2382-01 (Information Technology Vocabulary, Fundamental Terms), interoperability is defined as follows: "The capability to communicate, execute programs, or transfer data among various functional units in a manner that requires the user to have little or no knowledge of the unique characteristics of those units"</a:t>
            </a:r>
            <a:endParaRPr lang="en-US" sz="1400" dirty="0">
              <a:solidFill>
                <a:schemeClr val="tx1"/>
              </a:solidFill>
              <a:latin typeface="+mn-lt"/>
              <a:ea typeface="+mn-ea"/>
              <a:cs typeface="Verdana"/>
            </a:endParaRPr>
          </a:p>
          <a:p>
            <a:pPr marL="325438" indent="-325438">
              <a:lnSpc>
                <a:spcPct val="150000"/>
              </a:lnSpc>
              <a:spcBef>
                <a:spcPts val="600"/>
              </a:spcBef>
              <a:buSzPct val="150000"/>
              <a:buFont typeface="Arial" pitchFamily="34" charset="0"/>
              <a:buChar char="•"/>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pPr>
            <a:r>
              <a:rPr lang="en-US" sz="2200" b="1" dirty="0" smtClean="0">
                <a:solidFill>
                  <a:schemeClr val="tx1"/>
                </a:solidFill>
                <a:latin typeface="+mn-lt"/>
                <a:cs typeface="Verdana"/>
              </a:rPr>
              <a:t>Joint </a:t>
            </a:r>
            <a:r>
              <a:rPr lang="en-US" sz="2200" b="1" dirty="0">
                <a:solidFill>
                  <a:schemeClr val="tx1"/>
                </a:solidFill>
                <a:latin typeface="+mn-lt"/>
                <a:cs typeface="Verdana"/>
              </a:rPr>
              <a:t>team with OSG-</a:t>
            </a:r>
            <a:r>
              <a:rPr lang="en-US" sz="2200" b="1" dirty="0" err="1">
                <a:solidFill>
                  <a:schemeClr val="tx1"/>
                </a:solidFill>
                <a:latin typeface="+mn-lt"/>
                <a:cs typeface="Verdana"/>
              </a:rPr>
              <a:t>SBGrid</a:t>
            </a:r>
            <a:r>
              <a:rPr lang="en-US" sz="2200" b="1" dirty="0">
                <a:solidFill>
                  <a:schemeClr val="tx1"/>
                </a:solidFill>
                <a:latin typeface="+mn-lt"/>
                <a:cs typeface="Verdana"/>
              </a:rPr>
              <a:t>-</a:t>
            </a:r>
            <a:r>
              <a:rPr lang="en-US" sz="2200" b="1" dirty="0" err="1">
                <a:solidFill>
                  <a:schemeClr val="tx1"/>
                </a:solidFill>
                <a:latin typeface="+mn-lt"/>
                <a:cs typeface="Verdana"/>
              </a:rPr>
              <a:t>WeNMR</a:t>
            </a:r>
            <a:r>
              <a:rPr lang="en-US" sz="2200" b="1" dirty="0">
                <a:solidFill>
                  <a:schemeClr val="tx1"/>
                </a:solidFill>
                <a:latin typeface="+mn-lt"/>
                <a:cs typeface="Verdana"/>
              </a:rPr>
              <a:t>-EGI personnel set up </a:t>
            </a:r>
          </a:p>
          <a:p>
            <a:pPr marL="325438" indent="-325438">
              <a:lnSpc>
                <a:spcPct val="150000"/>
              </a:lnSpc>
              <a:spcBef>
                <a:spcPts val="600"/>
              </a:spcBef>
              <a:buSzPct val="150000"/>
              <a:buFont typeface="Arial" pitchFamily="34" charset="0"/>
              <a:buChar char="•"/>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pPr>
            <a:r>
              <a:rPr lang="en-US" sz="2200" b="1" dirty="0" err="1" smtClean="0">
                <a:solidFill>
                  <a:schemeClr val="tx1"/>
                </a:solidFill>
                <a:latin typeface="+mn-lt"/>
                <a:cs typeface="Verdana"/>
              </a:rPr>
              <a:t>WeNMR</a:t>
            </a:r>
            <a:r>
              <a:rPr lang="en-US" sz="2200" b="1" dirty="0" smtClean="0">
                <a:solidFill>
                  <a:schemeClr val="tx1"/>
                </a:solidFill>
                <a:latin typeface="+mn-lt"/>
                <a:cs typeface="Verdana"/>
              </a:rPr>
              <a:t> using </a:t>
            </a:r>
            <a:r>
              <a:rPr lang="en-US" sz="2200" b="1" dirty="0" err="1" smtClean="0">
                <a:solidFill>
                  <a:schemeClr val="tx1"/>
                </a:solidFill>
                <a:latin typeface="+mn-lt"/>
                <a:cs typeface="Verdana"/>
              </a:rPr>
              <a:t>SBGrid</a:t>
            </a:r>
            <a:r>
              <a:rPr lang="en-US" sz="2200" b="1" dirty="0" smtClean="0">
                <a:solidFill>
                  <a:schemeClr val="tx1"/>
                </a:solidFill>
                <a:latin typeface="+mn-lt"/>
                <a:cs typeface="Verdana"/>
              </a:rPr>
              <a:t> </a:t>
            </a:r>
            <a:r>
              <a:rPr lang="en-US" sz="2200" b="1" dirty="0">
                <a:solidFill>
                  <a:schemeClr val="tx1"/>
                </a:solidFill>
                <a:latin typeface="+mn-lt"/>
                <a:cs typeface="Verdana"/>
              </a:rPr>
              <a:t>VO to access OSG/</a:t>
            </a:r>
            <a:r>
              <a:rPr lang="en-US" sz="2200" b="1" dirty="0" err="1">
                <a:solidFill>
                  <a:schemeClr val="tx1"/>
                </a:solidFill>
                <a:latin typeface="+mn-lt"/>
                <a:cs typeface="Verdana"/>
              </a:rPr>
              <a:t>SBGrid</a:t>
            </a:r>
            <a:r>
              <a:rPr lang="en-US" sz="2200" b="1" dirty="0">
                <a:solidFill>
                  <a:schemeClr val="tx1"/>
                </a:solidFill>
                <a:latin typeface="+mn-lt"/>
                <a:cs typeface="Verdana"/>
              </a:rPr>
              <a:t> resources</a:t>
            </a:r>
          </a:p>
          <a:p>
            <a:pPr marL="325438" indent="-325438">
              <a:lnSpc>
                <a:spcPct val="150000"/>
              </a:lnSpc>
              <a:spcBef>
                <a:spcPts val="600"/>
              </a:spcBef>
              <a:buSzPct val="150000"/>
              <a:buFont typeface="Arial" pitchFamily="34" charset="0"/>
              <a:buChar char="•"/>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pPr>
            <a:r>
              <a:rPr lang="en-US" sz="2200" b="1" dirty="0">
                <a:solidFill>
                  <a:schemeClr val="tx1"/>
                </a:solidFill>
                <a:latin typeface="+mn-lt"/>
                <a:cs typeface="Verdana"/>
              </a:rPr>
              <a:t>Two options for submitting </a:t>
            </a:r>
            <a:r>
              <a:rPr lang="en-US" sz="2200" b="1" dirty="0" err="1">
                <a:solidFill>
                  <a:schemeClr val="tx1"/>
                </a:solidFill>
                <a:latin typeface="+mn-lt"/>
                <a:cs typeface="Verdana"/>
              </a:rPr>
              <a:t>WeNMR</a:t>
            </a:r>
            <a:r>
              <a:rPr lang="en-US" sz="2200" b="1" dirty="0">
                <a:solidFill>
                  <a:schemeClr val="tx1"/>
                </a:solidFill>
                <a:latin typeface="+mn-lt"/>
                <a:cs typeface="Verdana"/>
              </a:rPr>
              <a:t> jobs to OSG:</a:t>
            </a:r>
          </a:p>
          <a:p>
            <a:pPr marL="1068388" lvl="1" indent="-325438">
              <a:spcBef>
                <a:spcPts val="600"/>
              </a:spcBef>
              <a:buSzPct val="150000"/>
              <a:buFont typeface="Wingdings" pitchFamily="2" charset="2"/>
              <a:buChar char="ü"/>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pPr>
            <a:r>
              <a:rPr lang="en-US" sz="1800" dirty="0">
                <a:solidFill>
                  <a:schemeClr val="tx1"/>
                </a:solidFill>
                <a:latin typeface="+mn-lt"/>
                <a:cs typeface="Verdana"/>
              </a:rPr>
              <a:t>using </a:t>
            </a:r>
            <a:r>
              <a:rPr lang="en-US" sz="1800" dirty="0" err="1" smtClean="0">
                <a:solidFill>
                  <a:schemeClr val="tx1"/>
                </a:solidFill>
                <a:latin typeface="+mn-lt"/>
                <a:cs typeface="Verdana"/>
              </a:rPr>
              <a:t>gLite</a:t>
            </a:r>
            <a:r>
              <a:rPr lang="en-US" sz="1800" dirty="0" smtClean="0">
                <a:solidFill>
                  <a:schemeClr val="tx1"/>
                </a:solidFill>
                <a:latin typeface="+mn-lt"/>
                <a:cs typeface="Verdana"/>
              </a:rPr>
              <a:t>/EMI </a:t>
            </a:r>
            <a:r>
              <a:rPr lang="en-US" sz="1800" dirty="0">
                <a:solidFill>
                  <a:schemeClr val="tx1"/>
                </a:solidFill>
                <a:latin typeface="+mn-lt"/>
                <a:cs typeface="Verdana"/>
              </a:rPr>
              <a:t>UI / WMS / SE / LFC enabled with </a:t>
            </a:r>
            <a:r>
              <a:rPr lang="en-US" sz="1800" dirty="0" err="1">
                <a:solidFill>
                  <a:schemeClr val="tx1"/>
                </a:solidFill>
                <a:latin typeface="+mn-lt"/>
                <a:cs typeface="Verdana"/>
              </a:rPr>
              <a:t>SBGrid</a:t>
            </a:r>
            <a:r>
              <a:rPr lang="en-US" sz="1800" dirty="0">
                <a:solidFill>
                  <a:schemeClr val="tx1"/>
                </a:solidFill>
                <a:latin typeface="+mn-lt"/>
                <a:cs typeface="Verdana"/>
              </a:rPr>
              <a:t> VO </a:t>
            </a:r>
          </a:p>
          <a:p>
            <a:pPr marL="1068388" lvl="1" indent="-325438">
              <a:spcBef>
                <a:spcPts val="600"/>
              </a:spcBef>
              <a:buSzPct val="150000"/>
              <a:buFont typeface="Wingdings" pitchFamily="2" charset="2"/>
              <a:buChar char="ü"/>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pPr>
            <a:r>
              <a:rPr lang="en-US" sz="1800" dirty="0">
                <a:solidFill>
                  <a:schemeClr val="tx1"/>
                </a:solidFill>
                <a:latin typeface="+mn-lt"/>
                <a:cs typeface="Verdana"/>
              </a:rPr>
              <a:t>using the </a:t>
            </a:r>
            <a:r>
              <a:rPr lang="en-US" sz="1800" dirty="0" err="1">
                <a:solidFill>
                  <a:schemeClr val="tx1"/>
                </a:solidFill>
                <a:latin typeface="+mn-lt"/>
                <a:cs typeface="Verdana"/>
              </a:rPr>
              <a:t>SBGrid</a:t>
            </a:r>
            <a:r>
              <a:rPr lang="en-US" sz="1800" dirty="0">
                <a:solidFill>
                  <a:schemeClr val="tx1"/>
                </a:solidFill>
                <a:latin typeface="+mn-lt"/>
                <a:cs typeface="Verdana"/>
              </a:rPr>
              <a:t> </a:t>
            </a:r>
            <a:r>
              <a:rPr lang="en-US" sz="1800" dirty="0" err="1">
                <a:solidFill>
                  <a:schemeClr val="tx1"/>
                </a:solidFill>
                <a:latin typeface="+mn-lt"/>
                <a:cs typeface="Verdana"/>
              </a:rPr>
              <a:t>glideinWMS</a:t>
            </a:r>
            <a:r>
              <a:rPr lang="en-US" sz="1800" dirty="0">
                <a:solidFill>
                  <a:schemeClr val="tx1"/>
                </a:solidFill>
                <a:latin typeface="+mn-lt"/>
                <a:cs typeface="Verdana"/>
              </a:rPr>
              <a:t> submission system</a:t>
            </a:r>
          </a:p>
          <a:p>
            <a:pPr marL="325438" indent="-325438">
              <a:spcBef>
                <a:spcPts val="1200"/>
              </a:spcBef>
              <a:buSzPct val="150000"/>
              <a:buFont typeface="Arial" pitchFamily="34" charset="0"/>
              <a:buChar char="•"/>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pPr>
            <a:r>
              <a:rPr lang="en-US" sz="2200" b="1" dirty="0" err="1">
                <a:solidFill>
                  <a:schemeClr val="tx1"/>
                </a:solidFill>
                <a:latin typeface="+mn-lt"/>
                <a:cs typeface="Verdana"/>
              </a:rPr>
              <a:t>GlideinWMS</a:t>
            </a:r>
            <a:r>
              <a:rPr lang="en-US" sz="2200" b="1" dirty="0">
                <a:solidFill>
                  <a:schemeClr val="tx1"/>
                </a:solidFill>
                <a:latin typeface="+mn-lt"/>
                <a:cs typeface="Verdana"/>
              </a:rPr>
              <a:t> is the OSG recommended pilot-based job submission system</a:t>
            </a:r>
          </a:p>
          <a:p>
            <a:pPr marL="325438" indent="-325438">
              <a:spcBef>
                <a:spcPts val="600"/>
              </a:spcBef>
              <a:buSzPct val="150000"/>
              <a:buFont typeface="Arial" pitchFamily="34" charset="0"/>
              <a:buChar char="•"/>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pPr>
            <a:endParaRPr lang="en-US" sz="1600" dirty="0">
              <a:solidFill>
                <a:schemeClr val="tx1"/>
              </a:solidFill>
              <a:latin typeface="Verdana"/>
              <a:cs typeface="Verdana"/>
            </a:endParaRPr>
          </a:p>
          <a:p>
            <a:pPr marL="325438" indent="-325438">
              <a:spcBef>
                <a:spcPts val="600"/>
              </a:spcBef>
              <a:buSzPct val="150000"/>
              <a:buFont typeface="Arial" pitchFamily="34" charset="0"/>
              <a:buChar char="•"/>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pPr>
            <a:endParaRPr lang="en-US" sz="1800" dirty="0">
              <a:solidFill>
                <a:schemeClr val="tx1"/>
              </a:solidFill>
              <a:latin typeface="Verdana"/>
              <a:cs typeface="Verdana"/>
            </a:endParaRPr>
          </a:p>
          <a:p>
            <a:pPr marL="325438" indent="-325438">
              <a:spcBef>
                <a:spcPts val="600"/>
              </a:spcBef>
              <a:buSzPct val="150000"/>
              <a:buFont typeface="Arial" pitchFamily="34" charset="0"/>
              <a:buChar char="•"/>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pPr>
            <a:endParaRPr lang="en-US" sz="1800" dirty="0">
              <a:solidFill>
                <a:schemeClr val="tx1"/>
              </a:solidFill>
              <a:latin typeface="Verdana"/>
              <a:cs typeface="Verdana"/>
            </a:endParaRPr>
          </a:p>
          <a:p>
            <a:pPr marL="1068388" lvl="1" indent="-325438">
              <a:spcBef>
                <a:spcPts val="600"/>
              </a:spcBef>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pPr>
            <a:endParaRPr lang="en-US" sz="1400" dirty="0">
              <a:solidFill>
                <a:schemeClr val="tx1"/>
              </a:solidFill>
              <a:latin typeface="Verdana"/>
              <a:ea typeface="+mn-ea"/>
              <a:cs typeface="Verdana"/>
            </a:endParaRPr>
          </a:p>
          <a:p>
            <a:pPr marL="325438" indent="-325438">
              <a:spcBef>
                <a:spcPts val="600"/>
              </a:spcBef>
              <a:buFont typeface="Arial" pitchFamily="34" charset="0"/>
              <a:buChar char="•"/>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pPr>
            <a:endParaRPr lang="en-US" sz="1800" b="1" dirty="0">
              <a:solidFill>
                <a:schemeClr val="tx1"/>
              </a:solidFill>
              <a:latin typeface="Verdana"/>
              <a:ea typeface="+mn-ea"/>
              <a:cs typeface="Verdana"/>
            </a:endParaRPr>
          </a:p>
          <a:p>
            <a:pPr marL="325438" indent="-325438">
              <a:lnSpc>
                <a:spcPct val="120000"/>
              </a:lnSpc>
              <a:spcBef>
                <a:spcPts val="450"/>
              </a:spcBef>
              <a:buClrTx/>
              <a:buFontTx/>
              <a:buNone/>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pPr>
            <a:endParaRPr lang="en-US" sz="1400" b="1" dirty="0">
              <a:solidFill>
                <a:srgbClr val="404040"/>
              </a:solidFill>
              <a:latin typeface="Verdana"/>
              <a:ea typeface="+mn-ea"/>
              <a:cs typeface="Verdana"/>
            </a:endParaRPr>
          </a:p>
          <a:p>
            <a:pPr marL="325438" indent="-325438">
              <a:lnSpc>
                <a:spcPct val="120000"/>
              </a:lnSpc>
              <a:spcBef>
                <a:spcPts val="450"/>
              </a:spcBef>
              <a:buClrTx/>
              <a:buFontTx/>
              <a:buNone/>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pPr>
            <a:endParaRPr lang="en-US" sz="1400" b="1" dirty="0">
              <a:solidFill>
                <a:srgbClr val="404040"/>
              </a:solidFill>
              <a:latin typeface="Verdana"/>
              <a:ea typeface="+mn-ea"/>
              <a:cs typeface="Verdana"/>
            </a:endParaRPr>
          </a:p>
        </p:txBody>
      </p:sp>
      <p:sp>
        <p:nvSpPr>
          <p:cNvPr id="4" name="Text Box 1"/>
          <p:cNvSpPr txBox="1">
            <a:spLocks noChangeArrowheads="1"/>
          </p:cNvSpPr>
          <p:nvPr/>
        </p:nvSpPr>
        <p:spPr bwMode="auto">
          <a:xfrm>
            <a:off x="755650" y="260350"/>
            <a:ext cx="7704138" cy="719138"/>
          </a:xfrm>
          <a:prstGeom prst="rect">
            <a:avLst/>
          </a:prstGeom>
          <a:noFill/>
          <a:ln w="9360">
            <a:noFill/>
            <a:miter lim="800000"/>
            <a:headEnd/>
            <a:tailEnd/>
          </a:ln>
        </p:spPr>
        <p:txBody>
          <a:bodyPr lIns="90000" tIns="46800" rIns="90000" bIns="46800" anchor="ct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3200" b="1" dirty="0" err="1">
                <a:solidFill>
                  <a:schemeClr val="accent2"/>
                </a:solidFill>
                <a:effectLst>
                  <a:outerShdw blurRad="38100" dist="38100" dir="2700000" algn="tl">
                    <a:srgbClr val="C0C0C0"/>
                  </a:outerShdw>
                </a:effectLst>
                <a:latin typeface="Calibri" pitchFamily="34" charset="0"/>
              </a:rPr>
              <a:t>WeNMR-SBGrid</a:t>
            </a:r>
            <a:r>
              <a:rPr lang="en-US" sz="3200" b="1" dirty="0">
                <a:solidFill>
                  <a:schemeClr val="accent2"/>
                </a:solidFill>
                <a:effectLst>
                  <a:outerShdw blurRad="38100" dist="38100" dir="2700000" algn="tl">
                    <a:srgbClr val="C0C0C0"/>
                  </a:outerShdw>
                </a:effectLst>
                <a:latin typeface="Calibri" pitchFamily="34" charset="0"/>
              </a:rPr>
              <a:t> Interoperability Plan</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
          <p:cNvSpPr txBox="1">
            <a:spLocks noChangeArrowheads="1"/>
          </p:cNvSpPr>
          <p:nvPr/>
        </p:nvSpPr>
        <p:spPr bwMode="auto">
          <a:xfrm>
            <a:off x="539750" y="477838"/>
            <a:ext cx="7704138" cy="719137"/>
          </a:xfrm>
          <a:prstGeom prst="rect">
            <a:avLst/>
          </a:prstGeom>
          <a:noFill/>
          <a:ln w="9360">
            <a:noFill/>
            <a:miter lim="800000"/>
            <a:headEnd/>
            <a:tailEnd/>
          </a:ln>
        </p:spPr>
        <p:txBody>
          <a:bodyPr lIns="90000" tIns="46800" rIns="90000" bIns="46800" anchor="ct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3200" b="1" dirty="0">
                <a:solidFill>
                  <a:schemeClr val="accent2"/>
                </a:solidFill>
                <a:effectLst>
                  <a:outerShdw blurRad="38100" dist="38100" dir="2700000" algn="tl">
                    <a:srgbClr val="C0C0C0"/>
                  </a:outerShdw>
                </a:effectLst>
                <a:latin typeface="Calibri" pitchFamily="34" charset="0"/>
              </a:rPr>
              <a:t>Using  </a:t>
            </a:r>
            <a:r>
              <a:rPr lang="en-US" sz="3200" b="1" dirty="0" err="1" smtClean="0">
                <a:solidFill>
                  <a:schemeClr val="accent2"/>
                </a:solidFill>
                <a:effectLst>
                  <a:outerShdw blurRad="38100" dist="38100" dir="2700000" algn="tl">
                    <a:srgbClr val="C0C0C0"/>
                  </a:outerShdw>
                </a:effectLst>
                <a:latin typeface="Calibri" pitchFamily="34" charset="0"/>
              </a:rPr>
              <a:t>gLite</a:t>
            </a:r>
            <a:r>
              <a:rPr lang="en-US" sz="3200" b="1" dirty="0" smtClean="0">
                <a:solidFill>
                  <a:schemeClr val="accent2"/>
                </a:solidFill>
                <a:effectLst>
                  <a:outerShdw blurRad="38100" dist="38100" dir="2700000" algn="tl">
                    <a:srgbClr val="C0C0C0"/>
                  </a:outerShdw>
                </a:effectLst>
                <a:latin typeface="Calibri" pitchFamily="34" charset="0"/>
              </a:rPr>
              <a:t>/EMI services</a:t>
            </a:r>
            <a:endParaRPr lang="en-US" sz="3200" b="1" dirty="0">
              <a:solidFill>
                <a:schemeClr val="accent2"/>
              </a:solidFill>
              <a:effectLst>
                <a:outerShdw blurRad="38100" dist="38100" dir="2700000" algn="tl">
                  <a:srgbClr val="C0C0C0"/>
                </a:outerShdw>
              </a:effectLst>
              <a:latin typeface="Calibri" pitchFamily="34" charset="0"/>
            </a:endParaRPr>
          </a:p>
        </p:txBody>
      </p:sp>
      <p:sp>
        <p:nvSpPr>
          <p:cNvPr id="13315" name="Text Box 2"/>
          <p:cNvSpPr txBox="1">
            <a:spLocks noChangeArrowheads="1"/>
          </p:cNvSpPr>
          <p:nvPr/>
        </p:nvSpPr>
        <p:spPr bwMode="auto">
          <a:xfrm>
            <a:off x="323850" y="1341438"/>
            <a:ext cx="8351838" cy="4607842"/>
          </a:xfrm>
          <a:prstGeom prst="rect">
            <a:avLst/>
          </a:prstGeom>
          <a:noFill/>
          <a:ln w="9525">
            <a:noFill/>
            <a:round/>
            <a:headEnd/>
            <a:tailEnd/>
          </a:ln>
        </p:spPr>
        <p:txBody>
          <a:bodyPr lIns="90000" tIns="46800" rIns="90000" bIns="46800"/>
          <a:lstStyle/>
          <a:p>
            <a:pPr>
              <a:spcBef>
                <a:spcPts val="60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pPr>
            <a:endParaRPr lang="en-US" sz="1600" b="1" dirty="0">
              <a:solidFill>
                <a:srgbClr val="000000"/>
              </a:solidFill>
              <a:latin typeface="Verdana"/>
              <a:ea typeface="+mn-ea"/>
              <a:cs typeface="Verdana"/>
            </a:endParaRPr>
          </a:p>
          <a:p>
            <a:pPr marL="442913" indent="-457200">
              <a:spcBef>
                <a:spcPts val="600"/>
              </a:spcBef>
              <a:buSzPct val="140000"/>
              <a:buFont typeface="Arial"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pPr>
            <a:r>
              <a:rPr lang="en-US" b="1" dirty="0">
                <a:solidFill>
                  <a:srgbClr val="000000"/>
                </a:solidFill>
                <a:latin typeface="+mn-lt"/>
                <a:ea typeface="+mn-ea"/>
                <a:cs typeface="Verdana"/>
              </a:rPr>
              <a:t>Existing </a:t>
            </a:r>
            <a:r>
              <a:rPr lang="en-US" b="1" dirty="0" err="1" smtClean="0">
                <a:solidFill>
                  <a:srgbClr val="000000"/>
                </a:solidFill>
                <a:latin typeface="+mn-lt"/>
                <a:ea typeface="+mn-ea"/>
                <a:cs typeface="Verdana"/>
              </a:rPr>
              <a:t>gLite</a:t>
            </a:r>
            <a:r>
              <a:rPr lang="en-US" b="1" dirty="0" smtClean="0">
                <a:solidFill>
                  <a:srgbClr val="000000"/>
                </a:solidFill>
                <a:latin typeface="+mn-lt"/>
                <a:ea typeface="+mn-ea"/>
                <a:cs typeface="Verdana"/>
              </a:rPr>
              <a:t>/EMI </a:t>
            </a:r>
            <a:r>
              <a:rPr lang="en-US" b="1" dirty="0">
                <a:solidFill>
                  <a:srgbClr val="000000"/>
                </a:solidFill>
                <a:latin typeface="+mn-lt"/>
                <a:ea typeface="+mn-ea"/>
                <a:cs typeface="Verdana"/>
              </a:rPr>
              <a:t>UI and WMS enabled with </a:t>
            </a:r>
            <a:r>
              <a:rPr lang="en-US" b="1" dirty="0" err="1">
                <a:solidFill>
                  <a:srgbClr val="000000"/>
                </a:solidFill>
                <a:latin typeface="+mn-lt"/>
                <a:ea typeface="+mn-ea"/>
                <a:cs typeface="Verdana"/>
              </a:rPr>
              <a:t>SBGrid</a:t>
            </a:r>
            <a:r>
              <a:rPr lang="en-US" b="1" dirty="0">
                <a:solidFill>
                  <a:srgbClr val="000000"/>
                </a:solidFill>
                <a:latin typeface="+mn-lt"/>
                <a:ea typeface="+mn-ea"/>
                <a:cs typeface="Verdana"/>
              </a:rPr>
              <a:t> VO, new LFC server set up for </a:t>
            </a:r>
            <a:r>
              <a:rPr lang="en-US" b="1" dirty="0" err="1">
                <a:solidFill>
                  <a:srgbClr val="000000"/>
                </a:solidFill>
                <a:latin typeface="+mn-lt"/>
                <a:ea typeface="+mn-ea"/>
                <a:cs typeface="Verdana"/>
              </a:rPr>
              <a:t>SBGrid</a:t>
            </a:r>
            <a:r>
              <a:rPr lang="en-US" b="1" dirty="0">
                <a:solidFill>
                  <a:srgbClr val="000000"/>
                </a:solidFill>
                <a:latin typeface="+mn-lt"/>
                <a:ea typeface="+mn-ea"/>
                <a:cs typeface="Verdana"/>
              </a:rPr>
              <a:t> VO at INFN-</a:t>
            </a:r>
            <a:r>
              <a:rPr lang="en-US" b="1" dirty="0" err="1">
                <a:solidFill>
                  <a:srgbClr val="000000"/>
                </a:solidFill>
                <a:latin typeface="+mn-lt"/>
                <a:ea typeface="+mn-ea"/>
                <a:cs typeface="Verdana"/>
              </a:rPr>
              <a:t>Padova</a:t>
            </a:r>
            <a:r>
              <a:rPr lang="en-US" b="1" dirty="0">
                <a:solidFill>
                  <a:srgbClr val="000000"/>
                </a:solidFill>
                <a:latin typeface="+mn-lt"/>
                <a:ea typeface="+mn-ea"/>
                <a:cs typeface="Verdana"/>
              </a:rPr>
              <a:t> centre</a:t>
            </a:r>
          </a:p>
          <a:p>
            <a:pPr marL="442913" indent="-457200">
              <a:spcBef>
                <a:spcPts val="1800"/>
              </a:spcBef>
              <a:buSzPct val="140000"/>
              <a:buFont typeface="Arial"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pPr>
            <a:r>
              <a:rPr lang="en-US" b="1" dirty="0">
                <a:solidFill>
                  <a:srgbClr val="000000"/>
                </a:solidFill>
                <a:latin typeface="+mn-lt"/>
                <a:ea typeface="+mn-ea"/>
                <a:cs typeface="Verdana"/>
              </a:rPr>
              <a:t>Data transfer from/to 10 OSG SEs with registration on LFC successful using </a:t>
            </a:r>
            <a:r>
              <a:rPr lang="en-US" b="1" dirty="0" err="1">
                <a:solidFill>
                  <a:srgbClr val="000000"/>
                </a:solidFill>
                <a:latin typeface="+mn-lt"/>
                <a:ea typeface="+mn-ea"/>
                <a:cs typeface="Verdana"/>
              </a:rPr>
              <a:t>lcg-utils</a:t>
            </a:r>
            <a:r>
              <a:rPr lang="en-US" b="1" dirty="0">
                <a:solidFill>
                  <a:srgbClr val="000000"/>
                </a:solidFill>
                <a:latin typeface="+mn-lt"/>
                <a:ea typeface="+mn-ea"/>
                <a:cs typeface="Verdana"/>
              </a:rPr>
              <a:t> from both </a:t>
            </a:r>
            <a:r>
              <a:rPr lang="en-US" b="1" dirty="0" err="1" smtClean="0">
                <a:solidFill>
                  <a:srgbClr val="000000"/>
                </a:solidFill>
                <a:latin typeface="+mn-lt"/>
                <a:ea typeface="+mn-ea"/>
                <a:cs typeface="Verdana"/>
              </a:rPr>
              <a:t>gLite</a:t>
            </a:r>
            <a:r>
              <a:rPr lang="en-US" b="1" dirty="0" smtClean="0">
                <a:solidFill>
                  <a:srgbClr val="000000"/>
                </a:solidFill>
                <a:latin typeface="+mn-lt"/>
                <a:ea typeface="+mn-ea"/>
                <a:cs typeface="Verdana"/>
              </a:rPr>
              <a:t>/EMI </a:t>
            </a:r>
            <a:r>
              <a:rPr lang="en-US" b="1" dirty="0">
                <a:solidFill>
                  <a:srgbClr val="000000"/>
                </a:solidFill>
                <a:latin typeface="+mn-lt"/>
                <a:ea typeface="+mn-ea"/>
                <a:cs typeface="Verdana"/>
              </a:rPr>
              <a:t>UI and OSG WNs</a:t>
            </a:r>
          </a:p>
          <a:p>
            <a:pPr marL="442913" indent="-457200">
              <a:spcBef>
                <a:spcPts val="1800"/>
              </a:spcBef>
              <a:buSzPct val="140000"/>
              <a:buFont typeface="Arial"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pPr>
            <a:r>
              <a:rPr lang="en-US" b="1" dirty="0">
                <a:solidFill>
                  <a:srgbClr val="000000"/>
                </a:solidFill>
                <a:latin typeface="+mn-lt"/>
                <a:ea typeface="+mn-ea"/>
                <a:cs typeface="Verdana"/>
              </a:rPr>
              <a:t>CS-Rosetta software installed from remote in 14 OSG CEs</a:t>
            </a:r>
          </a:p>
          <a:p>
            <a:pPr marL="442913" indent="-457200">
              <a:spcBef>
                <a:spcPts val="1800"/>
              </a:spcBef>
              <a:buSzPct val="140000"/>
              <a:buFont typeface="Arial"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pPr>
            <a:r>
              <a:rPr lang="en-US" b="1" dirty="0">
                <a:solidFill>
                  <a:srgbClr val="000000"/>
                </a:solidFill>
                <a:latin typeface="+mn-lt"/>
                <a:ea typeface="+mn-ea"/>
                <a:cs typeface="Verdana"/>
              </a:rPr>
              <a:t>CS-Rosetta test jobs successful submitted through </a:t>
            </a:r>
            <a:r>
              <a:rPr lang="en-US" b="1" dirty="0" err="1" smtClean="0">
                <a:solidFill>
                  <a:srgbClr val="000000"/>
                </a:solidFill>
                <a:latin typeface="+mn-lt"/>
                <a:ea typeface="+mn-ea"/>
                <a:cs typeface="Verdana"/>
              </a:rPr>
              <a:t>gLite</a:t>
            </a:r>
            <a:r>
              <a:rPr lang="en-US" b="1" dirty="0" smtClean="0">
                <a:solidFill>
                  <a:srgbClr val="000000"/>
                </a:solidFill>
                <a:latin typeface="+mn-lt"/>
                <a:ea typeface="+mn-ea"/>
                <a:cs typeface="Verdana"/>
              </a:rPr>
              <a:t>/EMI-WMS </a:t>
            </a:r>
            <a:r>
              <a:rPr lang="en-US" b="1" dirty="0">
                <a:solidFill>
                  <a:srgbClr val="000000"/>
                </a:solidFill>
                <a:latin typeface="+mn-lt"/>
                <a:ea typeface="+mn-ea"/>
                <a:cs typeface="Verdana"/>
              </a:rPr>
              <a:t>(with minimal changes of bash scripts) and run on OSG WNs</a:t>
            </a:r>
          </a:p>
          <a:p>
            <a:pPr marL="1185863" lvl="1" indent="-457200">
              <a:spcBef>
                <a:spcPts val="600"/>
              </a:spcBef>
              <a:buFont typeface="Tahoma" pitchFamily="32"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pPr>
            <a:endParaRPr lang="en-US" sz="1800" b="1" dirty="0">
              <a:solidFill>
                <a:srgbClr val="000000"/>
              </a:solidFill>
              <a:latin typeface="Verdana"/>
              <a:ea typeface="+mn-ea"/>
              <a:cs typeface="Verdana"/>
            </a:endParaRPr>
          </a:p>
          <a:p>
            <a:pPr marL="1185863" lvl="1" indent="-457200">
              <a:spcBef>
                <a:spcPts val="600"/>
              </a:spcBef>
              <a:buClr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pPr>
            <a:endParaRPr lang="en-US" sz="2000" b="1" dirty="0">
              <a:solidFill>
                <a:srgbClr val="000000"/>
              </a:solidFill>
              <a:latin typeface="Verdana"/>
              <a:ea typeface="+mn-ea"/>
              <a:cs typeface="Verdana"/>
            </a:endParaRPr>
          </a:p>
          <a:p>
            <a:pPr marL="1185863" lvl="1" indent="-457200">
              <a:spcBef>
                <a:spcPts val="600"/>
              </a:spcBef>
              <a:buClr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pPr>
            <a:endParaRPr lang="en-US" sz="1600" b="1" dirty="0">
              <a:solidFill>
                <a:srgbClr val="000000"/>
              </a:solidFill>
              <a:latin typeface="Verdana"/>
              <a:ea typeface="+mn-ea"/>
              <a:cs typeface="Verdana"/>
            </a:endParaRPr>
          </a:p>
          <a:p>
            <a:pPr>
              <a:spcBef>
                <a:spcPts val="400"/>
              </a:spcBef>
              <a:buClr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pPr>
            <a:endParaRPr lang="en-US" sz="1600" b="1" dirty="0">
              <a:solidFill>
                <a:srgbClr val="000000"/>
              </a:solidFill>
              <a:latin typeface="Verdana"/>
              <a:ea typeface="+mn-ea"/>
              <a:cs typeface="Verdana"/>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
          <p:cNvSpPr txBox="1">
            <a:spLocks noChangeArrowheads="1"/>
          </p:cNvSpPr>
          <p:nvPr/>
        </p:nvSpPr>
        <p:spPr bwMode="auto">
          <a:xfrm>
            <a:off x="539750" y="477838"/>
            <a:ext cx="7704138" cy="719137"/>
          </a:xfrm>
          <a:prstGeom prst="rect">
            <a:avLst/>
          </a:prstGeom>
          <a:noFill/>
          <a:ln w="9360">
            <a:noFill/>
            <a:miter lim="800000"/>
            <a:headEnd/>
            <a:tailEnd/>
          </a:ln>
        </p:spPr>
        <p:txBody>
          <a:bodyPr lIns="90000" tIns="46800" rIns="90000" bIns="46800" anchor="ct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3200" b="1" dirty="0">
                <a:solidFill>
                  <a:schemeClr val="accent2"/>
                </a:solidFill>
                <a:effectLst>
                  <a:outerShdw blurRad="38100" dist="38100" dir="2700000" algn="tl">
                    <a:srgbClr val="C0C0C0"/>
                  </a:outerShdw>
                </a:effectLst>
                <a:latin typeface="Calibri" pitchFamily="34" charset="0"/>
              </a:rPr>
              <a:t>Using  </a:t>
            </a:r>
            <a:r>
              <a:rPr lang="en-US" sz="3200" b="1" dirty="0" err="1" smtClean="0">
                <a:solidFill>
                  <a:schemeClr val="accent2"/>
                </a:solidFill>
                <a:effectLst>
                  <a:outerShdw blurRad="38100" dist="38100" dir="2700000" algn="tl">
                    <a:srgbClr val="C0C0C0"/>
                  </a:outerShdw>
                </a:effectLst>
                <a:latin typeface="Calibri" pitchFamily="34" charset="0"/>
              </a:rPr>
              <a:t>gLite</a:t>
            </a:r>
            <a:r>
              <a:rPr lang="en-US" sz="3200" b="1" dirty="0" smtClean="0">
                <a:solidFill>
                  <a:schemeClr val="accent2"/>
                </a:solidFill>
                <a:effectLst>
                  <a:outerShdw blurRad="38100" dist="38100" dir="2700000" algn="tl">
                    <a:srgbClr val="C0C0C0"/>
                  </a:outerShdw>
                </a:effectLst>
                <a:latin typeface="Calibri" pitchFamily="34" charset="0"/>
              </a:rPr>
              <a:t>/EMI services schema</a:t>
            </a:r>
            <a:endParaRPr lang="en-US" sz="3200" b="1" dirty="0">
              <a:solidFill>
                <a:schemeClr val="accent2"/>
              </a:solidFill>
              <a:effectLst>
                <a:outerShdw blurRad="38100" dist="38100" dir="2700000" algn="tl">
                  <a:srgbClr val="C0C0C0"/>
                </a:outerShdw>
              </a:effectLst>
              <a:latin typeface="Calibri" pitchFamily="34" charset="0"/>
            </a:endParaRPr>
          </a:p>
        </p:txBody>
      </p:sp>
      <p:sp>
        <p:nvSpPr>
          <p:cNvPr id="13315" name="Text Box 2"/>
          <p:cNvSpPr txBox="1">
            <a:spLocks noChangeArrowheads="1"/>
          </p:cNvSpPr>
          <p:nvPr/>
        </p:nvSpPr>
        <p:spPr bwMode="auto">
          <a:xfrm>
            <a:off x="5004048" y="1340768"/>
            <a:ext cx="3888432" cy="5184576"/>
          </a:xfrm>
          <a:prstGeom prst="rect">
            <a:avLst/>
          </a:prstGeom>
          <a:noFill/>
          <a:ln w="9525">
            <a:noFill/>
            <a:round/>
            <a:headEnd/>
            <a:tailEnd/>
          </a:ln>
        </p:spPr>
        <p:txBody>
          <a:bodyPr lIns="90000" tIns="46800" rIns="90000" bIns="46800"/>
          <a:lstStyle/>
          <a:p>
            <a:pPr marL="442913" indent="-457200">
              <a:spcBef>
                <a:spcPts val="1800"/>
              </a:spcBef>
              <a:buSzPct val="140000"/>
              <a:buFont typeface="Arial"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pPr>
            <a:r>
              <a:rPr lang="en-US" b="1" dirty="0" smtClean="0">
                <a:solidFill>
                  <a:srgbClr val="000000"/>
                </a:solidFill>
                <a:latin typeface="+mn-lt"/>
                <a:ea typeface="+mn-ea"/>
                <a:cs typeface="Verdana"/>
              </a:rPr>
              <a:t>Straightforward solution</a:t>
            </a:r>
            <a:endParaRPr lang="en-US" b="1" dirty="0">
              <a:solidFill>
                <a:srgbClr val="000000"/>
              </a:solidFill>
              <a:latin typeface="+mn-lt"/>
              <a:ea typeface="+mn-ea"/>
              <a:cs typeface="Verdana"/>
            </a:endParaRPr>
          </a:p>
          <a:p>
            <a:pPr marL="442913" indent="-457200">
              <a:spcBef>
                <a:spcPts val="1800"/>
              </a:spcBef>
              <a:buSzPct val="140000"/>
              <a:buFont typeface="Arial"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pPr>
            <a:r>
              <a:rPr lang="en-US" b="1" dirty="0" smtClean="0">
                <a:solidFill>
                  <a:srgbClr val="000000"/>
                </a:solidFill>
                <a:latin typeface="+mn-lt"/>
                <a:ea typeface="+mn-ea"/>
                <a:cs typeface="Verdana"/>
              </a:rPr>
              <a:t>Minimal changes to the current </a:t>
            </a:r>
            <a:r>
              <a:rPr lang="en-US" b="1" dirty="0" err="1" smtClean="0">
                <a:solidFill>
                  <a:srgbClr val="000000"/>
                </a:solidFill>
                <a:latin typeface="+mn-lt"/>
                <a:ea typeface="+mn-ea"/>
                <a:cs typeface="Verdana"/>
              </a:rPr>
              <a:t>WeNMR</a:t>
            </a:r>
            <a:r>
              <a:rPr lang="en-US" b="1" dirty="0" smtClean="0">
                <a:solidFill>
                  <a:srgbClr val="000000"/>
                </a:solidFill>
                <a:latin typeface="+mn-lt"/>
                <a:ea typeface="+mn-ea"/>
                <a:cs typeface="Verdana"/>
              </a:rPr>
              <a:t> portal setup</a:t>
            </a:r>
          </a:p>
          <a:p>
            <a:pPr marL="442913" indent="-457200">
              <a:spcBef>
                <a:spcPts val="1800"/>
              </a:spcBef>
              <a:buSzPct val="140000"/>
              <a:buFont typeface="Arial"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pPr>
            <a:r>
              <a:rPr lang="en-US" b="1" dirty="0" smtClean="0">
                <a:solidFill>
                  <a:srgbClr val="000000"/>
                </a:solidFill>
                <a:latin typeface="+mn-lt"/>
                <a:ea typeface="+mn-ea"/>
                <a:cs typeface="Verdana"/>
              </a:rPr>
              <a:t>Just use the same robot proxy certificates with </a:t>
            </a:r>
            <a:r>
              <a:rPr lang="en-US" b="1" dirty="0" err="1" smtClean="0">
                <a:solidFill>
                  <a:srgbClr val="000000"/>
                </a:solidFill>
                <a:latin typeface="+mn-lt"/>
                <a:ea typeface="+mn-ea"/>
                <a:cs typeface="Verdana"/>
              </a:rPr>
              <a:t>SBGrid</a:t>
            </a:r>
            <a:r>
              <a:rPr lang="en-US" b="1" dirty="0" smtClean="0">
                <a:solidFill>
                  <a:srgbClr val="000000"/>
                </a:solidFill>
                <a:latin typeface="+mn-lt"/>
                <a:ea typeface="+mn-ea"/>
                <a:cs typeface="Verdana"/>
              </a:rPr>
              <a:t> VO attributes for submitting to OSG</a:t>
            </a:r>
          </a:p>
          <a:p>
            <a:pPr marL="442913" indent="-457200">
              <a:spcBef>
                <a:spcPts val="1800"/>
              </a:spcBef>
              <a:buSzPct val="140000"/>
              <a:buFont typeface="Arial"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pPr>
            <a:r>
              <a:rPr lang="en-US" b="1" dirty="0" smtClean="0">
                <a:solidFill>
                  <a:srgbClr val="000000"/>
                </a:solidFill>
                <a:latin typeface="+mn-lt"/>
                <a:ea typeface="+mn-ea"/>
                <a:cs typeface="Verdana"/>
              </a:rPr>
              <a:t>Things would be even more easy by enabling enmr.eu VO over OSG resources</a:t>
            </a:r>
          </a:p>
          <a:p>
            <a:pPr marL="442913" indent="-457200">
              <a:spcBef>
                <a:spcPts val="1800"/>
              </a:spcBef>
              <a:buSzPct val="140000"/>
              <a:buFont typeface="Arial"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pPr>
            <a:endParaRPr lang="en-US" b="1" dirty="0" smtClean="0">
              <a:solidFill>
                <a:srgbClr val="000000"/>
              </a:solidFill>
              <a:latin typeface="+mn-lt"/>
              <a:ea typeface="+mn-ea"/>
              <a:cs typeface="Verdana"/>
            </a:endParaRPr>
          </a:p>
          <a:p>
            <a:pPr marL="442913" indent="-457200">
              <a:spcBef>
                <a:spcPts val="1800"/>
              </a:spcBef>
              <a:buSzPct val="140000"/>
              <a:buFont typeface="Arial"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pPr>
            <a:endParaRPr lang="en-US" b="1" dirty="0">
              <a:solidFill>
                <a:srgbClr val="000000"/>
              </a:solidFill>
              <a:latin typeface="+mn-lt"/>
              <a:ea typeface="+mn-ea"/>
              <a:cs typeface="Verdana"/>
            </a:endParaRPr>
          </a:p>
          <a:p>
            <a:pPr marL="1185863" lvl="1" indent="-457200">
              <a:spcBef>
                <a:spcPts val="600"/>
              </a:spcBef>
              <a:buFont typeface="Tahoma" pitchFamily="32"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pPr>
            <a:endParaRPr lang="en-US" sz="1800" b="1" dirty="0">
              <a:solidFill>
                <a:srgbClr val="000000"/>
              </a:solidFill>
              <a:latin typeface="Verdana"/>
              <a:ea typeface="+mn-ea"/>
              <a:cs typeface="Verdana"/>
            </a:endParaRPr>
          </a:p>
          <a:p>
            <a:pPr marL="1185863" lvl="1" indent="-457200">
              <a:spcBef>
                <a:spcPts val="600"/>
              </a:spcBef>
              <a:buClr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pPr>
            <a:endParaRPr lang="en-US" sz="2000" b="1" dirty="0">
              <a:solidFill>
                <a:srgbClr val="000000"/>
              </a:solidFill>
              <a:latin typeface="Verdana"/>
              <a:ea typeface="+mn-ea"/>
              <a:cs typeface="Verdana"/>
            </a:endParaRPr>
          </a:p>
          <a:p>
            <a:pPr marL="1185863" lvl="1" indent="-457200">
              <a:spcBef>
                <a:spcPts val="600"/>
              </a:spcBef>
              <a:buClr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pPr>
            <a:endParaRPr lang="en-US" sz="1600" b="1" dirty="0">
              <a:solidFill>
                <a:srgbClr val="000000"/>
              </a:solidFill>
              <a:latin typeface="Verdana"/>
              <a:ea typeface="+mn-ea"/>
              <a:cs typeface="Verdana"/>
            </a:endParaRPr>
          </a:p>
          <a:p>
            <a:pPr>
              <a:spcBef>
                <a:spcPts val="400"/>
              </a:spcBef>
              <a:buClr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pPr>
            <a:endParaRPr lang="en-US" sz="1600" b="1" dirty="0">
              <a:solidFill>
                <a:srgbClr val="000000"/>
              </a:solidFill>
              <a:latin typeface="Verdana"/>
              <a:ea typeface="+mn-ea"/>
              <a:cs typeface="Verdana"/>
            </a:endParaRPr>
          </a:p>
        </p:txBody>
      </p:sp>
      <p:pic>
        <p:nvPicPr>
          <p:cNvPr id="23554" name="Picture 2"/>
          <p:cNvPicPr>
            <a:picLocks noChangeAspect="1" noChangeArrowheads="1"/>
          </p:cNvPicPr>
          <p:nvPr/>
        </p:nvPicPr>
        <p:blipFill>
          <a:blip r:embed="rId3" cstate="print"/>
          <a:srcRect/>
          <a:stretch>
            <a:fillRect/>
          </a:stretch>
        </p:blipFill>
        <p:spPr bwMode="auto">
          <a:xfrm>
            <a:off x="130041" y="1697211"/>
            <a:ext cx="4729991" cy="3892029"/>
          </a:xfrm>
          <a:prstGeom prst="rect">
            <a:avLst/>
          </a:prstGeom>
          <a:noFill/>
          <a:ln w="9525">
            <a:noFill/>
            <a:miter lim="800000"/>
            <a:headEnd/>
            <a:tailEnd/>
          </a:ln>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1"/>
          <p:cNvSpPr txBox="1">
            <a:spLocks noChangeArrowheads="1"/>
          </p:cNvSpPr>
          <p:nvPr/>
        </p:nvSpPr>
        <p:spPr bwMode="auto">
          <a:xfrm>
            <a:off x="1187450" y="260350"/>
            <a:ext cx="6553200" cy="576263"/>
          </a:xfrm>
          <a:prstGeom prst="rect">
            <a:avLst/>
          </a:prstGeom>
          <a:noFill/>
          <a:ln w="9360">
            <a:noFill/>
            <a:miter lim="800000"/>
            <a:headEnd/>
            <a:tailEnd/>
          </a:ln>
        </p:spPr>
        <p:txBody>
          <a:bodyPr lIns="90000" tIns="46800" rIns="90000" bIns="46800" anchor="ct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3200" b="1" dirty="0">
                <a:solidFill>
                  <a:schemeClr val="accent2"/>
                </a:solidFill>
                <a:effectLst>
                  <a:outerShdw blurRad="38100" dist="38100" dir="2700000" algn="tl">
                    <a:srgbClr val="C0C0C0"/>
                  </a:outerShdw>
                </a:effectLst>
                <a:latin typeface="Calibri" pitchFamily="34" charset="0"/>
              </a:rPr>
              <a:t>Using </a:t>
            </a:r>
            <a:r>
              <a:rPr lang="en-GB" sz="3200" b="1" dirty="0" err="1">
                <a:solidFill>
                  <a:schemeClr val="accent2"/>
                </a:solidFill>
                <a:effectLst>
                  <a:outerShdw blurRad="38100" dist="38100" dir="2700000" algn="tl">
                    <a:srgbClr val="C0C0C0"/>
                  </a:outerShdw>
                </a:effectLst>
                <a:latin typeface="Calibri" pitchFamily="34" charset="0"/>
              </a:rPr>
              <a:t>SBGrid</a:t>
            </a:r>
            <a:r>
              <a:rPr lang="en-GB" sz="3200" b="1" dirty="0">
                <a:solidFill>
                  <a:schemeClr val="accent2"/>
                </a:solidFill>
                <a:effectLst>
                  <a:outerShdw blurRad="38100" dist="38100" dir="2700000" algn="tl">
                    <a:srgbClr val="C0C0C0"/>
                  </a:outerShdw>
                </a:effectLst>
                <a:latin typeface="Calibri" pitchFamily="34" charset="0"/>
              </a:rPr>
              <a:t> </a:t>
            </a:r>
            <a:r>
              <a:rPr lang="en-GB" sz="3200" b="1" dirty="0" err="1">
                <a:solidFill>
                  <a:schemeClr val="accent2"/>
                </a:solidFill>
                <a:effectLst>
                  <a:outerShdw blurRad="38100" dist="38100" dir="2700000" algn="tl">
                    <a:srgbClr val="C0C0C0"/>
                  </a:outerShdw>
                </a:effectLst>
                <a:latin typeface="Calibri" pitchFamily="34" charset="0"/>
              </a:rPr>
              <a:t>glideinWMS</a:t>
            </a:r>
            <a:endParaRPr lang="en-GB" sz="3200" b="1" dirty="0">
              <a:solidFill>
                <a:schemeClr val="accent2"/>
              </a:solidFill>
              <a:effectLst>
                <a:outerShdw blurRad="38100" dist="38100" dir="2700000" algn="tl">
                  <a:srgbClr val="C0C0C0"/>
                </a:outerShdw>
              </a:effectLst>
              <a:latin typeface="Calibri" pitchFamily="34" charset="0"/>
            </a:endParaRPr>
          </a:p>
        </p:txBody>
      </p:sp>
      <p:sp>
        <p:nvSpPr>
          <p:cNvPr id="11267" name="Text Box 2"/>
          <p:cNvSpPr txBox="1">
            <a:spLocks noChangeArrowheads="1"/>
          </p:cNvSpPr>
          <p:nvPr/>
        </p:nvSpPr>
        <p:spPr bwMode="auto">
          <a:xfrm>
            <a:off x="427038" y="982116"/>
            <a:ext cx="8177212" cy="5687244"/>
          </a:xfrm>
          <a:prstGeom prst="rect">
            <a:avLst/>
          </a:prstGeom>
          <a:noFill/>
          <a:ln w="9525">
            <a:noFill/>
            <a:round/>
            <a:headEnd/>
            <a:tailEnd/>
          </a:ln>
        </p:spPr>
        <p:txBody>
          <a:bodyPr lIns="90000" tIns="46800" rIns="90000" bIns="46800"/>
          <a:lstStyle/>
          <a:p>
            <a:pPr marL="325438" indent="-325438">
              <a:lnSpc>
                <a:spcPct val="120000"/>
              </a:lnSpc>
              <a:spcBef>
                <a:spcPts val="450"/>
              </a:spcBef>
              <a:buSzPct val="150000"/>
              <a:buFont typeface="Arial" pitchFamily="34" charset="0"/>
              <a:buChar char="•"/>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pPr>
            <a:r>
              <a:rPr lang="en-US" sz="2200" b="1" dirty="0">
                <a:solidFill>
                  <a:schemeClr val="tx1"/>
                </a:solidFill>
                <a:latin typeface="+mn-lt"/>
                <a:cs typeface="Verdana"/>
              </a:rPr>
              <a:t>Condor submit node installed on a </a:t>
            </a:r>
            <a:r>
              <a:rPr lang="en-US" sz="2200" b="1" dirty="0" err="1">
                <a:solidFill>
                  <a:schemeClr val="tx1"/>
                </a:solidFill>
                <a:latin typeface="+mn-lt"/>
                <a:cs typeface="Verdana"/>
              </a:rPr>
              <a:t>gLite</a:t>
            </a:r>
            <a:r>
              <a:rPr lang="en-US" sz="2200" b="1" dirty="0">
                <a:solidFill>
                  <a:schemeClr val="tx1"/>
                </a:solidFill>
                <a:latin typeface="+mn-lt"/>
                <a:cs typeface="Verdana"/>
              </a:rPr>
              <a:t> UI at INFN</a:t>
            </a:r>
          </a:p>
          <a:p>
            <a:pPr marL="325438" indent="-325438">
              <a:lnSpc>
                <a:spcPct val="120000"/>
              </a:lnSpc>
              <a:spcBef>
                <a:spcPts val="450"/>
              </a:spcBef>
              <a:buSzPct val="150000"/>
              <a:buFont typeface="Arial" pitchFamily="34" charset="0"/>
              <a:buChar char="•"/>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pPr>
            <a:r>
              <a:rPr lang="en-US" sz="2200" b="1" dirty="0">
                <a:solidFill>
                  <a:schemeClr val="tx1"/>
                </a:solidFill>
                <a:latin typeface="+mn-lt"/>
                <a:cs typeface="Verdana"/>
              </a:rPr>
              <a:t>Configured to work with </a:t>
            </a:r>
            <a:r>
              <a:rPr lang="en-US" sz="2200" b="1" dirty="0" err="1">
                <a:solidFill>
                  <a:schemeClr val="tx1"/>
                </a:solidFill>
                <a:latin typeface="+mn-lt"/>
                <a:cs typeface="Verdana"/>
              </a:rPr>
              <a:t>SBGrid</a:t>
            </a:r>
            <a:r>
              <a:rPr lang="en-US" sz="2200" b="1" dirty="0">
                <a:solidFill>
                  <a:schemeClr val="tx1"/>
                </a:solidFill>
                <a:latin typeface="+mn-lt"/>
                <a:cs typeface="Verdana"/>
              </a:rPr>
              <a:t> VO Frontend at HMS</a:t>
            </a:r>
          </a:p>
          <a:p>
            <a:pPr marL="325438" indent="-325438">
              <a:lnSpc>
                <a:spcPct val="120000"/>
              </a:lnSpc>
              <a:spcBef>
                <a:spcPts val="450"/>
              </a:spcBef>
              <a:buSzPct val="150000"/>
              <a:buFont typeface="Arial" pitchFamily="34" charset="0"/>
              <a:buChar char="•"/>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pPr>
            <a:r>
              <a:rPr lang="en-US" sz="2200" b="1" dirty="0" err="1">
                <a:solidFill>
                  <a:schemeClr val="tx1"/>
                </a:solidFill>
                <a:latin typeface="+mn-lt"/>
                <a:cs typeface="Verdana"/>
              </a:rPr>
              <a:t>WeNMR</a:t>
            </a:r>
            <a:r>
              <a:rPr lang="en-US" sz="2200" b="1" dirty="0">
                <a:solidFill>
                  <a:schemeClr val="tx1"/>
                </a:solidFill>
                <a:latin typeface="+mn-lt"/>
                <a:cs typeface="Verdana"/>
              </a:rPr>
              <a:t> </a:t>
            </a:r>
            <a:r>
              <a:rPr lang="en-US" sz="2200" b="1" dirty="0" err="1">
                <a:solidFill>
                  <a:schemeClr val="tx1"/>
                </a:solidFill>
                <a:latin typeface="+mn-lt"/>
                <a:cs typeface="Verdana"/>
              </a:rPr>
              <a:t>sw</a:t>
            </a:r>
            <a:r>
              <a:rPr lang="en-US" sz="2200" b="1" dirty="0">
                <a:solidFill>
                  <a:schemeClr val="tx1"/>
                </a:solidFill>
                <a:latin typeface="+mn-lt"/>
                <a:cs typeface="Verdana"/>
              </a:rPr>
              <a:t> installed from remote on $OSG_APP area</a:t>
            </a:r>
          </a:p>
          <a:p>
            <a:pPr marL="1068388" lvl="1" indent="-325438">
              <a:lnSpc>
                <a:spcPct val="120000"/>
              </a:lnSpc>
              <a:spcBef>
                <a:spcPts val="450"/>
              </a:spcBef>
              <a:buSzPct val="150000"/>
              <a:buFont typeface="Wingdings" pitchFamily="2" charset="2"/>
              <a:buChar char="ü"/>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pPr>
            <a:r>
              <a:rPr lang="en-US" sz="1800" dirty="0">
                <a:solidFill>
                  <a:schemeClr val="tx1"/>
                </a:solidFill>
                <a:latin typeface="+mn-lt"/>
                <a:cs typeface="Verdana"/>
              </a:rPr>
              <a:t>via condor job or </a:t>
            </a:r>
            <a:r>
              <a:rPr lang="en-US" sz="1800" dirty="0" err="1">
                <a:solidFill>
                  <a:schemeClr val="tx1"/>
                </a:solidFill>
                <a:latin typeface="+mn-lt"/>
                <a:cs typeface="Verdana"/>
              </a:rPr>
              <a:t>globus</a:t>
            </a:r>
            <a:r>
              <a:rPr lang="en-US" sz="1800" dirty="0">
                <a:solidFill>
                  <a:schemeClr val="tx1"/>
                </a:solidFill>
                <a:latin typeface="+mn-lt"/>
                <a:cs typeface="Verdana"/>
              </a:rPr>
              <a:t>-job-run on the CE head node</a:t>
            </a:r>
            <a:endParaRPr lang="en-US" sz="1800" b="1" dirty="0">
              <a:solidFill>
                <a:schemeClr val="tx1"/>
              </a:solidFill>
              <a:latin typeface="+mn-lt"/>
              <a:cs typeface="Verdana"/>
            </a:endParaRPr>
          </a:p>
          <a:p>
            <a:pPr marL="325438" indent="-325438">
              <a:lnSpc>
                <a:spcPct val="120000"/>
              </a:lnSpc>
              <a:spcBef>
                <a:spcPts val="450"/>
              </a:spcBef>
              <a:buSzPct val="150000"/>
              <a:buFont typeface="Arial" pitchFamily="34" charset="0"/>
              <a:buChar char="•"/>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pPr>
            <a:r>
              <a:rPr lang="en-US" sz="2200" b="1" dirty="0">
                <a:solidFill>
                  <a:schemeClr val="tx1"/>
                </a:solidFill>
                <a:latin typeface="+mn-lt"/>
                <a:cs typeface="Verdana"/>
              </a:rPr>
              <a:t>CS-Rosetta test jobs successfully submitted in two ways:</a:t>
            </a:r>
          </a:p>
          <a:p>
            <a:pPr marL="1068388" lvl="1" indent="-325438">
              <a:lnSpc>
                <a:spcPct val="120000"/>
              </a:lnSpc>
              <a:spcBef>
                <a:spcPts val="450"/>
              </a:spcBef>
              <a:buSzPct val="150000"/>
              <a:buFont typeface="Wingdings" pitchFamily="2" charset="2"/>
              <a:buChar char="ü"/>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pPr>
            <a:r>
              <a:rPr lang="en-US" sz="1800" dirty="0">
                <a:solidFill>
                  <a:schemeClr val="tx1"/>
                </a:solidFill>
                <a:latin typeface="+mn-lt"/>
                <a:cs typeface="Verdana"/>
              </a:rPr>
              <a:t>direct </a:t>
            </a:r>
            <a:r>
              <a:rPr lang="en-US" sz="1800" dirty="0" err="1">
                <a:solidFill>
                  <a:schemeClr val="tx1"/>
                </a:solidFill>
                <a:latin typeface="+mn-lt"/>
                <a:cs typeface="Verdana"/>
              </a:rPr>
              <a:t>condor_submit</a:t>
            </a:r>
            <a:r>
              <a:rPr lang="en-US" sz="1800" dirty="0">
                <a:solidFill>
                  <a:schemeClr val="tx1"/>
                </a:solidFill>
                <a:latin typeface="+mn-lt"/>
                <a:cs typeface="Verdana"/>
              </a:rPr>
              <a:t> (</a:t>
            </a:r>
            <a:r>
              <a:rPr lang="en-US" sz="1800" dirty="0" err="1">
                <a:solidFill>
                  <a:schemeClr val="tx1"/>
                </a:solidFill>
                <a:latin typeface="+mn-lt"/>
                <a:cs typeface="Verdana"/>
              </a:rPr>
              <a:t>JDL</a:t>
            </a:r>
            <a:r>
              <a:rPr lang="en-US" sz="1800" dirty="0" err="1">
                <a:solidFill>
                  <a:schemeClr val="tx1"/>
                </a:solidFill>
                <a:latin typeface="+mn-lt"/>
                <a:cs typeface="Verdana"/>
                <a:sym typeface="Wingdings" pitchFamily="2" charset="2"/>
              </a:rPr>
              <a:t>condor</a:t>
            </a:r>
            <a:r>
              <a:rPr lang="en-US" sz="1800" dirty="0">
                <a:solidFill>
                  <a:schemeClr val="tx1"/>
                </a:solidFill>
                <a:latin typeface="+mn-lt"/>
                <a:cs typeface="Verdana"/>
                <a:sym typeface="Wingdings" pitchFamily="2" charset="2"/>
              </a:rPr>
              <a:t> submit file translation needed)</a:t>
            </a:r>
          </a:p>
          <a:p>
            <a:pPr marL="1068388" lvl="1" indent="-325438">
              <a:lnSpc>
                <a:spcPct val="120000"/>
              </a:lnSpc>
              <a:spcBef>
                <a:spcPts val="450"/>
              </a:spcBef>
              <a:buSzPct val="150000"/>
              <a:buFont typeface="Wingdings" pitchFamily="2" charset="2"/>
              <a:buChar char="ü"/>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pPr>
            <a:r>
              <a:rPr lang="en-US" sz="1800" dirty="0">
                <a:solidFill>
                  <a:schemeClr val="tx1"/>
                </a:solidFill>
                <a:latin typeface="+mn-lt"/>
                <a:cs typeface="Verdana"/>
              </a:rPr>
              <a:t>via SAGA Python API implemented by LSU (www.saga-project.org)</a:t>
            </a:r>
          </a:p>
          <a:p>
            <a:pPr marL="325438" indent="-325438">
              <a:lnSpc>
                <a:spcPct val="120000"/>
              </a:lnSpc>
              <a:spcBef>
                <a:spcPts val="600"/>
              </a:spcBef>
              <a:buSzPct val="150000"/>
              <a:buFont typeface="Arial" pitchFamily="34" charset="0"/>
              <a:buChar char="•"/>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pPr>
            <a:r>
              <a:rPr lang="en-US" sz="2200" b="1" dirty="0" err="1">
                <a:solidFill>
                  <a:schemeClr val="tx1"/>
                </a:solidFill>
                <a:latin typeface="+mn-lt"/>
                <a:cs typeface="Verdana"/>
              </a:rPr>
              <a:t>Glideins</a:t>
            </a:r>
            <a:r>
              <a:rPr lang="en-US" sz="2200" b="1" dirty="0">
                <a:solidFill>
                  <a:schemeClr val="tx1"/>
                </a:solidFill>
                <a:latin typeface="+mn-lt"/>
                <a:cs typeface="Verdana"/>
              </a:rPr>
              <a:t> are submitted by the OSG Factory with the </a:t>
            </a:r>
            <a:r>
              <a:rPr lang="en-US" sz="2200" b="1" dirty="0" err="1">
                <a:solidFill>
                  <a:schemeClr val="tx1"/>
                </a:solidFill>
                <a:latin typeface="+mn-lt"/>
                <a:cs typeface="Verdana"/>
              </a:rPr>
              <a:t>SBGrid</a:t>
            </a:r>
            <a:r>
              <a:rPr lang="en-US" sz="2200" b="1" dirty="0">
                <a:solidFill>
                  <a:schemeClr val="tx1"/>
                </a:solidFill>
                <a:latin typeface="+mn-lt"/>
                <a:cs typeface="Verdana"/>
              </a:rPr>
              <a:t> VO proxy</a:t>
            </a:r>
          </a:p>
          <a:p>
            <a:pPr marL="325438" indent="-325438">
              <a:lnSpc>
                <a:spcPct val="120000"/>
              </a:lnSpc>
              <a:spcBef>
                <a:spcPts val="600"/>
              </a:spcBef>
              <a:buSzPct val="150000"/>
              <a:buFont typeface="Arial" pitchFamily="34" charset="0"/>
              <a:buChar char="•"/>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pPr>
            <a:r>
              <a:rPr lang="en-US" sz="2200" b="1" dirty="0" err="1">
                <a:solidFill>
                  <a:schemeClr val="tx1"/>
                </a:solidFill>
                <a:latin typeface="+mn-lt"/>
                <a:cs typeface="Verdana"/>
              </a:rPr>
              <a:t>WeNMR</a:t>
            </a:r>
            <a:r>
              <a:rPr lang="en-US" sz="2200" b="1" dirty="0">
                <a:solidFill>
                  <a:schemeClr val="tx1"/>
                </a:solidFill>
                <a:latin typeface="+mn-lt"/>
                <a:cs typeface="Verdana"/>
              </a:rPr>
              <a:t> jobs can be submitted with the enmr.eu VO proxy</a:t>
            </a:r>
          </a:p>
          <a:p>
            <a:pPr marL="1068388" lvl="1" indent="-325438">
              <a:lnSpc>
                <a:spcPct val="120000"/>
              </a:lnSpc>
              <a:spcBef>
                <a:spcPts val="450"/>
              </a:spcBef>
              <a:buSzPct val="150000"/>
              <a:buFont typeface="Wingdings" pitchFamily="2" charset="2"/>
              <a:buChar char="ü"/>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pPr>
            <a:r>
              <a:rPr lang="en-US" sz="1800" dirty="0">
                <a:solidFill>
                  <a:schemeClr val="tx1"/>
                </a:solidFill>
                <a:latin typeface="+mn-lt"/>
                <a:cs typeface="Verdana"/>
              </a:rPr>
              <a:t>allows interaction with </a:t>
            </a:r>
            <a:r>
              <a:rPr lang="en-US" sz="1800" dirty="0" err="1">
                <a:solidFill>
                  <a:schemeClr val="tx1"/>
                </a:solidFill>
                <a:latin typeface="+mn-lt"/>
                <a:cs typeface="Verdana"/>
              </a:rPr>
              <a:t>WeNMR</a:t>
            </a:r>
            <a:r>
              <a:rPr lang="en-US" sz="1800" dirty="0">
                <a:solidFill>
                  <a:schemeClr val="tx1"/>
                </a:solidFill>
                <a:latin typeface="+mn-lt"/>
                <a:cs typeface="Verdana"/>
              </a:rPr>
              <a:t> existing LFC and SEs services</a:t>
            </a:r>
          </a:p>
          <a:p>
            <a:pPr marL="1068388" lvl="1" indent="-325438">
              <a:lnSpc>
                <a:spcPct val="120000"/>
              </a:lnSpc>
              <a:spcBef>
                <a:spcPts val="450"/>
              </a:spcBef>
              <a:buSzPct val="150000"/>
              <a:buFont typeface="Wingdings" pitchFamily="2" charset="2"/>
              <a:buChar char="ü"/>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pPr>
            <a:r>
              <a:rPr lang="en-US" sz="1800" dirty="0">
                <a:solidFill>
                  <a:schemeClr val="tx1"/>
                </a:solidFill>
                <a:latin typeface="+mn-lt"/>
                <a:cs typeface="Verdana"/>
              </a:rPr>
              <a:t>allows jobs to be accounted in Gratia system under enmr.eu VO (and its VO groups/roles) </a:t>
            </a:r>
          </a:p>
          <a:p>
            <a:pPr marL="325438" indent="-325438">
              <a:spcBef>
                <a:spcPts val="600"/>
              </a:spcBef>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pPr>
            <a:endParaRPr lang="en-US" sz="1800" b="1" dirty="0">
              <a:solidFill>
                <a:schemeClr val="tx1"/>
              </a:solidFill>
              <a:latin typeface="Verdana"/>
              <a:ea typeface="+mn-ea"/>
              <a:cs typeface="Verdana"/>
            </a:endParaRPr>
          </a:p>
          <a:p>
            <a:pPr marL="325438" indent="-325438">
              <a:lnSpc>
                <a:spcPct val="120000"/>
              </a:lnSpc>
              <a:spcBef>
                <a:spcPts val="450"/>
              </a:spcBef>
              <a:buClrTx/>
              <a:buFontTx/>
              <a:buNone/>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pPr>
            <a:endParaRPr lang="en-US" sz="1400" b="1" dirty="0">
              <a:solidFill>
                <a:srgbClr val="404040"/>
              </a:solidFill>
              <a:latin typeface="Verdana"/>
              <a:ea typeface="+mn-ea"/>
              <a:cs typeface="Verdana"/>
            </a:endParaRPr>
          </a:p>
          <a:p>
            <a:pPr marL="325438" indent="-325438">
              <a:lnSpc>
                <a:spcPct val="120000"/>
              </a:lnSpc>
              <a:spcBef>
                <a:spcPts val="450"/>
              </a:spcBef>
              <a:buClrTx/>
              <a:buFontTx/>
              <a:buNone/>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pPr>
            <a:endParaRPr lang="en-US" sz="1400" b="1" dirty="0">
              <a:solidFill>
                <a:srgbClr val="404040"/>
              </a:solidFill>
              <a:latin typeface="Verdana"/>
              <a:ea typeface="+mn-ea"/>
              <a:cs typeface="Verdana"/>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1"/>
          <p:cNvSpPr txBox="1">
            <a:spLocks noChangeArrowheads="1"/>
          </p:cNvSpPr>
          <p:nvPr/>
        </p:nvSpPr>
        <p:spPr bwMode="auto">
          <a:xfrm>
            <a:off x="1187450" y="260350"/>
            <a:ext cx="6913563" cy="576263"/>
          </a:xfrm>
          <a:prstGeom prst="rect">
            <a:avLst/>
          </a:prstGeom>
          <a:noFill/>
          <a:ln w="9360">
            <a:noFill/>
            <a:miter lim="800000"/>
            <a:headEnd/>
            <a:tailEnd/>
          </a:ln>
        </p:spPr>
        <p:txBody>
          <a:bodyPr lIns="90000" tIns="46800" rIns="90000" bIns="46800" anchor="ct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3200" b="1" dirty="0">
                <a:solidFill>
                  <a:schemeClr val="accent2"/>
                </a:solidFill>
                <a:effectLst>
                  <a:outerShdw blurRad="38100" dist="38100" dir="2700000" algn="tl">
                    <a:srgbClr val="C0C0C0"/>
                  </a:outerShdw>
                </a:effectLst>
                <a:latin typeface="Calibri" pitchFamily="34" charset="0"/>
              </a:rPr>
              <a:t>Using </a:t>
            </a:r>
            <a:r>
              <a:rPr lang="en-GB" sz="3200" b="1" dirty="0" err="1">
                <a:solidFill>
                  <a:schemeClr val="accent2"/>
                </a:solidFill>
                <a:effectLst>
                  <a:outerShdw blurRad="38100" dist="38100" dir="2700000" algn="tl">
                    <a:srgbClr val="C0C0C0"/>
                  </a:outerShdw>
                </a:effectLst>
                <a:latin typeface="Calibri" pitchFamily="34" charset="0"/>
              </a:rPr>
              <a:t>SBGrid</a:t>
            </a:r>
            <a:r>
              <a:rPr lang="en-GB" sz="3200" b="1" dirty="0">
                <a:solidFill>
                  <a:schemeClr val="accent2"/>
                </a:solidFill>
                <a:effectLst>
                  <a:outerShdw blurRad="38100" dist="38100" dir="2700000" algn="tl">
                    <a:srgbClr val="C0C0C0"/>
                  </a:outerShdw>
                </a:effectLst>
                <a:latin typeface="Calibri" pitchFamily="34" charset="0"/>
              </a:rPr>
              <a:t> </a:t>
            </a:r>
            <a:r>
              <a:rPr lang="en-GB" sz="3200" b="1" dirty="0" err="1">
                <a:solidFill>
                  <a:schemeClr val="accent2"/>
                </a:solidFill>
                <a:effectLst>
                  <a:outerShdw blurRad="38100" dist="38100" dir="2700000" algn="tl">
                    <a:srgbClr val="C0C0C0"/>
                  </a:outerShdw>
                </a:effectLst>
                <a:latin typeface="Calibri" pitchFamily="34" charset="0"/>
              </a:rPr>
              <a:t>glideinWMS</a:t>
            </a:r>
            <a:r>
              <a:rPr lang="en-GB" sz="3200" b="1" dirty="0">
                <a:solidFill>
                  <a:schemeClr val="accent2"/>
                </a:solidFill>
                <a:effectLst>
                  <a:outerShdw blurRad="38100" dist="38100" dir="2700000" algn="tl">
                    <a:srgbClr val="C0C0C0"/>
                  </a:outerShdw>
                </a:effectLst>
                <a:latin typeface="Calibri" pitchFamily="34" charset="0"/>
              </a:rPr>
              <a:t>/Architecture</a:t>
            </a:r>
          </a:p>
        </p:txBody>
      </p:sp>
      <p:pic>
        <p:nvPicPr>
          <p:cNvPr id="41986" name="Picture 2"/>
          <p:cNvPicPr>
            <a:picLocks noChangeAspect="1" noChangeArrowheads="1"/>
          </p:cNvPicPr>
          <p:nvPr/>
        </p:nvPicPr>
        <p:blipFill>
          <a:blip r:embed="rId3" cstate="print"/>
          <a:srcRect/>
          <a:stretch>
            <a:fillRect/>
          </a:stretch>
        </p:blipFill>
        <p:spPr bwMode="auto">
          <a:xfrm>
            <a:off x="299486" y="1459482"/>
            <a:ext cx="8636333" cy="4417790"/>
          </a:xfrm>
          <a:prstGeom prst="rect">
            <a:avLst/>
          </a:prstGeom>
          <a:noFill/>
          <a:ln w="9525">
            <a:noFill/>
            <a:miter lim="800000"/>
            <a:headEnd/>
            <a:tailEnd/>
          </a:ln>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6"/>
          <p:cNvPicPr>
            <a:picLocks noChangeAspect="1" noChangeArrowheads="1"/>
          </p:cNvPicPr>
          <p:nvPr/>
        </p:nvPicPr>
        <p:blipFill>
          <a:blip r:embed="rId3" cstate="print"/>
          <a:srcRect/>
          <a:stretch>
            <a:fillRect/>
          </a:stretch>
        </p:blipFill>
        <p:spPr bwMode="auto">
          <a:xfrm>
            <a:off x="250825" y="2781300"/>
            <a:ext cx="3970338" cy="3455988"/>
          </a:xfrm>
          <a:prstGeom prst="rect">
            <a:avLst/>
          </a:prstGeom>
          <a:noFill/>
          <a:ln w="9525">
            <a:noFill/>
            <a:miter lim="800000"/>
            <a:headEnd/>
            <a:tailEnd/>
          </a:ln>
        </p:spPr>
      </p:pic>
      <p:sp>
        <p:nvSpPr>
          <p:cNvPr id="11266" name="Text Box 1"/>
          <p:cNvSpPr txBox="1">
            <a:spLocks noChangeArrowheads="1"/>
          </p:cNvSpPr>
          <p:nvPr/>
        </p:nvSpPr>
        <p:spPr bwMode="auto">
          <a:xfrm>
            <a:off x="1187450" y="260350"/>
            <a:ext cx="6553200" cy="576263"/>
          </a:xfrm>
          <a:prstGeom prst="rect">
            <a:avLst/>
          </a:prstGeom>
          <a:noFill/>
          <a:ln w="9360">
            <a:noFill/>
            <a:miter lim="800000"/>
            <a:headEnd/>
            <a:tailEnd/>
          </a:ln>
        </p:spPr>
        <p:txBody>
          <a:bodyPr lIns="90000" tIns="46800" rIns="90000" bIns="46800" anchor="ct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3200" b="1" dirty="0">
                <a:solidFill>
                  <a:schemeClr val="accent2"/>
                </a:solidFill>
                <a:effectLst>
                  <a:outerShdw blurRad="38100" dist="38100" dir="2700000" algn="tl">
                    <a:srgbClr val="C0C0C0"/>
                  </a:outerShdw>
                </a:effectLst>
                <a:latin typeface="Calibri" pitchFamily="34" charset="0"/>
              </a:rPr>
              <a:t>Using </a:t>
            </a:r>
            <a:r>
              <a:rPr lang="en-GB" sz="3200" b="1" dirty="0" err="1">
                <a:solidFill>
                  <a:schemeClr val="accent2"/>
                </a:solidFill>
                <a:effectLst>
                  <a:outerShdw blurRad="38100" dist="38100" dir="2700000" algn="tl">
                    <a:srgbClr val="C0C0C0"/>
                  </a:outerShdw>
                </a:effectLst>
                <a:latin typeface="Calibri" pitchFamily="34" charset="0"/>
              </a:rPr>
              <a:t>SBGrid</a:t>
            </a:r>
            <a:r>
              <a:rPr lang="en-GB" sz="3200" b="1" dirty="0">
                <a:solidFill>
                  <a:schemeClr val="accent2"/>
                </a:solidFill>
                <a:effectLst>
                  <a:outerShdw blurRad="38100" dist="38100" dir="2700000" algn="tl">
                    <a:srgbClr val="C0C0C0"/>
                  </a:outerShdw>
                </a:effectLst>
                <a:latin typeface="Calibri" pitchFamily="34" charset="0"/>
              </a:rPr>
              <a:t> </a:t>
            </a:r>
            <a:r>
              <a:rPr lang="en-GB" sz="3200" b="1" dirty="0" err="1">
                <a:solidFill>
                  <a:schemeClr val="accent2"/>
                </a:solidFill>
                <a:effectLst>
                  <a:outerShdw blurRad="38100" dist="38100" dir="2700000" algn="tl">
                    <a:srgbClr val="C0C0C0"/>
                  </a:outerShdw>
                </a:effectLst>
                <a:latin typeface="Calibri" pitchFamily="34" charset="0"/>
              </a:rPr>
              <a:t>glideinWMS</a:t>
            </a:r>
            <a:r>
              <a:rPr lang="en-GB" sz="3200" b="1" dirty="0">
                <a:solidFill>
                  <a:schemeClr val="accent2"/>
                </a:solidFill>
                <a:effectLst>
                  <a:outerShdw blurRad="38100" dist="38100" dir="2700000" algn="tl">
                    <a:srgbClr val="C0C0C0"/>
                  </a:outerShdw>
                </a:effectLst>
                <a:latin typeface="Calibri" pitchFamily="34" charset="0"/>
              </a:rPr>
              <a:t>/Accounting</a:t>
            </a:r>
          </a:p>
        </p:txBody>
      </p:sp>
      <p:sp>
        <p:nvSpPr>
          <p:cNvPr id="11267" name="Text Box 2"/>
          <p:cNvSpPr txBox="1">
            <a:spLocks noChangeArrowheads="1"/>
          </p:cNvSpPr>
          <p:nvPr/>
        </p:nvSpPr>
        <p:spPr bwMode="auto">
          <a:xfrm>
            <a:off x="250825" y="1125538"/>
            <a:ext cx="8177213" cy="574675"/>
          </a:xfrm>
          <a:prstGeom prst="rect">
            <a:avLst/>
          </a:prstGeom>
          <a:noFill/>
          <a:ln w="9525">
            <a:noFill/>
            <a:round/>
            <a:headEnd/>
            <a:tailEnd/>
          </a:ln>
        </p:spPr>
        <p:txBody>
          <a:bodyPr lIns="90000" tIns="46800" rIns="90000" bIns="46800"/>
          <a:lstStyle/>
          <a:p>
            <a:pPr marL="325438" indent="-325438">
              <a:lnSpc>
                <a:spcPct val="120000"/>
              </a:lnSpc>
              <a:spcBef>
                <a:spcPts val="450"/>
              </a:spcBef>
              <a:buSzPct val="150000"/>
              <a:buFont typeface="Arial" pitchFamily="34" charset="0"/>
              <a:buChar char="•"/>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pPr>
            <a:r>
              <a:rPr lang="en-US" b="1" dirty="0">
                <a:solidFill>
                  <a:schemeClr val="tx1"/>
                </a:solidFill>
                <a:latin typeface="+mn-lt"/>
                <a:cs typeface="Verdana"/>
              </a:rPr>
              <a:t>Job statistics provided by:</a:t>
            </a:r>
            <a:endParaRPr lang="en-US" sz="1800" b="1" dirty="0">
              <a:solidFill>
                <a:srgbClr val="404040"/>
              </a:solidFill>
              <a:latin typeface="+mn-lt"/>
              <a:cs typeface="Verdana"/>
            </a:endParaRPr>
          </a:p>
          <a:p>
            <a:pPr marL="325438" indent="-325438">
              <a:spcBef>
                <a:spcPts val="600"/>
              </a:spcBef>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pPr>
            <a:endParaRPr lang="en-US" sz="1800" b="1" dirty="0">
              <a:solidFill>
                <a:schemeClr val="tx1"/>
              </a:solidFill>
              <a:latin typeface="Verdana"/>
              <a:ea typeface="+mn-ea"/>
              <a:cs typeface="Verdana"/>
            </a:endParaRPr>
          </a:p>
          <a:p>
            <a:pPr marL="325438" indent="-325438">
              <a:lnSpc>
                <a:spcPct val="120000"/>
              </a:lnSpc>
              <a:spcBef>
                <a:spcPts val="450"/>
              </a:spcBef>
              <a:buClrTx/>
              <a:buFontTx/>
              <a:buNone/>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pPr>
            <a:endParaRPr lang="en-US" sz="1400" b="1" dirty="0">
              <a:solidFill>
                <a:srgbClr val="404040"/>
              </a:solidFill>
              <a:latin typeface="Verdana"/>
              <a:ea typeface="+mn-ea"/>
              <a:cs typeface="Verdana"/>
            </a:endParaRPr>
          </a:p>
          <a:p>
            <a:pPr marL="325438" indent="-325438">
              <a:lnSpc>
                <a:spcPct val="120000"/>
              </a:lnSpc>
              <a:spcBef>
                <a:spcPts val="450"/>
              </a:spcBef>
              <a:buClrTx/>
              <a:buFontTx/>
              <a:buNone/>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pPr>
            <a:endParaRPr lang="en-US" sz="1400" b="1" dirty="0">
              <a:solidFill>
                <a:srgbClr val="404040"/>
              </a:solidFill>
              <a:latin typeface="Verdana"/>
              <a:ea typeface="+mn-ea"/>
              <a:cs typeface="Verdana"/>
            </a:endParaRPr>
          </a:p>
        </p:txBody>
      </p:sp>
      <p:cxnSp>
        <p:nvCxnSpPr>
          <p:cNvPr id="32773" name="Connettore 2 9"/>
          <p:cNvCxnSpPr>
            <a:cxnSpLocks noChangeShapeType="1"/>
          </p:cNvCxnSpPr>
          <p:nvPr/>
        </p:nvCxnSpPr>
        <p:spPr bwMode="auto">
          <a:xfrm flipH="1" flipV="1">
            <a:off x="900113" y="5157788"/>
            <a:ext cx="1943100" cy="360362"/>
          </a:xfrm>
          <a:prstGeom prst="straightConnector1">
            <a:avLst/>
          </a:prstGeom>
          <a:noFill/>
          <a:ln w="25400" algn="ctr">
            <a:solidFill>
              <a:schemeClr val="tx1"/>
            </a:solidFill>
            <a:round/>
            <a:headEnd/>
            <a:tailEnd type="arrow" w="med" len="med"/>
          </a:ln>
        </p:spPr>
      </p:cxnSp>
      <p:cxnSp>
        <p:nvCxnSpPr>
          <p:cNvPr id="32774" name="Connettore 2 12"/>
          <p:cNvCxnSpPr>
            <a:cxnSpLocks noChangeShapeType="1"/>
          </p:cNvCxnSpPr>
          <p:nvPr/>
        </p:nvCxnSpPr>
        <p:spPr bwMode="auto">
          <a:xfrm>
            <a:off x="2987675" y="5589588"/>
            <a:ext cx="647700" cy="0"/>
          </a:xfrm>
          <a:prstGeom prst="straightConnector1">
            <a:avLst/>
          </a:prstGeom>
          <a:noFill/>
          <a:ln w="25400" algn="ctr">
            <a:solidFill>
              <a:schemeClr val="tx1"/>
            </a:solidFill>
            <a:round/>
            <a:headEnd/>
            <a:tailEnd type="arrow" w="med" len="med"/>
          </a:ln>
        </p:spPr>
      </p:cxnSp>
      <p:cxnSp>
        <p:nvCxnSpPr>
          <p:cNvPr id="32775" name="Connettore 2 9"/>
          <p:cNvCxnSpPr>
            <a:cxnSpLocks noChangeShapeType="1"/>
          </p:cNvCxnSpPr>
          <p:nvPr/>
        </p:nvCxnSpPr>
        <p:spPr bwMode="auto">
          <a:xfrm flipH="1">
            <a:off x="1403350" y="5661025"/>
            <a:ext cx="1439863" cy="504825"/>
          </a:xfrm>
          <a:prstGeom prst="straightConnector1">
            <a:avLst/>
          </a:prstGeom>
          <a:noFill/>
          <a:ln w="25400" algn="ctr">
            <a:solidFill>
              <a:schemeClr val="tx1"/>
            </a:solidFill>
            <a:round/>
            <a:headEnd/>
            <a:tailEnd type="arrow" w="med" len="med"/>
          </a:ln>
        </p:spPr>
      </p:cxnSp>
      <p:sp>
        <p:nvSpPr>
          <p:cNvPr id="19" name="Text Box 2"/>
          <p:cNvSpPr txBox="1">
            <a:spLocks noChangeArrowheads="1"/>
          </p:cNvSpPr>
          <p:nvPr/>
        </p:nvSpPr>
        <p:spPr bwMode="auto">
          <a:xfrm>
            <a:off x="5508625" y="2205038"/>
            <a:ext cx="2703513" cy="358775"/>
          </a:xfrm>
          <a:prstGeom prst="rect">
            <a:avLst/>
          </a:prstGeom>
          <a:noFill/>
          <a:ln w="9525">
            <a:noFill/>
            <a:round/>
            <a:headEnd/>
            <a:tailEnd/>
          </a:ln>
        </p:spPr>
        <p:txBody>
          <a:bodyPr lIns="90000" tIns="46800" rIns="90000" bIns="46800"/>
          <a:lstStyle/>
          <a:p>
            <a:pPr marL="325438" indent="-325438" algn="ctr">
              <a:lnSpc>
                <a:spcPct val="120000"/>
              </a:lnSpc>
              <a:spcBef>
                <a:spcPts val="450"/>
              </a:spcBef>
              <a:buSzPct val="150000"/>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pPr>
            <a:r>
              <a:rPr lang="en-US" b="1" dirty="0">
                <a:solidFill>
                  <a:schemeClr val="tx1"/>
                </a:solidFill>
                <a:latin typeface="+mn-lt"/>
                <a:cs typeface="Verdana"/>
              </a:rPr>
              <a:t>Condor view</a:t>
            </a:r>
            <a:endParaRPr lang="en-US" sz="1800" b="1" dirty="0">
              <a:solidFill>
                <a:srgbClr val="404040"/>
              </a:solidFill>
              <a:latin typeface="+mn-lt"/>
              <a:cs typeface="Verdana"/>
            </a:endParaRPr>
          </a:p>
          <a:p>
            <a:pPr marL="325438" indent="-325438">
              <a:spcBef>
                <a:spcPts val="600"/>
              </a:spcBef>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pPr>
            <a:endParaRPr lang="en-US" sz="1800" b="1" dirty="0">
              <a:solidFill>
                <a:schemeClr val="tx1"/>
              </a:solidFill>
              <a:latin typeface="Verdana"/>
              <a:ea typeface="+mn-ea"/>
              <a:cs typeface="Verdana"/>
            </a:endParaRPr>
          </a:p>
          <a:p>
            <a:pPr marL="325438" indent="-325438">
              <a:lnSpc>
                <a:spcPct val="120000"/>
              </a:lnSpc>
              <a:spcBef>
                <a:spcPts val="450"/>
              </a:spcBef>
              <a:buClrTx/>
              <a:buFontTx/>
              <a:buNone/>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pPr>
            <a:endParaRPr lang="en-US" sz="1400" b="1" dirty="0">
              <a:solidFill>
                <a:srgbClr val="404040"/>
              </a:solidFill>
              <a:latin typeface="Verdana"/>
              <a:ea typeface="+mn-ea"/>
              <a:cs typeface="Verdana"/>
            </a:endParaRPr>
          </a:p>
          <a:p>
            <a:pPr marL="325438" indent="-325438">
              <a:lnSpc>
                <a:spcPct val="120000"/>
              </a:lnSpc>
              <a:spcBef>
                <a:spcPts val="450"/>
              </a:spcBef>
              <a:buClrTx/>
              <a:buFontTx/>
              <a:buNone/>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pPr>
            <a:endParaRPr lang="en-US" sz="1400" b="1" dirty="0">
              <a:solidFill>
                <a:srgbClr val="404040"/>
              </a:solidFill>
              <a:latin typeface="Verdana"/>
              <a:ea typeface="+mn-ea"/>
              <a:cs typeface="Verdana"/>
            </a:endParaRPr>
          </a:p>
        </p:txBody>
      </p:sp>
      <p:pic>
        <p:nvPicPr>
          <p:cNvPr id="32777" name="Picture 6"/>
          <p:cNvPicPr>
            <a:picLocks noChangeAspect="1" noChangeArrowheads="1"/>
          </p:cNvPicPr>
          <p:nvPr/>
        </p:nvPicPr>
        <p:blipFill>
          <a:blip r:embed="rId4" cstate="print"/>
          <a:srcRect/>
          <a:stretch>
            <a:fillRect/>
          </a:stretch>
        </p:blipFill>
        <p:spPr bwMode="auto">
          <a:xfrm>
            <a:off x="611188" y="1773238"/>
            <a:ext cx="1446212" cy="792162"/>
          </a:xfrm>
          <a:prstGeom prst="rect">
            <a:avLst/>
          </a:prstGeom>
          <a:noFill/>
          <a:ln w="9525">
            <a:noFill/>
            <a:miter lim="800000"/>
            <a:headEnd/>
            <a:tailEnd/>
          </a:ln>
        </p:spPr>
      </p:pic>
      <p:sp>
        <p:nvSpPr>
          <p:cNvPr id="23" name="Text Box 2"/>
          <p:cNvSpPr txBox="1">
            <a:spLocks noChangeArrowheads="1"/>
          </p:cNvSpPr>
          <p:nvPr/>
        </p:nvSpPr>
        <p:spPr bwMode="auto">
          <a:xfrm>
            <a:off x="1908175" y="1917700"/>
            <a:ext cx="1295400" cy="360363"/>
          </a:xfrm>
          <a:prstGeom prst="rect">
            <a:avLst/>
          </a:prstGeom>
          <a:noFill/>
          <a:ln w="9525">
            <a:noFill/>
            <a:round/>
            <a:headEnd/>
            <a:tailEnd/>
          </a:ln>
        </p:spPr>
        <p:txBody>
          <a:bodyPr lIns="90000" tIns="46800" rIns="90000" bIns="46800"/>
          <a:lstStyle/>
          <a:p>
            <a:pPr marL="325438" indent="-325438" algn="ctr">
              <a:lnSpc>
                <a:spcPct val="120000"/>
              </a:lnSpc>
              <a:spcBef>
                <a:spcPts val="450"/>
              </a:spcBef>
              <a:buSzPct val="150000"/>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pPr>
            <a:r>
              <a:rPr lang="en-US" b="1" dirty="0">
                <a:solidFill>
                  <a:schemeClr val="tx1"/>
                </a:solidFill>
                <a:latin typeface="+mn-lt"/>
                <a:cs typeface="Verdana"/>
              </a:rPr>
              <a:t>Gratia</a:t>
            </a:r>
            <a:endParaRPr lang="en-US" sz="1800" b="1" dirty="0">
              <a:solidFill>
                <a:srgbClr val="404040"/>
              </a:solidFill>
              <a:latin typeface="+mn-lt"/>
              <a:cs typeface="Verdana"/>
            </a:endParaRPr>
          </a:p>
          <a:p>
            <a:pPr marL="325438" indent="-325438">
              <a:spcBef>
                <a:spcPts val="600"/>
              </a:spcBef>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pPr>
            <a:endParaRPr lang="en-US" sz="1800" b="1" dirty="0">
              <a:solidFill>
                <a:schemeClr val="tx1"/>
              </a:solidFill>
              <a:latin typeface="Verdana"/>
              <a:ea typeface="+mn-ea"/>
              <a:cs typeface="Verdana"/>
            </a:endParaRPr>
          </a:p>
          <a:p>
            <a:pPr marL="325438" indent="-325438">
              <a:lnSpc>
                <a:spcPct val="120000"/>
              </a:lnSpc>
              <a:spcBef>
                <a:spcPts val="450"/>
              </a:spcBef>
              <a:buClrTx/>
              <a:buFontTx/>
              <a:buNone/>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pPr>
            <a:endParaRPr lang="en-US" sz="1400" b="1" dirty="0">
              <a:solidFill>
                <a:srgbClr val="404040"/>
              </a:solidFill>
              <a:latin typeface="Verdana"/>
              <a:ea typeface="+mn-ea"/>
              <a:cs typeface="Verdana"/>
            </a:endParaRPr>
          </a:p>
          <a:p>
            <a:pPr marL="325438" indent="-325438">
              <a:lnSpc>
                <a:spcPct val="120000"/>
              </a:lnSpc>
              <a:spcBef>
                <a:spcPts val="450"/>
              </a:spcBef>
              <a:buClrTx/>
              <a:buFontTx/>
              <a:buNone/>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pPr>
            <a:endParaRPr lang="en-US" sz="1400" b="1" dirty="0">
              <a:solidFill>
                <a:srgbClr val="404040"/>
              </a:solidFill>
              <a:latin typeface="Verdana"/>
              <a:ea typeface="+mn-ea"/>
              <a:cs typeface="Verdana"/>
            </a:endParaRPr>
          </a:p>
        </p:txBody>
      </p:sp>
      <p:pic>
        <p:nvPicPr>
          <p:cNvPr id="32779" name="Picture 7"/>
          <p:cNvPicPr>
            <a:picLocks noChangeAspect="1" noChangeArrowheads="1"/>
          </p:cNvPicPr>
          <p:nvPr/>
        </p:nvPicPr>
        <p:blipFill>
          <a:blip r:embed="rId5" cstate="print"/>
          <a:srcRect/>
          <a:stretch>
            <a:fillRect/>
          </a:stretch>
        </p:blipFill>
        <p:spPr bwMode="auto">
          <a:xfrm>
            <a:off x="5540375" y="1628775"/>
            <a:ext cx="2560638" cy="620713"/>
          </a:xfrm>
          <a:prstGeom prst="rect">
            <a:avLst/>
          </a:prstGeom>
          <a:noFill/>
          <a:ln w="9525">
            <a:noFill/>
            <a:miter lim="800000"/>
            <a:headEnd/>
            <a:tailEnd/>
          </a:ln>
        </p:spPr>
      </p:pic>
      <p:pic>
        <p:nvPicPr>
          <p:cNvPr id="32780" name="Picture 14"/>
          <p:cNvPicPr>
            <a:picLocks noChangeAspect="1" noChangeArrowheads="1"/>
          </p:cNvPicPr>
          <p:nvPr/>
        </p:nvPicPr>
        <p:blipFill>
          <a:blip r:embed="rId6" cstate="print"/>
          <a:srcRect/>
          <a:stretch>
            <a:fillRect/>
          </a:stretch>
        </p:blipFill>
        <p:spPr bwMode="auto">
          <a:xfrm>
            <a:off x="4337050" y="2852738"/>
            <a:ext cx="4699000" cy="1944687"/>
          </a:xfrm>
          <a:prstGeom prst="rect">
            <a:avLst/>
          </a:prstGeom>
          <a:noFill/>
          <a:ln w="9525">
            <a:noFill/>
            <a:miter lim="800000"/>
            <a:headEnd/>
            <a:tailEnd/>
          </a:ln>
        </p:spPr>
      </p:pic>
      <p:pic>
        <p:nvPicPr>
          <p:cNvPr id="32781" name="Picture 15"/>
          <p:cNvPicPr>
            <a:picLocks noChangeAspect="1" noChangeArrowheads="1"/>
          </p:cNvPicPr>
          <p:nvPr/>
        </p:nvPicPr>
        <p:blipFill>
          <a:blip r:embed="rId7" cstate="print"/>
          <a:srcRect/>
          <a:stretch>
            <a:fillRect/>
          </a:stretch>
        </p:blipFill>
        <p:spPr bwMode="auto">
          <a:xfrm>
            <a:off x="3738563" y="5149850"/>
            <a:ext cx="5154612" cy="800100"/>
          </a:xfrm>
          <a:prstGeom prst="rect">
            <a:avLst/>
          </a:prstGeom>
          <a:noFill/>
          <a:ln w="9525">
            <a:noFill/>
            <a:miter lim="800000"/>
            <a:headEnd/>
            <a:tailEnd/>
          </a:ln>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3" cstate="print"/>
          <a:srcRect/>
          <a:stretch>
            <a:fillRect/>
          </a:stretch>
        </p:blipFill>
        <p:spPr bwMode="auto">
          <a:xfrm>
            <a:off x="1042988" y="2829197"/>
            <a:ext cx="7026275" cy="3840163"/>
          </a:xfrm>
          <a:prstGeom prst="rect">
            <a:avLst/>
          </a:prstGeom>
          <a:noFill/>
          <a:ln w="9525">
            <a:noFill/>
            <a:miter lim="800000"/>
            <a:headEnd/>
            <a:tailEnd/>
          </a:ln>
        </p:spPr>
      </p:pic>
      <p:sp>
        <p:nvSpPr>
          <p:cNvPr id="11266" name="Text Box 1"/>
          <p:cNvSpPr txBox="1">
            <a:spLocks noChangeArrowheads="1"/>
          </p:cNvSpPr>
          <p:nvPr/>
        </p:nvSpPr>
        <p:spPr bwMode="auto">
          <a:xfrm>
            <a:off x="1042988" y="188913"/>
            <a:ext cx="7416800" cy="576262"/>
          </a:xfrm>
          <a:prstGeom prst="rect">
            <a:avLst/>
          </a:prstGeom>
          <a:noFill/>
          <a:ln w="9360">
            <a:noFill/>
            <a:miter lim="800000"/>
            <a:headEnd/>
            <a:tailEnd/>
          </a:ln>
        </p:spPr>
        <p:txBody>
          <a:bodyPr lIns="90000" tIns="46800" rIns="90000" bIns="46800" anchor="ct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800" b="1" dirty="0" smtClean="0">
                <a:solidFill>
                  <a:schemeClr val="accent2"/>
                </a:solidFill>
                <a:effectLst>
                  <a:outerShdw blurRad="38100" dist="38100" dir="2700000" algn="tl">
                    <a:srgbClr val="C0C0C0"/>
                  </a:outerShdw>
                </a:effectLst>
                <a:latin typeface="Calibri" pitchFamily="34" charset="0"/>
              </a:rPr>
              <a:t>Looking at the wider context...</a:t>
            </a:r>
            <a:endParaRPr lang="en-GB" sz="2800" b="1" dirty="0">
              <a:solidFill>
                <a:schemeClr val="accent2"/>
              </a:solidFill>
              <a:effectLst>
                <a:outerShdw blurRad="38100" dist="38100" dir="2700000" algn="tl">
                  <a:srgbClr val="C0C0C0"/>
                </a:outerShdw>
              </a:effectLst>
              <a:latin typeface="Calibri" pitchFamily="34" charset="0"/>
            </a:endParaRPr>
          </a:p>
        </p:txBody>
      </p:sp>
      <p:sp>
        <p:nvSpPr>
          <p:cNvPr id="11267" name="Text Box 2"/>
          <p:cNvSpPr txBox="1">
            <a:spLocks noChangeArrowheads="1"/>
          </p:cNvSpPr>
          <p:nvPr/>
        </p:nvSpPr>
        <p:spPr bwMode="auto">
          <a:xfrm>
            <a:off x="755650" y="908050"/>
            <a:ext cx="7888288" cy="2088902"/>
          </a:xfrm>
          <a:prstGeom prst="rect">
            <a:avLst/>
          </a:prstGeom>
          <a:noFill/>
          <a:ln w="9525">
            <a:noFill/>
            <a:round/>
            <a:headEnd/>
            <a:tailEnd/>
          </a:ln>
        </p:spPr>
        <p:txBody>
          <a:bodyPr lIns="90000" tIns="46800" rIns="90000" bIns="46800"/>
          <a:lstStyle/>
          <a:p>
            <a:pPr marL="325438" indent="-325438">
              <a:spcBef>
                <a:spcPts val="0"/>
              </a:spcBef>
              <a:buFont typeface="Tahoma" pitchFamily="32" charset="0"/>
              <a:buChar char="•"/>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pPr>
            <a:r>
              <a:rPr lang="en-US" sz="1600" b="1" dirty="0" err="1" smtClean="0">
                <a:solidFill>
                  <a:srgbClr val="404040"/>
                </a:solidFill>
                <a:latin typeface="+mn-lt"/>
                <a:ea typeface="+mn-ea"/>
                <a:cs typeface="Verdana"/>
              </a:rPr>
              <a:t>WeNMR</a:t>
            </a:r>
            <a:r>
              <a:rPr lang="en-US" sz="1600" b="1" dirty="0" smtClean="0">
                <a:solidFill>
                  <a:srgbClr val="404040"/>
                </a:solidFill>
                <a:latin typeface="+mn-lt"/>
                <a:ea typeface="+mn-ea"/>
                <a:cs typeface="Verdana"/>
              </a:rPr>
              <a:t> collaborated with EU PF7 CHAIN Project (and now its follow-up CHAIN-REDS) to deliver an Interoperability Demo at the EGI TF 2012 of September</a:t>
            </a:r>
          </a:p>
          <a:p>
            <a:pPr marL="325438" indent="-325438">
              <a:spcBef>
                <a:spcPts val="600"/>
              </a:spcBef>
              <a:buFont typeface="Tahoma" pitchFamily="32" charset="0"/>
              <a:buChar char="•"/>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pPr>
            <a:r>
              <a:rPr lang="en-US" sz="1600" b="1" dirty="0" smtClean="0">
                <a:solidFill>
                  <a:srgbClr val="404040"/>
                </a:solidFill>
                <a:latin typeface="+mn-lt"/>
                <a:ea typeface="+mn-ea"/>
                <a:cs typeface="Verdana"/>
              </a:rPr>
              <a:t>Science Gateway approach adopting  worldwide standards as OGF (Open Grid Forum) SAGA (Simple API for Grid Applications) and its JSAGA implementation</a:t>
            </a:r>
          </a:p>
          <a:p>
            <a:pPr marL="325438" indent="-325438">
              <a:spcBef>
                <a:spcPts val="600"/>
              </a:spcBef>
              <a:buFont typeface="Tahoma" pitchFamily="32" charset="0"/>
              <a:buChar char="•"/>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pPr>
            <a:r>
              <a:rPr lang="en-US" sz="1600" b="1" dirty="0" smtClean="0">
                <a:solidFill>
                  <a:srgbClr val="404040"/>
                </a:solidFill>
                <a:latin typeface="+mn-lt"/>
                <a:ea typeface="+mn-ea"/>
                <a:cs typeface="Verdana"/>
              </a:rPr>
              <a:t>The same JSAGA components developed by CHAIN can be re-used </a:t>
            </a:r>
          </a:p>
          <a:p>
            <a:pPr marL="325438" indent="-325438">
              <a:spcBef>
                <a:spcPts val="600"/>
              </a:spcBef>
              <a:buFont typeface="Tahoma" pitchFamily="32" charset="0"/>
              <a:buChar char="•"/>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pPr>
            <a:r>
              <a:rPr lang="en-US" sz="1600" b="1" dirty="0" smtClean="0">
                <a:solidFill>
                  <a:srgbClr val="404040"/>
                </a:solidFill>
                <a:latin typeface="+mn-lt"/>
                <a:ea typeface="+mn-ea"/>
                <a:cs typeface="Verdana"/>
              </a:rPr>
              <a:t>JSAGA Condor adaptor under development by our team</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1"/>
          <p:cNvSpPr txBox="1">
            <a:spLocks noChangeArrowheads="1"/>
          </p:cNvSpPr>
          <p:nvPr/>
        </p:nvSpPr>
        <p:spPr bwMode="auto">
          <a:xfrm>
            <a:off x="1187450" y="260350"/>
            <a:ext cx="6553200" cy="576263"/>
          </a:xfrm>
          <a:prstGeom prst="rect">
            <a:avLst/>
          </a:prstGeom>
          <a:noFill/>
          <a:ln w="9360">
            <a:noFill/>
            <a:miter lim="800000"/>
            <a:headEnd/>
            <a:tailEnd/>
          </a:ln>
        </p:spPr>
        <p:txBody>
          <a:bodyPr lIns="90000" tIns="46800" rIns="90000" bIns="46800" anchor="ct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3200" b="1" dirty="0">
                <a:solidFill>
                  <a:schemeClr val="accent2"/>
                </a:solidFill>
                <a:effectLst>
                  <a:outerShdw blurRad="38100" dist="38100" dir="2700000" algn="tl">
                    <a:srgbClr val="C0C0C0"/>
                  </a:outerShdw>
                </a:effectLst>
                <a:latin typeface="Calibri" pitchFamily="34" charset="0"/>
              </a:rPr>
              <a:t>Next steps</a:t>
            </a:r>
          </a:p>
        </p:txBody>
      </p:sp>
      <p:sp>
        <p:nvSpPr>
          <p:cNvPr id="11267" name="Text Box 2"/>
          <p:cNvSpPr txBox="1">
            <a:spLocks noChangeArrowheads="1"/>
          </p:cNvSpPr>
          <p:nvPr/>
        </p:nvSpPr>
        <p:spPr bwMode="auto">
          <a:xfrm>
            <a:off x="427038" y="1124992"/>
            <a:ext cx="8177212" cy="5328344"/>
          </a:xfrm>
          <a:prstGeom prst="rect">
            <a:avLst/>
          </a:prstGeom>
          <a:noFill/>
          <a:ln w="9525">
            <a:noFill/>
            <a:round/>
            <a:headEnd/>
            <a:tailEnd/>
          </a:ln>
        </p:spPr>
        <p:txBody>
          <a:bodyPr lIns="90000" tIns="46800" rIns="90000" bIns="46800"/>
          <a:lstStyle/>
          <a:p>
            <a:pPr marL="342900" indent="-342900">
              <a:spcBef>
                <a:spcPts val="1200"/>
              </a:spcBef>
              <a:spcAft>
                <a:spcPts val="600"/>
              </a:spcAft>
              <a:buSzPct val="150000"/>
              <a:buFont typeface="Arial"/>
              <a:buChar char="•"/>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pPr>
            <a:r>
              <a:rPr lang="en-US" sz="2200" b="1" smtClean="0">
                <a:solidFill>
                  <a:schemeClr val="tx1"/>
                </a:solidFill>
                <a:latin typeface="+mn-lt"/>
                <a:cs typeface="Verdana"/>
              </a:rPr>
              <a:t>The </a:t>
            </a:r>
            <a:r>
              <a:rPr lang="en-US" sz="2200" b="1" dirty="0" smtClean="0">
                <a:solidFill>
                  <a:schemeClr val="tx1"/>
                </a:solidFill>
                <a:latin typeface="+mn-lt"/>
                <a:cs typeface="Verdana"/>
              </a:rPr>
              <a:t>pilot project to submit jobs from </a:t>
            </a:r>
            <a:r>
              <a:rPr lang="en-US" sz="2200" b="1" dirty="0" err="1" smtClean="0">
                <a:solidFill>
                  <a:schemeClr val="tx1"/>
                </a:solidFill>
                <a:latin typeface="+mn-lt"/>
                <a:cs typeface="Verdana"/>
              </a:rPr>
              <a:t>WeNMR</a:t>
            </a:r>
            <a:r>
              <a:rPr lang="en-US" sz="2200" b="1" dirty="0" smtClean="0">
                <a:solidFill>
                  <a:schemeClr val="tx1"/>
                </a:solidFill>
                <a:latin typeface="+mn-lt"/>
                <a:cs typeface="Verdana"/>
              </a:rPr>
              <a:t> to </a:t>
            </a:r>
            <a:r>
              <a:rPr lang="en-US" sz="2200" b="1" dirty="0" err="1" smtClean="0">
                <a:solidFill>
                  <a:schemeClr val="tx1"/>
                </a:solidFill>
                <a:latin typeface="+mn-lt"/>
                <a:cs typeface="Verdana"/>
              </a:rPr>
              <a:t>SBGrid</a:t>
            </a:r>
            <a:r>
              <a:rPr lang="en-US" sz="2200" b="1" dirty="0" smtClean="0">
                <a:solidFill>
                  <a:schemeClr val="tx1"/>
                </a:solidFill>
                <a:latin typeface="+mn-lt"/>
                <a:cs typeface="Verdana"/>
              </a:rPr>
              <a:t>/OSG needs to be </a:t>
            </a:r>
            <a:r>
              <a:rPr lang="en-US" sz="2200" b="1" dirty="0" smtClean="0">
                <a:solidFill>
                  <a:schemeClr val="accent6"/>
                </a:solidFill>
                <a:latin typeface="+mn-lt"/>
                <a:cs typeface="Verdana"/>
              </a:rPr>
              <a:t>transitioned to production</a:t>
            </a:r>
          </a:p>
          <a:p>
            <a:pPr marL="1068388" lvl="1" indent="-325438">
              <a:spcBef>
                <a:spcPts val="1200"/>
              </a:spcBef>
              <a:spcAft>
                <a:spcPts val="600"/>
              </a:spcAft>
              <a:buSzPct val="150000"/>
              <a:buFont typeface="Wingdings" pitchFamily="2" charset="2"/>
              <a:buChar char="ü"/>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pPr>
            <a:r>
              <a:rPr lang="en-US" sz="2000" dirty="0" smtClean="0">
                <a:solidFill>
                  <a:schemeClr val="tx1"/>
                </a:solidFill>
                <a:latin typeface="+mn-lt"/>
                <a:cs typeface="Verdana"/>
              </a:rPr>
              <a:t>significant work required to adapt the job management scripts lying behind the </a:t>
            </a:r>
            <a:r>
              <a:rPr lang="en-US" sz="2000" dirty="0" err="1" smtClean="0">
                <a:solidFill>
                  <a:schemeClr val="tx1"/>
                </a:solidFill>
                <a:latin typeface="+mn-lt"/>
                <a:cs typeface="Verdana"/>
              </a:rPr>
              <a:t>WeNMR</a:t>
            </a:r>
            <a:r>
              <a:rPr lang="en-US" sz="2000" dirty="0" smtClean="0">
                <a:solidFill>
                  <a:schemeClr val="tx1"/>
                </a:solidFill>
                <a:latin typeface="+mn-lt"/>
                <a:cs typeface="Verdana"/>
              </a:rPr>
              <a:t> portals </a:t>
            </a:r>
          </a:p>
          <a:p>
            <a:pPr marL="1468438" lvl="2" indent="-325438">
              <a:spcBef>
                <a:spcPts val="600"/>
              </a:spcBef>
              <a:spcAft>
                <a:spcPts val="600"/>
              </a:spcAft>
              <a:buSzPct val="150000"/>
              <a:buFont typeface="Wingdings" pitchFamily="2" charset="2"/>
              <a:buChar char="Ø"/>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pPr>
            <a:r>
              <a:rPr lang="en-US" sz="1800" dirty="0" smtClean="0">
                <a:solidFill>
                  <a:schemeClr val="tx1"/>
                </a:solidFill>
                <a:latin typeface="+mn-lt"/>
                <a:cs typeface="Verdana"/>
              </a:rPr>
              <a:t>from the </a:t>
            </a:r>
            <a:r>
              <a:rPr lang="en-US" sz="1800" dirty="0" err="1" smtClean="0">
                <a:solidFill>
                  <a:schemeClr val="tx1"/>
                </a:solidFill>
                <a:latin typeface="+mn-lt"/>
                <a:cs typeface="Verdana"/>
              </a:rPr>
              <a:t>gLite</a:t>
            </a:r>
            <a:r>
              <a:rPr lang="en-US" sz="1800" dirty="0" smtClean="0">
                <a:solidFill>
                  <a:schemeClr val="tx1"/>
                </a:solidFill>
                <a:latin typeface="+mn-lt"/>
                <a:cs typeface="Verdana"/>
              </a:rPr>
              <a:t>/EMI environment to the Condor environment</a:t>
            </a:r>
          </a:p>
          <a:p>
            <a:pPr marL="1468438" lvl="2" indent="-325438">
              <a:spcBef>
                <a:spcPts val="600"/>
              </a:spcBef>
              <a:spcAft>
                <a:spcPts val="600"/>
              </a:spcAft>
              <a:buSzPct val="150000"/>
              <a:buFont typeface="Wingdings" pitchFamily="2" charset="2"/>
              <a:buChar char="Ø"/>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pPr>
            <a:r>
              <a:rPr lang="en-US" sz="1800" dirty="0" smtClean="0">
                <a:solidFill>
                  <a:schemeClr val="tx1"/>
                </a:solidFill>
                <a:latin typeface="+mn-lt"/>
                <a:cs typeface="Verdana"/>
              </a:rPr>
              <a:t> or alternatively, to implement a SAGA layer to decouple the application level from the underlying middleware stack</a:t>
            </a:r>
          </a:p>
          <a:p>
            <a:pPr marL="325438" indent="-325438">
              <a:spcBef>
                <a:spcPts val="1200"/>
              </a:spcBef>
              <a:spcAft>
                <a:spcPts val="600"/>
              </a:spcAft>
              <a:buSzPct val="150000"/>
              <a:buFont typeface="Arial" pitchFamily="34" charset="0"/>
              <a:buChar char="•"/>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pPr>
            <a:r>
              <a:rPr lang="en-US" sz="2200" b="1" dirty="0" smtClean="0">
                <a:solidFill>
                  <a:schemeClr val="tx1"/>
                </a:solidFill>
                <a:latin typeface="+mn-lt"/>
                <a:cs typeface="Verdana"/>
              </a:rPr>
              <a:t>A reciprocal system allowing submission of </a:t>
            </a:r>
            <a:r>
              <a:rPr lang="en-US" sz="2200" b="1" dirty="0" err="1" smtClean="0">
                <a:solidFill>
                  <a:schemeClr val="tx1"/>
                </a:solidFill>
                <a:latin typeface="+mn-lt"/>
                <a:cs typeface="Verdana"/>
              </a:rPr>
              <a:t>SBGrid</a:t>
            </a:r>
            <a:r>
              <a:rPr lang="en-US" sz="2200" b="1" dirty="0" smtClean="0">
                <a:solidFill>
                  <a:schemeClr val="tx1"/>
                </a:solidFill>
                <a:latin typeface="+mn-lt"/>
                <a:cs typeface="Verdana"/>
              </a:rPr>
              <a:t> jobs to EGI needs to be developed and implemented</a:t>
            </a:r>
          </a:p>
          <a:p>
            <a:pPr marL="325438" indent="-325438">
              <a:spcBef>
                <a:spcPts val="1200"/>
              </a:spcBef>
              <a:spcAft>
                <a:spcPts val="600"/>
              </a:spcAft>
              <a:buSzPct val="150000"/>
              <a:buFont typeface="Arial" pitchFamily="34" charset="0"/>
              <a:buChar char="•"/>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pPr>
            <a:r>
              <a:rPr lang="en-US" sz="2200" b="1" dirty="0" smtClean="0">
                <a:solidFill>
                  <a:schemeClr val="tx1"/>
                </a:solidFill>
                <a:latin typeface="+mn-lt"/>
                <a:ea typeface="+mn-ea"/>
                <a:cs typeface="Verdana"/>
              </a:rPr>
              <a:t>A more flexible accounting system will need to be put in place</a:t>
            </a:r>
          </a:p>
          <a:p>
            <a:pPr marL="1068388" lvl="1" indent="-325438">
              <a:spcBef>
                <a:spcPts val="1200"/>
              </a:spcBef>
              <a:spcAft>
                <a:spcPts val="600"/>
              </a:spcAft>
              <a:buSzPct val="150000"/>
              <a:buFont typeface="Wingdings" pitchFamily="2" charset="2"/>
              <a:buChar char="ü"/>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pPr>
            <a:r>
              <a:rPr lang="en-US" sz="2000" dirty="0" smtClean="0">
                <a:solidFill>
                  <a:schemeClr val="tx1"/>
                </a:solidFill>
                <a:latin typeface="+mn-lt"/>
                <a:ea typeface="+mn-ea"/>
                <a:cs typeface="Verdana"/>
              </a:rPr>
              <a:t>it will provide a basis for load balancing between the two VOs based on cumulative usage rather than dispatching individual computations </a:t>
            </a:r>
            <a:endParaRPr lang="en-US" sz="3200" dirty="0">
              <a:solidFill>
                <a:schemeClr val="tx1"/>
              </a:solidFill>
              <a:latin typeface="+mn-lt"/>
              <a:ea typeface="+mn-ea"/>
              <a:cs typeface="Verdana"/>
            </a:endParaRPr>
          </a:p>
          <a:p>
            <a:pPr marL="325438" indent="-325438">
              <a:lnSpc>
                <a:spcPct val="120000"/>
              </a:lnSpc>
              <a:spcBef>
                <a:spcPts val="450"/>
              </a:spcBef>
              <a:buClrTx/>
              <a:buFontTx/>
              <a:buNone/>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pPr>
            <a:endParaRPr lang="en-US" sz="1800" b="1" dirty="0">
              <a:solidFill>
                <a:srgbClr val="404040"/>
              </a:solidFill>
              <a:latin typeface="+mn-lt"/>
              <a:ea typeface="+mn-ea"/>
              <a:cs typeface="Verdana"/>
            </a:endParaRPr>
          </a:p>
          <a:p>
            <a:pPr marL="325438" indent="-325438">
              <a:lnSpc>
                <a:spcPct val="120000"/>
              </a:lnSpc>
              <a:spcBef>
                <a:spcPts val="450"/>
              </a:spcBef>
              <a:buClrTx/>
              <a:buFontTx/>
              <a:buNone/>
              <a:tabLst>
                <a:tab pos="325438"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pPr>
            <a:endParaRPr lang="en-US" sz="1800" b="1" dirty="0">
              <a:solidFill>
                <a:srgbClr val="404040"/>
              </a:solidFill>
              <a:latin typeface="+mn-lt"/>
              <a:ea typeface="+mn-ea"/>
              <a:cs typeface="Verdana"/>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450"/>
            <a:ext cx="8229600" cy="1143000"/>
          </a:xfrm>
          <a:effectLst>
            <a:outerShdw blurRad="50800" dist="38100" dir="2700000" algn="tl" rotWithShape="0">
              <a:prstClr val="black">
                <a:alpha val="40000"/>
              </a:prstClr>
            </a:outerShdw>
          </a:effectLst>
        </p:spPr>
        <p:txBody>
          <a:bodyPr/>
          <a:lstStyle/>
          <a:p>
            <a:pPr>
              <a:defRPr/>
            </a:pPr>
            <a:r>
              <a:rPr lang="en-US" sz="3600" dirty="0" smtClean="0">
                <a:solidFill>
                  <a:srgbClr val="800000"/>
                </a:solidFill>
              </a:rPr>
              <a:t>Acknowledgments</a:t>
            </a:r>
            <a:endParaRPr lang="en-US" sz="3600" dirty="0">
              <a:solidFill>
                <a:srgbClr val="800000"/>
              </a:solidFill>
            </a:endParaRPr>
          </a:p>
        </p:txBody>
      </p:sp>
      <p:sp>
        <p:nvSpPr>
          <p:cNvPr id="38915" name="Rectangle 9"/>
          <p:cNvSpPr>
            <a:spLocks noChangeArrowheads="1"/>
          </p:cNvSpPr>
          <p:nvPr/>
        </p:nvSpPr>
        <p:spPr bwMode="auto">
          <a:xfrm>
            <a:off x="611188" y="5000625"/>
            <a:ext cx="7848600" cy="71438"/>
          </a:xfrm>
          <a:prstGeom prst="rect">
            <a:avLst/>
          </a:prstGeom>
          <a:gradFill rotWithShape="1">
            <a:gsLst>
              <a:gs pos="0">
                <a:srgbClr val="4D4D4D"/>
              </a:gs>
              <a:gs pos="100000">
                <a:srgbClr val="F6F7F9"/>
              </a:gs>
            </a:gsLst>
            <a:lin ang="0" scaled="1"/>
          </a:gradFill>
          <a:ln w="9525">
            <a:noFill/>
            <a:miter lim="800000"/>
            <a:headEnd/>
            <a:tailEnd/>
          </a:ln>
        </p:spPr>
        <p:txBody>
          <a:bodyPr wrap="none" anchor="ctr"/>
          <a:lstStyle/>
          <a:p>
            <a:endParaRPr lang="it-IT">
              <a:latin typeface="Calibri" pitchFamily="34" charset="0"/>
            </a:endParaRPr>
          </a:p>
        </p:txBody>
      </p:sp>
      <p:sp>
        <p:nvSpPr>
          <p:cNvPr id="13" name="TextBox 12"/>
          <p:cNvSpPr txBox="1"/>
          <p:nvPr/>
        </p:nvSpPr>
        <p:spPr>
          <a:xfrm>
            <a:off x="539750" y="1844675"/>
            <a:ext cx="5526088" cy="523875"/>
          </a:xfrm>
          <a:prstGeom prst="rect">
            <a:avLst/>
          </a:prstGeom>
          <a:noFill/>
        </p:spPr>
        <p:txBody>
          <a:bodyPr wrap="none">
            <a:spAutoFit/>
          </a:bodyPr>
          <a:lstStyle/>
          <a:p>
            <a:pPr fontAlgn="auto">
              <a:spcBef>
                <a:spcPts val="0"/>
              </a:spcBef>
              <a:spcAft>
                <a:spcPts val="0"/>
              </a:spcAft>
              <a:defRPr/>
            </a:pPr>
            <a:r>
              <a:rPr lang="en-US" sz="2800" b="1" dirty="0">
                <a:solidFill>
                  <a:schemeClr val="tx1">
                    <a:lumMod val="75000"/>
                    <a:lumOff val="25000"/>
                  </a:schemeClr>
                </a:solidFill>
                <a:latin typeface="Calibri"/>
                <a:ea typeface="+mn-ea"/>
                <a:cs typeface="Calibri"/>
              </a:rPr>
              <a:t>The </a:t>
            </a:r>
            <a:r>
              <a:rPr lang="en-US" sz="2800" b="1" dirty="0" err="1">
                <a:solidFill>
                  <a:schemeClr val="tx1">
                    <a:lumMod val="75000"/>
                    <a:lumOff val="25000"/>
                  </a:schemeClr>
                </a:solidFill>
                <a:latin typeface="Calibri"/>
                <a:ea typeface="+mn-ea"/>
                <a:cs typeface="Calibri"/>
              </a:rPr>
              <a:t>WeNMR</a:t>
            </a:r>
            <a:r>
              <a:rPr lang="en-US" sz="2800" b="1" dirty="0">
                <a:solidFill>
                  <a:schemeClr val="tx1">
                    <a:lumMod val="75000"/>
                    <a:lumOff val="25000"/>
                  </a:schemeClr>
                </a:solidFill>
                <a:latin typeface="Calibri"/>
                <a:ea typeface="+mn-ea"/>
                <a:cs typeface="Calibri"/>
              </a:rPr>
              <a:t>/EGI/</a:t>
            </a:r>
            <a:r>
              <a:rPr lang="en-US" sz="2800" b="1" dirty="0" err="1">
                <a:solidFill>
                  <a:schemeClr val="tx1">
                    <a:lumMod val="75000"/>
                    <a:lumOff val="25000"/>
                  </a:schemeClr>
                </a:solidFill>
                <a:latin typeface="Calibri"/>
                <a:ea typeface="+mn-ea"/>
                <a:cs typeface="Calibri"/>
              </a:rPr>
              <a:t>SBGrid</a:t>
            </a:r>
            <a:r>
              <a:rPr lang="en-US" sz="2800" b="1" dirty="0">
                <a:solidFill>
                  <a:schemeClr val="tx1">
                    <a:lumMod val="75000"/>
                    <a:lumOff val="25000"/>
                  </a:schemeClr>
                </a:solidFill>
                <a:latin typeface="Calibri"/>
                <a:ea typeface="+mn-ea"/>
                <a:cs typeface="Calibri"/>
              </a:rPr>
              <a:t>/OSG team</a:t>
            </a:r>
          </a:p>
        </p:txBody>
      </p:sp>
      <p:sp>
        <p:nvSpPr>
          <p:cNvPr id="38917" name="Rectangle 9"/>
          <p:cNvSpPr>
            <a:spLocks noChangeArrowheads="1"/>
          </p:cNvSpPr>
          <p:nvPr/>
        </p:nvSpPr>
        <p:spPr bwMode="auto">
          <a:xfrm>
            <a:off x="581025" y="1630363"/>
            <a:ext cx="7848600" cy="71437"/>
          </a:xfrm>
          <a:prstGeom prst="rect">
            <a:avLst/>
          </a:prstGeom>
          <a:gradFill rotWithShape="1">
            <a:gsLst>
              <a:gs pos="0">
                <a:srgbClr val="4D4D4D"/>
              </a:gs>
              <a:gs pos="100000">
                <a:srgbClr val="F6F7F9"/>
              </a:gs>
            </a:gsLst>
            <a:lin ang="0" scaled="1"/>
          </a:gradFill>
          <a:ln w="9525">
            <a:noFill/>
            <a:miter lim="800000"/>
            <a:headEnd/>
            <a:tailEnd/>
          </a:ln>
        </p:spPr>
        <p:txBody>
          <a:bodyPr wrap="none" anchor="ctr"/>
          <a:lstStyle/>
          <a:p>
            <a:endParaRPr lang="it-IT">
              <a:latin typeface="Calibri" pitchFamily="34" charset="0"/>
            </a:endParaRPr>
          </a:p>
        </p:txBody>
      </p:sp>
      <p:sp>
        <p:nvSpPr>
          <p:cNvPr id="16" name="CasellaDiTesto 15"/>
          <p:cNvSpPr txBox="1"/>
          <p:nvPr/>
        </p:nvSpPr>
        <p:spPr>
          <a:xfrm>
            <a:off x="539750" y="2660650"/>
            <a:ext cx="2943113" cy="2123658"/>
          </a:xfrm>
          <a:prstGeom prst="rect">
            <a:avLst/>
          </a:prstGeom>
          <a:noFill/>
        </p:spPr>
        <p:txBody>
          <a:bodyPr wrap="none">
            <a:spAutoFit/>
          </a:bodyPr>
          <a:lstStyle/>
          <a:p>
            <a:pPr>
              <a:defRPr/>
            </a:pPr>
            <a:r>
              <a:rPr lang="en-US" sz="1800" dirty="0" err="1">
                <a:solidFill>
                  <a:schemeClr val="tx1">
                    <a:lumMod val="75000"/>
                    <a:lumOff val="25000"/>
                  </a:schemeClr>
                </a:solidFill>
                <a:latin typeface="Verdana" pitchFamily="34" charset="0"/>
                <a:ea typeface="Verdana" pitchFamily="34" charset="0"/>
                <a:cs typeface="Verdana" pitchFamily="34" charset="0"/>
              </a:rPr>
              <a:t>Alexandre</a:t>
            </a:r>
            <a:r>
              <a:rPr lang="en-US" sz="1800" dirty="0">
                <a:solidFill>
                  <a:schemeClr val="tx1">
                    <a:lumMod val="75000"/>
                    <a:lumOff val="25000"/>
                  </a:schemeClr>
                </a:solidFill>
                <a:latin typeface="Verdana" pitchFamily="34" charset="0"/>
                <a:ea typeface="Verdana" pitchFamily="34" charset="0"/>
                <a:cs typeface="Verdana" pitchFamily="34" charset="0"/>
              </a:rPr>
              <a:t> M.J.J. </a:t>
            </a:r>
            <a:r>
              <a:rPr lang="en-US" sz="1800" dirty="0" err="1">
                <a:solidFill>
                  <a:schemeClr val="tx1">
                    <a:lumMod val="75000"/>
                    <a:lumOff val="25000"/>
                  </a:schemeClr>
                </a:solidFill>
                <a:latin typeface="Verdana" pitchFamily="34" charset="0"/>
                <a:ea typeface="Verdana" pitchFamily="34" charset="0"/>
                <a:cs typeface="Verdana" pitchFamily="34" charset="0"/>
              </a:rPr>
              <a:t>Bonvin</a:t>
            </a:r>
            <a:endParaRPr lang="en-US" sz="1800" dirty="0">
              <a:solidFill>
                <a:schemeClr val="tx1">
                  <a:lumMod val="75000"/>
                  <a:lumOff val="25000"/>
                </a:schemeClr>
              </a:solidFill>
              <a:latin typeface="Verdana" pitchFamily="34" charset="0"/>
              <a:ea typeface="Verdana" pitchFamily="34" charset="0"/>
              <a:cs typeface="Verdana" pitchFamily="34" charset="0"/>
            </a:endParaRPr>
          </a:p>
          <a:p>
            <a:pPr>
              <a:defRPr/>
            </a:pPr>
            <a:r>
              <a:rPr lang="en-US" sz="1800" dirty="0">
                <a:solidFill>
                  <a:schemeClr val="tx1">
                    <a:lumMod val="75000"/>
                    <a:lumOff val="25000"/>
                  </a:schemeClr>
                </a:solidFill>
                <a:latin typeface="Verdana" pitchFamily="34" charset="0"/>
                <a:ea typeface="Verdana" pitchFamily="34" charset="0"/>
                <a:cs typeface="Verdana" pitchFamily="34" charset="0"/>
              </a:rPr>
              <a:t>Christophe </a:t>
            </a:r>
            <a:r>
              <a:rPr lang="en-US" sz="1800" dirty="0" smtClean="0">
                <a:solidFill>
                  <a:schemeClr val="tx1">
                    <a:lumMod val="75000"/>
                    <a:lumOff val="25000"/>
                  </a:schemeClr>
                </a:solidFill>
                <a:latin typeface="Verdana" pitchFamily="34" charset="0"/>
                <a:ea typeface="Verdana" pitchFamily="34" charset="0"/>
                <a:cs typeface="Verdana" pitchFamily="34" charset="0"/>
              </a:rPr>
              <a:t>Schmitz</a:t>
            </a:r>
            <a:endParaRPr lang="en-US" sz="1800" dirty="0">
              <a:solidFill>
                <a:schemeClr val="tx1">
                  <a:lumMod val="75000"/>
                  <a:lumOff val="25000"/>
                </a:schemeClr>
              </a:solidFill>
              <a:latin typeface="Verdana" pitchFamily="34" charset="0"/>
              <a:ea typeface="Verdana" pitchFamily="34" charset="0"/>
              <a:cs typeface="Verdana" pitchFamily="34" charset="0"/>
            </a:endParaRPr>
          </a:p>
          <a:p>
            <a:pPr>
              <a:defRPr/>
            </a:pPr>
            <a:r>
              <a:rPr lang="en-US" sz="1800" dirty="0">
                <a:solidFill>
                  <a:schemeClr val="tx1">
                    <a:lumMod val="75000"/>
                    <a:lumOff val="25000"/>
                  </a:schemeClr>
                </a:solidFill>
                <a:latin typeface="Verdana" pitchFamily="34" charset="0"/>
                <a:ea typeface="Verdana" pitchFamily="34" charset="0"/>
                <a:cs typeface="Verdana" pitchFamily="34" charset="0"/>
              </a:rPr>
              <a:t>Marco </a:t>
            </a:r>
            <a:r>
              <a:rPr lang="en-US" sz="1800" dirty="0" err="1">
                <a:solidFill>
                  <a:schemeClr val="tx1">
                    <a:lumMod val="75000"/>
                    <a:lumOff val="25000"/>
                  </a:schemeClr>
                </a:solidFill>
                <a:latin typeface="Verdana" pitchFamily="34" charset="0"/>
                <a:ea typeface="Verdana" pitchFamily="34" charset="0"/>
                <a:cs typeface="Verdana" pitchFamily="34" charset="0"/>
              </a:rPr>
              <a:t>Verlato</a:t>
            </a:r>
            <a:endParaRPr lang="en-US" sz="1800" dirty="0">
              <a:solidFill>
                <a:schemeClr val="tx1">
                  <a:lumMod val="75000"/>
                  <a:lumOff val="25000"/>
                </a:schemeClr>
              </a:solidFill>
              <a:latin typeface="Verdana" pitchFamily="34" charset="0"/>
              <a:ea typeface="Verdana" pitchFamily="34" charset="0"/>
              <a:cs typeface="Verdana" pitchFamily="34" charset="0"/>
            </a:endParaRPr>
          </a:p>
          <a:p>
            <a:pPr>
              <a:defRPr/>
            </a:pPr>
            <a:r>
              <a:rPr lang="en-US" sz="1800" dirty="0">
                <a:solidFill>
                  <a:schemeClr val="tx1">
                    <a:lumMod val="75000"/>
                    <a:lumOff val="25000"/>
                  </a:schemeClr>
                </a:solidFill>
                <a:latin typeface="Verdana" pitchFamily="34" charset="0"/>
                <a:ea typeface="Verdana" pitchFamily="34" charset="0"/>
                <a:cs typeface="Verdana" pitchFamily="34" charset="0"/>
              </a:rPr>
              <a:t>Eric </a:t>
            </a:r>
            <a:r>
              <a:rPr lang="en-US" sz="1800" dirty="0" err="1">
                <a:solidFill>
                  <a:schemeClr val="tx1">
                    <a:lumMod val="75000"/>
                    <a:lumOff val="25000"/>
                  </a:schemeClr>
                </a:solidFill>
                <a:latin typeface="Verdana" pitchFamily="34" charset="0"/>
                <a:ea typeface="Verdana" pitchFamily="34" charset="0"/>
                <a:cs typeface="Verdana" pitchFamily="34" charset="0"/>
              </a:rPr>
              <a:t>Frizziero</a:t>
            </a:r>
            <a:endParaRPr lang="en-US" sz="1800" dirty="0">
              <a:solidFill>
                <a:schemeClr val="tx1">
                  <a:lumMod val="75000"/>
                  <a:lumOff val="25000"/>
                </a:schemeClr>
              </a:solidFill>
              <a:latin typeface="Verdana" pitchFamily="34" charset="0"/>
              <a:ea typeface="Verdana" pitchFamily="34" charset="0"/>
              <a:cs typeface="Verdana" pitchFamily="34" charset="0"/>
            </a:endParaRPr>
          </a:p>
          <a:p>
            <a:pPr>
              <a:defRPr/>
            </a:pPr>
            <a:endParaRPr lang="en-US" sz="1800" dirty="0">
              <a:solidFill>
                <a:schemeClr val="tx1">
                  <a:lumMod val="75000"/>
                  <a:lumOff val="25000"/>
                </a:schemeClr>
              </a:solidFill>
              <a:latin typeface="Verdana" pitchFamily="34" charset="0"/>
              <a:ea typeface="Verdana" pitchFamily="34" charset="0"/>
              <a:cs typeface="Verdana" pitchFamily="34" charset="0"/>
            </a:endParaRPr>
          </a:p>
          <a:p>
            <a:pPr>
              <a:defRPr/>
            </a:pPr>
            <a:r>
              <a:rPr lang="en-US" sz="1800" dirty="0" err="1">
                <a:solidFill>
                  <a:schemeClr val="tx1">
                    <a:lumMod val="75000"/>
                    <a:lumOff val="25000"/>
                  </a:schemeClr>
                </a:solidFill>
                <a:latin typeface="Verdana" pitchFamily="34" charset="0"/>
                <a:ea typeface="Verdana" pitchFamily="34" charset="0"/>
                <a:cs typeface="Verdana" pitchFamily="34" charset="0"/>
              </a:rPr>
              <a:t>Nuno</a:t>
            </a:r>
            <a:r>
              <a:rPr lang="en-US" sz="1800" dirty="0">
                <a:solidFill>
                  <a:schemeClr val="tx1">
                    <a:lumMod val="75000"/>
                    <a:lumOff val="25000"/>
                  </a:schemeClr>
                </a:solidFill>
                <a:latin typeface="Verdana" pitchFamily="34" charset="0"/>
                <a:ea typeface="Verdana" pitchFamily="34" charset="0"/>
                <a:cs typeface="Verdana" pitchFamily="34" charset="0"/>
              </a:rPr>
              <a:t> </a:t>
            </a:r>
            <a:r>
              <a:rPr lang="en-US" sz="1800" dirty="0" err="1">
                <a:solidFill>
                  <a:schemeClr val="tx1">
                    <a:lumMod val="75000"/>
                    <a:lumOff val="25000"/>
                  </a:schemeClr>
                </a:solidFill>
                <a:latin typeface="Verdana" pitchFamily="34" charset="0"/>
                <a:ea typeface="Verdana" pitchFamily="34" charset="0"/>
                <a:cs typeface="Verdana" pitchFamily="34" charset="0"/>
              </a:rPr>
              <a:t>Loureiro</a:t>
            </a:r>
            <a:r>
              <a:rPr lang="en-US" sz="1800" dirty="0">
                <a:solidFill>
                  <a:schemeClr val="tx1">
                    <a:lumMod val="75000"/>
                    <a:lumOff val="25000"/>
                  </a:schemeClr>
                </a:solidFill>
                <a:latin typeface="Verdana" pitchFamily="34" charset="0"/>
                <a:ea typeface="Verdana" pitchFamily="34" charset="0"/>
                <a:cs typeface="Verdana" pitchFamily="34" charset="0"/>
              </a:rPr>
              <a:t>-Ferreira</a:t>
            </a:r>
            <a:endParaRPr lang="en-US" dirty="0">
              <a:solidFill>
                <a:schemeClr val="tx1">
                  <a:lumMod val="75000"/>
                  <a:lumOff val="25000"/>
                </a:schemeClr>
              </a:solidFill>
              <a:latin typeface="Verdana" pitchFamily="34" charset="0"/>
              <a:ea typeface="Verdana" pitchFamily="34" charset="0"/>
              <a:cs typeface="Verdana" pitchFamily="34" charset="0"/>
            </a:endParaRPr>
          </a:p>
          <a:p>
            <a:pPr>
              <a:defRPr/>
            </a:pPr>
            <a:endParaRPr lang="it-IT" dirty="0"/>
          </a:p>
        </p:txBody>
      </p:sp>
      <p:sp>
        <p:nvSpPr>
          <p:cNvPr id="17" name="CasellaDiTesto 16"/>
          <p:cNvSpPr txBox="1"/>
          <p:nvPr/>
        </p:nvSpPr>
        <p:spPr>
          <a:xfrm>
            <a:off x="3635375" y="2659063"/>
            <a:ext cx="2317750" cy="1846262"/>
          </a:xfrm>
          <a:prstGeom prst="rect">
            <a:avLst/>
          </a:prstGeom>
          <a:noFill/>
        </p:spPr>
        <p:txBody>
          <a:bodyPr>
            <a:spAutoFit/>
          </a:bodyPr>
          <a:lstStyle/>
          <a:p>
            <a:pPr>
              <a:defRPr/>
            </a:pPr>
            <a:r>
              <a:rPr lang="en-US" sz="1800" dirty="0" err="1">
                <a:solidFill>
                  <a:schemeClr val="tx1">
                    <a:lumMod val="75000"/>
                    <a:lumOff val="25000"/>
                  </a:schemeClr>
                </a:solidFill>
                <a:latin typeface="Verdana" pitchFamily="34" charset="0"/>
                <a:ea typeface="Verdana" pitchFamily="34" charset="0"/>
                <a:cs typeface="Verdana" pitchFamily="34" charset="0"/>
              </a:rPr>
              <a:t>Piotrek</a:t>
            </a:r>
            <a:r>
              <a:rPr lang="en-US" sz="1800" dirty="0">
                <a:solidFill>
                  <a:schemeClr val="tx1">
                    <a:lumMod val="75000"/>
                    <a:lumOff val="25000"/>
                  </a:schemeClr>
                </a:solidFill>
                <a:latin typeface="Verdana" pitchFamily="34" charset="0"/>
                <a:ea typeface="Verdana" pitchFamily="34" charset="0"/>
                <a:cs typeface="Verdana" pitchFamily="34" charset="0"/>
              </a:rPr>
              <a:t> </a:t>
            </a:r>
            <a:r>
              <a:rPr lang="en-US" sz="1800" dirty="0" err="1">
                <a:solidFill>
                  <a:schemeClr val="tx1">
                    <a:lumMod val="75000"/>
                    <a:lumOff val="25000"/>
                  </a:schemeClr>
                </a:solidFill>
                <a:latin typeface="Verdana" pitchFamily="34" charset="0"/>
                <a:ea typeface="Verdana" pitchFamily="34" charset="0"/>
                <a:cs typeface="Verdana" pitchFamily="34" charset="0"/>
              </a:rPr>
              <a:t>Slitz</a:t>
            </a:r>
            <a:endParaRPr lang="en-US" sz="1800" dirty="0">
              <a:solidFill>
                <a:schemeClr val="tx1">
                  <a:lumMod val="75000"/>
                  <a:lumOff val="25000"/>
                </a:schemeClr>
              </a:solidFill>
              <a:latin typeface="Verdana" pitchFamily="34" charset="0"/>
              <a:ea typeface="Verdana" pitchFamily="34" charset="0"/>
              <a:cs typeface="Verdana" pitchFamily="34" charset="0"/>
            </a:endParaRPr>
          </a:p>
          <a:p>
            <a:pPr>
              <a:defRPr/>
            </a:pPr>
            <a:r>
              <a:rPr lang="en-US" sz="1800" dirty="0">
                <a:solidFill>
                  <a:schemeClr val="tx1">
                    <a:lumMod val="75000"/>
                    <a:lumOff val="25000"/>
                  </a:schemeClr>
                </a:solidFill>
                <a:latin typeface="Verdana" pitchFamily="34" charset="0"/>
                <a:ea typeface="Verdana" pitchFamily="34" charset="0"/>
                <a:cs typeface="Verdana" pitchFamily="34" charset="0"/>
              </a:rPr>
              <a:t>Jan Stoke-Rees</a:t>
            </a:r>
          </a:p>
          <a:p>
            <a:pPr>
              <a:defRPr/>
            </a:pPr>
            <a:r>
              <a:rPr lang="en-US" sz="1800" dirty="0">
                <a:solidFill>
                  <a:schemeClr val="tx1">
                    <a:lumMod val="75000"/>
                    <a:lumOff val="25000"/>
                  </a:schemeClr>
                </a:solidFill>
                <a:latin typeface="Verdana" pitchFamily="34" charset="0"/>
                <a:ea typeface="Verdana" pitchFamily="34" charset="0"/>
                <a:cs typeface="Verdana" pitchFamily="34" charset="0"/>
              </a:rPr>
              <a:t>Peter Doherty</a:t>
            </a:r>
          </a:p>
          <a:p>
            <a:pPr>
              <a:defRPr/>
            </a:pPr>
            <a:r>
              <a:rPr lang="en-US" sz="1800" dirty="0">
                <a:solidFill>
                  <a:schemeClr val="tx1">
                    <a:lumMod val="75000"/>
                    <a:lumOff val="25000"/>
                  </a:schemeClr>
                </a:solidFill>
                <a:latin typeface="Verdana" pitchFamily="34" charset="0"/>
                <a:ea typeface="Verdana" pitchFamily="34" charset="0"/>
                <a:cs typeface="Verdana" pitchFamily="34" charset="0"/>
              </a:rPr>
              <a:t>Dan O’Donovan</a:t>
            </a:r>
          </a:p>
          <a:p>
            <a:pPr>
              <a:defRPr/>
            </a:pPr>
            <a:endParaRPr lang="en-US" sz="1800" dirty="0">
              <a:solidFill>
                <a:schemeClr val="tx1">
                  <a:lumMod val="75000"/>
                  <a:lumOff val="25000"/>
                </a:schemeClr>
              </a:solidFill>
              <a:latin typeface="Verdana" pitchFamily="34" charset="0"/>
              <a:ea typeface="Verdana" pitchFamily="34" charset="0"/>
              <a:cs typeface="Verdana" pitchFamily="34" charset="0"/>
            </a:endParaRPr>
          </a:p>
          <a:p>
            <a:pPr>
              <a:defRPr/>
            </a:pPr>
            <a:endParaRPr lang="it-IT" dirty="0"/>
          </a:p>
        </p:txBody>
      </p:sp>
      <p:sp>
        <p:nvSpPr>
          <p:cNvPr id="18" name="CasellaDiTesto 17"/>
          <p:cNvSpPr txBox="1"/>
          <p:nvPr/>
        </p:nvSpPr>
        <p:spPr>
          <a:xfrm>
            <a:off x="5940425" y="2636838"/>
            <a:ext cx="2316163" cy="2954655"/>
          </a:xfrm>
          <a:prstGeom prst="rect">
            <a:avLst/>
          </a:prstGeom>
          <a:noFill/>
        </p:spPr>
        <p:txBody>
          <a:bodyPr>
            <a:spAutoFit/>
          </a:bodyPr>
          <a:lstStyle/>
          <a:p>
            <a:pPr>
              <a:defRPr/>
            </a:pPr>
            <a:r>
              <a:rPr lang="en-US" sz="1800" dirty="0">
                <a:solidFill>
                  <a:schemeClr val="tx1">
                    <a:lumMod val="75000"/>
                    <a:lumOff val="25000"/>
                  </a:schemeClr>
                </a:solidFill>
                <a:latin typeface="Verdana" pitchFamily="34" charset="0"/>
                <a:ea typeface="Verdana" pitchFamily="34" charset="0"/>
                <a:cs typeface="Verdana" pitchFamily="34" charset="0"/>
              </a:rPr>
              <a:t>Ruth </a:t>
            </a:r>
            <a:r>
              <a:rPr lang="en-US" sz="1800" dirty="0" err="1">
                <a:solidFill>
                  <a:schemeClr val="tx1">
                    <a:lumMod val="75000"/>
                    <a:lumOff val="25000"/>
                  </a:schemeClr>
                </a:solidFill>
                <a:latin typeface="Verdana" pitchFamily="34" charset="0"/>
                <a:ea typeface="Verdana" pitchFamily="34" charset="0"/>
                <a:cs typeface="Verdana" pitchFamily="34" charset="0"/>
              </a:rPr>
              <a:t>Pordes</a:t>
            </a:r>
            <a:endParaRPr lang="en-US" sz="1800" dirty="0">
              <a:solidFill>
                <a:schemeClr val="tx1">
                  <a:lumMod val="75000"/>
                  <a:lumOff val="25000"/>
                </a:schemeClr>
              </a:solidFill>
              <a:latin typeface="Verdana" pitchFamily="34" charset="0"/>
              <a:ea typeface="Verdana" pitchFamily="34" charset="0"/>
              <a:cs typeface="Verdana" pitchFamily="34" charset="0"/>
            </a:endParaRPr>
          </a:p>
          <a:p>
            <a:pPr>
              <a:defRPr/>
            </a:pPr>
            <a:r>
              <a:rPr lang="en-US" sz="1800" dirty="0">
                <a:solidFill>
                  <a:schemeClr val="tx1">
                    <a:lumMod val="75000"/>
                    <a:lumOff val="25000"/>
                  </a:schemeClr>
                </a:solidFill>
                <a:latin typeface="Verdana" pitchFamily="34" charset="0"/>
                <a:ea typeface="Verdana" pitchFamily="34" charset="0"/>
                <a:cs typeface="Verdana" pitchFamily="34" charset="0"/>
              </a:rPr>
              <a:t>Gabriele </a:t>
            </a:r>
            <a:r>
              <a:rPr lang="en-US" sz="1800" dirty="0" err="1">
                <a:solidFill>
                  <a:schemeClr val="tx1">
                    <a:lumMod val="75000"/>
                    <a:lumOff val="25000"/>
                  </a:schemeClr>
                </a:solidFill>
                <a:latin typeface="Verdana" pitchFamily="34" charset="0"/>
                <a:ea typeface="Verdana" pitchFamily="34" charset="0"/>
                <a:cs typeface="Verdana" pitchFamily="34" charset="0"/>
              </a:rPr>
              <a:t>Garzoglio</a:t>
            </a:r>
            <a:endParaRPr lang="en-US" sz="1800" dirty="0">
              <a:solidFill>
                <a:schemeClr val="tx1">
                  <a:lumMod val="75000"/>
                  <a:lumOff val="25000"/>
                </a:schemeClr>
              </a:solidFill>
              <a:latin typeface="Verdana" pitchFamily="34" charset="0"/>
              <a:ea typeface="Verdana" pitchFamily="34" charset="0"/>
              <a:cs typeface="Verdana" pitchFamily="34" charset="0"/>
            </a:endParaRPr>
          </a:p>
          <a:p>
            <a:pPr>
              <a:defRPr/>
            </a:pPr>
            <a:r>
              <a:rPr lang="en-US" sz="1800" dirty="0">
                <a:solidFill>
                  <a:schemeClr val="tx1">
                    <a:lumMod val="75000"/>
                    <a:lumOff val="25000"/>
                  </a:schemeClr>
                </a:solidFill>
                <a:latin typeface="Verdana" pitchFamily="34" charset="0"/>
                <a:ea typeface="Verdana" pitchFamily="34" charset="0"/>
                <a:cs typeface="Verdana" pitchFamily="34" charset="0"/>
              </a:rPr>
              <a:t>Igor </a:t>
            </a:r>
            <a:r>
              <a:rPr lang="en-US" sz="1800" dirty="0" err="1">
                <a:solidFill>
                  <a:schemeClr val="tx1">
                    <a:lumMod val="75000"/>
                    <a:lumOff val="25000"/>
                  </a:schemeClr>
                </a:solidFill>
                <a:latin typeface="Verdana" pitchFamily="34" charset="0"/>
                <a:ea typeface="Verdana" pitchFamily="34" charset="0"/>
                <a:cs typeface="Verdana" pitchFamily="34" charset="0"/>
              </a:rPr>
              <a:t>Sfiligoi</a:t>
            </a:r>
            <a:endParaRPr lang="en-US" sz="1800" dirty="0">
              <a:solidFill>
                <a:schemeClr val="tx1">
                  <a:lumMod val="75000"/>
                  <a:lumOff val="25000"/>
                </a:schemeClr>
              </a:solidFill>
              <a:latin typeface="Verdana" pitchFamily="34" charset="0"/>
              <a:ea typeface="Verdana" pitchFamily="34" charset="0"/>
              <a:cs typeface="Verdana" pitchFamily="34" charset="0"/>
            </a:endParaRPr>
          </a:p>
          <a:p>
            <a:pPr>
              <a:defRPr/>
            </a:pPr>
            <a:r>
              <a:rPr lang="en-US" sz="1800" dirty="0">
                <a:solidFill>
                  <a:schemeClr val="tx1">
                    <a:lumMod val="75000"/>
                    <a:lumOff val="25000"/>
                  </a:schemeClr>
                </a:solidFill>
                <a:latin typeface="Verdana" pitchFamily="34" charset="0"/>
                <a:ea typeface="Verdana" pitchFamily="34" charset="0"/>
                <a:cs typeface="Verdana" pitchFamily="34" charset="0"/>
              </a:rPr>
              <a:t>Marco </a:t>
            </a:r>
            <a:r>
              <a:rPr lang="en-US" sz="1800" dirty="0" err="1">
                <a:solidFill>
                  <a:schemeClr val="tx1">
                    <a:lumMod val="75000"/>
                    <a:lumOff val="25000"/>
                  </a:schemeClr>
                </a:solidFill>
                <a:latin typeface="Verdana" pitchFamily="34" charset="0"/>
                <a:ea typeface="Verdana" pitchFamily="34" charset="0"/>
                <a:cs typeface="Verdana" pitchFamily="34" charset="0"/>
              </a:rPr>
              <a:t>Mambelli</a:t>
            </a:r>
            <a:endParaRPr lang="en-US" sz="1800" dirty="0">
              <a:solidFill>
                <a:schemeClr val="tx1">
                  <a:lumMod val="75000"/>
                  <a:lumOff val="25000"/>
                </a:schemeClr>
              </a:solidFill>
              <a:latin typeface="Verdana" pitchFamily="34" charset="0"/>
              <a:ea typeface="Verdana" pitchFamily="34" charset="0"/>
              <a:cs typeface="Verdana" pitchFamily="34" charset="0"/>
            </a:endParaRPr>
          </a:p>
          <a:p>
            <a:pPr>
              <a:defRPr/>
            </a:pPr>
            <a:r>
              <a:rPr lang="en-US" sz="1800" dirty="0" err="1">
                <a:solidFill>
                  <a:schemeClr val="tx1">
                    <a:lumMod val="75000"/>
                    <a:lumOff val="25000"/>
                  </a:schemeClr>
                </a:solidFill>
                <a:latin typeface="Verdana" pitchFamily="34" charset="0"/>
                <a:ea typeface="Verdana" pitchFamily="34" charset="0"/>
                <a:cs typeface="Verdana" pitchFamily="34" charset="0"/>
              </a:rPr>
              <a:t>Chander</a:t>
            </a:r>
            <a:r>
              <a:rPr lang="en-US" sz="1800" dirty="0">
                <a:solidFill>
                  <a:schemeClr val="tx1">
                    <a:lumMod val="75000"/>
                    <a:lumOff val="25000"/>
                  </a:schemeClr>
                </a:solidFill>
                <a:latin typeface="Verdana" pitchFamily="34" charset="0"/>
                <a:ea typeface="Verdana" pitchFamily="34" charset="0"/>
                <a:cs typeface="Verdana" pitchFamily="34" charset="0"/>
              </a:rPr>
              <a:t> </a:t>
            </a:r>
            <a:r>
              <a:rPr lang="en-US" sz="1800" dirty="0" err="1">
                <a:solidFill>
                  <a:schemeClr val="tx1">
                    <a:lumMod val="75000"/>
                    <a:lumOff val="25000"/>
                  </a:schemeClr>
                </a:solidFill>
                <a:latin typeface="Verdana" pitchFamily="34" charset="0"/>
                <a:ea typeface="Verdana" pitchFamily="34" charset="0"/>
                <a:cs typeface="Verdana" pitchFamily="34" charset="0"/>
              </a:rPr>
              <a:t>Sehgal</a:t>
            </a:r>
            <a:endParaRPr lang="en-US" sz="1800" dirty="0">
              <a:solidFill>
                <a:schemeClr val="tx1">
                  <a:lumMod val="75000"/>
                  <a:lumOff val="25000"/>
                </a:schemeClr>
              </a:solidFill>
              <a:latin typeface="Verdana" pitchFamily="34" charset="0"/>
              <a:ea typeface="Verdana" pitchFamily="34" charset="0"/>
              <a:cs typeface="Verdana" pitchFamily="34" charset="0"/>
            </a:endParaRPr>
          </a:p>
          <a:p>
            <a:pPr>
              <a:defRPr/>
            </a:pPr>
            <a:r>
              <a:rPr lang="en-US" sz="1800" dirty="0">
                <a:solidFill>
                  <a:schemeClr val="tx1">
                    <a:lumMod val="75000"/>
                    <a:lumOff val="25000"/>
                  </a:schemeClr>
                </a:solidFill>
                <a:latin typeface="Verdana" pitchFamily="34" charset="0"/>
                <a:ea typeface="Verdana" pitchFamily="34" charset="0"/>
                <a:cs typeface="Verdana" pitchFamily="34" charset="0"/>
              </a:rPr>
              <a:t>Burt </a:t>
            </a:r>
            <a:r>
              <a:rPr lang="en-US" sz="1800" dirty="0" err="1">
                <a:solidFill>
                  <a:schemeClr val="tx1">
                    <a:lumMod val="75000"/>
                    <a:lumOff val="25000"/>
                  </a:schemeClr>
                </a:solidFill>
                <a:latin typeface="Verdana" pitchFamily="34" charset="0"/>
                <a:ea typeface="Verdana" pitchFamily="34" charset="0"/>
                <a:cs typeface="Verdana" pitchFamily="34" charset="0"/>
              </a:rPr>
              <a:t>Holzman</a:t>
            </a:r>
            <a:endParaRPr lang="en-US" sz="1800" dirty="0">
              <a:solidFill>
                <a:schemeClr val="tx1">
                  <a:lumMod val="75000"/>
                  <a:lumOff val="25000"/>
                </a:schemeClr>
              </a:solidFill>
              <a:latin typeface="Verdana" pitchFamily="34" charset="0"/>
              <a:ea typeface="Verdana" pitchFamily="34" charset="0"/>
              <a:cs typeface="Verdana" pitchFamily="34" charset="0"/>
            </a:endParaRPr>
          </a:p>
          <a:p>
            <a:pPr>
              <a:defRPr/>
            </a:pPr>
            <a:r>
              <a:rPr lang="en-US" sz="1800" dirty="0">
                <a:solidFill>
                  <a:schemeClr val="tx1">
                    <a:lumMod val="75000"/>
                    <a:lumOff val="25000"/>
                  </a:schemeClr>
                </a:solidFill>
                <a:latin typeface="Verdana" pitchFamily="34" charset="0"/>
                <a:ea typeface="Verdana" pitchFamily="34" charset="0"/>
                <a:cs typeface="Verdana" pitchFamily="34" charset="0"/>
              </a:rPr>
              <a:t>Douglas </a:t>
            </a:r>
            <a:r>
              <a:rPr lang="en-US" sz="1800" dirty="0" smtClean="0">
                <a:solidFill>
                  <a:schemeClr val="tx1">
                    <a:lumMod val="75000"/>
                    <a:lumOff val="25000"/>
                  </a:schemeClr>
                </a:solidFill>
                <a:latin typeface="Verdana" pitchFamily="34" charset="0"/>
                <a:ea typeface="Verdana" pitchFamily="34" charset="0"/>
                <a:cs typeface="Verdana" pitchFamily="34" charset="0"/>
              </a:rPr>
              <a:t>Strain</a:t>
            </a:r>
          </a:p>
          <a:p>
            <a:pPr>
              <a:defRPr/>
            </a:pPr>
            <a:r>
              <a:rPr lang="en-US" sz="1800" dirty="0" smtClean="0">
                <a:solidFill>
                  <a:schemeClr val="tx1">
                    <a:lumMod val="75000"/>
                    <a:lumOff val="25000"/>
                  </a:schemeClr>
                </a:solidFill>
                <a:latin typeface="Verdana" pitchFamily="34" charset="0"/>
                <a:ea typeface="Verdana" pitchFamily="34" charset="0"/>
                <a:cs typeface="Verdana" pitchFamily="34" charset="0"/>
              </a:rPr>
              <a:t>Rob Quick</a:t>
            </a:r>
            <a:endParaRPr lang="en-US" sz="1800" dirty="0">
              <a:solidFill>
                <a:schemeClr val="tx1">
                  <a:lumMod val="75000"/>
                  <a:lumOff val="25000"/>
                </a:schemeClr>
              </a:solidFill>
              <a:latin typeface="Verdana" pitchFamily="34" charset="0"/>
              <a:ea typeface="Verdana" pitchFamily="34" charset="0"/>
              <a:cs typeface="Verdana" pitchFamily="34" charset="0"/>
            </a:endParaRPr>
          </a:p>
          <a:p>
            <a:pPr>
              <a:defRPr/>
            </a:pPr>
            <a:endParaRPr lang="en-US" sz="1800" dirty="0">
              <a:solidFill>
                <a:schemeClr val="tx1">
                  <a:lumMod val="75000"/>
                  <a:lumOff val="25000"/>
                </a:schemeClr>
              </a:solidFill>
              <a:latin typeface="Verdana" pitchFamily="34" charset="0"/>
              <a:ea typeface="Verdana" pitchFamily="34" charset="0"/>
              <a:cs typeface="Verdana" pitchFamily="34" charset="0"/>
            </a:endParaRPr>
          </a:p>
          <a:p>
            <a:pPr>
              <a:defRPr/>
            </a:pPr>
            <a:endParaRPr lang="it-IT" dirty="0"/>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8"/>
          <p:cNvGrpSpPr>
            <a:grpSpLocks/>
          </p:cNvGrpSpPr>
          <p:nvPr/>
        </p:nvGrpSpPr>
        <p:grpSpPr bwMode="auto">
          <a:xfrm>
            <a:off x="149225" y="798513"/>
            <a:ext cx="3906838" cy="3944937"/>
            <a:chOff x="149294" y="798102"/>
            <a:chExt cx="3906048" cy="3944965"/>
          </a:xfrm>
        </p:grpSpPr>
        <p:pic>
          <p:nvPicPr>
            <p:cNvPr id="19482" name="Picture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75742" y="1391855"/>
              <a:ext cx="1879600"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3" name="Picture 9"/>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16992" y="2641217"/>
              <a:ext cx="12652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3"/>
            <p:cNvGrpSpPr>
              <a:grpSpLocks/>
            </p:cNvGrpSpPr>
            <p:nvPr/>
          </p:nvGrpSpPr>
          <p:grpSpPr bwMode="auto">
            <a:xfrm>
              <a:off x="286617" y="1326767"/>
              <a:ext cx="2195512" cy="2205038"/>
              <a:chOff x="6149474" y="2860841"/>
              <a:chExt cx="2195680" cy="2205789"/>
            </a:xfrm>
          </p:grpSpPr>
          <p:pic>
            <p:nvPicPr>
              <p:cNvPr id="5" name="Picture 4"/>
              <p:cNvPicPr>
                <a:picLocks noChangeAspect="1"/>
              </p:cNvPicPr>
              <p:nvPr/>
            </p:nvPicPr>
            <p:blipFill>
              <a:blip r:embed="rId5" cstate="print"/>
              <a:stretch>
                <a:fillRect/>
              </a:stretch>
            </p:blipFill>
            <p:spPr>
              <a:xfrm>
                <a:off x="6161370" y="2860841"/>
                <a:ext cx="2183784" cy="2203282"/>
              </a:xfrm>
              <a:prstGeom prst="rect">
                <a:avLst/>
              </a:prstGeom>
              <a:effectLst>
                <a:softEdge rad="114300"/>
              </a:effectLst>
            </p:spPr>
          </p:pic>
          <p:sp>
            <p:nvSpPr>
              <p:cNvPr id="19489" name="Rounded Rectangle 5"/>
              <p:cNvSpPr>
                <a:spLocks noChangeArrowheads="1"/>
              </p:cNvSpPr>
              <p:nvPr/>
            </p:nvSpPr>
            <p:spPr bwMode="auto">
              <a:xfrm>
                <a:off x="6149474" y="2860841"/>
                <a:ext cx="2182312" cy="2205789"/>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nchorCtr="1"/>
              <a:lstStyle/>
              <a:p>
                <a:endParaRPr lang="en-US" sz="3200" b="1">
                  <a:latin typeface="Calibri" charset="0"/>
                </a:endParaRPr>
              </a:p>
            </p:txBody>
          </p:sp>
        </p:grpSp>
        <p:pic>
          <p:nvPicPr>
            <p:cNvPr id="7" name="Picture 6"/>
            <p:cNvPicPr>
              <a:picLocks noChangeAspect="1"/>
            </p:cNvPicPr>
            <p:nvPr/>
          </p:nvPicPr>
          <p:blipFill>
            <a:blip r:embed="rId6" cstate="print"/>
            <a:stretch>
              <a:fillRect/>
            </a:stretch>
          </p:blipFill>
          <p:spPr>
            <a:xfrm>
              <a:off x="149294" y="798102"/>
              <a:ext cx="1079500" cy="1435100"/>
            </a:xfrm>
            <a:prstGeom prst="rect">
              <a:avLst/>
            </a:prstGeom>
            <a:effectLst>
              <a:softEdge rad="101600"/>
            </a:effectLst>
          </p:spPr>
        </p:pic>
        <p:pic>
          <p:nvPicPr>
            <p:cNvPr id="19486" name="Picture 8"/>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8692" y="3231767"/>
              <a:ext cx="16383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7" name="Picture 10"/>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39154" y="2799967"/>
              <a:ext cx="930275"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46" name="Picture 24" descr="Grid.png                                                       0008EDDEMacintosh HD                   7C26854C:"/>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55763" y="5411788"/>
            <a:ext cx="3589337" cy="140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4"/>
          <p:cNvGrpSpPr>
            <a:grpSpLocks/>
          </p:cNvGrpSpPr>
          <p:nvPr/>
        </p:nvGrpSpPr>
        <p:grpSpPr bwMode="auto">
          <a:xfrm>
            <a:off x="1825625" y="1393825"/>
            <a:ext cx="5753100" cy="3775075"/>
            <a:chOff x="1825126" y="1394360"/>
            <a:chExt cx="5754126" cy="3775075"/>
          </a:xfrm>
        </p:grpSpPr>
        <p:grpSp>
          <p:nvGrpSpPr>
            <p:cNvPr id="6" name="Group 32"/>
            <p:cNvGrpSpPr>
              <a:grpSpLocks/>
            </p:cNvGrpSpPr>
            <p:nvPr/>
          </p:nvGrpSpPr>
          <p:grpSpPr bwMode="auto">
            <a:xfrm>
              <a:off x="3318402" y="1394360"/>
              <a:ext cx="4260850" cy="3775075"/>
              <a:chOff x="3318402" y="1394360"/>
              <a:chExt cx="4260850" cy="3775075"/>
            </a:xfrm>
          </p:grpSpPr>
          <p:pic>
            <p:nvPicPr>
              <p:cNvPr id="19478" name="Picture 13"/>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318402" y="3853397"/>
                <a:ext cx="1927225" cy="131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9" name="Rectangle 16"/>
              <p:cNvSpPr>
                <a:spLocks noChangeArrowheads="1"/>
              </p:cNvSpPr>
              <p:nvPr/>
            </p:nvSpPr>
            <p:spPr bwMode="auto">
              <a:xfrm>
                <a:off x="4443939" y="2577047"/>
                <a:ext cx="2211388" cy="12160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600">
                    <a:solidFill>
                      <a:srgbClr val="404040"/>
                    </a:solidFill>
                    <a:latin typeface="Calibri" charset="0"/>
                  </a:rPr>
                  <a:t># Number of dimensions 2</a:t>
                </a:r>
              </a:p>
              <a:p>
                <a:r>
                  <a:rPr lang="en-US" sz="600">
                    <a:solidFill>
                      <a:srgbClr val="404040"/>
                    </a:solidFill>
                    <a:latin typeface="Calibri" charset="0"/>
                  </a:rPr>
                  <a:t># INAME 1 1H</a:t>
                </a:r>
              </a:p>
              <a:p>
                <a:r>
                  <a:rPr lang="en-US" sz="600">
                    <a:solidFill>
                      <a:srgbClr val="404040"/>
                    </a:solidFill>
                    <a:latin typeface="Calibri" charset="0"/>
                  </a:rPr>
                  <a:t># INAME 2 1H</a:t>
                </a:r>
              </a:p>
              <a:p>
                <a:r>
                  <a:rPr lang="en-US" sz="600">
                    <a:solidFill>
                      <a:srgbClr val="404040"/>
                    </a:solidFill>
                    <a:latin typeface="Calibri" charset="0"/>
                  </a:rPr>
                  <a:t>  12   2.137   2.387 1 T          0.000e+00  0.00e+00 -   0 2756 2760 0</a:t>
                </a:r>
              </a:p>
              <a:p>
                <a:r>
                  <a:rPr lang="en-US" sz="600">
                    <a:solidFill>
                      <a:srgbClr val="404040"/>
                    </a:solidFill>
                    <a:latin typeface="Calibri" charset="0"/>
                  </a:rPr>
                  <a:t>  14   2.387   4.140 1 T          0.000e+00  0.00e+00 -   0 2760 2752 0</a:t>
                </a:r>
              </a:p>
              <a:p>
                <a:r>
                  <a:rPr lang="en-US" sz="600">
                    <a:solidFill>
                      <a:srgbClr val="404040"/>
                    </a:solidFill>
                    <a:latin typeface="Calibri" charset="0"/>
                  </a:rPr>
                  <a:t>  32   1.849   4.432 1 T          0.000e+00  0.00e+00 -   0 2259 2257 0</a:t>
                </a:r>
              </a:p>
              <a:p>
                <a:r>
                  <a:rPr lang="en-US" sz="600">
                    <a:solidFill>
                      <a:srgbClr val="404040"/>
                    </a:solidFill>
                    <a:latin typeface="Calibri" charset="0"/>
                  </a:rPr>
                  <a:t>  36   1.849   3.143 1 T          0.000e+00  0.00e+00 -   0 2259 2587 0</a:t>
                </a:r>
              </a:p>
              <a:p>
                <a:r>
                  <a:rPr lang="en-US" sz="600">
                    <a:solidFill>
                      <a:srgbClr val="404040"/>
                    </a:solidFill>
                    <a:latin typeface="Calibri" charset="0"/>
                  </a:rPr>
                  <a:t>  39   1.760   4.432 1 T          0.000e+00  0.00e+00 -   0 2260 2257 0</a:t>
                </a:r>
              </a:p>
              <a:p>
                <a:r>
                  <a:rPr lang="en-US" sz="600">
                    <a:solidFill>
                      <a:srgbClr val="404040"/>
                    </a:solidFill>
                    <a:latin typeface="Calibri" charset="0"/>
                  </a:rPr>
                  <a:t>  40   1.760   1.849 1 T          0.000e+00  0.00e+00 -   0 2260 2259 0</a:t>
                </a:r>
              </a:p>
              <a:p>
                <a:r>
                  <a:rPr lang="en-US" sz="600">
                    <a:solidFill>
                      <a:srgbClr val="404040"/>
                    </a:solidFill>
                    <a:latin typeface="Calibri" charset="0"/>
                  </a:rPr>
                  <a:t>  43   1.760   3.143 1 T          0.000e+00  0.00e+00 -   0 2260 2587 0</a:t>
                </a:r>
              </a:p>
              <a:p>
                <a:r>
                  <a:rPr lang="en-US" sz="600">
                    <a:solidFill>
                      <a:srgbClr val="404040"/>
                    </a:solidFill>
                    <a:latin typeface="Calibri" charset="0"/>
                  </a:rPr>
                  <a:t>  46   1.649   4.432 1 T          1.035e+05  0.00e+00 r   0 2583 2257 0</a:t>
                </a:r>
              </a:p>
              <a:p>
                <a:r>
                  <a:rPr lang="en-US" sz="600">
                    <a:solidFill>
                      <a:srgbClr val="404040"/>
                    </a:solidFill>
                    <a:latin typeface="Calibri" charset="0"/>
                  </a:rPr>
                  <a:t>  47   1.649   1.849 1 T          0.000e+00  0.00e+00 -   0 2583 2259 0</a:t>
                </a:r>
              </a:p>
            </p:txBody>
          </p:sp>
          <p:pic>
            <p:nvPicPr>
              <p:cNvPr id="19480" name="Picture 12"/>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867802" y="1975385"/>
                <a:ext cx="1992312"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1" name="Picture 14"/>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328177" y="1394360"/>
                <a:ext cx="2251075"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Rectangle 15"/>
            <p:cNvSpPr/>
            <p:nvPr/>
          </p:nvSpPr>
          <p:spPr>
            <a:xfrm>
              <a:off x="4003564" y="3277135"/>
              <a:ext cx="1727508" cy="1235075"/>
            </a:xfrm>
            <a:prstGeom prst="rect">
              <a:avLst/>
            </a:prstGeom>
            <a:solidFill>
              <a:srgbClr val="FFFFFF"/>
            </a:solidFill>
          </p:spPr>
          <p:txBody>
            <a:bodyPr lIns="0" tIns="0" rIns="0" bIns="0"/>
            <a:lstStyle/>
            <a:p>
              <a:pPr fontAlgn="auto">
                <a:spcBef>
                  <a:spcPts val="0"/>
                </a:spcBef>
                <a:spcAft>
                  <a:spcPts val="0"/>
                </a:spcAft>
                <a:defRPr/>
              </a:pPr>
              <a:r>
                <a:rPr lang="en-US" sz="600" dirty="0">
                  <a:solidFill>
                    <a:schemeClr val="tx1">
                      <a:lumMod val="75000"/>
                      <a:lumOff val="25000"/>
                    </a:schemeClr>
                  </a:solidFill>
                  <a:latin typeface="Arial" pitchFamily="-106" charset="0"/>
                  <a:ea typeface="Geneva" pitchFamily="-106" charset="0"/>
                  <a:cs typeface="Geneva" pitchFamily="-106" charset="0"/>
                </a:rPr>
                <a:t>assign ( </a:t>
              </a:r>
              <a:r>
                <a:rPr lang="en-US" sz="600" dirty="0" err="1">
                  <a:solidFill>
                    <a:schemeClr val="tx1">
                      <a:lumMod val="75000"/>
                      <a:lumOff val="25000"/>
                    </a:schemeClr>
                  </a:solidFill>
                  <a:latin typeface="Arial" pitchFamily="-106" charset="0"/>
                  <a:ea typeface="Geneva" pitchFamily="-106" charset="0"/>
                  <a:cs typeface="Geneva" pitchFamily="-106" charset="0"/>
                </a:rPr>
                <a:t>resid</a:t>
              </a:r>
              <a:r>
                <a:rPr lang="en-US" sz="600" dirty="0">
                  <a:solidFill>
                    <a:schemeClr val="tx1">
                      <a:lumMod val="75000"/>
                      <a:lumOff val="25000"/>
                    </a:schemeClr>
                  </a:solidFill>
                  <a:latin typeface="Arial" pitchFamily="-106" charset="0"/>
                  <a:ea typeface="Geneva" pitchFamily="-106" charset="0"/>
                  <a:cs typeface="Geneva" pitchFamily="-106" charset="0"/>
                </a:rPr>
                <a:t> 501  and name OO   )</a:t>
              </a:r>
            </a:p>
            <a:p>
              <a:pPr fontAlgn="auto">
                <a:spcBef>
                  <a:spcPts val="0"/>
                </a:spcBef>
                <a:spcAft>
                  <a:spcPts val="0"/>
                </a:spcAft>
                <a:defRPr/>
              </a:pPr>
              <a:r>
                <a:rPr lang="en-US" sz="600" dirty="0">
                  <a:solidFill>
                    <a:schemeClr val="tx1">
                      <a:lumMod val="75000"/>
                      <a:lumOff val="25000"/>
                    </a:schemeClr>
                  </a:solidFill>
                  <a:latin typeface="Arial" pitchFamily="-106" charset="0"/>
                  <a:ea typeface="Geneva" pitchFamily="-106" charset="0"/>
                  <a:cs typeface="Geneva" pitchFamily="-106" charset="0"/>
                </a:rPr>
                <a:t>      ( </a:t>
              </a:r>
              <a:r>
                <a:rPr lang="en-US" sz="600" dirty="0" err="1">
                  <a:solidFill>
                    <a:schemeClr val="tx1">
                      <a:lumMod val="75000"/>
                      <a:lumOff val="25000"/>
                    </a:schemeClr>
                  </a:solidFill>
                  <a:latin typeface="Arial" pitchFamily="-106" charset="0"/>
                  <a:ea typeface="Geneva" pitchFamily="-106" charset="0"/>
                  <a:cs typeface="Geneva" pitchFamily="-106" charset="0"/>
                </a:rPr>
                <a:t>resid</a:t>
              </a:r>
              <a:r>
                <a:rPr lang="en-US" sz="600" dirty="0">
                  <a:solidFill>
                    <a:schemeClr val="tx1">
                      <a:lumMod val="75000"/>
                      <a:lumOff val="25000"/>
                    </a:schemeClr>
                  </a:solidFill>
                  <a:latin typeface="Arial" pitchFamily="-106" charset="0"/>
                  <a:ea typeface="Geneva" pitchFamily="-106" charset="0"/>
                  <a:cs typeface="Geneva" pitchFamily="-106" charset="0"/>
                </a:rPr>
                <a:t> 501  and name Z   )</a:t>
              </a:r>
            </a:p>
            <a:p>
              <a:pPr fontAlgn="auto">
                <a:spcBef>
                  <a:spcPts val="0"/>
                </a:spcBef>
                <a:spcAft>
                  <a:spcPts val="0"/>
                </a:spcAft>
                <a:defRPr/>
              </a:pPr>
              <a:r>
                <a:rPr lang="en-US" sz="600" dirty="0">
                  <a:solidFill>
                    <a:schemeClr val="tx1">
                      <a:lumMod val="75000"/>
                      <a:lumOff val="25000"/>
                    </a:schemeClr>
                  </a:solidFill>
                  <a:latin typeface="Arial" pitchFamily="-106" charset="0"/>
                  <a:ea typeface="Geneva" pitchFamily="-106" charset="0"/>
                  <a:cs typeface="Geneva" pitchFamily="-106" charset="0"/>
                </a:rPr>
                <a:t>      ( </a:t>
              </a:r>
              <a:r>
                <a:rPr lang="en-US" sz="600" dirty="0" err="1">
                  <a:solidFill>
                    <a:schemeClr val="tx1">
                      <a:lumMod val="75000"/>
                      <a:lumOff val="25000"/>
                    </a:schemeClr>
                  </a:solidFill>
                  <a:latin typeface="Arial" pitchFamily="-106" charset="0"/>
                  <a:ea typeface="Geneva" pitchFamily="-106" charset="0"/>
                  <a:cs typeface="Geneva" pitchFamily="-106" charset="0"/>
                </a:rPr>
                <a:t>resid</a:t>
              </a:r>
              <a:r>
                <a:rPr lang="en-US" sz="600" dirty="0">
                  <a:solidFill>
                    <a:schemeClr val="tx1">
                      <a:lumMod val="75000"/>
                      <a:lumOff val="25000"/>
                    </a:schemeClr>
                  </a:solidFill>
                  <a:latin typeface="Arial" pitchFamily="-106" charset="0"/>
                  <a:ea typeface="Geneva" pitchFamily="-106" charset="0"/>
                  <a:cs typeface="Geneva" pitchFamily="-106" charset="0"/>
                </a:rPr>
                <a:t> 501  and name X   )</a:t>
              </a:r>
            </a:p>
            <a:p>
              <a:pPr fontAlgn="auto">
                <a:spcBef>
                  <a:spcPts val="0"/>
                </a:spcBef>
                <a:spcAft>
                  <a:spcPts val="0"/>
                </a:spcAft>
                <a:defRPr/>
              </a:pPr>
              <a:r>
                <a:rPr lang="en-US" sz="600" dirty="0">
                  <a:solidFill>
                    <a:schemeClr val="tx1">
                      <a:lumMod val="75000"/>
                      <a:lumOff val="25000"/>
                    </a:schemeClr>
                  </a:solidFill>
                  <a:latin typeface="Arial" pitchFamily="-106" charset="0"/>
                  <a:ea typeface="Geneva" pitchFamily="-106" charset="0"/>
                  <a:cs typeface="Geneva" pitchFamily="-106" charset="0"/>
                </a:rPr>
                <a:t>      ( </a:t>
              </a:r>
              <a:r>
                <a:rPr lang="en-US" sz="600" dirty="0" err="1">
                  <a:solidFill>
                    <a:schemeClr val="tx1">
                      <a:lumMod val="75000"/>
                      <a:lumOff val="25000"/>
                    </a:schemeClr>
                  </a:solidFill>
                  <a:latin typeface="Arial" pitchFamily="-106" charset="0"/>
                  <a:ea typeface="Geneva" pitchFamily="-106" charset="0"/>
                  <a:cs typeface="Geneva" pitchFamily="-106" charset="0"/>
                </a:rPr>
                <a:t>resid</a:t>
              </a:r>
              <a:r>
                <a:rPr lang="en-US" sz="600" dirty="0">
                  <a:solidFill>
                    <a:schemeClr val="tx1">
                      <a:lumMod val="75000"/>
                      <a:lumOff val="25000"/>
                    </a:schemeClr>
                  </a:solidFill>
                  <a:latin typeface="Arial" pitchFamily="-106" charset="0"/>
                  <a:ea typeface="Geneva" pitchFamily="-106" charset="0"/>
                  <a:cs typeface="Geneva" pitchFamily="-106" charset="0"/>
                </a:rPr>
                <a:t> 501  and name Y   )</a:t>
              </a:r>
            </a:p>
            <a:p>
              <a:pPr fontAlgn="auto">
                <a:spcBef>
                  <a:spcPts val="0"/>
                </a:spcBef>
                <a:spcAft>
                  <a:spcPts val="0"/>
                </a:spcAft>
                <a:defRPr/>
              </a:pPr>
              <a:endParaRPr lang="en-US" sz="600" dirty="0">
                <a:solidFill>
                  <a:schemeClr val="tx1">
                    <a:lumMod val="75000"/>
                    <a:lumOff val="25000"/>
                  </a:schemeClr>
                </a:solidFill>
                <a:latin typeface="Arial" pitchFamily="-106" charset="0"/>
                <a:ea typeface="Geneva" pitchFamily="-106" charset="0"/>
                <a:cs typeface="Geneva" pitchFamily="-106" charset="0"/>
              </a:endParaRPr>
            </a:p>
            <a:p>
              <a:pPr fontAlgn="auto">
                <a:spcBef>
                  <a:spcPts val="0"/>
                </a:spcBef>
                <a:spcAft>
                  <a:spcPts val="0"/>
                </a:spcAft>
                <a:defRPr/>
              </a:pPr>
              <a:r>
                <a:rPr lang="en-US" sz="600" dirty="0">
                  <a:solidFill>
                    <a:schemeClr val="tx1">
                      <a:lumMod val="75000"/>
                      <a:lumOff val="25000"/>
                    </a:schemeClr>
                  </a:solidFill>
                  <a:latin typeface="Arial" pitchFamily="-106" charset="0"/>
                  <a:ea typeface="Geneva" pitchFamily="-106" charset="0"/>
                  <a:cs typeface="Geneva" pitchFamily="-106" charset="0"/>
                </a:rPr>
                <a:t>      ( </a:t>
              </a:r>
              <a:r>
                <a:rPr lang="en-US" sz="600" dirty="0" err="1">
                  <a:solidFill>
                    <a:schemeClr val="tx1">
                      <a:lumMod val="75000"/>
                      <a:lumOff val="25000"/>
                    </a:schemeClr>
                  </a:solidFill>
                  <a:latin typeface="Arial" pitchFamily="-106" charset="0"/>
                  <a:ea typeface="Geneva" pitchFamily="-106" charset="0"/>
                  <a:cs typeface="Geneva" pitchFamily="-106" charset="0"/>
                </a:rPr>
                <a:t>resid</a:t>
              </a:r>
              <a:r>
                <a:rPr lang="en-US" sz="600" dirty="0">
                  <a:solidFill>
                    <a:schemeClr val="tx1">
                      <a:lumMod val="75000"/>
                      <a:lumOff val="25000"/>
                    </a:schemeClr>
                  </a:solidFill>
                  <a:latin typeface="Arial" pitchFamily="-106" charset="0"/>
                  <a:ea typeface="Geneva" pitchFamily="-106" charset="0"/>
                  <a:cs typeface="Geneva" pitchFamily="-106" charset="0"/>
                </a:rPr>
                <a:t>   2  and name CA   )   -0.1400  0.15000</a:t>
              </a:r>
            </a:p>
            <a:p>
              <a:pPr fontAlgn="auto">
                <a:spcBef>
                  <a:spcPts val="0"/>
                </a:spcBef>
                <a:spcAft>
                  <a:spcPts val="0"/>
                </a:spcAft>
                <a:defRPr/>
              </a:pPr>
              <a:endParaRPr lang="en-US" sz="600" dirty="0">
                <a:solidFill>
                  <a:schemeClr val="tx1">
                    <a:lumMod val="75000"/>
                    <a:lumOff val="25000"/>
                  </a:schemeClr>
                </a:solidFill>
                <a:latin typeface="Arial" pitchFamily="-106" charset="0"/>
                <a:ea typeface="Geneva" pitchFamily="-106" charset="0"/>
                <a:cs typeface="Geneva" pitchFamily="-106" charset="0"/>
              </a:endParaRPr>
            </a:p>
            <a:p>
              <a:pPr fontAlgn="auto">
                <a:spcBef>
                  <a:spcPts val="0"/>
                </a:spcBef>
                <a:spcAft>
                  <a:spcPts val="0"/>
                </a:spcAft>
                <a:defRPr/>
              </a:pPr>
              <a:r>
                <a:rPr lang="en-US" sz="600" dirty="0">
                  <a:solidFill>
                    <a:schemeClr val="tx1">
                      <a:lumMod val="75000"/>
                      <a:lumOff val="25000"/>
                    </a:schemeClr>
                  </a:solidFill>
                  <a:latin typeface="Arial" pitchFamily="-106" charset="0"/>
                  <a:ea typeface="Geneva" pitchFamily="-106" charset="0"/>
                  <a:cs typeface="Geneva" pitchFamily="-106" charset="0"/>
                </a:rPr>
                <a:t>assign ( </a:t>
              </a:r>
              <a:r>
                <a:rPr lang="en-US" sz="600" dirty="0" err="1">
                  <a:solidFill>
                    <a:schemeClr val="tx1">
                      <a:lumMod val="75000"/>
                      <a:lumOff val="25000"/>
                    </a:schemeClr>
                  </a:solidFill>
                  <a:latin typeface="Arial" pitchFamily="-106" charset="0"/>
                  <a:ea typeface="Geneva" pitchFamily="-106" charset="0"/>
                  <a:cs typeface="Geneva" pitchFamily="-106" charset="0"/>
                </a:rPr>
                <a:t>resid</a:t>
              </a:r>
              <a:r>
                <a:rPr lang="en-US" sz="600" dirty="0">
                  <a:solidFill>
                    <a:schemeClr val="tx1">
                      <a:lumMod val="75000"/>
                      <a:lumOff val="25000"/>
                    </a:schemeClr>
                  </a:solidFill>
                  <a:latin typeface="Arial" pitchFamily="-106" charset="0"/>
                  <a:ea typeface="Geneva" pitchFamily="-106" charset="0"/>
                  <a:cs typeface="Geneva" pitchFamily="-106" charset="0"/>
                </a:rPr>
                <a:t> 501  and name OO   )</a:t>
              </a:r>
            </a:p>
            <a:p>
              <a:pPr fontAlgn="auto">
                <a:spcBef>
                  <a:spcPts val="0"/>
                </a:spcBef>
                <a:spcAft>
                  <a:spcPts val="0"/>
                </a:spcAft>
                <a:defRPr/>
              </a:pPr>
              <a:r>
                <a:rPr lang="en-US" sz="600" dirty="0">
                  <a:solidFill>
                    <a:schemeClr val="tx1">
                      <a:lumMod val="75000"/>
                      <a:lumOff val="25000"/>
                    </a:schemeClr>
                  </a:solidFill>
                  <a:latin typeface="Arial" pitchFamily="-106" charset="0"/>
                  <a:ea typeface="Geneva" pitchFamily="-106" charset="0"/>
                  <a:cs typeface="Geneva" pitchFamily="-106" charset="0"/>
                </a:rPr>
                <a:t>      ( </a:t>
              </a:r>
              <a:r>
                <a:rPr lang="en-US" sz="600" dirty="0" err="1">
                  <a:solidFill>
                    <a:schemeClr val="tx1">
                      <a:lumMod val="75000"/>
                      <a:lumOff val="25000"/>
                    </a:schemeClr>
                  </a:solidFill>
                  <a:latin typeface="Arial" pitchFamily="-106" charset="0"/>
                  <a:ea typeface="Geneva" pitchFamily="-106" charset="0"/>
                  <a:cs typeface="Geneva" pitchFamily="-106" charset="0"/>
                </a:rPr>
                <a:t>resid</a:t>
              </a:r>
              <a:r>
                <a:rPr lang="en-US" sz="600" dirty="0">
                  <a:solidFill>
                    <a:schemeClr val="tx1">
                      <a:lumMod val="75000"/>
                      <a:lumOff val="25000"/>
                    </a:schemeClr>
                  </a:solidFill>
                  <a:latin typeface="Arial" pitchFamily="-106" charset="0"/>
                  <a:ea typeface="Geneva" pitchFamily="-106" charset="0"/>
                  <a:cs typeface="Geneva" pitchFamily="-106" charset="0"/>
                </a:rPr>
                <a:t> 501  and name Z   )</a:t>
              </a:r>
            </a:p>
            <a:p>
              <a:pPr fontAlgn="auto">
                <a:spcBef>
                  <a:spcPts val="0"/>
                </a:spcBef>
                <a:spcAft>
                  <a:spcPts val="0"/>
                </a:spcAft>
                <a:defRPr/>
              </a:pPr>
              <a:r>
                <a:rPr lang="en-US" sz="600" dirty="0">
                  <a:solidFill>
                    <a:schemeClr val="tx1">
                      <a:lumMod val="75000"/>
                      <a:lumOff val="25000"/>
                    </a:schemeClr>
                  </a:solidFill>
                  <a:latin typeface="Arial" pitchFamily="-106" charset="0"/>
                  <a:ea typeface="Geneva" pitchFamily="-106" charset="0"/>
                  <a:cs typeface="Geneva" pitchFamily="-106" charset="0"/>
                </a:rPr>
                <a:t>      ( </a:t>
              </a:r>
              <a:r>
                <a:rPr lang="en-US" sz="600" dirty="0" err="1">
                  <a:solidFill>
                    <a:schemeClr val="tx1">
                      <a:lumMod val="75000"/>
                      <a:lumOff val="25000"/>
                    </a:schemeClr>
                  </a:solidFill>
                  <a:latin typeface="Arial" pitchFamily="-106" charset="0"/>
                  <a:ea typeface="Geneva" pitchFamily="-106" charset="0"/>
                  <a:cs typeface="Geneva" pitchFamily="-106" charset="0"/>
                </a:rPr>
                <a:t>resid</a:t>
              </a:r>
              <a:r>
                <a:rPr lang="en-US" sz="600" dirty="0">
                  <a:solidFill>
                    <a:schemeClr val="tx1">
                      <a:lumMod val="75000"/>
                      <a:lumOff val="25000"/>
                    </a:schemeClr>
                  </a:solidFill>
                  <a:latin typeface="Arial" pitchFamily="-106" charset="0"/>
                  <a:ea typeface="Geneva" pitchFamily="-106" charset="0"/>
                  <a:cs typeface="Geneva" pitchFamily="-106" charset="0"/>
                </a:rPr>
                <a:t> 501  and name X   )</a:t>
              </a:r>
            </a:p>
            <a:p>
              <a:pPr fontAlgn="auto">
                <a:spcBef>
                  <a:spcPts val="0"/>
                </a:spcBef>
                <a:spcAft>
                  <a:spcPts val="0"/>
                </a:spcAft>
                <a:defRPr/>
              </a:pPr>
              <a:r>
                <a:rPr lang="en-US" sz="600" dirty="0">
                  <a:solidFill>
                    <a:schemeClr val="tx1">
                      <a:lumMod val="75000"/>
                      <a:lumOff val="25000"/>
                    </a:schemeClr>
                  </a:solidFill>
                  <a:latin typeface="Arial" pitchFamily="-106" charset="0"/>
                  <a:ea typeface="Geneva" pitchFamily="-106" charset="0"/>
                  <a:cs typeface="Geneva" pitchFamily="-106" charset="0"/>
                </a:rPr>
                <a:t>      ( </a:t>
              </a:r>
              <a:r>
                <a:rPr lang="en-US" sz="600" dirty="0" err="1">
                  <a:solidFill>
                    <a:schemeClr val="tx1">
                      <a:lumMod val="75000"/>
                      <a:lumOff val="25000"/>
                    </a:schemeClr>
                  </a:solidFill>
                  <a:latin typeface="Arial" pitchFamily="-106" charset="0"/>
                  <a:ea typeface="Geneva" pitchFamily="-106" charset="0"/>
                  <a:cs typeface="Geneva" pitchFamily="-106" charset="0"/>
                </a:rPr>
                <a:t>resid</a:t>
              </a:r>
              <a:r>
                <a:rPr lang="en-US" sz="600" dirty="0">
                  <a:solidFill>
                    <a:schemeClr val="tx1">
                      <a:lumMod val="75000"/>
                      <a:lumOff val="25000"/>
                    </a:schemeClr>
                  </a:solidFill>
                  <a:latin typeface="Arial" pitchFamily="-106" charset="0"/>
                  <a:ea typeface="Geneva" pitchFamily="-106" charset="0"/>
                  <a:cs typeface="Geneva" pitchFamily="-106" charset="0"/>
                </a:rPr>
                <a:t> 501  and name Y   )</a:t>
              </a:r>
            </a:p>
            <a:p>
              <a:pPr fontAlgn="auto">
                <a:spcBef>
                  <a:spcPts val="0"/>
                </a:spcBef>
                <a:spcAft>
                  <a:spcPts val="0"/>
                </a:spcAft>
                <a:defRPr/>
              </a:pPr>
              <a:endParaRPr lang="en-US" sz="600" dirty="0">
                <a:solidFill>
                  <a:schemeClr val="tx1">
                    <a:lumMod val="75000"/>
                    <a:lumOff val="25000"/>
                  </a:schemeClr>
                </a:solidFill>
                <a:latin typeface="Arial" pitchFamily="-106" charset="0"/>
                <a:ea typeface="Geneva" pitchFamily="-106" charset="0"/>
                <a:cs typeface="Geneva" pitchFamily="-106" charset="0"/>
              </a:endParaRPr>
            </a:p>
            <a:p>
              <a:pPr fontAlgn="auto">
                <a:spcBef>
                  <a:spcPts val="0"/>
                </a:spcBef>
                <a:spcAft>
                  <a:spcPts val="0"/>
                </a:spcAft>
                <a:defRPr/>
              </a:pPr>
              <a:r>
                <a:rPr lang="en-US" sz="600" dirty="0">
                  <a:solidFill>
                    <a:schemeClr val="tx1">
                      <a:lumMod val="75000"/>
                      <a:lumOff val="25000"/>
                    </a:schemeClr>
                  </a:solidFill>
                  <a:latin typeface="Arial" pitchFamily="-106" charset="0"/>
                  <a:ea typeface="Geneva" pitchFamily="-106" charset="0"/>
                  <a:cs typeface="Geneva" pitchFamily="-106" charset="0"/>
                </a:rPr>
                <a:t>      ( </a:t>
              </a:r>
              <a:r>
                <a:rPr lang="en-US" sz="600" dirty="0" err="1">
                  <a:solidFill>
                    <a:schemeClr val="tx1">
                      <a:lumMod val="75000"/>
                      <a:lumOff val="25000"/>
                    </a:schemeClr>
                  </a:solidFill>
                  <a:latin typeface="Arial" pitchFamily="-106" charset="0"/>
                  <a:ea typeface="Geneva" pitchFamily="-106" charset="0"/>
                  <a:cs typeface="Geneva" pitchFamily="-106" charset="0"/>
                </a:rPr>
                <a:t>resid</a:t>
              </a:r>
              <a:r>
                <a:rPr lang="en-US" sz="600" dirty="0">
                  <a:solidFill>
                    <a:schemeClr val="tx1">
                      <a:lumMod val="75000"/>
                      <a:lumOff val="25000"/>
                    </a:schemeClr>
                  </a:solidFill>
                  <a:latin typeface="Arial" pitchFamily="-106" charset="0"/>
                  <a:ea typeface="Geneva" pitchFamily="-106" charset="0"/>
                  <a:cs typeface="Geneva" pitchFamily="-106" charset="0"/>
                </a:rPr>
                <a:t>   3  and name CA   )   -0.0100  0.15000</a:t>
              </a:r>
            </a:p>
          </p:txBody>
        </p:sp>
        <p:sp>
          <p:nvSpPr>
            <p:cNvPr id="19477" name="TextBox 25"/>
            <p:cNvSpPr txBox="1">
              <a:spLocks noChangeArrowheads="1"/>
            </p:cNvSpPr>
            <p:nvPr/>
          </p:nvSpPr>
          <p:spPr bwMode="auto">
            <a:xfrm>
              <a:off x="1825126" y="3112035"/>
              <a:ext cx="198155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dirty="0">
                  <a:latin typeface="Calibri" charset="0"/>
                </a:rPr>
                <a:t>Data</a:t>
              </a:r>
            </a:p>
            <a:p>
              <a:pPr algn="ctr" eaLnBrk="1" hangingPunct="1"/>
              <a:r>
                <a:rPr lang="en-US" b="1" dirty="0">
                  <a:latin typeface="Calibri" charset="0"/>
                </a:rPr>
                <a:t>interpretation</a:t>
              </a:r>
            </a:p>
          </p:txBody>
        </p:sp>
      </p:grpSp>
      <p:sp>
        <p:nvSpPr>
          <p:cNvPr id="14358" name="TextBox 24"/>
          <p:cNvSpPr txBox="1">
            <a:spLocks noChangeArrowheads="1"/>
          </p:cNvSpPr>
          <p:nvPr/>
        </p:nvSpPr>
        <p:spPr bwMode="auto">
          <a:xfrm>
            <a:off x="5238750" y="5168900"/>
            <a:ext cx="3840163" cy="1639888"/>
          </a:xfrm>
          <a:prstGeom prst="rect">
            <a:avLst/>
          </a:prstGeom>
          <a:noFill/>
          <a:ln w="9525">
            <a:noFill/>
            <a:miter lim="800000"/>
            <a:headEnd/>
            <a:tailEnd/>
          </a:ln>
        </p:spPr>
        <p:txBody>
          <a:bodyPr wrap="none">
            <a:spAutoFit/>
          </a:bodyPr>
          <a:lstStyle>
            <a:lvl1pPr eaLnBrk="0" hangingPunct="0">
              <a:defRPr sz="2400">
                <a:solidFill>
                  <a:schemeClr val="tx1"/>
                </a:solidFill>
                <a:latin typeface="Arial" charset="0"/>
                <a:ea typeface="ＭＳ Ｐゴシック" charset="-128"/>
              </a:defRPr>
            </a:lvl1pPr>
            <a:lvl2pPr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sz="2000" b="1" dirty="0">
                <a:effectLst>
                  <a:outerShdw blurRad="38100" dist="38100" dir="2700000" algn="tl">
                    <a:srgbClr val="C0C0C0"/>
                  </a:outerShdw>
                </a:effectLst>
                <a:latin typeface="Calibri" charset="0"/>
                <a:cs typeface="+mn-cs"/>
              </a:rPr>
              <a:t>Structure, dynamics &amp; interactions</a:t>
            </a:r>
          </a:p>
          <a:p>
            <a:pPr eaLnBrk="1" hangingPunct="1">
              <a:defRPr/>
            </a:pPr>
            <a:r>
              <a:rPr lang="en-US" sz="2000" b="1" dirty="0">
                <a:solidFill>
                  <a:srgbClr val="953735"/>
                </a:solidFill>
                <a:effectLst>
                  <a:outerShdw blurRad="38100" dist="38100" dir="2700000" algn="tl">
                    <a:srgbClr val="C0C0C0"/>
                  </a:outerShdw>
                </a:effectLst>
                <a:latin typeface="Calibri" charset="0"/>
                <a:cs typeface="+mn-cs"/>
                <a:sym typeface="Wingdings" charset="2"/>
              </a:rPr>
              <a:t></a:t>
            </a:r>
            <a:r>
              <a:rPr lang="en-US" sz="2000" b="1" dirty="0">
                <a:solidFill>
                  <a:srgbClr val="953735"/>
                </a:solidFill>
                <a:effectLst>
                  <a:outerShdw blurRad="38100" dist="38100" dir="2700000" algn="tl">
                    <a:srgbClr val="C0C0C0"/>
                  </a:outerShdw>
                </a:effectLst>
                <a:latin typeface="Calibri" charset="0"/>
                <a:cs typeface="+mn-cs"/>
              </a:rPr>
              <a:t> impact on research and health:</a:t>
            </a:r>
          </a:p>
          <a:p>
            <a:pPr lvl="1" eaLnBrk="1" hangingPunct="1">
              <a:buFontTx/>
              <a:buChar char="-"/>
              <a:defRPr/>
            </a:pPr>
            <a:r>
              <a:rPr lang="en-US" sz="2000" b="1" dirty="0">
                <a:solidFill>
                  <a:srgbClr val="953735"/>
                </a:solidFill>
                <a:effectLst>
                  <a:outerShdw blurRad="38100" dist="38100" dir="2700000" algn="tl">
                    <a:srgbClr val="C0C0C0"/>
                  </a:outerShdw>
                </a:effectLst>
                <a:latin typeface="Calibri" charset="0"/>
                <a:cs typeface="+mn-cs"/>
              </a:rPr>
              <a:t> origin of disease</a:t>
            </a:r>
          </a:p>
          <a:p>
            <a:pPr eaLnBrk="1" hangingPunct="1">
              <a:defRPr/>
            </a:pPr>
            <a:r>
              <a:rPr lang="en-US" sz="2000" b="1" dirty="0">
                <a:solidFill>
                  <a:srgbClr val="953735"/>
                </a:solidFill>
                <a:effectLst>
                  <a:outerShdw blurRad="38100" dist="38100" dir="2700000" algn="tl">
                    <a:srgbClr val="C0C0C0"/>
                  </a:outerShdw>
                </a:effectLst>
                <a:latin typeface="Calibri" charset="0"/>
                <a:cs typeface="+mn-cs"/>
              </a:rPr>
              <a:t>	- design of new experiments</a:t>
            </a:r>
          </a:p>
          <a:p>
            <a:pPr eaLnBrk="1" hangingPunct="1">
              <a:defRPr/>
            </a:pPr>
            <a:r>
              <a:rPr lang="en-US" sz="2000" b="1" dirty="0">
                <a:solidFill>
                  <a:srgbClr val="953735"/>
                </a:solidFill>
                <a:effectLst>
                  <a:outerShdw blurRad="38100" dist="38100" dir="2700000" algn="tl">
                    <a:srgbClr val="C0C0C0"/>
                  </a:outerShdw>
                </a:effectLst>
                <a:latin typeface="Calibri" charset="0"/>
                <a:cs typeface="+mn-cs"/>
              </a:rPr>
              <a:t> 	- drug design	…</a:t>
            </a:r>
          </a:p>
        </p:txBody>
      </p:sp>
      <p:sp>
        <p:nvSpPr>
          <p:cNvPr id="25" name="TextBox 24"/>
          <p:cNvSpPr txBox="1">
            <a:spLocks noChangeArrowheads="1"/>
          </p:cNvSpPr>
          <p:nvPr/>
        </p:nvSpPr>
        <p:spPr bwMode="auto">
          <a:xfrm>
            <a:off x="633413" y="93663"/>
            <a:ext cx="7272337" cy="525462"/>
          </a:xfrm>
          <a:prstGeom prst="rect">
            <a:avLst/>
          </a:prstGeom>
          <a:noFill/>
          <a:ln>
            <a:noFill/>
          </a:ln>
          <a:effectLst>
            <a:outerShdw blurRad="50800" dist="38100" dir="2700000" algn="br"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sz="2800" b="1">
                <a:solidFill>
                  <a:srgbClr val="953735"/>
                </a:solidFill>
                <a:latin typeface="Calibri" charset="0"/>
                <a:cs typeface="+mn-cs"/>
              </a:rPr>
              <a:t>Exploiting GRID resources in structural biology…</a:t>
            </a:r>
          </a:p>
        </p:txBody>
      </p:sp>
      <p:grpSp>
        <p:nvGrpSpPr>
          <p:cNvPr id="8" name="Group 30"/>
          <p:cNvGrpSpPr>
            <a:grpSpLocks/>
          </p:cNvGrpSpPr>
          <p:nvPr/>
        </p:nvGrpSpPr>
        <p:grpSpPr bwMode="auto">
          <a:xfrm>
            <a:off x="4826000" y="2571750"/>
            <a:ext cx="3836988" cy="2543175"/>
            <a:chOff x="4826294" y="2573047"/>
            <a:chExt cx="3836295" cy="2541292"/>
          </a:xfrm>
        </p:grpSpPr>
        <p:pic>
          <p:nvPicPr>
            <p:cNvPr id="18" name="Picture 4" descr="protstruc"/>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rot="5400000">
              <a:off x="6492799" y="2944362"/>
              <a:ext cx="2528151" cy="1793522"/>
            </a:xfrm>
            <a:prstGeom prst="rect">
              <a:avLst/>
            </a:prstGeom>
            <a:noFill/>
            <a:effectLst>
              <a:softEdge rad="101600"/>
            </a:effectLst>
          </p:spPr>
        </p:pic>
        <p:sp>
          <p:nvSpPr>
            <p:cNvPr id="19474" name="TextBox 26"/>
            <p:cNvSpPr txBox="1">
              <a:spLocks noChangeArrowheads="1"/>
            </p:cNvSpPr>
            <p:nvPr/>
          </p:nvSpPr>
          <p:spPr bwMode="auto">
            <a:xfrm>
              <a:off x="4826294" y="4565605"/>
              <a:ext cx="1971613" cy="465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dirty="0">
                  <a:latin typeface="Calibri" charset="0"/>
                </a:rPr>
                <a:t>Computations</a:t>
              </a:r>
            </a:p>
          </p:txBody>
        </p:sp>
      </p:grpSp>
      <p:grpSp>
        <p:nvGrpSpPr>
          <p:cNvPr id="9" name="Group 5"/>
          <p:cNvGrpSpPr>
            <a:grpSpLocks/>
          </p:cNvGrpSpPr>
          <p:nvPr/>
        </p:nvGrpSpPr>
        <p:grpSpPr bwMode="auto">
          <a:xfrm>
            <a:off x="7202488" y="127000"/>
            <a:ext cx="1878012" cy="2627313"/>
            <a:chOff x="7202488" y="127000"/>
            <a:chExt cx="1878012" cy="2627313"/>
          </a:xfrm>
        </p:grpSpPr>
        <p:pic>
          <p:nvPicPr>
            <p:cNvPr id="19471" name="Picture 25" descr="C:\Papers\Manuscripts\Ubbink_Jun06\FinalMS\figs1.tif"/>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202488" y="566738"/>
              <a:ext cx="1760537"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2" name="Picture 26" descr="C:\Papers\Manuscripts\Ubbink_Jun06\FinalMS\figs3_a.tif"/>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072438" y="127000"/>
              <a:ext cx="1008062"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464" name="TextBox 23"/>
          <p:cNvSpPr txBox="1">
            <a:spLocks noChangeArrowheads="1"/>
          </p:cNvSpPr>
          <p:nvPr/>
        </p:nvSpPr>
        <p:spPr bwMode="auto">
          <a:xfrm>
            <a:off x="1346200" y="654050"/>
            <a:ext cx="6300788"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dirty="0">
                <a:latin typeface="Calibri" charset="0"/>
              </a:rPr>
              <a:t>NMR data collection and processing               SAXS data analysis</a:t>
            </a:r>
          </a:p>
        </p:txBody>
      </p:sp>
      <p:grpSp>
        <p:nvGrpSpPr>
          <p:cNvPr id="10" name="Group 2"/>
          <p:cNvGrpSpPr>
            <a:grpSpLocks/>
          </p:cNvGrpSpPr>
          <p:nvPr/>
        </p:nvGrpSpPr>
        <p:grpSpPr bwMode="auto">
          <a:xfrm>
            <a:off x="2833688" y="790575"/>
            <a:ext cx="3789362" cy="5664200"/>
            <a:chOff x="2833688" y="790575"/>
            <a:chExt cx="3789362" cy="5664200"/>
          </a:xfrm>
        </p:grpSpPr>
        <p:grpSp>
          <p:nvGrpSpPr>
            <p:cNvPr id="11" name="Group 33"/>
            <p:cNvGrpSpPr>
              <a:grpSpLocks/>
            </p:cNvGrpSpPr>
            <p:nvPr/>
          </p:nvGrpSpPr>
          <p:grpSpPr bwMode="auto">
            <a:xfrm>
              <a:off x="2833688" y="790575"/>
              <a:ext cx="3789362" cy="5664200"/>
              <a:chOff x="2834214" y="791110"/>
              <a:chExt cx="3789363" cy="5664200"/>
            </a:xfrm>
          </p:grpSpPr>
          <p:cxnSp>
            <p:nvCxnSpPr>
              <p:cNvPr id="23" name="Straight Arrow Connector 22"/>
              <p:cNvCxnSpPr>
                <a:cxnSpLocks noChangeShapeType="1"/>
              </p:cNvCxnSpPr>
              <p:nvPr/>
            </p:nvCxnSpPr>
            <p:spPr bwMode="auto">
              <a:xfrm>
                <a:off x="5047190" y="3942298"/>
                <a:ext cx="1576387" cy="741362"/>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4" name="Left-Right Arrow 23"/>
              <p:cNvSpPr>
                <a:spLocks noChangeArrowheads="1"/>
              </p:cNvSpPr>
              <p:nvPr/>
            </p:nvSpPr>
            <p:spPr bwMode="auto">
              <a:xfrm rot="1664810">
                <a:off x="3310464" y="791110"/>
                <a:ext cx="2955926" cy="5664200"/>
              </a:xfrm>
              <a:prstGeom prst="leftRightArrow">
                <a:avLst>
                  <a:gd name="adj1" fmla="val 93287"/>
                  <a:gd name="adj2" fmla="val 26611"/>
                </a:avLst>
              </a:prstGeom>
              <a:gradFill rotWithShape="1">
                <a:gsLst>
                  <a:gs pos="0">
                    <a:srgbClr val="9BC1FF">
                      <a:alpha val="18999"/>
                    </a:srgbClr>
                  </a:gs>
                  <a:gs pos="100000">
                    <a:srgbClr val="3F80CD">
                      <a:alpha val="18999"/>
                    </a:srgbClr>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sz="1800">
                  <a:solidFill>
                    <a:schemeClr val="lt1"/>
                  </a:solidFill>
                  <a:latin typeface="+mn-lt"/>
                  <a:ea typeface="+mn-ea"/>
                  <a:cs typeface="+mn-cs"/>
                </a:endParaRPr>
              </a:p>
            </p:txBody>
          </p:sp>
          <p:cxnSp>
            <p:nvCxnSpPr>
              <p:cNvPr id="22" name="Straight Arrow Connector 21"/>
              <p:cNvCxnSpPr>
                <a:cxnSpLocks noChangeShapeType="1"/>
              </p:cNvCxnSpPr>
              <p:nvPr/>
            </p:nvCxnSpPr>
            <p:spPr bwMode="auto">
              <a:xfrm>
                <a:off x="2834214" y="2912010"/>
                <a:ext cx="1577975" cy="762000"/>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pic>
          <p:nvPicPr>
            <p:cNvPr id="19467" name="Picture 7" descr="WeNMR.png"/>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rot="-3630363">
              <a:off x="2443131" y="2245741"/>
              <a:ext cx="4637952" cy="2079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328738"/>
            <a:ext cx="9144000" cy="42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389799572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323528" y="908050"/>
            <a:ext cx="8785547" cy="3308598"/>
          </a:xfrm>
          <a:prstGeom prst="rect">
            <a:avLst/>
          </a:prstGeom>
          <a:noFill/>
          <a:ln w="9525">
            <a:noFill/>
            <a:miter lim="800000"/>
            <a:headEnd/>
            <a:tailEnd/>
          </a:ln>
        </p:spPr>
        <p:txBody>
          <a:bodyPr wrap="square">
            <a:spAutoFit/>
          </a:bodyPr>
          <a:lstStyle/>
          <a:p>
            <a:pPr marL="457200" indent="-457200" defTabSz="914400">
              <a:buClrTx/>
              <a:buSzPct val="150000"/>
              <a:buFont typeface="Arial" pitchFamily="34" charset="0"/>
              <a:buChar char="•"/>
              <a:defRPr/>
            </a:pPr>
            <a:r>
              <a:rPr lang="en-US" sz="1800" dirty="0">
                <a:solidFill>
                  <a:schemeClr val="tx1"/>
                </a:solidFill>
                <a:latin typeface="+mn-lt"/>
                <a:ea typeface="ＭＳ Ｐゴシック" pitchFamily="34" charset="-128"/>
              </a:rPr>
              <a:t>Our policy is </a:t>
            </a:r>
            <a:r>
              <a:rPr lang="en-US" sz="1800" b="1" dirty="0">
                <a:solidFill>
                  <a:schemeClr val="accent6"/>
                </a:solidFill>
                <a:latin typeface="+mn-lt"/>
                <a:ea typeface="ＭＳ Ｐゴシック" pitchFamily="34" charset="-128"/>
              </a:rPr>
              <a:t>to shield as much as possible the end user from the </a:t>
            </a:r>
            <a:r>
              <a:rPr lang="en-US" sz="1800" b="1" dirty="0" smtClean="0">
                <a:solidFill>
                  <a:schemeClr val="accent6"/>
                </a:solidFill>
                <a:latin typeface="+mn-lt"/>
                <a:ea typeface="ＭＳ Ｐゴシック" pitchFamily="34" charset="-128"/>
              </a:rPr>
              <a:t>grid </a:t>
            </a:r>
            <a:r>
              <a:rPr lang="en-US" sz="1800" dirty="0">
                <a:solidFill>
                  <a:schemeClr val="tx1"/>
                </a:solidFill>
                <a:latin typeface="+mn-lt"/>
                <a:ea typeface="ＭＳ Ｐゴシック" pitchFamily="34" charset="-128"/>
              </a:rPr>
              <a:t>and all middleware related issues and commands</a:t>
            </a:r>
          </a:p>
          <a:p>
            <a:pPr marL="457200" indent="-457200" defTabSz="914400">
              <a:spcBef>
                <a:spcPts val="1200"/>
              </a:spcBef>
              <a:buClrTx/>
              <a:buSzPct val="150000"/>
              <a:buFont typeface="Arial" pitchFamily="34" charset="0"/>
              <a:buChar char="•"/>
              <a:defRPr/>
            </a:pPr>
            <a:r>
              <a:rPr lang="en-US" sz="1800" dirty="0" smtClean="0">
                <a:solidFill>
                  <a:schemeClr val="tx1"/>
                </a:solidFill>
                <a:latin typeface="+mn-lt"/>
                <a:ea typeface="ＭＳ Ｐゴシック" pitchFamily="34" charset="-128"/>
              </a:rPr>
              <a:t>We </a:t>
            </a:r>
            <a:r>
              <a:rPr lang="en-US" sz="1800" dirty="0">
                <a:solidFill>
                  <a:schemeClr val="tx1"/>
                </a:solidFill>
                <a:latin typeface="+mn-lt"/>
                <a:ea typeface="ＭＳ Ｐゴシック" pitchFamily="34" charset="-128"/>
              </a:rPr>
              <a:t>chose to develop mainly web portal providing </a:t>
            </a:r>
            <a:r>
              <a:rPr lang="en-US" sz="1800" b="1" dirty="0">
                <a:solidFill>
                  <a:schemeClr val="accent6"/>
                </a:solidFill>
                <a:latin typeface="+mn-lt"/>
                <a:ea typeface="ＭＳ Ｐゴシック" pitchFamily="34" charset="-128"/>
              </a:rPr>
              <a:t>“</a:t>
            </a:r>
            <a:r>
              <a:rPr lang="en-US" sz="1800" b="1" dirty="0" err="1">
                <a:solidFill>
                  <a:schemeClr val="accent6"/>
                </a:solidFill>
                <a:latin typeface="+mn-lt"/>
                <a:ea typeface="ＭＳ Ｐゴシック" pitchFamily="34" charset="-128"/>
              </a:rPr>
              <a:t>protocolized</a:t>
            </a:r>
            <a:r>
              <a:rPr lang="en-US" sz="1800" b="1" dirty="0">
                <a:solidFill>
                  <a:schemeClr val="accent6"/>
                </a:solidFill>
                <a:latin typeface="+mn-lt"/>
                <a:ea typeface="ＭＳ Ｐゴシック" pitchFamily="34" charset="-128"/>
              </a:rPr>
              <a:t>” access to the </a:t>
            </a:r>
            <a:r>
              <a:rPr lang="en-US" sz="1800" b="1" dirty="0" smtClean="0">
                <a:solidFill>
                  <a:schemeClr val="accent6"/>
                </a:solidFill>
                <a:latin typeface="+mn-lt"/>
                <a:ea typeface="ＭＳ Ｐゴシック" pitchFamily="34" charset="-128"/>
              </a:rPr>
              <a:t>grid</a:t>
            </a:r>
            <a:endParaRPr lang="en-US" sz="1800" b="1" dirty="0">
              <a:solidFill>
                <a:schemeClr val="accent6"/>
              </a:solidFill>
              <a:latin typeface="+mn-lt"/>
              <a:ea typeface="ＭＳ Ｐゴシック" pitchFamily="34" charset="-128"/>
            </a:endParaRPr>
          </a:p>
          <a:p>
            <a:pPr marL="457200" indent="-457200" defTabSz="914400">
              <a:spcBef>
                <a:spcPts val="1200"/>
              </a:spcBef>
              <a:buClrTx/>
              <a:buSzPct val="150000"/>
              <a:buFont typeface="Arial" pitchFamily="34" charset="0"/>
              <a:buChar char="•"/>
              <a:defRPr/>
            </a:pPr>
            <a:r>
              <a:rPr lang="en-US" sz="1800" dirty="0">
                <a:solidFill>
                  <a:schemeClr val="tx1"/>
                </a:solidFill>
                <a:latin typeface="+mn-lt"/>
                <a:ea typeface="ＭＳ Ｐゴシック" pitchFamily="34" charset="-128"/>
              </a:rPr>
              <a:t>To facilitate operation, we </a:t>
            </a:r>
            <a:r>
              <a:rPr lang="en-US" sz="1800" b="1" dirty="0">
                <a:solidFill>
                  <a:schemeClr val="accent6"/>
                </a:solidFill>
                <a:latin typeface="+mn-lt"/>
                <a:ea typeface="ＭＳ Ｐゴシック" pitchFamily="34" charset="-128"/>
              </a:rPr>
              <a:t>use when possible robot certificates</a:t>
            </a:r>
            <a:endParaRPr lang="it-IT" sz="1800" b="1" dirty="0">
              <a:solidFill>
                <a:schemeClr val="accent6"/>
              </a:solidFill>
              <a:latin typeface="+mn-lt"/>
              <a:ea typeface="ＭＳ Ｐゴシック" pitchFamily="34" charset="-128"/>
            </a:endParaRPr>
          </a:p>
          <a:p>
            <a:pPr marL="457200" indent="-457200" defTabSz="914400">
              <a:spcBef>
                <a:spcPts val="1200"/>
              </a:spcBef>
              <a:buClrTx/>
              <a:buSzPct val="150000"/>
              <a:buFont typeface="Arial" pitchFamily="34" charset="0"/>
              <a:buChar char="•"/>
              <a:defRPr/>
            </a:pPr>
            <a:r>
              <a:rPr lang="it-IT" sz="1800" b="1" dirty="0">
                <a:solidFill>
                  <a:schemeClr val="accent6"/>
                </a:solidFill>
                <a:latin typeface="+mn-lt"/>
                <a:ea typeface="ＭＳ Ｐゴシック" pitchFamily="34" charset="-128"/>
              </a:rPr>
              <a:t>2</a:t>
            </a:r>
            <a:r>
              <a:rPr lang="it-IT" sz="1800" b="1" dirty="0" smtClean="0">
                <a:solidFill>
                  <a:schemeClr val="accent6"/>
                </a:solidFill>
                <a:latin typeface="+mn-lt"/>
                <a:ea typeface="ＭＳ Ｐゴシック" pitchFamily="34" charset="-128"/>
              </a:rPr>
              <a:t>9 </a:t>
            </a:r>
            <a:r>
              <a:rPr lang="it-IT" sz="1800" b="1" dirty="0" err="1">
                <a:solidFill>
                  <a:schemeClr val="accent6"/>
                </a:solidFill>
                <a:latin typeface="+mn-lt"/>
                <a:ea typeface="ＭＳ Ｐゴシック" pitchFamily="34" charset="-128"/>
              </a:rPr>
              <a:t>portals</a:t>
            </a:r>
            <a:r>
              <a:rPr lang="it-IT" sz="1800" b="1" dirty="0">
                <a:solidFill>
                  <a:schemeClr val="accent6"/>
                </a:solidFill>
                <a:latin typeface="+mn-lt"/>
                <a:ea typeface="ＭＳ Ｐゴシック" pitchFamily="34" charset="-128"/>
              </a:rPr>
              <a:t> </a:t>
            </a:r>
            <a:r>
              <a:rPr lang="it-IT" sz="1800" dirty="0">
                <a:solidFill>
                  <a:schemeClr val="tx1"/>
                </a:solidFill>
                <a:latin typeface="+mn-lt"/>
                <a:ea typeface="ＭＳ Ｐゴシック" pitchFamily="34" charset="-128"/>
              </a:rPr>
              <a:t>(5 </a:t>
            </a:r>
            <a:r>
              <a:rPr lang="it-IT" sz="1800" dirty="0" err="1">
                <a:solidFill>
                  <a:schemeClr val="tx1"/>
                </a:solidFill>
                <a:latin typeface="+mn-lt"/>
                <a:ea typeface="ＭＳ Ｐゴシック" pitchFamily="34" charset="-128"/>
              </a:rPr>
              <a:t>developed</a:t>
            </a:r>
            <a:r>
              <a:rPr lang="it-IT" sz="1800" dirty="0">
                <a:solidFill>
                  <a:schemeClr val="tx1"/>
                </a:solidFill>
                <a:latin typeface="+mn-lt"/>
                <a:ea typeface="ＭＳ Ｐゴシック" pitchFamily="34" charset="-128"/>
              </a:rPr>
              <a:t> </a:t>
            </a:r>
            <a:r>
              <a:rPr lang="it-IT" sz="1800" dirty="0" err="1">
                <a:solidFill>
                  <a:schemeClr val="tx1"/>
                </a:solidFill>
                <a:latin typeface="+mn-lt"/>
                <a:ea typeface="ＭＳ Ｐゴシック" pitchFamily="34" charset="-128"/>
              </a:rPr>
              <a:t>by</a:t>
            </a:r>
            <a:r>
              <a:rPr lang="it-IT" sz="1800" dirty="0">
                <a:solidFill>
                  <a:schemeClr val="tx1"/>
                </a:solidFill>
                <a:latin typeface="+mn-lt"/>
                <a:ea typeface="ＭＳ Ｐゴシック" pitchFamily="34" charset="-128"/>
              </a:rPr>
              <a:t> </a:t>
            </a:r>
            <a:r>
              <a:rPr lang="it-IT" sz="1800" dirty="0" err="1">
                <a:solidFill>
                  <a:schemeClr val="tx1"/>
                </a:solidFill>
                <a:latin typeface="+mn-lt"/>
                <a:ea typeface="ＭＳ Ｐゴシック" pitchFamily="34" charset="-128"/>
              </a:rPr>
              <a:t>external</a:t>
            </a:r>
            <a:r>
              <a:rPr lang="it-IT" sz="1800" dirty="0">
                <a:solidFill>
                  <a:schemeClr val="tx1"/>
                </a:solidFill>
                <a:latin typeface="+mn-lt"/>
                <a:ea typeface="ＭＳ Ｐゴシック" pitchFamily="34" charset="-128"/>
              </a:rPr>
              <a:t> </a:t>
            </a:r>
            <a:r>
              <a:rPr lang="it-IT" sz="1800" dirty="0" err="1">
                <a:solidFill>
                  <a:schemeClr val="tx1"/>
                </a:solidFill>
                <a:latin typeface="+mn-lt"/>
                <a:ea typeface="ＭＳ Ｐゴシック" pitchFamily="34" charset="-128"/>
              </a:rPr>
              <a:t>teams</a:t>
            </a:r>
            <a:r>
              <a:rPr lang="it-IT" sz="1800" dirty="0">
                <a:solidFill>
                  <a:schemeClr val="tx1"/>
                </a:solidFill>
                <a:latin typeface="+mn-lt"/>
                <a:ea typeface="ＭＳ Ｐゴシック" pitchFamily="34" charset="-128"/>
              </a:rPr>
              <a:t>) </a:t>
            </a:r>
            <a:r>
              <a:rPr lang="it-IT" sz="1800" dirty="0" smtClean="0">
                <a:solidFill>
                  <a:schemeClr val="tx1"/>
                </a:solidFill>
                <a:latin typeface="+mn-lt"/>
                <a:ea typeface="ＭＳ Ｐゴシック" pitchFamily="34" charset="-128"/>
              </a:rPr>
              <a:t>are </a:t>
            </a:r>
            <a:r>
              <a:rPr lang="it-IT" sz="1800" dirty="0" err="1">
                <a:solidFill>
                  <a:schemeClr val="tx1"/>
                </a:solidFill>
                <a:latin typeface="+mn-lt"/>
                <a:ea typeface="ＭＳ Ｐゴシック" pitchFamily="34" charset="-128"/>
              </a:rPr>
              <a:t>currently</a:t>
            </a:r>
            <a:r>
              <a:rPr lang="it-IT" sz="1800" dirty="0">
                <a:solidFill>
                  <a:schemeClr val="tx1"/>
                </a:solidFill>
                <a:latin typeface="+mn-lt"/>
                <a:ea typeface="ＭＳ Ｐゴシック" pitchFamily="34" charset="-128"/>
              </a:rPr>
              <a:t> </a:t>
            </a:r>
            <a:r>
              <a:rPr lang="it-IT" sz="1800" dirty="0" err="1">
                <a:solidFill>
                  <a:schemeClr val="tx1"/>
                </a:solidFill>
                <a:latin typeface="+mn-lt"/>
                <a:ea typeface="ＭＳ Ｐゴシック" pitchFamily="34" charset="-128"/>
              </a:rPr>
              <a:t>embedded</a:t>
            </a:r>
            <a:r>
              <a:rPr lang="it-IT" sz="1800" dirty="0">
                <a:solidFill>
                  <a:schemeClr val="tx1"/>
                </a:solidFill>
                <a:latin typeface="+mn-lt"/>
                <a:ea typeface="ＭＳ Ｐゴシック" pitchFamily="34" charset="-128"/>
              </a:rPr>
              <a:t> in the </a:t>
            </a:r>
            <a:r>
              <a:rPr lang="it-IT" sz="1800" dirty="0" err="1">
                <a:solidFill>
                  <a:schemeClr val="tx1"/>
                </a:solidFill>
                <a:latin typeface="+mn-lt"/>
                <a:ea typeface="ＭＳ Ｐゴシック" pitchFamily="34" charset="-128"/>
              </a:rPr>
              <a:t>WeNMR</a:t>
            </a:r>
            <a:r>
              <a:rPr lang="it-IT" sz="1800" dirty="0">
                <a:solidFill>
                  <a:schemeClr val="tx1"/>
                </a:solidFill>
                <a:latin typeface="+mn-lt"/>
                <a:ea typeface="ＭＳ Ｐゴシック" pitchFamily="34" charset="-128"/>
              </a:rPr>
              <a:t> gateway and </a:t>
            </a:r>
            <a:r>
              <a:rPr lang="it-IT" sz="1800" dirty="0" err="1">
                <a:solidFill>
                  <a:schemeClr val="tx1"/>
                </a:solidFill>
                <a:latin typeface="+mn-lt"/>
                <a:ea typeface="ＭＳ Ｐゴシック" pitchFamily="34" charset="-128"/>
              </a:rPr>
              <a:t>provide</a:t>
            </a:r>
            <a:r>
              <a:rPr lang="it-IT" sz="1800" dirty="0">
                <a:solidFill>
                  <a:schemeClr val="tx1"/>
                </a:solidFill>
                <a:latin typeface="+mn-lt"/>
                <a:ea typeface="ＭＳ Ｐゴシック" pitchFamily="34" charset="-128"/>
              </a:rPr>
              <a:t> </a:t>
            </a:r>
            <a:r>
              <a:rPr lang="it-IT" sz="1800" dirty="0" err="1">
                <a:solidFill>
                  <a:schemeClr val="tx1"/>
                </a:solidFill>
                <a:latin typeface="+mn-lt"/>
                <a:ea typeface="ＭＳ Ｐゴシック" pitchFamily="34" charset="-128"/>
              </a:rPr>
              <a:t>services</a:t>
            </a:r>
            <a:r>
              <a:rPr lang="it-IT" sz="1800" dirty="0">
                <a:solidFill>
                  <a:schemeClr val="tx1"/>
                </a:solidFill>
                <a:latin typeface="+mn-lt"/>
                <a:ea typeface="ＭＳ Ｐゴシック" pitchFamily="34" charset="-128"/>
              </a:rPr>
              <a:t> </a:t>
            </a:r>
            <a:r>
              <a:rPr lang="it-IT" sz="1800" dirty="0" err="1">
                <a:solidFill>
                  <a:schemeClr val="tx1"/>
                </a:solidFill>
                <a:latin typeface="+mn-lt"/>
                <a:ea typeface="ＭＳ Ｐゴシック" pitchFamily="34" charset="-128"/>
              </a:rPr>
              <a:t>for</a:t>
            </a:r>
            <a:r>
              <a:rPr lang="it-IT" sz="1800" dirty="0">
                <a:solidFill>
                  <a:schemeClr val="tx1"/>
                </a:solidFill>
                <a:latin typeface="+mn-lt"/>
                <a:ea typeface="ＭＳ Ｐゴシック" pitchFamily="34" charset="-128"/>
              </a:rPr>
              <a:t> NMR and SAXS </a:t>
            </a:r>
            <a:r>
              <a:rPr lang="it-IT" sz="1800" dirty="0" err="1" smtClean="0">
                <a:solidFill>
                  <a:schemeClr val="tx1"/>
                </a:solidFill>
                <a:latin typeface="+mn-lt"/>
                <a:ea typeface="ＭＳ Ｐゴシック" pitchFamily="34" charset="-128"/>
              </a:rPr>
              <a:t>spectroscopists</a:t>
            </a:r>
            <a:endParaRPr lang="it-IT" sz="1800" dirty="0">
              <a:solidFill>
                <a:schemeClr val="tx1"/>
              </a:solidFill>
              <a:latin typeface="+mn-lt"/>
              <a:ea typeface="ＭＳ Ｐゴシック" pitchFamily="34" charset="-128"/>
            </a:endParaRPr>
          </a:p>
          <a:p>
            <a:pPr marL="457200" indent="-457200" defTabSz="914400">
              <a:spcBef>
                <a:spcPts val="1200"/>
              </a:spcBef>
              <a:buClrTx/>
              <a:buSzPct val="150000"/>
              <a:buFont typeface="Arial" pitchFamily="34" charset="0"/>
              <a:buChar char="•"/>
              <a:defRPr/>
            </a:pPr>
            <a:r>
              <a:rPr lang="it-IT" sz="1800" b="1" dirty="0" smtClean="0">
                <a:solidFill>
                  <a:schemeClr val="accent6"/>
                </a:solidFill>
                <a:latin typeface="+mn-lt"/>
                <a:ea typeface="ＭＳ Ｐゴシック" pitchFamily="34" charset="-128"/>
              </a:rPr>
              <a:t>11</a:t>
            </a:r>
            <a:r>
              <a:rPr lang="it-IT" sz="1800" dirty="0" smtClean="0">
                <a:solidFill>
                  <a:schemeClr val="tx1"/>
                </a:solidFill>
                <a:latin typeface="+mn-lt"/>
                <a:ea typeface="ＭＳ Ｐゴシック" pitchFamily="34" charset="-128"/>
              </a:rPr>
              <a:t> </a:t>
            </a:r>
            <a:r>
              <a:rPr lang="it-IT" sz="1800" dirty="0" err="1">
                <a:solidFill>
                  <a:schemeClr val="tx1"/>
                </a:solidFill>
                <a:latin typeface="+mn-lt"/>
                <a:ea typeface="ＭＳ Ｐゴシック" pitchFamily="34" charset="-128"/>
              </a:rPr>
              <a:t>of</a:t>
            </a:r>
            <a:r>
              <a:rPr lang="it-IT" sz="1800" dirty="0">
                <a:solidFill>
                  <a:schemeClr val="tx1"/>
                </a:solidFill>
                <a:latin typeface="+mn-lt"/>
                <a:ea typeface="ＭＳ Ｐゴシック" pitchFamily="34" charset="-128"/>
              </a:rPr>
              <a:t> </a:t>
            </a:r>
            <a:r>
              <a:rPr lang="it-IT" sz="1800" dirty="0" err="1">
                <a:solidFill>
                  <a:schemeClr val="tx1"/>
                </a:solidFill>
                <a:latin typeface="+mn-lt"/>
                <a:ea typeface="ＭＳ Ｐゴシック" pitchFamily="34" charset="-128"/>
              </a:rPr>
              <a:t>these</a:t>
            </a:r>
            <a:r>
              <a:rPr lang="it-IT" sz="1800" dirty="0">
                <a:solidFill>
                  <a:schemeClr val="tx1"/>
                </a:solidFill>
                <a:latin typeface="+mn-lt"/>
                <a:ea typeface="ＭＳ Ｐゴシック" pitchFamily="34" charset="-128"/>
              </a:rPr>
              <a:t> </a:t>
            </a:r>
            <a:r>
              <a:rPr lang="it-IT" sz="1800" dirty="0" err="1">
                <a:solidFill>
                  <a:schemeClr val="tx1"/>
                </a:solidFill>
                <a:latin typeface="+mn-lt"/>
                <a:ea typeface="ＭＳ Ｐゴシック" pitchFamily="34" charset="-128"/>
              </a:rPr>
              <a:t>run</a:t>
            </a:r>
            <a:r>
              <a:rPr lang="it-IT" sz="1800" dirty="0">
                <a:solidFill>
                  <a:schemeClr val="tx1"/>
                </a:solidFill>
                <a:latin typeface="+mn-lt"/>
                <a:ea typeface="ＭＳ Ｐゴシック" pitchFamily="34" charset="-128"/>
              </a:rPr>
              <a:t> </a:t>
            </a:r>
            <a:r>
              <a:rPr lang="it-IT" sz="1800" dirty="0" err="1">
                <a:solidFill>
                  <a:schemeClr val="tx1"/>
                </a:solidFill>
                <a:latin typeface="+mn-lt"/>
                <a:ea typeface="ＭＳ Ｐゴシック" pitchFamily="34" charset="-128"/>
              </a:rPr>
              <a:t>calculations</a:t>
            </a:r>
            <a:r>
              <a:rPr lang="it-IT" sz="1800" dirty="0">
                <a:solidFill>
                  <a:schemeClr val="tx1"/>
                </a:solidFill>
                <a:latin typeface="+mn-lt"/>
                <a:ea typeface="ＭＳ Ｐゴシック" pitchFamily="34" charset="-128"/>
              </a:rPr>
              <a:t> on the </a:t>
            </a:r>
            <a:r>
              <a:rPr lang="it-IT" sz="1800" dirty="0" err="1">
                <a:solidFill>
                  <a:schemeClr val="tx1"/>
                </a:solidFill>
                <a:latin typeface="+mn-lt"/>
                <a:ea typeface="ＭＳ Ｐゴシック" pitchFamily="34" charset="-128"/>
              </a:rPr>
              <a:t>g</a:t>
            </a:r>
            <a:r>
              <a:rPr lang="it-IT" sz="1800" dirty="0" err="1" smtClean="0">
                <a:solidFill>
                  <a:schemeClr val="tx1"/>
                </a:solidFill>
                <a:latin typeface="+mn-lt"/>
                <a:ea typeface="ＭＳ Ｐゴシック" pitchFamily="34" charset="-128"/>
              </a:rPr>
              <a:t>rid</a:t>
            </a:r>
            <a:endParaRPr lang="it-IT" sz="1800" dirty="0">
              <a:solidFill>
                <a:schemeClr val="tx1"/>
              </a:solidFill>
              <a:latin typeface="+mn-lt"/>
              <a:ea typeface="ＭＳ Ｐゴシック" pitchFamily="34" charset="-128"/>
            </a:endParaRPr>
          </a:p>
          <a:p>
            <a:pPr marL="457200" indent="-457200" defTabSz="914400">
              <a:spcBef>
                <a:spcPts val="600"/>
              </a:spcBef>
              <a:buClrTx/>
              <a:buSzPct val="150000"/>
              <a:buFont typeface="Arial" pitchFamily="34" charset="0"/>
              <a:buChar char="•"/>
              <a:defRPr/>
            </a:pPr>
            <a:endParaRPr lang="en-US" sz="1600" b="1" kern="0" dirty="0">
              <a:solidFill>
                <a:srgbClr val="000000"/>
              </a:solidFill>
              <a:latin typeface="Verdana" pitchFamily="34" charset="0"/>
              <a:ea typeface="ＭＳ Ｐゴシック" pitchFamily="34" charset="-128"/>
            </a:endParaRPr>
          </a:p>
          <a:p>
            <a:pPr marL="1200150" lvl="1" indent="-457200" defTabSz="914400">
              <a:lnSpc>
                <a:spcPct val="110000"/>
              </a:lnSpc>
              <a:buClrTx/>
              <a:buSzTx/>
              <a:buFont typeface="Arial" pitchFamily="34" charset="0"/>
              <a:buChar char="•"/>
              <a:defRPr/>
            </a:pPr>
            <a:endParaRPr lang="en-US" sz="2000" dirty="0">
              <a:solidFill>
                <a:schemeClr val="tx1"/>
              </a:solidFill>
              <a:latin typeface="Verdana" pitchFamily="34" charset="0"/>
              <a:ea typeface="ＭＳ Ｐゴシック" pitchFamily="34" charset="-128"/>
            </a:endParaRPr>
          </a:p>
        </p:txBody>
      </p:sp>
      <p:sp>
        <p:nvSpPr>
          <p:cNvPr id="3" name="Rettangolo 2"/>
          <p:cNvSpPr/>
          <p:nvPr/>
        </p:nvSpPr>
        <p:spPr>
          <a:xfrm>
            <a:off x="827088" y="188913"/>
            <a:ext cx="8137525" cy="584200"/>
          </a:xfrm>
          <a:prstGeom prst="rect">
            <a:avLst/>
          </a:prstGeom>
        </p:spPr>
        <p:txBody>
          <a:bodyPr>
            <a:spAutoFit/>
          </a:bodyPr>
          <a:lstStyle/>
          <a:p>
            <a:pPr algn="ctr">
              <a:defRPr/>
            </a:pPr>
            <a:r>
              <a:rPr lang="en-US" sz="3200" b="1" dirty="0">
                <a:solidFill>
                  <a:srgbClr val="953735"/>
                </a:solidFill>
                <a:effectLst>
                  <a:outerShdw blurRad="38100" dist="38100" dir="2700000" algn="tl">
                    <a:srgbClr val="C0C0C0"/>
                  </a:outerShdw>
                </a:effectLst>
                <a:latin typeface="Calibri" pitchFamily="34" charset="0"/>
                <a:ea typeface="ＭＳ Ｐゴシック" pitchFamily="34" charset="-128"/>
              </a:rPr>
              <a:t>The </a:t>
            </a:r>
            <a:r>
              <a:rPr lang="en-US" sz="3200" b="1" dirty="0" err="1">
                <a:solidFill>
                  <a:srgbClr val="953735"/>
                </a:solidFill>
                <a:effectLst>
                  <a:outerShdw blurRad="38100" dist="38100" dir="2700000" algn="tl">
                    <a:srgbClr val="C0C0C0"/>
                  </a:outerShdw>
                </a:effectLst>
                <a:latin typeface="Calibri" pitchFamily="34" charset="0"/>
                <a:ea typeface="ＭＳ Ｐゴシック" pitchFamily="34" charset="-128"/>
              </a:rPr>
              <a:t>WeNMR</a:t>
            </a:r>
            <a:r>
              <a:rPr lang="en-US" sz="3200" b="1" dirty="0">
                <a:solidFill>
                  <a:srgbClr val="953735"/>
                </a:solidFill>
                <a:effectLst>
                  <a:outerShdw blurRad="38100" dist="38100" dir="2700000" algn="tl">
                    <a:srgbClr val="C0C0C0"/>
                  </a:outerShdw>
                </a:effectLst>
                <a:latin typeface="Calibri" pitchFamily="34" charset="0"/>
                <a:ea typeface="ＭＳ Ｐゴシック" pitchFamily="34" charset="-128"/>
              </a:rPr>
              <a:t> service portfolio  </a:t>
            </a:r>
            <a:endParaRPr lang="it-IT" sz="3200" dirty="0">
              <a:ea typeface="ＭＳ Ｐゴシック" pitchFamily="34" charset="-128"/>
            </a:endParaRPr>
          </a:p>
        </p:txBody>
      </p:sp>
      <p:grpSp>
        <p:nvGrpSpPr>
          <p:cNvPr id="6" name="Gruppo 5"/>
          <p:cNvGrpSpPr/>
          <p:nvPr/>
        </p:nvGrpSpPr>
        <p:grpSpPr>
          <a:xfrm>
            <a:off x="539552" y="4005064"/>
            <a:ext cx="3528392" cy="2376264"/>
            <a:chOff x="801688" y="982663"/>
            <a:chExt cx="7810500" cy="5414962"/>
          </a:xfrm>
        </p:grpSpPr>
        <p:grpSp>
          <p:nvGrpSpPr>
            <p:cNvPr id="7" name="Gruppo 11"/>
            <p:cNvGrpSpPr>
              <a:grpSpLocks/>
            </p:cNvGrpSpPr>
            <p:nvPr/>
          </p:nvGrpSpPr>
          <p:grpSpPr bwMode="auto">
            <a:xfrm>
              <a:off x="801688" y="982663"/>
              <a:ext cx="6683375" cy="5414962"/>
              <a:chOff x="251520" y="1628800"/>
              <a:chExt cx="5400080" cy="4489893"/>
            </a:xfrm>
          </p:grpSpPr>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628800"/>
                <a:ext cx="5400080" cy="358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2"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4653136"/>
                <a:ext cx="1702196" cy="12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58770" y="4797152"/>
                <a:ext cx="1697496" cy="1321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27800" y="2093913"/>
              <a:ext cx="2084388"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72250" y="3101975"/>
              <a:ext cx="2039938" cy="153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20096" y="4652622"/>
              <a:ext cx="1900796" cy="1567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1030" name="Object 11"/>
          <p:cNvGraphicFramePr>
            <a:graphicFrameLocks noChangeAspect="1"/>
          </p:cNvGraphicFramePr>
          <p:nvPr/>
        </p:nvGraphicFramePr>
        <p:xfrm>
          <a:off x="4067944" y="3382648"/>
          <a:ext cx="4680049" cy="3286712"/>
        </p:xfrm>
        <a:graphic>
          <a:graphicData uri="http://schemas.openxmlformats.org/presentationml/2006/ole">
            <mc:AlternateContent xmlns:mc="http://schemas.openxmlformats.org/markup-compatibility/2006">
              <mc:Choice xmlns:v="urn:schemas-microsoft-com:vml" Requires="v">
                <p:oleObj spid="_x0000_s1048" name="Graph" r:id="rId9" imgW="4133427" imgH="2900680" progId="">
                  <p:embed/>
                </p:oleObj>
              </mc:Choice>
              <mc:Fallback>
                <p:oleObj name="Graph" r:id="rId9" imgW="4133427" imgH="2900680" progId="">
                  <p:embed/>
                  <p:pic>
                    <p:nvPicPr>
                      <p:cNvPr id="0" name="Picture 1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67944" y="3382648"/>
                        <a:ext cx="4680049" cy="32867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827088" y="188913"/>
            <a:ext cx="8137525" cy="584200"/>
          </a:xfrm>
          <a:prstGeom prst="rect">
            <a:avLst/>
          </a:prstGeom>
        </p:spPr>
        <p:txBody>
          <a:bodyPr>
            <a:spAutoFit/>
          </a:bodyPr>
          <a:lstStyle/>
          <a:p>
            <a:pPr algn="ctr">
              <a:defRPr/>
            </a:pPr>
            <a:r>
              <a:rPr lang="en-US" sz="3200" b="1" dirty="0">
                <a:solidFill>
                  <a:srgbClr val="953735"/>
                </a:solidFill>
                <a:effectLst>
                  <a:outerShdw blurRad="38100" dist="38100" dir="2700000" algn="tl">
                    <a:srgbClr val="C0C0C0"/>
                  </a:outerShdw>
                </a:effectLst>
                <a:latin typeface="Calibri" pitchFamily="34" charset="0"/>
                <a:ea typeface="ＭＳ Ｐゴシック" pitchFamily="34" charset="-128"/>
              </a:rPr>
              <a:t>The  VRC portal: www.wenmr.eu</a:t>
            </a:r>
            <a:endParaRPr lang="it-IT" sz="3200" dirty="0">
              <a:ea typeface="ＭＳ Ｐゴシック" pitchFamily="34" charset="-128"/>
            </a:endParaRPr>
          </a:p>
        </p:txBody>
      </p:sp>
      <p:pic>
        <p:nvPicPr>
          <p:cNvPr id="11268" name="Picture 4"/>
          <p:cNvPicPr>
            <a:picLocks noChangeAspect="1" noChangeArrowheads="1"/>
          </p:cNvPicPr>
          <p:nvPr/>
        </p:nvPicPr>
        <p:blipFill>
          <a:blip r:embed="rId3" cstate="print"/>
          <a:srcRect/>
          <a:stretch>
            <a:fillRect/>
          </a:stretch>
        </p:blipFill>
        <p:spPr bwMode="auto">
          <a:xfrm>
            <a:off x="971600" y="980728"/>
            <a:ext cx="7291014" cy="5616624"/>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Oval 45"/>
          <p:cNvSpPr>
            <a:spLocks/>
          </p:cNvSpPr>
          <p:nvPr/>
        </p:nvSpPr>
        <p:spPr bwMode="auto">
          <a:xfrm rot="21262783">
            <a:off x="6735614" y="1996362"/>
            <a:ext cx="1580555" cy="1580555"/>
          </a:xfrm>
          <a:prstGeom prst="ellipse">
            <a:avLst/>
          </a:prstGeom>
          <a:solidFill>
            <a:srgbClr val="263645">
              <a:alpha val="50000"/>
            </a:srgbClr>
          </a:solidFill>
          <a:ln>
            <a:noFill/>
          </a:ln>
          <a:extLst>
            <a:ext uri="{91240B29-F687-4f45-9708-019B960494DF}">
              <a14:hiddenLine xmlns:a14="http://schemas.microsoft.com/office/drawing/2010/main" w="12700" cap="flat">
                <a:solidFill>
                  <a:srgbClr val="000000">
                    <a:alpha val="50000"/>
                  </a:srgbClr>
                </a:solidFill>
                <a:miter lim="800000"/>
                <a:headEnd type="none" w="med" len="med"/>
                <a:tailEnd type="none" w="med" len="med"/>
              </a14:hiddenLine>
            </a:ext>
          </a:extLst>
        </p:spPr>
        <p:txBody>
          <a:bodyPr lIns="0" tIns="0" rIns="0" bIns="0"/>
          <a:lstStyle/>
          <a:p>
            <a:endParaRPr lang="en-US"/>
          </a:p>
        </p:txBody>
      </p:sp>
      <p:sp>
        <p:nvSpPr>
          <p:cNvPr id="23553" name="Oval 1"/>
          <p:cNvSpPr>
            <a:spLocks/>
          </p:cNvSpPr>
          <p:nvPr/>
        </p:nvSpPr>
        <p:spPr bwMode="auto">
          <a:xfrm>
            <a:off x="1982390" y="1355739"/>
            <a:ext cx="1580555" cy="1580555"/>
          </a:xfrm>
          <a:prstGeom prst="ellipse">
            <a:avLst/>
          </a:prstGeom>
          <a:solidFill>
            <a:srgbClr val="263645">
              <a:alpha val="50000"/>
            </a:srgbClr>
          </a:solidFill>
          <a:ln>
            <a:noFill/>
          </a:ln>
          <a:extLst>
            <a:ext uri="{91240B29-F687-4f45-9708-019B960494DF}">
              <a14:hiddenLine xmlns:a14="http://schemas.microsoft.com/office/drawing/2010/main" w="12700" cap="flat">
                <a:solidFill>
                  <a:srgbClr val="000000">
                    <a:alpha val="50000"/>
                  </a:srgbClr>
                </a:solidFill>
                <a:miter lim="800000"/>
                <a:headEnd type="none" w="med" len="med"/>
                <a:tailEnd type="none" w="med" len="med"/>
              </a14:hiddenLine>
            </a:ext>
          </a:extLst>
        </p:spPr>
        <p:txBody>
          <a:bodyPr lIns="0" tIns="0" rIns="0" bIns="0"/>
          <a:lstStyle/>
          <a:p>
            <a:endParaRPr lang="en-US"/>
          </a:p>
        </p:txBody>
      </p:sp>
      <p:sp>
        <p:nvSpPr>
          <p:cNvPr id="23554" name="Oval 2"/>
          <p:cNvSpPr>
            <a:spLocks/>
          </p:cNvSpPr>
          <p:nvPr/>
        </p:nvSpPr>
        <p:spPr bwMode="auto">
          <a:xfrm>
            <a:off x="3455789" y="2686263"/>
            <a:ext cx="2080617" cy="2080617"/>
          </a:xfrm>
          <a:prstGeom prst="ellipse">
            <a:avLst/>
          </a:prstGeom>
          <a:solidFill>
            <a:srgbClr val="263645">
              <a:alpha val="75000"/>
            </a:srgbClr>
          </a:solidFill>
          <a:ln>
            <a:noFill/>
          </a:ln>
          <a:extLst>
            <a:ext uri="{91240B29-F687-4f45-9708-019B960494DF}">
              <a14:hiddenLine xmlns:a14="http://schemas.microsoft.com/office/drawing/2010/main" w="12700" cap="flat">
                <a:solidFill>
                  <a:srgbClr val="000000">
                    <a:alpha val="75000"/>
                  </a:srgbClr>
                </a:solidFill>
                <a:miter lim="800000"/>
                <a:headEnd type="none" w="med" len="med"/>
                <a:tailEnd type="none" w="med" len="med"/>
              </a14:hiddenLine>
            </a:ext>
          </a:extLst>
        </p:spPr>
        <p:txBody>
          <a:bodyPr lIns="0" tIns="0" rIns="0" bIns="0"/>
          <a:lstStyle/>
          <a:p>
            <a:endParaRPr lang="en-US"/>
          </a:p>
        </p:txBody>
      </p:sp>
      <p:sp>
        <p:nvSpPr>
          <p:cNvPr id="23555" name="Rectangle 3"/>
          <p:cNvSpPr>
            <a:spLocks noGrp="1" noChangeArrowheads="1"/>
          </p:cNvSpPr>
          <p:nvPr>
            <p:ph type="title"/>
          </p:nvPr>
        </p:nvSpPr>
        <p:spPr>
          <a:xfrm>
            <a:off x="2411760" y="192050"/>
            <a:ext cx="4662742" cy="500063"/>
          </a:xfrm>
          <a:ln/>
        </p:spPr>
        <p:txBody>
          <a:bodyPr/>
          <a:lstStyle/>
          <a:p>
            <a:pPr>
              <a:lnSpc>
                <a:spcPct val="140000"/>
              </a:lnSpc>
            </a:pPr>
            <a:r>
              <a:rPr lang="en-US" sz="2800" b="1" dirty="0" smtClean="0">
                <a:solidFill>
                  <a:srgbClr val="800000"/>
                </a:solidFill>
                <a:effectLst>
                  <a:outerShdw blurRad="50800" dist="38100" algn="l" rotWithShape="0">
                    <a:prstClr val="black">
                      <a:alpha val="40000"/>
                    </a:prstClr>
                  </a:outerShdw>
                </a:effectLst>
                <a:latin typeface="Calibri (Headings)"/>
                <a:cs typeface="Calibri (Headings)"/>
                <a:sym typeface="Gill Sans" charset="0"/>
              </a:rPr>
              <a:t>The WeNMR </a:t>
            </a:r>
            <a:r>
              <a:rPr lang="en-US" sz="2800" b="1" dirty="0">
                <a:solidFill>
                  <a:srgbClr val="800000"/>
                </a:solidFill>
                <a:effectLst>
                  <a:outerShdw blurRad="50800" dist="38100" algn="l" rotWithShape="0">
                    <a:prstClr val="black">
                      <a:alpha val="40000"/>
                    </a:prstClr>
                  </a:outerShdw>
                </a:effectLst>
                <a:latin typeface="Calibri (Headings)"/>
                <a:cs typeface="Calibri (Headings)"/>
                <a:sym typeface="Gill Sans" charset="0"/>
              </a:rPr>
              <a:t>VRC</a:t>
            </a:r>
          </a:p>
        </p:txBody>
      </p:sp>
      <p:sp>
        <p:nvSpPr>
          <p:cNvPr id="23557" name="Oval 5"/>
          <p:cNvSpPr>
            <a:spLocks/>
          </p:cNvSpPr>
          <p:nvPr/>
        </p:nvSpPr>
        <p:spPr bwMode="auto">
          <a:xfrm>
            <a:off x="3991570" y="3195255"/>
            <a:ext cx="1009055" cy="1053703"/>
          </a:xfrm>
          <a:prstGeom prst="ellipse">
            <a:avLst/>
          </a:prstGeom>
          <a:gradFill rotWithShape="0">
            <a:gsLst>
              <a:gs pos="0">
                <a:srgbClr val="66CCFF"/>
              </a:gs>
              <a:gs pos="100000">
                <a:srgbClr val="0080FF"/>
              </a:gs>
            </a:gsLst>
            <a:path path="rect">
              <a:fillToRect l="50000" t="50000" r="50000" b="50000"/>
            </a:path>
          </a:gradFill>
          <a:ln w="38100" cap="flat">
            <a:solidFill>
              <a:srgbClr val="FFFFFF"/>
            </a:solidFill>
            <a:prstDash val="solid"/>
            <a:miter lim="800000"/>
            <a:headEnd type="none" w="med" len="med"/>
            <a:tailEnd type="none" w="med" len="med"/>
          </a:ln>
          <a:effectLst>
            <a:outerShdw blurRad="127000" algn="ctr" rotWithShape="0">
              <a:schemeClr val="bg2">
                <a:alpha val="75000"/>
              </a:schemeClr>
            </a:outerShdw>
          </a:effectLst>
        </p:spPr>
        <p:txBody>
          <a:bodyPr lIns="0" tIns="0" rIns="0" bIns="0"/>
          <a:lstStyle/>
          <a:p>
            <a:endParaRPr lang="en-US"/>
          </a:p>
        </p:txBody>
      </p:sp>
      <p:pic>
        <p:nvPicPr>
          <p:cNvPr id="2355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48956" y="3274838"/>
            <a:ext cx="705445" cy="807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23559" name="Line 7"/>
          <p:cNvSpPr>
            <a:spLocks noChangeShapeType="1"/>
          </p:cNvSpPr>
          <p:nvPr/>
        </p:nvSpPr>
        <p:spPr bwMode="auto">
          <a:xfrm>
            <a:off x="3009305" y="2338005"/>
            <a:ext cx="1096119" cy="1039193"/>
          </a:xfrm>
          <a:prstGeom prst="line">
            <a:avLst/>
          </a:prstGeom>
          <a:noFill/>
          <a:ln w="38100" cap="flat">
            <a:solidFill>
              <a:srgbClr val="333333"/>
            </a:solidFill>
            <a:prstDash val="solid"/>
            <a:miter lim="800000"/>
            <a:headEnd type="triangl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3560" name="Oval 8"/>
          <p:cNvSpPr>
            <a:spLocks/>
          </p:cNvSpPr>
          <p:nvPr/>
        </p:nvSpPr>
        <p:spPr bwMode="auto">
          <a:xfrm>
            <a:off x="2482453" y="1837943"/>
            <a:ext cx="580430" cy="607219"/>
          </a:xfrm>
          <a:prstGeom prst="ellipse">
            <a:avLst/>
          </a:prstGeom>
          <a:solidFill>
            <a:srgbClr val="2D4F81"/>
          </a:solidFill>
          <a:ln w="38100" cap="flat">
            <a:solidFill>
              <a:srgbClr val="FFFFFF"/>
            </a:solidFill>
            <a:prstDash val="solid"/>
            <a:miter lim="800000"/>
            <a:headEnd type="none" w="med" len="med"/>
            <a:tailEnd type="none" w="med" len="med"/>
          </a:ln>
          <a:effectLst>
            <a:outerShdw blurRad="127000" algn="ctr" rotWithShape="0">
              <a:schemeClr val="bg2">
                <a:alpha val="75000"/>
              </a:schemeClr>
            </a:outerShdw>
          </a:effectLst>
        </p:spPr>
        <p:txBody>
          <a:bodyPr lIns="0" tIns="0" rIns="0" bIns="0"/>
          <a:lstStyle/>
          <a:p>
            <a:endParaRPr lang="en-US"/>
          </a:p>
        </p:txBody>
      </p:sp>
      <p:sp>
        <p:nvSpPr>
          <p:cNvPr id="23561" name="AutoShape 9"/>
          <p:cNvSpPr>
            <a:spLocks/>
          </p:cNvSpPr>
          <p:nvPr/>
        </p:nvSpPr>
        <p:spPr bwMode="auto">
          <a:xfrm>
            <a:off x="3185159" y="1778177"/>
            <a:ext cx="1339453" cy="303609"/>
          </a:xfrm>
          <a:prstGeom prst="roundRect">
            <a:avLst>
              <a:gd name="adj" fmla="val 19301"/>
            </a:avLst>
          </a:prstGeom>
          <a:solidFill>
            <a:srgbClr val="800040"/>
          </a:solidFill>
          <a:ln>
            <a:noFill/>
          </a:ln>
          <a:extLst>
            <a:ext uri="{91240B29-F687-4f45-9708-019B960494DF}">
              <a14:hiddenLine xmlns:a14="http://schemas.microsoft.com/office/drawing/2010/main" w="12700" cap="flat">
                <a:solidFill>
                  <a:srgbClr val="FFFFFF"/>
                </a:solidFill>
                <a:miter lim="800000"/>
                <a:headEnd type="none" w="med" len="med"/>
                <a:tailEnd type="none" w="med" len="med"/>
              </a14:hiddenLine>
            </a:ext>
          </a:extLst>
        </p:spPr>
        <p:txBody>
          <a:bodyPr lIns="0" tIns="0" rIns="0" bIns="0"/>
          <a:lstStyle/>
          <a:p>
            <a:endParaRPr lang="en-US" sz="3200" b="1"/>
          </a:p>
        </p:txBody>
      </p:sp>
      <p:sp>
        <p:nvSpPr>
          <p:cNvPr id="23562" name="Rectangle 10"/>
          <p:cNvSpPr>
            <a:spLocks/>
          </p:cNvSpPr>
          <p:nvPr/>
        </p:nvSpPr>
        <p:spPr bwMode="auto">
          <a:xfrm>
            <a:off x="3286125" y="1756277"/>
            <a:ext cx="1189483" cy="309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1600" b="1" dirty="0">
                <a:solidFill>
                  <a:srgbClr val="FFFFFF"/>
                </a:solidFill>
                <a:latin typeface="Gill Sans" charset="0"/>
                <a:cs typeface="Gill Sans" charset="0"/>
                <a:sym typeface="Gill Sans" charset="0"/>
              </a:rPr>
              <a:t>Knowledge</a:t>
            </a:r>
            <a:endParaRPr lang="en-US" sz="1400" b="1" dirty="0">
              <a:solidFill>
                <a:srgbClr val="FFFFFF"/>
              </a:solidFill>
              <a:latin typeface="Gill Sans" charset="0"/>
              <a:cs typeface="Gill Sans" charset="0"/>
              <a:sym typeface="Gill Sans" charset="0"/>
            </a:endParaRPr>
          </a:p>
        </p:txBody>
      </p:sp>
      <p:grpSp>
        <p:nvGrpSpPr>
          <p:cNvPr id="3" name="Group 13"/>
          <p:cNvGrpSpPr>
            <a:grpSpLocks/>
          </p:cNvGrpSpPr>
          <p:nvPr/>
        </p:nvGrpSpPr>
        <p:grpSpPr bwMode="auto">
          <a:xfrm rot="-2620291">
            <a:off x="1587252" y="2352517"/>
            <a:ext cx="1086074" cy="725537"/>
            <a:chOff x="0" y="0"/>
            <a:chExt cx="972" cy="649"/>
          </a:xfrm>
        </p:grpSpPr>
        <p:sp>
          <p:nvSpPr>
            <p:cNvPr id="23563" name="Oval 11"/>
            <p:cNvSpPr>
              <a:spLocks/>
            </p:cNvSpPr>
            <p:nvPr/>
          </p:nvSpPr>
          <p:spPr bwMode="auto">
            <a:xfrm>
              <a:off x="0" y="146"/>
              <a:ext cx="328" cy="328"/>
            </a:xfrm>
            <a:prstGeom prst="ellipse">
              <a:avLst/>
            </a:prstGeom>
            <a:solidFill>
              <a:srgbClr val="2D4F81">
                <a:alpha val="79999"/>
              </a:srgbClr>
            </a:solidFill>
            <a:ln w="38100" cap="flat">
              <a:solidFill>
                <a:srgbClr val="333333">
                  <a:alpha val="79999"/>
                </a:srgbClr>
              </a:solidFill>
              <a:prstDash val="solid"/>
              <a:miter lim="800000"/>
              <a:headEnd type="none" w="med" len="med"/>
              <a:tailEnd type="none" w="med" len="med"/>
            </a:ln>
            <a:effectLst>
              <a:outerShdw blurRad="127000" algn="ctr" rotWithShape="0">
                <a:schemeClr val="bg2">
                  <a:alpha val="75000"/>
                </a:schemeClr>
              </a:outerShdw>
            </a:effectLst>
          </p:spPr>
          <p:txBody>
            <a:bodyPr lIns="0" tIns="0" rIns="0" bIns="0"/>
            <a:lstStyle/>
            <a:p>
              <a:endParaRPr lang="en-US"/>
            </a:p>
          </p:txBody>
        </p:sp>
        <p:sp>
          <p:nvSpPr>
            <p:cNvPr id="23564" name="Line 12"/>
            <p:cNvSpPr>
              <a:spLocks noChangeShapeType="1"/>
            </p:cNvSpPr>
            <p:nvPr/>
          </p:nvSpPr>
          <p:spPr bwMode="auto">
            <a:xfrm>
              <a:off x="322" y="316"/>
              <a:ext cx="650" cy="16"/>
            </a:xfrm>
            <a:prstGeom prst="line">
              <a:avLst/>
            </a:prstGeom>
            <a:noFill/>
            <a:ln w="38100" cap="flat">
              <a:solidFill>
                <a:srgbClr val="333333"/>
              </a:solidFill>
              <a:prstDash val="solid"/>
              <a:miter lim="800000"/>
              <a:headEnd type="triangl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23566" name="Rectangle 14"/>
          <p:cNvSpPr>
            <a:spLocks/>
          </p:cNvSpPr>
          <p:nvPr/>
        </p:nvSpPr>
        <p:spPr bwMode="auto">
          <a:xfrm>
            <a:off x="1231279" y="3179302"/>
            <a:ext cx="133799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sz="1600" b="1" dirty="0" smtClean="0">
                <a:solidFill>
                  <a:schemeClr val="tx1">
                    <a:lumMod val="75000"/>
                    <a:lumOff val="25000"/>
                  </a:schemeClr>
                </a:solidFill>
                <a:latin typeface="Calibri"/>
                <a:cs typeface="Calibri"/>
                <a:sym typeface="Gill Sans" charset="0"/>
              </a:rPr>
              <a:t>42 Help Centers</a:t>
            </a:r>
            <a:endParaRPr lang="en-US" sz="1600" b="1" dirty="0">
              <a:solidFill>
                <a:schemeClr val="tx1">
                  <a:lumMod val="75000"/>
                  <a:lumOff val="25000"/>
                </a:schemeClr>
              </a:solidFill>
              <a:latin typeface="Calibri"/>
              <a:cs typeface="Calibri"/>
              <a:sym typeface="Gill Sans" charset="0"/>
            </a:endParaRPr>
          </a:p>
        </p:txBody>
      </p:sp>
      <p:grpSp>
        <p:nvGrpSpPr>
          <p:cNvPr id="4" name="Group 17"/>
          <p:cNvGrpSpPr>
            <a:grpSpLocks/>
          </p:cNvGrpSpPr>
          <p:nvPr/>
        </p:nvGrpSpPr>
        <p:grpSpPr bwMode="auto">
          <a:xfrm rot="10860000" flipH="1">
            <a:off x="1367359" y="1772087"/>
            <a:ext cx="1086073" cy="725537"/>
            <a:chOff x="0" y="0"/>
            <a:chExt cx="972" cy="649"/>
          </a:xfrm>
        </p:grpSpPr>
        <p:sp>
          <p:nvSpPr>
            <p:cNvPr id="23567" name="Oval 15"/>
            <p:cNvSpPr>
              <a:spLocks/>
            </p:cNvSpPr>
            <p:nvPr/>
          </p:nvSpPr>
          <p:spPr bwMode="auto">
            <a:xfrm>
              <a:off x="0" y="146"/>
              <a:ext cx="328" cy="328"/>
            </a:xfrm>
            <a:prstGeom prst="ellipse">
              <a:avLst/>
            </a:prstGeom>
            <a:solidFill>
              <a:srgbClr val="2D4F81">
                <a:alpha val="79999"/>
              </a:srgbClr>
            </a:solidFill>
            <a:ln w="38100" cap="flat">
              <a:solidFill>
                <a:srgbClr val="333333">
                  <a:alpha val="79999"/>
                </a:srgbClr>
              </a:solidFill>
              <a:prstDash val="solid"/>
              <a:miter lim="800000"/>
              <a:headEnd type="none" w="med" len="med"/>
              <a:tailEnd type="none" w="med" len="med"/>
            </a:ln>
            <a:effectLst>
              <a:outerShdw blurRad="127000" algn="ctr" rotWithShape="0">
                <a:schemeClr val="bg2">
                  <a:alpha val="75000"/>
                </a:schemeClr>
              </a:outerShdw>
            </a:effectLst>
          </p:spPr>
          <p:txBody>
            <a:bodyPr lIns="0" tIns="0" rIns="0" bIns="0"/>
            <a:lstStyle/>
            <a:p>
              <a:endParaRPr lang="en-US"/>
            </a:p>
          </p:txBody>
        </p:sp>
        <p:sp>
          <p:nvSpPr>
            <p:cNvPr id="23568" name="Line 16"/>
            <p:cNvSpPr>
              <a:spLocks noChangeShapeType="1"/>
            </p:cNvSpPr>
            <p:nvPr/>
          </p:nvSpPr>
          <p:spPr bwMode="auto">
            <a:xfrm>
              <a:off x="323" y="316"/>
              <a:ext cx="649" cy="16"/>
            </a:xfrm>
            <a:prstGeom prst="line">
              <a:avLst/>
            </a:prstGeom>
            <a:noFill/>
            <a:ln w="38100" cap="flat">
              <a:solidFill>
                <a:srgbClr val="333333"/>
              </a:solidFill>
              <a:prstDash val="solid"/>
              <a:miter lim="800000"/>
              <a:headEnd type="triangl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23570" name="Rectangle 18"/>
          <p:cNvSpPr>
            <a:spLocks/>
          </p:cNvSpPr>
          <p:nvPr/>
        </p:nvSpPr>
        <p:spPr bwMode="auto">
          <a:xfrm>
            <a:off x="179512" y="1767757"/>
            <a:ext cx="107401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sz="1600" b="1" dirty="0" smtClean="0">
                <a:solidFill>
                  <a:schemeClr val="tx1">
                    <a:lumMod val="75000"/>
                    <a:lumOff val="25000"/>
                  </a:schemeClr>
                </a:solidFill>
                <a:latin typeface="Calibri"/>
                <a:cs typeface="Calibri"/>
                <a:sym typeface="Gill Sans" charset="0"/>
              </a:rPr>
              <a:t>52 Tutorials </a:t>
            </a:r>
          </a:p>
          <a:p>
            <a:r>
              <a:rPr lang="en-US" sz="1600" b="1" dirty="0" smtClean="0">
                <a:solidFill>
                  <a:schemeClr val="tx1">
                    <a:lumMod val="75000"/>
                    <a:lumOff val="25000"/>
                  </a:schemeClr>
                </a:solidFill>
                <a:latin typeface="Calibri"/>
                <a:cs typeface="Calibri"/>
                <a:sym typeface="Gill Sans" charset="0"/>
              </a:rPr>
              <a:t>70 Wiki docs</a:t>
            </a:r>
          </a:p>
          <a:p>
            <a:r>
              <a:rPr lang="en-US" sz="1600" b="1" dirty="0" smtClean="0">
                <a:solidFill>
                  <a:schemeClr val="tx1">
                    <a:lumMod val="75000"/>
                    <a:lumOff val="25000"/>
                  </a:schemeClr>
                </a:solidFill>
                <a:latin typeface="Calibri"/>
                <a:cs typeface="Calibri"/>
                <a:sym typeface="Gill Sans" charset="0"/>
              </a:rPr>
              <a:t>20 Movies</a:t>
            </a:r>
            <a:endParaRPr lang="en-US" sz="1600" b="1" dirty="0">
              <a:solidFill>
                <a:schemeClr val="tx1">
                  <a:lumMod val="75000"/>
                  <a:lumOff val="25000"/>
                </a:schemeClr>
              </a:solidFill>
              <a:latin typeface="Calibri"/>
              <a:cs typeface="Calibri"/>
              <a:sym typeface="Gill Sans" charset="0"/>
            </a:endParaRPr>
          </a:p>
        </p:txBody>
      </p:sp>
      <p:grpSp>
        <p:nvGrpSpPr>
          <p:cNvPr id="5" name="Group 21"/>
          <p:cNvGrpSpPr>
            <a:grpSpLocks/>
          </p:cNvGrpSpPr>
          <p:nvPr/>
        </p:nvGrpSpPr>
        <p:grpSpPr bwMode="auto">
          <a:xfrm rot="2638450">
            <a:off x="1617390" y="1173798"/>
            <a:ext cx="1086073" cy="725537"/>
            <a:chOff x="0" y="0"/>
            <a:chExt cx="972" cy="649"/>
          </a:xfrm>
        </p:grpSpPr>
        <p:sp>
          <p:nvSpPr>
            <p:cNvPr id="23571" name="Oval 19"/>
            <p:cNvSpPr>
              <a:spLocks/>
            </p:cNvSpPr>
            <p:nvPr/>
          </p:nvSpPr>
          <p:spPr bwMode="auto">
            <a:xfrm>
              <a:off x="0" y="146"/>
              <a:ext cx="328" cy="328"/>
            </a:xfrm>
            <a:prstGeom prst="ellipse">
              <a:avLst/>
            </a:prstGeom>
            <a:solidFill>
              <a:srgbClr val="2D4F81">
                <a:alpha val="79999"/>
              </a:srgbClr>
            </a:solidFill>
            <a:ln w="38100" cap="flat">
              <a:solidFill>
                <a:srgbClr val="333333">
                  <a:alpha val="79999"/>
                </a:srgbClr>
              </a:solidFill>
              <a:prstDash val="solid"/>
              <a:miter lim="800000"/>
              <a:headEnd type="none" w="med" len="med"/>
              <a:tailEnd type="none" w="med" len="med"/>
            </a:ln>
            <a:effectLst>
              <a:outerShdw blurRad="127000" algn="ctr" rotWithShape="0">
                <a:schemeClr val="bg2">
                  <a:alpha val="75000"/>
                </a:schemeClr>
              </a:outerShdw>
            </a:effectLst>
          </p:spPr>
          <p:txBody>
            <a:bodyPr lIns="0" tIns="0" rIns="0" bIns="0"/>
            <a:lstStyle/>
            <a:p>
              <a:endParaRPr lang="en-US"/>
            </a:p>
          </p:txBody>
        </p:sp>
        <p:sp>
          <p:nvSpPr>
            <p:cNvPr id="23572" name="Line 20"/>
            <p:cNvSpPr>
              <a:spLocks noChangeShapeType="1"/>
            </p:cNvSpPr>
            <p:nvPr/>
          </p:nvSpPr>
          <p:spPr bwMode="auto">
            <a:xfrm>
              <a:off x="322" y="316"/>
              <a:ext cx="650" cy="16"/>
            </a:xfrm>
            <a:prstGeom prst="line">
              <a:avLst/>
            </a:prstGeom>
            <a:noFill/>
            <a:ln w="38100" cap="flat">
              <a:solidFill>
                <a:srgbClr val="333333"/>
              </a:solidFill>
              <a:prstDash val="solid"/>
              <a:miter lim="800000"/>
              <a:headEnd type="triangl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23574" name="Rectangle 22"/>
          <p:cNvSpPr>
            <a:spLocks/>
          </p:cNvSpPr>
          <p:nvPr/>
        </p:nvSpPr>
        <p:spPr bwMode="auto">
          <a:xfrm>
            <a:off x="461800" y="1040642"/>
            <a:ext cx="103675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sz="1600" b="1" dirty="0">
                <a:solidFill>
                  <a:schemeClr val="tx1">
                    <a:lumMod val="75000"/>
                    <a:lumOff val="25000"/>
                  </a:schemeClr>
                </a:solidFill>
                <a:latin typeface="Calibri"/>
                <a:cs typeface="Calibri"/>
                <a:sym typeface="Gill Sans" charset="0"/>
              </a:rPr>
              <a:t>Consultancy</a:t>
            </a:r>
          </a:p>
        </p:txBody>
      </p:sp>
      <p:sp>
        <p:nvSpPr>
          <p:cNvPr id="23576" name="Line 24"/>
          <p:cNvSpPr>
            <a:spLocks noChangeShapeType="1"/>
          </p:cNvSpPr>
          <p:nvPr/>
        </p:nvSpPr>
        <p:spPr bwMode="auto">
          <a:xfrm flipH="1">
            <a:off x="4999509" y="2869322"/>
            <a:ext cx="2232422" cy="736699"/>
          </a:xfrm>
          <a:prstGeom prst="line">
            <a:avLst/>
          </a:prstGeom>
          <a:noFill/>
          <a:ln w="38100" cap="flat">
            <a:solidFill>
              <a:srgbClr val="333333"/>
            </a:solidFill>
            <a:prstDash val="solid"/>
            <a:miter lim="800000"/>
            <a:headEnd type="triangl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3577" name="Oval 25"/>
          <p:cNvSpPr>
            <a:spLocks/>
          </p:cNvSpPr>
          <p:nvPr/>
        </p:nvSpPr>
        <p:spPr bwMode="auto">
          <a:xfrm>
            <a:off x="7224117" y="2489810"/>
            <a:ext cx="580430" cy="607219"/>
          </a:xfrm>
          <a:prstGeom prst="ellipse">
            <a:avLst/>
          </a:prstGeom>
          <a:solidFill>
            <a:srgbClr val="2D4F81"/>
          </a:solidFill>
          <a:ln w="38100" cap="flat">
            <a:solidFill>
              <a:srgbClr val="FFFFFF"/>
            </a:solidFill>
            <a:prstDash val="solid"/>
            <a:miter lim="800000"/>
            <a:headEnd type="none" w="med" len="med"/>
            <a:tailEnd type="none" w="med" len="med"/>
          </a:ln>
          <a:effectLst>
            <a:outerShdw blurRad="127000" algn="ctr" rotWithShape="0">
              <a:schemeClr val="bg2">
                <a:alpha val="75000"/>
              </a:schemeClr>
            </a:outerShdw>
          </a:effectLst>
        </p:spPr>
        <p:txBody>
          <a:bodyPr lIns="0" tIns="0" rIns="0" bIns="0"/>
          <a:lstStyle/>
          <a:p>
            <a:endParaRPr lang="en-US"/>
          </a:p>
        </p:txBody>
      </p:sp>
      <p:sp>
        <p:nvSpPr>
          <p:cNvPr id="23578" name="AutoShape 26"/>
          <p:cNvSpPr>
            <a:spLocks/>
          </p:cNvSpPr>
          <p:nvPr/>
        </p:nvSpPr>
        <p:spPr bwMode="auto">
          <a:xfrm>
            <a:off x="5951201" y="2421820"/>
            <a:ext cx="1064083" cy="311886"/>
          </a:xfrm>
          <a:prstGeom prst="roundRect">
            <a:avLst>
              <a:gd name="adj" fmla="val 19301"/>
            </a:avLst>
          </a:prstGeom>
          <a:solidFill>
            <a:srgbClr val="800040"/>
          </a:solidFill>
          <a:ln>
            <a:noFill/>
          </a:ln>
          <a:extLst>
            <a:ext uri="{91240B29-F687-4f45-9708-019B960494DF}">
              <a14:hiddenLine xmlns:a14="http://schemas.microsoft.com/office/drawing/2010/main" w="12700" cap="flat">
                <a:solidFill>
                  <a:srgbClr val="FFFFFF"/>
                </a:solidFill>
                <a:miter lim="800000"/>
                <a:headEnd type="none" w="med" len="med"/>
                <a:tailEnd type="none" w="med" len="med"/>
              </a14:hiddenLine>
            </a:ext>
          </a:extLst>
        </p:spPr>
        <p:txBody>
          <a:bodyPr lIns="0" tIns="0" rIns="0" bIns="0"/>
          <a:lstStyle/>
          <a:p>
            <a:endParaRPr lang="en-US"/>
          </a:p>
        </p:txBody>
      </p:sp>
      <p:sp>
        <p:nvSpPr>
          <p:cNvPr id="23579" name="Rectangle 27"/>
          <p:cNvSpPr>
            <a:spLocks/>
          </p:cNvSpPr>
          <p:nvPr/>
        </p:nvSpPr>
        <p:spPr bwMode="auto">
          <a:xfrm>
            <a:off x="6054328" y="2409443"/>
            <a:ext cx="937617" cy="258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1600" b="1" dirty="0">
                <a:solidFill>
                  <a:srgbClr val="FFFFFF"/>
                </a:solidFill>
                <a:latin typeface="Gill Sans" charset="0"/>
                <a:cs typeface="Gill Sans" charset="0"/>
                <a:sym typeface="Gill Sans" charset="0"/>
              </a:rPr>
              <a:t>Services</a:t>
            </a:r>
          </a:p>
        </p:txBody>
      </p:sp>
      <p:grpSp>
        <p:nvGrpSpPr>
          <p:cNvPr id="6" name="Group 30"/>
          <p:cNvGrpSpPr>
            <a:grpSpLocks/>
          </p:cNvGrpSpPr>
          <p:nvPr/>
        </p:nvGrpSpPr>
        <p:grpSpPr bwMode="auto">
          <a:xfrm rot="-7887227">
            <a:off x="7537215" y="3093123"/>
            <a:ext cx="1086073" cy="725537"/>
            <a:chOff x="0" y="0"/>
            <a:chExt cx="972" cy="649"/>
          </a:xfrm>
        </p:grpSpPr>
        <p:sp>
          <p:nvSpPr>
            <p:cNvPr id="23580" name="Oval 28"/>
            <p:cNvSpPr>
              <a:spLocks/>
            </p:cNvSpPr>
            <p:nvPr/>
          </p:nvSpPr>
          <p:spPr bwMode="auto">
            <a:xfrm>
              <a:off x="0" y="146"/>
              <a:ext cx="328" cy="328"/>
            </a:xfrm>
            <a:prstGeom prst="ellipse">
              <a:avLst/>
            </a:prstGeom>
            <a:solidFill>
              <a:srgbClr val="2D4F81">
                <a:alpha val="79999"/>
              </a:srgbClr>
            </a:solidFill>
            <a:ln w="38100" cap="flat">
              <a:solidFill>
                <a:srgbClr val="333333">
                  <a:alpha val="79999"/>
                </a:srgbClr>
              </a:solidFill>
              <a:prstDash val="solid"/>
              <a:miter lim="800000"/>
              <a:headEnd type="none" w="med" len="med"/>
              <a:tailEnd type="none" w="med" len="med"/>
            </a:ln>
            <a:effectLst>
              <a:outerShdw blurRad="127000" algn="ctr" rotWithShape="0">
                <a:schemeClr val="bg2">
                  <a:alpha val="75000"/>
                </a:schemeClr>
              </a:outerShdw>
            </a:effectLst>
          </p:spPr>
          <p:txBody>
            <a:bodyPr lIns="0" tIns="0" rIns="0" bIns="0"/>
            <a:lstStyle/>
            <a:p>
              <a:endParaRPr lang="en-US"/>
            </a:p>
          </p:txBody>
        </p:sp>
        <p:sp>
          <p:nvSpPr>
            <p:cNvPr id="23581" name="Line 29"/>
            <p:cNvSpPr>
              <a:spLocks noChangeShapeType="1"/>
            </p:cNvSpPr>
            <p:nvPr/>
          </p:nvSpPr>
          <p:spPr bwMode="auto">
            <a:xfrm>
              <a:off x="322" y="316"/>
              <a:ext cx="650" cy="16"/>
            </a:xfrm>
            <a:prstGeom prst="line">
              <a:avLst/>
            </a:prstGeom>
            <a:noFill/>
            <a:ln w="38100" cap="flat">
              <a:solidFill>
                <a:srgbClr val="333333"/>
              </a:solidFill>
              <a:prstDash val="solid"/>
              <a:miter lim="800000"/>
              <a:headEnd type="triangl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grpSp>
        <p:nvGrpSpPr>
          <p:cNvPr id="7" name="Group 33"/>
          <p:cNvGrpSpPr>
            <a:grpSpLocks/>
          </p:cNvGrpSpPr>
          <p:nvPr/>
        </p:nvGrpSpPr>
        <p:grpSpPr bwMode="auto">
          <a:xfrm rot="20602305" flipH="1">
            <a:off x="7783340" y="2177271"/>
            <a:ext cx="1086073" cy="725537"/>
            <a:chOff x="0" y="0"/>
            <a:chExt cx="972" cy="649"/>
          </a:xfrm>
        </p:grpSpPr>
        <p:sp>
          <p:nvSpPr>
            <p:cNvPr id="23583" name="Oval 31"/>
            <p:cNvSpPr>
              <a:spLocks/>
            </p:cNvSpPr>
            <p:nvPr/>
          </p:nvSpPr>
          <p:spPr bwMode="auto">
            <a:xfrm>
              <a:off x="0" y="146"/>
              <a:ext cx="328" cy="328"/>
            </a:xfrm>
            <a:prstGeom prst="ellipse">
              <a:avLst/>
            </a:prstGeom>
            <a:solidFill>
              <a:srgbClr val="2D4F81">
                <a:alpha val="79999"/>
              </a:srgbClr>
            </a:solidFill>
            <a:ln w="38100" cap="flat">
              <a:solidFill>
                <a:srgbClr val="333333">
                  <a:alpha val="79999"/>
                </a:srgbClr>
              </a:solidFill>
              <a:prstDash val="solid"/>
              <a:miter lim="800000"/>
              <a:headEnd type="none" w="med" len="med"/>
              <a:tailEnd type="none" w="med" len="med"/>
            </a:ln>
            <a:effectLst>
              <a:outerShdw blurRad="127000" algn="ctr" rotWithShape="0">
                <a:schemeClr val="bg2">
                  <a:alpha val="75000"/>
                </a:schemeClr>
              </a:outerShdw>
            </a:effectLst>
          </p:spPr>
          <p:txBody>
            <a:bodyPr lIns="0" tIns="0" rIns="0" bIns="0"/>
            <a:lstStyle/>
            <a:p>
              <a:endParaRPr lang="en-US"/>
            </a:p>
          </p:txBody>
        </p:sp>
        <p:sp>
          <p:nvSpPr>
            <p:cNvPr id="23584" name="Line 32"/>
            <p:cNvSpPr>
              <a:spLocks noChangeShapeType="1"/>
            </p:cNvSpPr>
            <p:nvPr/>
          </p:nvSpPr>
          <p:spPr bwMode="auto">
            <a:xfrm>
              <a:off x="323" y="316"/>
              <a:ext cx="649" cy="16"/>
            </a:xfrm>
            <a:prstGeom prst="line">
              <a:avLst/>
            </a:prstGeom>
            <a:noFill/>
            <a:ln w="38100" cap="flat">
              <a:solidFill>
                <a:srgbClr val="333333"/>
              </a:solidFill>
              <a:prstDash val="solid"/>
              <a:miter lim="800000"/>
              <a:headEnd type="triangl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23586" name="Rectangle 34"/>
          <p:cNvSpPr>
            <a:spLocks/>
          </p:cNvSpPr>
          <p:nvPr/>
        </p:nvSpPr>
        <p:spPr bwMode="auto">
          <a:xfrm>
            <a:off x="7934735" y="3984426"/>
            <a:ext cx="67175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sz="1800" b="1" dirty="0">
                <a:solidFill>
                  <a:schemeClr val="tx1">
                    <a:lumMod val="75000"/>
                    <a:lumOff val="25000"/>
                  </a:schemeClr>
                </a:solidFill>
                <a:latin typeface="Calibri"/>
                <a:cs typeface="Calibri"/>
                <a:sym typeface="Gill Sans" charset="0"/>
              </a:rPr>
              <a:t>Portals</a:t>
            </a:r>
          </a:p>
        </p:txBody>
      </p:sp>
      <p:grpSp>
        <p:nvGrpSpPr>
          <p:cNvPr id="8" name="Group 37"/>
          <p:cNvGrpSpPr>
            <a:grpSpLocks/>
          </p:cNvGrpSpPr>
          <p:nvPr/>
        </p:nvGrpSpPr>
        <p:grpSpPr bwMode="auto">
          <a:xfrm rot="5311400">
            <a:off x="6966273" y="1576750"/>
            <a:ext cx="1084957" cy="725537"/>
            <a:chOff x="0" y="0"/>
            <a:chExt cx="972" cy="649"/>
          </a:xfrm>
        </p:grpSpPr>
        <p:sp>
          <p:nvSpPr>
            <p:cNvPr id="23587" name="Oval 35"/>
            <p:cNvSpPr>
              <a:spLocks/>
            </p:cNvSpPr>
            <p:nvPr/>
          </p:nvSpPr>
          <p:spPr bwMode="auto">
            <a:xfrm>
              <a:off x="0" y="146"/>
              <a:ext cx="328" cy="328"/>
            </a:xfrm>
            <a:prstGeom prst="ellipse">
              <a:avLst/>
            </a:prstGeom>
            <a:solidFill>
              <a:srgbClr val="2D4F81">
                <a:alpha val="79999"/>
              </a:srgbClr>
            </a:solidFill>
            <a:ln w="38100" cap="flat">
              <a:solidFill>
                <a:srgbClr val="333333">
                  <a:alpha val="79999"/>
                </a:srgbClr>
              </a:solidFill>
              <a:prstDash val="solid"/>
              <a:miter lim="800000"/>
              <a:headEnd type="none" w="med" len="med"/>
              <a:tailEnd type="none" w="med" len="med"/>
            </a:ln>
            <a:effectLst>
              <a:outerShdw blurRad="127000" algn="ctr" rotWithShape="0">
                <a:schemeClr val="bg2">
                  <a:alpha val="75000"/>
                </a:schemeClr>
              </a:outerShdw>
            </a:effectLst>
          </p:spPr>
          <p:txBody>
            <a:bodyPr lIns="0" tIns="0" rIns="0" bIns="0"/>
            <a:lstStyle/>
            <a:p>
              <a:endParaRPr lang="en-US"/>
            </a:p>
          </p:txBody>
        </p:sp>
        <p:sp>
          <p:nvSpPr>
            <p:cNvPr id="23588" name="Line 36"/>
            <p:cNvSpPr>
              <a:spLocks noChangeShapeType="1"/>
            </p:cNvSpPr>
            <p:nvPr/>
          </p:nvSpPr>
          <p:spPr bwMode="auto">
            <a:xfrm>
              <a:off x="322" y="316"/>
              <a:ext cx="650" cy="16"/>
            </a:xfrm>
            <a:prstGeom prst="line">
              <a:avLst/>
            </a:prstGeom>
            <a:noFill/>
            <a:ln w="38100" cap="flat">
              <a:solidFill>
                <a:srgbClr val="333333"/>
              </a:solidFill>
              <a:prstDash val="solid"/>
              <a:miter lim="800000"/>
              <a:headEnd type="triangl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23590" name="Rectangle 38"/>
          <p:cNvSpPr>
            <a:spLocks/>
          </p:cNvSpPr>
          <p:nvPr/>
        </p:nvSpPr>
        <p:spPr bwMode="auto">
          <a:xfrm>
            <a:off x="4148956" y="2788582"/>
            <a:ext cx="614276"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sz="2500">
                <a:solidFill>
                  <a:srgbClr val="FFFFFF"/>
                </a:solidFill>
                <a:latin typeface="Gill Sans" charset="0"/>
                <a:cs typeface="Gill Sans" charset="0"/>
                <a:sym typeface="Gill Sans" charset="0"/>
              </a:rPr>
              <a:t>VRC</a:t>
            </a:r>
          </a:p>
        </p:txBody>
      </p:sp>
      <p:sp>
        <p:nvSpPr>
          <p:cNvPr id="23591" name="Rectangle 39"/>
          <p:cNvSpPr>
            <a:spLocks/>
          </p:cNvSpPr>
          <p:nvPr/>
        </p:nvSpPr>
        <p:spPr bwMode="auto">
          <a:xfrm>
            <a:off x="6575697" y="1025253"/>
            <a:ext cx="227045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sz="1800" b="1" dirty="0">
                <a:solidFill>
                  <a:schemeClr val="tx1">
                    <a:lumMod val="75000"/>
                    <a:lumOff val="25000"/>
                  </a:schemeClr>
                </a:solidFill>
                <a:latin typeface="Calibri"/>
                <a:cs typeface="Calibri"/>
                <a:sym typeface="Gill Sans" charset="0"/>
              </a:rPr>
              <a:t>Third-party aggregation</a:t>
            </a:r>
          </a:p>
        </p:txBody>
      </p:sp>
      <p:grpSp>
        <p:nvGrpSpPr>
          <p:cNvPr id="9" name="Group 43"/>
          <p:cNvGrpSpPr>
            <a:grpSpLocks/>
          </p:cNvGrpSpPr>
          <p:nvPr/>
        </p:nvGrpSpPr>
        <p:grpSpPr bwMode="auto">
          <a:xfrm rot="-2806609">
            <a:off x="5072063" y="3748896"/>
            <a:ext cx="1080492" cy="1928813"/>
            <a:chOff x="0" y="0"/>
            <a:chExt cx="968" cy="1727"/>
          </a:xfrm>
        </p:grpSpPr>
        <p:sp>
          <p:nvSpPr>
            <p:cNvPr id="23592" name="Oval 40"/>
            <p:cNvSpPr>
              <a:spLocks/>
            </p:cNvSpPr>
            <p:nvPr/>
          </p:nvSpPr>
          <p:spPr bwMode="auto">
            <a:xfrm>
              <a:off x="0" y="759"/>
              <a:ext cx="968" cy="968"/>
            </a:xfrm>
            <a:prstGeom prst="ellipse">
              <a:avLst/>
            </a:prstGeom>
            <a:solidFill>
              <a:srgbClr val="263645">
                <a:alpha val="50000"/>
              </a:srgbClr>
            </a:solidFill>
            <a:ln>
              <a:noFill/>
            </a:ln>
            <a:extLst>
              <a:ext uri="{91240B29-F687-4f45-9708-019B960494DF}">
                <a14:hiddenLine xmlns:a14="http://schemas.microsoft.com/office/drawing/2010/main" w="12700" cap="flat">
                  <a:solidFill>
                    <a:srgbClr val="000000">
                      <a:alpha val="50000"/>
                    </a:srgbClr>
                  </a:solidFill>
                  <a:miter lim="800000"/>
                  <a:headEnd type="none" w="med" len="med"/>
                  <a:tailEnd type="none" w="med" len="med"/>
                </a14:hiddenLine>
              </a:ext>
            </a:extLst>
          </p:spPr>
          <p:txBody>
            <a:bodyPr lIns="0" tIns="0" rIns="0" bIns="0"/>
            <a:lstStyle/>
            <a:p>
              <a:endParaRPr lang="en-US"/>
            </a:p>
          </p:txBody>
        </p:sp>
        <p:sp>
          <p:nvSpPr>
            <p:cNvPr id="23593" name="Oval 41"/>
            <p:cNvSpPr>
              <a:spLocks/>
            </p:cNvSpPr>
            <p:nvPr/>
          </p:nvSpPr>
          <p:spPr bwMode="auto">
            <a:xfrm>
              <a:off x="224" y="975"/>
              <a:ext cx="520" cy="520"/>
            </a:xfrm>
            <a:prstGeom prst="ellipse">
              <a:avLst/>
            </a:prstGeom>
            <a:solidFill>
              <a:srgbClr val="2D4F81"/>
            </a:solidFill>
            <a:ln w="38100" cap="flat">
              <a:solidFill>
                <a:srgbClr val="FFFFFF"/>
              </a:solidFill>
              <a:prstDash val="solid"/>
              <a:miter lim="800000"/>
              <a:headEnd type="none" w="med" len="med"/>
              <a:tailEnd type="none" w="med" len="med"/>
            </a:ln>
            <a:effectLst>
              <a:outerShdw blurRad="127000" algn="ctr" rotWithShape="0">
                <a:schemeClr val="bg2">
                  <a:alpha val="75000"/>
                </a:schemeClr>
              </a:outerShdw>
            </a:effectLst>
          </p:spPr>
          <p:txBody>
            <a:bodyPr lIns="0" tIns="0" rIns="0" bIns="0"/>
            <a:lstStyle/>
            <a:p>
              <a:endParaRPr lang="en-US"/>
            </a:p>
          </p:txBody>
        </p:sp>
        <p:sp>
          <p:nvSpPr>
            <p:cNvPr id="23594" name="Line 42"/>
            <p:cNvSpPr>
              <a:spLocks noChangeShapeType="1"/>
            </p:cNvSpPr>
            <p:nvPr/>
          </p:nvSpPr>
          <p:spPr bwMode="auto">
            <a:xfrm>
              <a:off x="483" y="0"/>
              <a:ext cx="2" cy="961"/>
            </a:xfrm>
            <a:prstGeom prst="line">
              <a:avLst/>
            </a:prstGeom>
            <a:noFill/>
            <a:ln w="38100" cap="flat">
              <a:solidFill>
                <a:srgbClr val="333333"/>
              </a:solidFill>
              <a:prstDash val="solid"/>
              <a:miter lim="800000"/>
              <a:headEnd type="triangl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23596" name="Rectangle 44"/>
          <p:cNvSpPr>
            <a:spLocks/>
          </p:cNvSpPr>
          <p:nvPr/>
        </p:nvSpPr>
        <p:spPr bwMode="auto">
          <a:xfrm>
            <a:off x="8566719" y="1881797"/>
            <a:ext cx="40970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sz="1800" b="1" dirty="0">
                <a:solidFill>
                  <a:schemeClr val="tx1">
                    <a:lumMod val="75000"/>
                    <a:lumOff val="25000"/>
                  </a:schemeClr>
                </a:solidFill>
                <a:latin typeface="Calibri"/>
                <a:cs typeface="Calibri"/>
                <a:sym typeface="Gill Sans" charset="0"/>
              </a:rPr>
              <a:t>Grid</a:t>
            </a:r>
          </a:p>
        </p:txBody>
      </p:sp>
      <p:sp>
        <p:nvSpPr>
          <p:cNvPr id="23597" name="Oval 45"/>
          <p:cNvSpPr>
            <a:spLocks/>
          </p:cNvSpPr>
          <p:nvPr/>
        </p:nvSpPr>
        <p:spPr bwMode="auto">
          <a:xfrm rot="-337217">
            <a:off x="1981275" y="4224402"/>
            <a:ext cx="1580555" cy="1580555"/>
          </a:xfrm>
          <a:prstGeom prst="ellipse">
            <a:avLst/>
          </a:prstGeom>
          <a:solidFill>
            <a:srgbClr val="263645">
              <a:alpha val="50000"/>
            </a:srgbClr>
          </a:solidFill>
          <a:ln>
            <a:noFill/>
          </a:ln>
          <a:extLst>
            <a:ext uri="{91240B29-F687-4f45-9708-019B960494DF}">
              <a14:hiddenLine xmlns:a14="http://schemas.microsoft.com/office/drawing/2010/main" w="12700" cap="flat">
                <a:solidFill>
                  <a:srgbClr val="000000">
                    <a:alpha val="50000"/>
                  </a:srgbClr>
                </a:solidFill>
                <a:miter lim="800000"/>
                <a:headEnd type="none" w="med" len="med"/>
                <a:tailEnd type="none" w="med" len="med"/>
              </a14:hiddenLine>
            </a:ext>
          </a:extLst>
        </p:spPr>
        <p:txBody>
          <a:bodyPr lIns="0" tIns="0" rIns="0" bIns="0"/>
          <a:lstStyle/>
          <a:p>
            <a:endParaRPr lang="en-US"/>
          </a:p>
        </p:txBody>
      </p:sp>
      <p:sp>
        <p:nvSpPr>
          <p:cNvPr id="23598" name="Oval 46"/>
          <p:cNvSpPr>
            <a:spLocks/>
          </p:cNvSpPr>
          <p:nvPr/>
        </p:nvSpPr>
        <p:spPr bwMode="auto">
          <a:xfrm rot="-337217">
            <a:off x="2480221" y="4724464"/>
            <a:ext cx="580430" cy="580430"/>
          </a:xfrm>
          <a:prstGeom prst="ellipse">
            <a:avLst/>
          </a:prstGeom>
          <a:solidFill>
            <a:srgbClr val="2D4F81"/>
          </a:solidFill>
          <a:ln w="38100" cap="flat">
            <a:solidFill>
              <a:srgbClr val="FFFFFF"/>
            </a:solidFill>
            <a:prstDash val="solid"/>
            <a:miter lim="800000"/>
            <a:headEnd type="none" w="med" len="med"/>
            <a:tailEnd type="none" w="med" len="med"/>
          </a:ln>
          <a:effectLst>
            <a:outerShdw blurRad="127000" algn="ctr" rotWithShape="0">
              <a:schemeClr val="bg2">
                <a:alpha val="75000"/>
              </a:schemeClr>
            </a:outerShdw>
          </a:effectLst>
        </p:spPr>
        <p:txBody>
          <a:bodyPr lIns="0" tIns="0" rIns="0" bIns="0"/>
          <a:lstStyle/>
          <a:p>
            <a:endParaRPr lang="en-US"/>
          </a:p>
        </p:txBody>
      </p:sp>
      <p:sp>
        <p:nvSpPr>
          <p:cNvPr id="23599" name="Line 47"/>
          <p:cNvSpPr>
            <a:spLocks noChangeShapeType="1"/>
          </p:cNvSpPr>
          <p:nvPr/>
        </p:nvSpPr>
        <p:spPr bwMode="auto">
          <a:xfrm rot="10800000" flipH="1">
            <a:off x="3040559" y="4079295"/>
            <a:ext cx="1050355" cy="756791"/>
          </a:xfrm>
          <a:prstGeom prst="line">
            <a:avLst/>
          </a:prstGeom>
          <a:noFill/>
          <a:ln w="38100" cap="flat">
            <a:solidFill>
              <a:srgbClr val="333333"/>
            </a:solidFill>
            <a:prstDash val="solid"/>
            <a:miter lim="800000"/>
            <a:headEnd type="triangl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nvGrpSpPr>
          <p:cNvPr id="10" name="Group 50"/>
          <p:cNvGrpSpPr>
            <a:grpSpLocks/>
          </p:cNvGrpSpPr>
          <p:nvPr/>
        </p:nvGrpSpPr>
        <p:grpSpPr bwMode="auto">
          <a:xfrm rot="2638450">
            <a:off x="1617390" y="4068133"/>
            <a:ext cx="1084957" cy="725537"/>
            <a:chOff x="0" y="0"/>
            <a:chExt cx="972" cy="649"/>
          </a:xfrm>
        </p:grpSpPr>
        <p:sp>
          <p:nvSpPr>
            <p:cNvPr id="23600" name="Oval 48"/>
            <p:cNvSpPr>
              <a:spLocks/>
            </p:cNvSpPr>
            <p:nvPr/>
          </p:nvSpPr>
          <p:spPr bwMode="auto">
            <a:xfrm>
              <a:off x="0" y="146"/>
              <a:ext cx="328" cy="328"/>
            </a:xfrm>
            <a:prstGeom prst="ellipse">
              <a:avLst/>
            </a:prstGeom>
            <a:solidFill>
              <a:srgbClr val="2D4F81">
                <a:alpha val="79999"/>
              </a:srgbClr>
            </a:solidFill>
            <a:ln w="38100" cap="flat">
              <a:solidFill>
                <a:srgbClr val="333333">
                  <a:alpha val="79999"/>
                </a:srgbClr>
              </a:solidFill>
              <a:prstDash val="solid"/>
              <a:miter lim="800000"/>
              <a:headEnd type="none" w="med" len="med"/>
              <a:tailEnd type="none" w="med" len="med"/>
            </a:ln>
            <a:effectLst>
              <a:outerShdw blurRad="127000" algn="ctr" rotWithShape="0">
                <a:schemeClr val="bg2">
                  <a:alpha val="75000"/>
                </a:schemeClr>
              </a:outerShdw>
            </a:effectLst>
          </p:spPr>
          <p:txBody>
            <a:bodyPr lIns="0" tIns="0" rIns="0" bIns="0"/>
            <a:lstStyle/>
            <a:p>
              <a:endParaRPr lang="en-US"/>
            </a:p>
          </p:txBody>
        </p:sp>
        <p:sp>
          <p:nvSpPr>
            <p:cNvPr id="23601" name="Line 49"/>
            <p:cNvSpPr>
              <a:spLocks noChangeShapeType="1"/>
            </p:cNvSpPr>
            <p:nvPr/>
          </p:nvSpPr>
          <p:spPr bwMode="auto">
            <a:xfrm>
              <a:off x="322" y="316"/>
              <a:ext cx="650" cy="16"/>
            </a:xfrm>
            <a:prstGeom prst="line">
              <a:avLst/>
            </a:prstGeom>
            <a:noFill/>
            <a:ln w="38100" cap="flat">
              <a:solidFill>
                <a:srgbClr val="333333"/>
              </a:solidFill>
              <a:prstDash val="solid"/>
              <a:miter lim="800000"/>
              <a:headEnd type="triangl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23603" name="AutoShape 51"/>
          <p:cNvSpPr>
            <a:spLocks/>
          </p:cNvSpPr>
          <p:nvPr/>
        </p:nvSpPr>
        <p:spPr bwMode="auto">
          <a:xfrm>
            <a:off x="3064911" y="5359687"/>
            <a:ext cx="1035844" cy="303609"/>
          </a:xfrm>
          <a:prstGeom prst="roundRect">
            <a:avLst>
              <a:gd name="adj" fmla="val 19301"/>
            </a:avLst>
          </a:prstGeom>
          <a:solidFill>
            <a:srgbClr val="800040"/>
          </a:solidFill>
          <a:ln>
            <a:noFill/>
          </a:ln>
          <a:extLst>
            <a:ext uri="{91240B29-F687-4f45-9708-019B960494DF}">
              <a14:hiddenLine xmlns:a14="http://schemas.microsoft.com/office/drawing/2010/main" w="12700" cap="flat">
                <a:solidFill>
                  <a:srgbClr val="FFFFFF"/>
                </a:solidFill>
                <a:miter lim="800000"/>
                <a:headEnd type="none" w="med" len="med"/>
                <a:tailEnd type="none" w="med" len="med"/>
              </a14:hiddenLine>
            </a:ext>
          </a:extLst>
        </p:spPr>
        <p:txBody>
          <a:bodyPr lIns="0" tIns="0" rIns="0" bIns="0"/>
          <a:lstStyle/>
          <a:p>
            <a:endParaRPr lang="en-US"/>
          </a:p>
        </p:txBody>
      </p:sp>
      <p:sp>
        <p:nvSpPr>
          <p:cNvPr id="23604" name="Rectangle 52"/>
          <p:cNvSpPr>
            <a:spLocks/>
          </p:cNvSpPr>
          <p:nvPr/>
        </p:nvSpPr>
        <p:spPr bwMode="auto">
          <a:xfrm>
            <a:off x="3109559" y="5347310"/>
            <a:ext cx="991196"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1600" b="1" dirty="0">
                <a:solidFill>
                  <a:srgbClr val="FFFFFF"/>
                </a:solidFill>
                <a:latin typeface="Gill Sans" charset="0"/>
                <a:cs typeface="Gill Sans" charset="0"/>
                <a:sym typeface="Gill Sans" charset="0"/>
              </a:rPr>
              <a:t>Exposure</a:t>
            </a:r>
          </a:p>
        </p:txBody>
      </p:sp>
      <p:sp>
        <p:nvSpPr>
          <p:cNvPr id="23605" name="Rectangle 53"/>
          <p:cNvSpPr>
            <a:spLocks/>
          </p:cNvSpPr>
          <p:nvPr/>
        </p:nvSpPr>
        <p:spPr bwMode="auto">
          <a:xfrm>
            <a:off x="551110" y="3986191"/>
            <a:ext cx="106856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sz="1600" b="1" dirty="0" smtClean="0">
                <a:solidFill>
                  <a:schemeClr val="tx1">
                    <a:lumMod val="75000"/>
                    <a:lumOff val="25000"/>
                  </a:schemeClr>
                </a:solidFill>
                <a:latin typeface="Calibri"/>
                <a:cs typeface="Calibri"/>
                <a:sym typeface="Gill Sans" charset="0"/>
              </a:rPr>
              <a:t>Marketplace</a:t>
            </a:r>
          </a:p>
        </p:txBody>
      </p:sp>
      <p:grpSp>
        <p:nvGrpSpPr>
          <p:cNvPr id="11" name="Group 56"/>
          <p:cNvGrpSpPr>
            <a:grpSpLocks/>
          </p:cNvGrpSpPr>
          <p:nvPr/>
        </p:nvGrpSpPr>
        <p:grpSpPr bwMode="auto">
          <a:xfrm rot="10860000" flipH="1">
            <a:off x="1371824" y="4677584"/>
            <a:ext cx="1086073" cy="725537"/>
            <a:chOff x="0" y="0"/>
            <a:chExt cx="972" cy="649"/>
          </a:xfrm>
        </p:grpSpPr>
        <p:sp>
          <p:nvSpPr>
            <p:cNvPr id="23606" name="Oval 54"/>
            <p:cNvSpPr>
              <a:spLocks/>
            </p:cNvSpPr>
            <p:nvPr/>
          </p:nvSpPr>
          <p:spPr bwMode="auto">
            <a:xfrm>
              <a:off x="0" y="146"/>
              <a:ext cx="328" cy="328"/>
            </a:xfrm>
            <a:prstGeom prst="ellipse">
              <a:avLst/>
            </a:prstGeom>
            <a:solidFill>
              <a:srgbClr val="2D4F81">
                <a:alpha val="79999"/>
              </a:srgbClr>
            </a:solidFill>
            <a:ln w="38100" cap="flat">
              <a:solidFill>
                <a:srgbClr val="333333">
                  <a:alpha val="79999"/>
                </a:srgbClr>
              </a:solidFill>
              <a:prstDash val="solid"/>
              <a:miter lim="800000"/>
              <a:headEnd type="none" w="med" len="med"/>
              <a:tailEnd type="none" w="med" len="med"/>
            </a:ln>
            <a:effectLst>
              <a:outerShdw blurRad="127000" algn="ctr" rotWithShape="0">
                <a:schemeClr val="bg2">
                  <a:alpha val="75000"/>
                </a:schemeClr>
              </a:outerShdw>
            </a:effectLst>
          </p:spPr>
          <p:txBody>
            <a:bodyPr lIns="0" tIns="0" rIns="0" bIns="0"/>
            <a:lstStyle/>
            <a:p>
              <a:endParaRPr lang="en-US"/>
            </a:p>
          </p:txBody>
        </p:sp>
        <p:sp>
          <p:nvSpPr>
            <p:cNvPr id="23607" name="Line 55"/>
            <p:cNvSpPr>
              <a:spLocks noChangeShapeType="1"/>
            </p:cNvSpPr>
            <p:nvPr/>
          </p:nvSpPr>
          <p:spPr bwMode="auto">
            <a:xfrm>
              <a:off x="323" y="316"/>
              <a:ext cx="649" cy="16"/>
            </a:xfrm>
            <a:prstGeom prst="line">
              <a:avLst/>
            </a:prstGeom>
            <a:noFill/>
            <a:ln w="38100" cap="flat">
              <a:solidFill>
                <a:srgbClr val="333333"/>
              </a:solidFill>
              <a:prstDash val="solid"/>
              <a:miter lim="800000"/>
              <a:headEnd type="triangl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23609" name="Rectangle 57"/>
          <p:cNvSpPr>
            <a:spLocks/>
          </p:cNvSpPr>
          <p:nvPr/>
        </p:nvSpPr>
        <p:spPr bwMode="auto">
          <a:xfrm>
            <a:off x="173613" y="4617279"/>
            <a:ext cx="184262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sz="1600" b="1" dirty="0">
                <a:solidFill>
                  <a:schemeClr val="tx1">
                    <a:lumMod val="75000"/>
                    <a:lumOff val="25000"/>
                  </a:schemeClr>
                </a:solidFill>
                <a:latin typeface="Calibri"/>
                <a:cs typeface="Calibri"/>
                <a:sym typeface="Gill Sans" charset="0"/>
              </a:rPr>
              <a:t>Blogs, news,</a:t>
            </a:r>
          </a:p>
          <a:p>
            <a:r>
              <a:rPr lang="en-US" sz="1600" b="1" dirty="0" smtClean="0">
                <a:solidFill>
                  <a:schemeClr val="tx1">
                    <a:lumMod val="75000"/>
                    <a:lumOff val="25000"/>
                  </a:schemeClr>
                </a:solidFill>
                <a:latin typeface="Calibri"/>
                <a:cs typeface="Calibri"/>
                <a:sym typeface="Gill Sans" charset="0"/>
              </a:rPr>
              <a:t>events…</a:t>
            </a:r>
          </a:p>
          <a:p>
            <a:r>
              <a:rPr lang="en-US" sz="1200" b="1" dirty="0" smtClean="0">
                <a:solidFill>
                  <a:schemeClr val="tx1">
                    <a:lumMod val="75000"/>
                    <a:lumOff val="25000"/>
                  </a:schemeClr>
                </a:solidFill>
                <a:latin typeface="Calibri"/>
                <a:cs typeface="Calibri"/>
                <a:sym typeface="Gill Sans" charset="0"/>
              </a:rPr>
              <a:t>(often picked up</a:t>
            </a:r>
          </a:p>
          <a:p>
            <a:r>
              <a:rPr lang="en-US" sz="1200" b="1" dirty="0" smtClean="0">
                <a:solidFill>
                  <a:schemeClr val="tx1">
                    <a:lumMod val="75000"/>
                    <a:lumOff val="25000"/>
                  </a:schemeClr>
                </a:solidFill>
                <a:latin typeface="Calibri"/>
                <a:cs typeface="Calibri"/>
                <a:sym typeface="Gill Sans" charset="0"/>
              </a:rPr>
              <a:t>from </a:t>
            </a:r>
            <a:r>
              <a:rPr lang="en-US" sz="1200" b="1" dirty="0" err="1" smtClean="0">
                <a:solidFill>
                  <a:schemeClr val="tx1">
                    <a:lumMod val="75000"/>
                    <a:lumOff val="25000"/>
                  </a:schemeClr>
                </a:solidFill>
                <a:latin typeface="Calibri"/>
                <a:cs typeface="Calibri"/>
                <a:sym typeface="Gill Sans" charset="0"/>
              </a:rPr>
              <a:t>eScienceTalk</a:t>
            </a:r>
            <a:r>
              <a:rPr lang="en-US" sz="1200" b="1" dirty="0" smtClean="0">
                <a:solidFill>
                  <a:schemeClr val="tx1">
                    <a:lumMod val="75000"/>
                    <a:lumOff val="25000"/>
                  </a:schemeClr>
                </a:solidFill>
                <a:latin typeface="Calibri"/>
                <a:cs typeface="Calibri"/>
                <a:sym typeface="Gill Sans" charset="0"/>
              </a:rPr>
              <a:t>/</a:t>
            </a:r>
            <a:r>
              <a:rPr lang="en-US" sz="1200" b="1" dirty="0" err="1" smtClean="0">
                <a:solidFill>
                  <a:schemeClr val="tx1">
                    <a:lumMod val="75000"/>
                    <a:lumOff val="25000"/>
                  </a:schemeClr>
                </a:solidFill>
                <a:latin typeface="Calibri"/>
                <a:cs typeface="Calibri"/>
                <a:sym typeface="Gill Sans" charset="0"/>
              </a:rPr>
              <a:t>GridCast</a:t>
            </a:r>
            <a:r>
              <a:rPr lang="en-US" sz="1200" b="1" dirty="0" smtClean="0">
                <a:solidFill>
                  <a:schemeClr val="tx1">
                    <a:lumMod val="75000"/>
                    <a:lumOff val="25000"/>
                  </a:schemeClr>
                </a:solidFill>
                <a:latin typeface="Calibri"/>
                <a:cs typeface="Calibri"/>
                <a:sym typeface="Gill Sans" charset="0"/>
              </a:rPr>
              <a:t>) </a:t>
            </a:r>
            <a:endParaRPr lang="en-US" sz="1200" b="1" dirty="0">
              <a:solidFill>
                <a:schemeClr val="tx1">
                  <a:lumMod val="75000"/>
                  <a:lumOff val="25000"/>
                </a:schemeClr>
              </a:solidFill>
              <a:latin typeface="Calibri"/>
              <a:cs typeface="Calibri"/>
              <a:sym typeface="Gill Sans" charset="0"/>
            </a:endParaRPr>
          </a:p>
        </p:txBody>
      </p:sp>
      <p:sp>
        <p:nvSpPr>
          <p:cNvPr id="23610" name="AutoShape 58"/>
          <p:cNvSpPr>
            <a:spLocks/>
          </p:cNvSpPr>
          <p:nvPr/>
        </p:nvSpPr>
        <p:spPr bwMode="auto">
          <a:xfrm>
            <a:off x="6822281" y="5784866"/>
            <a:ext cx="881410" cy="299456"/>
          </a:xfrm>
          <a:prstGeom prst="roundRect">
            <a:avLst>
              <a:gd name="adj" fmla="val 19301"/>
            </a:avLst>
          </a:prstGeom>
          <a:solidFill>
            <a:srgbClr val="FF431D"/>
          </a:solidFill>
          <a:ln>
            <a:noFill/>
          </a:ln>
          <a:extLst>
            <a:ext uri="{91240B29-F687-4f45-9708-019B960494DF}">
              <a14:hiddenLine xmlns:a14="http://schemas.microsoft.com/office/drawing/2010/main" w="12700" cap="flat">
                <a:solidFill>
                  <a:srgbClr val="FFFFFF"/>
                </a:solidFill>
                <a:miter lim="800000"/>
                <a:headEnd type="none" w="med" len="med"/>
                <a:tailEnd type="none" w="med" len="med"/>
              </a14:hiddenLine>
            </a:ext>
          </a:extLst>
        </p:spPr>
        <p:txBody>
          <a:bodyPr lIns="0" tIns="0" rIns="0" bIns="0"/>
          <a:lstStyle/>
          <a:p>
            <a:endParaRPr lang="en-US"/>
          </a:p>
        </p:txBody>
      </p:sp>
      <p:sp>
        <p:nvSpPr>
          <p:cNvPr id="23611" name="Rectangle 59"/>
          <p:cNvSpPr>
            <a:spLocks/>
          </p:cNvSpPr>
          <p:nvPr/>
        </p:nvSpPr>
        <p:spPr bwMode="auto">
          <a:xfrm>
            <a:off x="6950747" y="5817843"/>
            <a:ext cx="611723" cy="205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1600" b="1" dirty="0" smtClean="0">
                <a:solidFill>
                  <a:srgbClr val="FFFFFF"/>
                </a:solidFill>
                <a:latin typeface="Gill Sans" charset="0"/>
                <a:cs typeface="Gill Sans" charset="0"/>
                <a:sym typeface="Gill Sans" charset="0"/>
              </a:rPr>
              <a:t>Users</a:t>
            </a:r>
            <a:endParaRPr lang="en-US" sz="1600" b="1" dirty="0">
              <a:solidFill>
                <a:srgbClr val="FFFFFF"/>
              </a:solidFill>
              <a:latin typeface="Gill Sans" charset="0"/>
              <a:cs typeface="Gill Sans" charset="0"/>
              <a:sym typeface="Gill Sans" charset="0"/>
            </a:endParaRPr>
          </a:p>
        </p:txBody>
      </p:sp>
      <p:sp>
        <p:nvSpPr>
          <p:cNvPr id="23612" name="Line 60"/>
          <p:cNvSpPr>
            <a:spLocks noChangeShapeType="1"/>
          </p:cNvSpPr>
          <p:nvPr/>
        </p:nvSpPr>
        <p:spPr bwMode="auto">
          <a:xfrm>
            <a:off x="6179344" y="5227876"/>
            <a:ext cx="596057" cy="555873"/>
          </a:xfrm>
          <a:prstGeom prst="line">
            <a:avLst/>
          </a:prstGeom>
          <a:noFill/>
          <a:ln w="38100" cap="flat">
            <a:solidFill>
              <a:srgbClr val="333333"/>
            </a:solidFill>
            <a:prstDash val="solid"/>
            <a:miter lim="800000"/>
            <a:headEnd type="triangl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3613" name="AutoShape 61"/>
          <p:cNvSpPr>
            <a:spLocks/>
          </p:cNvSpPr>
          <p:nvPr/>
        </p:nvSpPr>
        <p:spPr bwMode="auto">
          <a:xfrm>
            <a:off x="6411516" y="3900700"/>
            <a:ext cx="892969" cy="500063"/>
          </a:xfrm>
          <a:custGeom>
            <a:avLst/>
            <a:gdLst/>
            <a:ahLst/>
            <a:cxnLst/>
            <a:rect l="0" t="0" r="r" b="b"/>
            <a:pathLst>
              <a:path w="16481" h="12928">
                <a:moveTo>
                  <a:pt x="3296" y="0"/>
                </a:moveTo>
                <a:cubicBezTo>
                  <a:pt x="1476" y="0"/>
                  <a:pt x="0" y="2067"/>
                  <a:pt x="0" y="4617"/>
                </a:cubicBezTo>
                <a:lnTo>
                  <a:pt x="0" y="8311"/>
                </a:lnTo>
                <a:cubicBezTo>
                  <a:pt x="0" y="8835"/>
                  <a:pt x="76" y="9328"/>
                  <a:pt x="191" y="9797"/>
                </a:cubicBezTo>
                <a:lnTo>
                  <a:pt x="-5119" y="21600"/>
                </a:lnTo>
                <a:lnTo>
                  <a:pt x="2596" y="12820"/>
                </a:lnTo>
                <a:cubicBezTo>
                  <a:pt x="2822" y="12889"/>
                  <a:pt x="3056" y="12928"/>
                  <a:pt x="3296" y="12928"/>
                </a:cubicBezTo>
                <a:lnTo>
                  <a:pt x="13185" y="12928"/>
                </a:lnTo>
                <a:cubicBezTo>
                  <a:pt x="15005" y="12928"/>
                  <a:pt x="16481" y="10861"/>
                  <a:pt x="16481" y="8311"/>
                </a:cubicBezTo>
                <a:lnTo>
                  <a:pt x="16481" y="4617"/>
                </a:lnTo>
                <a:cubicBezTo>
                  <a:pt x="16481" y="2067"/>
                  <a:pt x="15005" y="0"/>
                  <a:pt x="13185" y="0"/>
                </a:cubicBezTo>
                <a:lnTo>
                  <a:pt x="3296" y="0"/>
                </a:lnTo>
                <a:close/>
                <a:moveTo>
                  <a:pt x="3296" y="0"/>
                </a:moveTo>
              </a:path>
            </a:pathLst>
          </a:custGeom>
          <a:solidFill>
            <a:srgbClr val="800040"/>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endParaRPr lang="en-US"/>
          </a:p>
        </p:txBody>
      </p:sp>
      <p:sp>
        <p:nvSpPr>
          <p:cNvPr id="23614" name="Rectangle 62"/>
          <p:cNvSpPr>
            <a:spLocks/>
          </p:cNvSpPr>
          <p:nvPr/>
        </p:nvSpPr>
        <p:spPr bwMode="auto">
          <a:xfrm>
            <a:off x="6545461" y="3923025"/>
            <a:ext cx="839391" cy="446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1600" b="1" dirty="0" smtClean="0">
                <a:solidFill>
                  <a:srgbClr val="FFFFFF"/>
                </a:solidFill>
                <a:latin typeface="Gill Sans" charset="0"/>
                <a:cs typeface="Gill Sans" charset="0"/>
                <a:sym typeface="Gill Sans" charset="0"/>
              </a:rPr>
              <a:t>New! </a:t>
            </a:r>
            <a:endParaRPr lang="en-US" sz="1600" b="1" dirty="0">
              <a:solidFill>
                <a:srgbClr val="FFFFFF"/>
              </a:solidFill>
              <a:latin typeface="Gill Sans" charset="0"/>
              <a:cs typeface="Gill Sans" charset="0"/>
              <a:sym typeface="Gill Sans" charset="0"/>
            </a:endParaRPr>
          </a:p>
          <a:p>
            <a:r>
              <a:rPr lang="en-US" sz="1600" b="1" dirty="0">
                <a:solidFill>
                  <a:srgbClr val="FFFFFF"/>
                </a:solidFill>
                <a:latin typeface="Gill Sans" charset="0"/>
                <a:cs typeface="Gill Sans" charset="0"/>
                <a:sym typeface="Gill Sans" charset="0"/>
              </a:rPr>
              <a:t>SSO</a:t>
            </a:r>
          </a:p>
        </p:txBody>
      </p:sp>
      <p:grpSp>
        <p:nvGrpSpPr>
          <p:cNvPr id="12" name="Group 68"/>
          <p:cNvGrpSpPr>
            <a:grpSpLocks/>
          </p:cNvGrpSpPr>
          <p:nvPr/>
        </p:nvGrpSpPr>
        <p:grpSpPr bwMode="auto">
          <a:xfrm rot="8323651" flipH="1">
            <a:off x="1586136" y="5213365"/>
            <a:ext cx="1086073" cy="725537"/>
            <a:chOff x="0" y="0"/>
            <a:chExt cx="972" cy="649"/>
          </a:xfrm>
        </p:grpSpPr>
        <p:sp>
          <p:nvSpPr>
            <p:cNvPr id="23618" name="Oval 66"/>
            <p:cNvSpPr>
              <a:spLocks/>
            </p:cNvSpPr>
            <p:nvPr/>
          </p:nvSpPr>
          <p:spPr bwMode="auto">
            <a:xfrm>
              <a:off x="0" y="146"/>
              <a:ext cx="328" cy="328"/>
            </a:xfrm>
            <a:prstGeom prst="ellipse">
              <a:avLst/>
            </a:prstGeom>
            <a:solidFill>
              <a:srgbClr val="2D4F81">
                <a:alpha val="79999"/>
              </a:srgbClr>
            </a:solidFill>
            <a:ln w="38100" cap="flat">
              <a:solidFill>
                <a:srgbClr val="333333">
                  <a:alpha val="79999"/>
                </a:srgbClr>
              </a:solidFill>
              <a:prstDash val="solid"/>
              <a:miter lim="800000"/>
              <a:headEnd type="none" w="med" len="med"/>
              <a:tailEnd type="none" w="med" len="med"/>
            </a:ln>
            <a:effectLst>
              <a:outerShdw blurRad="127000" algn="ctr" rotWithShape="0">
                <a:schemeClr val="bg2">
                  <a:alpha val="75000"/>
                </a:schemeClr>
              </a:outerShdw>
            </a:effectLst>
          </p:spPr>
          <p:txBody>
            <a:bodyPr lIns="0" tIns="0" rIns="0" bIns="0"/>
            <a:lstStyle/>
            <a:p>
              <a:endParaRPr lang="en-US"/>
            </a:p>
          </p:txBody>
        </p:sp>
        <p:sp>
          <p:nvSpPr>
            <p:cNvPr id="23619" name="Line 67"/>
            <p:cNvSpPr>
              <a:spLocks noChangeShapeType="1"/>
            </p:cNvSpPr>
            <p:nvPr/>
          </p:nvSpPr>
          <p:spPr bwMode="auto">
            <a:xfrm>
              <a:off x="323" y="316"/>
              <a:ext cx="649" cy="16"/>
            </a:xfrm>
            <a:prstGeom prst="line">
              <a:avLst/>
            </a:prstGeom>
            <a:noFill/>
            <a:ln w="38100" cap="flat">
              <a:solidFill>
                <a:srgbClr val="333333"/>
              </a:solidFill>
              <a:prstDash val="solid"/>
              <a:miter lim="800000"/>
              <a:headEnd type="triangl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23621" name="Rectangle 69"/>
          <p:cNvSpPr>
            <a:spLocks/>
          </p:cNvSpPr>
          <p:nvPr/>
        </p:nvSpPr>
        <p:spPr bwMode="auto">
          <a:xfrm>
            <a:off x="755576" y="5661248"/>
            <a:ext cx="86158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sz="1600" b="1" dirty="0" err="1" smtClean="0">
                <a:solidFill>
                  <a:schemeClr val="tx1">
                    <a:lumMod val="75000"/>
                    <a:lumOff val="25000"/>
                  </a:schemeClr>
                </a:solidFill>
                <a:latin typeface="Calibri"/>
                <a:cs typeface="Calibri"/>
                <a:sym typeface="Gill Sans" charset="0"/>
              </a:rPr>
              <a:t>Facebook</a:t>
            </a:r>
            <a:r>
              <a:rPr lang="en-US" sz="1600" b="1" dirty="0" smtClean="0">
                <a:solidFill>
                  <a:schemeClr val="tx1">
                    <a:lumMod val="75000"/>
                    <a:lumOff val="25000"/>
                  </a:schemeClr>
                </a:solidFill>
                <a:latin typeface="Calibri"/>
                <a:cs typeface="Calibri"/>
                <a:sym typeface="Gill Sans" charset="0"/>
              </a:rPr>
              <a:t>,</a:t>
            </a:r>
          </a:p>
          <a:p>
            <a:r>
              <a:rPr lang="en-US" sz="1600" b="1" dirty="0" err="1" smtClean="0">
                <a:solidFill>
                  <a:schemeClr val="tx1">
                    <a:lumMod val="75000"/>
                    <a:lumOff val="25000"/>
                  </a:schemeClr>
                </a:solidFill>
                <a:latin typeface="Calibri"/>
                <a:cs typeface="Calibri"/>
                <a:sym typeface="Gill Sans" charset="0"/>
              </a:rPr>
              <a:t>Linkedin</a:t>
            </a:r>
            <a:endParaRPr lang="en-US" sz="1600" b="1" dirty="0">
              <a:solidFill>
                <a:schemeClr val="tx1">
                  <a:lumMod val="75000"/>
                  <a:lumOff val="25000"/>
                </a:schemeClr>
              </a:solidFill>
              <a:latin typeface="Calibri"/>
              <a:cs typeface="Calibri"/>
              <a:sym typeface="Gill Sans" charset="0"/>
            </a:endParaRPr>
          </a:p>
        </p:txBody>
      </p:sp>
      <p:sp>
        <p:nvSpPr>
          <p:cNvPr id="67" name="Title 1"/>
          <p:cNvSpPr txBox="1">
            <a:spLocks/>
          </p:cNvSpPr>
          <p:nvPr/>
        </p:nvSpPr>
        <p:spPr bwMode="auto">
          <a:xfrm>
            <a:off x="3416089" y="6007982"/>
            <a:ext cx="2979797" cy="927100"/>
          </a:xfrm>
          <a:prstGeom prst="rect">
            <a:avLst/>
          </a:prstGeom>
          <a:noFill/>
          <a:ln>
            <a:noFill/>
          </a:ln>
          <a:effectLst>
            <a:outerShdw blurRad="50800" dist="38100" dir="2700000" algn="br">
              <a:srgbClr val="000000">
                <a:alpha val="43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eaLnBrk="1" hangingPunct="1">
              <a:defRPr/>
            </a:pPr>
            <a:r>
              <a:rPr lang="en-US" sz="2800" b="1" smtClean="0">
                <a:solidFill>
                  <a:srgbClr val="1F497D"/>
                </a:solidFill>
                <a:latin typeface="Calibri" charset="0"/>
                <a:ea typeface="ＭＳ Ｐゴシック" charset="0"/>
              </a:rPr>
              <a:t>www.wenmr.eu</a:t>
            </a:r>
            <a:endParaRPr lang="en-US" sz="2800" b="1" dirty="0">
              <a:solidFill>
                <a:srgbClr val="1F497D"/>
              </a:solidFill>
              <a:latin typeface="Calibri" charset="0"/>
              <a:ea typeface="ＭＳ Ｐゴシック" charset="0"/>
            </a:endParaRPr>
          </a:p>
        </p:txBody>
      </p:sp>
      <p:sp>
        <p:nvSpPr>
          <p:cNvPr id="2" name="TextBox 1"/>
          <p:cNvSpPr txBox="1"/>
          <p:nvPr/>
        </p:nvSpPr>
        <p:spPr>
          <a:xfrm>
            <a:off x="1285225" y="695438"/>
            <a:ext cx="184666" cy="461665"/>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83057442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7046913" y="6553200"/>
            <a:ext cx="2133600" cy="476250"/>
          </a:xfrm>
          <a:prstGeom prst="rect">
            <a:avLst/>
          </a:prstGeom>
          <a:noFill/>
          <a:ln w="9525">
            <a:noFill/>
            <a:round/>
            <a:headEnd/>
            <a:tailEnd/>
          </a:ln>
          <a:effectLst/>
        </p:spPr>
        <p:txBody>
          <a:bodyPr lIns="90000" tIns="46800" rIns="90000" bIns="46800"/>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0D634082-6DDF-4A59-A1A0-72E5C764386C}" type="slidenum">
              <a:rPr lang="en-US" sz="1400">
                <a:solidFill>
                  <a:srgbClr val="000000"/>
                </a:solidFill>
                <a:latin typeface="Tahoma" pitchFamily="32" charset="0"/>
                <a:ea typeface="Lucida Sans Unicode" pitchFamily="32" charset="0"/>
                <a:cs typeface="Lucida Sans Unicode" pitchFamily="32"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7</a:t>
            </a:fld>
            <a:endParaRPr lang="en-US" sz="1400">
              <a:solidFill>
                <a:srgbClr val="000000"/>
              </a:solidFill>
              <a:latin typeface="Tahoma" pitchFamily="32" charset="0"/>
              <a:ea typeface="Lucida Sans Unicode" pitchFamily="32" charset="0"/>
              <a:cs typeface="Lucida Sans Unicode" pitchFamily="32" charset="0"/>
            </a:endParaRPr>
          </a:p>
        </p:txBody>
      </p:sp>
      <p:sp>
        <p:nvSpPr>
          <p:cNvPr id="14339" name="Text Box 3"/>
          <p:cNvSpPr txBox="1">
            <a:spLocks noChangeArrowheads="1"/>
          </p:cNvSpPr>
          <p:nvPr/>
        </p:nvSpPr>
        <p:spPr bwMode="auto">
          <a:xfrm>
            <a:off x="5410200" y="1447800"/>
            <a:ext cx="3597275" cy="4341831"/>
          </a:xfrm>
          <a:prstGeom prst="rect">
            <a:avLst/>
          </a:prstGeom>
          <a:noFill/>
          <a:ln w="9525">
            <a:noFill/>
            <a:round/>
            <a:headEnd/>
            <a:tailEnd/>
          </a:ln>
          <a:effectLst/>
        </p:spPr>
        <p:txBody>
          <a:bodyPr lIns="90000" tIns="46800" rIns="90000" bIns="46800">
            <a:spAutoFit/>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dirty="0">
                <a:solidFill>
                  <a:srgbClr val="000000"/>
                </a:solidFill>
                <a:latin typeface="+mn-lt"/>
                <a:cs typeface="Tahoma" pitchFamily="32" charset="0"/>
              </a:rPr>
              <a:t>Web portal to chemical shift-based structure calculations with Rosetta</a:t>
            </a:r>
          </a:p>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b="1" dirty="0">
              <a:solidFill>
                <a:srgbClr val="000000"/>
              </a:solidFill>
              <a:latin typeface="+mn-lt"/>
              <a:cs typeface="Tahoma" pitchFamily="32" charset="0"/>
            </a:endParaRPr>
          </a:p>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dirty="0">
                <a:solidFill>
                  <a:srgbClr val="000000"/>
                </a:solidFill>
                <a:latin typeface="+mn-lt"/>
                <a:cs typeface="Tahoma" pitchFamily="32" charset="0"/>
              </a:rPr>
              <a:t>Rosetta is </a:t>
            </a:r>
            <a:r>
              <a:rPr lang="en-US" sz="1800" dirty="0" err="1">
                <a:solidFill>
                  <a:srgbClr val="000000"/>
                </a:solidFill>
                <a:latin typeface="+mn-lt"/>
                <a:cs typeface="Tahoma" pitchFamily="32" charset="0"/>
              </a:rPr>
              <a:t>extremly</a:t>
            </a:r>
            <a:r>
              <a:rPr lang="en-US" sz="1800" dirty="0">
                <a:solidFill>
                  <a:srgbClr val="000000"/>
                </a:solidFill>
                <a:latin typeface="+mn-lt"/>
                <a:cs typeface="Tahoma" pitchFamily="32" charset="0"/>
              </a:rPr>
              <a:t> CPU intensive and can perfectly make use of the </a:t>
            </a:r>
            <a:r>
              <a:rPr lang="en-US" sz="1800" dirty="0" smtClean="0">
                <a:solidFill>
                  <a:srgbClr val="000000"/>
                </a:solidFill>
                <a:latin typeface="+mn-lt"/>
                <a:cs typeface="Tahoma" pitchFamily="32" charset="0"/>
              </a:rPr>
              <a:t>grid </a:t>
            </a:r>
            <a:r>
              <a:rPr lang="en-US" sz="1800" dirty="0">
                <a:solidFill>
                  <a:srgbClr val="000000"/>
                </a:solidFill>
                <a:latin typeface="+mn-lt"/>
                <a:cs typeface="Tahoma" pitchFamily="32" charset="0"/>
              </a:rPr>
              <a:t>resources</a:t>
            </a:r>
          </a:p>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1800" dirty="0">
              <a:solidFill>
                <a:srgbClr val="000000"/>
              </a:solidFill>
              <a:latin typeface="+mn-lt"/>
              <a:cs typeface="Tahoma" pitchFamily="32" charset="0"/>
            </a:endParaRPr>
          </a:p>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dirty="0">
                <a:solidFill>
                  <a:srgbClr val="000000"/>
                </a:solidFill>
                <a:latin typeface="+mn-lt"/>
                <a:cs typeface="Tahoma" pitchFamily="32" charset="0"/>
              </a:rPr>
              <a:t>One typical run would require between 1000 and 5000 CPU hours on a single processor!</a:t>
            </a:r>
          </a:p>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1800" dirty="0">
              <a:solidFill>
                <a:srgbClr val="000000"/>
              </a:solidFill>
              <a:latin typeface="+mn-lt"/>
              <a:cs typeface="Tahoma" pitchFamily="32" charset="0"/>
            </a:endParaRPr>
          </a:p>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dirty="0">
                <a:solidFill>
                  <a:srgbClr val="000000"/>
                </a:solidFill>
                <a:latin typeface="+mn-lt"/>
                <a:cs typeface="Tahoma" pitchFamily="32" charset="0"/>
              </a:rPr>
              <a:t>Only a few days on the GRID depending on the </a:t>
            </a:r>
            <a:r>
              <a:rPr lang="en-US" sz="1800" dirty="0">
                <a:solidFill>
                  <a:srgbClr val="000000"/>
                </a:solidFill>
                <a:latin typeface="+mn-lt"/>
                <a:ea typeface="Lucida Sans Unicode" pitchFamily="32" charset="0"/>
                <a:cs typeface="Lucida Sans Unicode" pitchFamily="32" charset="0"/>
              </a:rPr>
              <a:t>load</a:t>
            </a:r>
          </a:p>
        </p:txBody>
      </p:sp>
      <p:pic>
        <p:nvPicPr>
          <p:cNvPr id="14342" name="Picture 6"/>
          <p:cNvPicPr>
            <a:picLocks noChangeAspect="1" noChangeArrowheads="1"/>
          </p:cNvPicPr>
          <p:nvPr/>
        </p:nvPicPr>
        <p:blipFill>
          <a:blip r:embed="rId3" cstate="print"/>
          <a:srcRect/>
          <a:stretch>
            <a:fillRect/>
          </a:stretch>
        </p:blipFill>
        <p:spPr bwMode="auto">
          <a:xfrm>
            <a:off x="683568" y="1340768"/>
            <a:ext cx="4464496" cy="4855988"/>
          </a:xfrm>
          <a:prstGeom prst="rect">
            <a:avLst/>
          </a:prstGeom>
          <a:noFill/>
          <a:ln w="9525">
            <a:noFill/>
            <a:miter lim="800000"/>
            <a:headEnd/>
            <a:tailEnd/>
          </a:ln>
        </p:spPr>
      </p:pic>
      <p:sp>
        <p:nvSpPr>
          <p:cNvPr id="7" name="Rettangolo 6"/>
          <p:cNvSpPr/>
          <p:nvPr/>
        </p:nvSpPr>
        <p:spPr>
          <a:xfrm>
            <a:off x="827088" y="188913"/>
            <a:ext cx="8137525" cy="646331"/>
          </a:xfrm>
          <a:prstGeom prst="rect">
            <a:avLst/>
          </a:prstGeom>
        </p:spPr>
        <p:txBody>
          <a:bodyPr>
            <a:spAutoFit/>
          </a:bodyPr>
          <a:lstStyle/>
          <a:p>
            <a:pPr algn="ctr">
              <a:defRPr/>
            </a:pPr>
            <a:r>
              <a:rPr lang="en-US" sz="3600" b="1" dirty="0" smtClean="0">
                <a:solidFill>
                  <a:srgbClr val="953735"/>
                </a:solidFill>
                <a:effectLst>
                  <a:outerShdw blurRad="38100" dist="38100" dir="2700000" algn="tl">
                    <a:srgbClr val="C0C0C0"/>
                  </a:outerShdw>
                </a:effectLst>
                <a:latin typeface="Calibri" pitchFamily="34" charset="0"/>
                <a:ea typeface="ＭＳ Ｐゴシック" pitchFamily="34" charset="-128"/>
              </a:rPr>
              <a:t>Example: CS-ROSETTA</a:t>
            </a:r>
            <a:endParaRPr lang="it-IT" sz="3600" dirty="0">
              <a:ea typeface="ＭＳ Ｐゴシック" pitchFamily="34" charset="-128"/>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7046913" y="6553200"/>
            <a:ext cx="2133600" cy="476250"/>
          </a:xfrm>
          <a:prstGeom prst="rect">
            <a:avLst/>
          </a:prstGeom>
          <a:noFill/>
          <a:ln w="9525">
            <a:noFill/>
            <a:round/>
            <a:headEnd/>
            <a:tailEnd/>
          </a:ln>
          <a:effectLst/>
        </p:spPr>
        <p:txBody>
          <a:bodyPr lIns="90000" tIns="46800" rIns="90000" bIns="46800"/>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C1F1107A-D618-4A45-95AE-D2800710FBAD}" type="slidenum">
              <a:rPr lang="en-US" sz="1400">
                <a:solidFill>
                  <a:srgbClr val="000000"/>
                </a:solidFill>
                <a:latin typeface="Tahoma" pitchFamily="32" charset="0"/>
                <a:ea typeface="Lucida Sans Unicode" pitchFamily="32" charset="0"/>
                <a:cs typeface="Lucida Sans Unicode" pitchFamily="32"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8</a:t>
            </a:fld>
            <a:endParaRPr lang="en-US" sz="1400">
              <a:solidFill>
                <a:srgbClr val="000000"/>
              </a:solidFill>
              <a:latin typeface="Tahoma" pitchFamily="32" charset="0"/>
              <a:ea typeface="Lucida Sans Unicode" pitchFamily="32" charset="0"/>
              <a:cs typeface="Lucida Sans Unicode" pitchFamily="32" charset="0"/>
            </a:endParaRPr>
          </a:p>
        </p:txBody>
      </p:sp>
      <p:pic>
        <p:nvPicPr>
          <p:cNvPr id="15363" name="Picture 3"/>
          <p:cNvPicPr>
            <a:picLocks noChangeAspect="1" noChangeArrowheads="1"/>
          </p:cNvPicPr>
          <p:nvPr/>
        </p:nvPicPr>
        <p:blipFill>
          <a:blip r:embed="rId3" cstate="print"/>
          <a:srcRect/>
          <a:stretch>
            <a:fillRect/>
          </a:stretch>
        </p:blipFill>
        <p:spPr bwMode="auto">
          <a:xfrm>
            <a:off x="2197100" y="1485602"/>
            <a:ext cx="6122988" cy="5111750"/>
          </a:xfrm>
          <a:prstGeom prst="rect">
            <a:avLst/>
          </a:prstGeom>
          <a:noFill/>
          <a:ln w="9525">
            <a:noFill/>
            <a:round/>
            <a:headEnd/>
            <a:tailEnd/>
          </a:ln>
          <a:effectLst/>
        </p:spPr>
      </p:pic>
      <p:sp>
        <p:nvSpPr>
          <p:cNvPr id="15364" name="Text Box 4"/>
          <p:cNvSpPr txBox="1">
            <a:spLocks noChangeArrowheads="1"/>
          </p:cNvSpPr>
          <p:nvPr/>
        </p:nvSpPr>
        <p:spPr bwMode="auto">
          <a:xfrm>
            <a:off x="251520" y="1196752"/>
            <a:ext cx="3757612" cy="1479509"/>
          </a:xfrm>
          <a:prstGeom prst="rect">
            <a:avLst/>
          </a:prstGeom>
          <a:noFill/>
          <a:ln w="9525">
            <a:noFill/>
            <a:round/>
            <a:headEnd/>
            <a:tailEnd/>
          </a:ln>
          <a:effectLst/>
        </p:spPr>
        <p:txBody>
          <a:bodyPr lIns="90000" tIns="46800" rIns="90000" bIns="46800">
            <a:spAutoFit/>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1" dirty="0">
                <a:solidFill>
                  <a:srgbClr val="000000"/>
                </a:solidFill>
                <a:latin typeface="+mn-lt"/>
                <a:ea typeface="Lucida Sans Unicode" pitchFamily="32" charset="0"/>
                <a:cs typeface="Lucida Sans Unicode" pitchFamily="32" charset="0"/>
              </a:rPr>
              <a:t>Parts of the computations are done locally</a:t>
            </a:r>
          </a:p>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1000" b="1" dirty="0">
              <a:solidFill>
                <a:srgbClr val="000000"/>
              </a:solidFill>
              <a:latin typeface="+mn-lt"/>
              <a:ea typeface="Lucida Sans Unicode" pitchFamily="32" charset="0"/>
              <a:cs typeface="Lucida Sans Unicode" pitchFamily="32" charset="0"/>
            </a:endParaRPr>
          </a:p>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1" dirty="0">
                <a:solidFill>
                  <a:srgbClr val="000000"/>
                </a:solidFill>
                <a:latin typeface="+mn-lt"/>
                <a:ea typeface="Lucida Sans Unicode" pitchFamily="32" charset="0"/>
                <a:cs typeface="Lucida Sans Unicode" pitchFamily="32" charset="0"/>
              </a:rPr>
              <a:t>The most CPU demanding ones </a:t>
            </a:r>
          </a:p>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1" dirty="0">
                <a:solidFill>
                  <a:srgbClr val="000000"/>
                </a:solidFill>
                <a:latin typeface="+mn-lt"/>
                <a:ea typeface="Lucida Sans Unicode" pitchFamily="32" charset="0"/>
                <a:cs typeface="Lucida Sans Unicode" pitchFamily="32" charset="0"/>
              </a:rPr>
              <a:t>are done on the </a:t>
            </a:r>
            <a:r>
              <a:rPr lang="en-US" sz="2000" b="1" dirty="0" smtClean="0">
                <a:solidFill>
                  <a:srgbClr val="000000"/>
                </a:solidFill>
                <a:latin typeface="+mn-lt"/>
                <a:ea typeface="Lucida Sans Unicode" pitchFamily="32" charset="0"/>
                <a:cs typeface="Lucida Sans Unicode" pitchFamily="32" charset="0"/>
              </a:rPr>
              <a:t>grid</a:t>
            </a:r>
            <a:endParaRPr lang="en-US" sz="2000" b="1" dirty="0">
              <a:solidFill>
                <a:srgbClr val="000000"/>
              </a:solidFill>
              <a:latin typeface="+mn-lt"/>
              <a:ea typeface="Lucida Sans Unicode" pitchFamily="32" charset="0"/>
              <a:cs typeface="Lucida Sans Unicode" pitchFamily="32" charset="0"/>
            </a:endParaRPr>
          </a:p>
        </p:txBody>
      </p:sp>
      <p:sp>
        <p:nvSpPr>
          <p:cNvPr id="6" name="Rettangolo 5"/>
          <p:cNvSpPr/>
          <p:nvPr/>
        </p:nvSpPr>
        <p:spPr>
          <a:xfrm>
            <a:off x="827088" y="188913"/>
            <a:ext cx="8137525" cy="646331"/>
          </a:xfrm>
          <a:prstGeom prst="rect">
            <a:avLst/>
          </a:prstGeom>
        </p:spPr>
        <p:txBody>
          <a:bodyPr>
            <a:spAutoFit/>
          </a:bodyPr>
          <a:lstStyle/>
          <a:p>
            <a:pPr algn="ctr">
              <a:defRPr/>
            </a:pPr>
            <a:r>
              <a:rPr lang="en-US" sz="3600" b="1" dirty="0" smtClean="0">
                <a:solidFill>
                  <a:srgbClr val="953735"/>
                </a:solidFill>
                <a:effectLst>
                  <a:outerShdw blurRad="38100" dist="38100" dir="2700000" algn="tl">
                    <a:srgbClr val="C0C0C0"/>
                  </a:outerShdw>
                </a:effectLst>
                <a:latin typeface="Calibri" pitchFamily="34" charset="0"/>
                <a:ea typeface="ＭＳ Ｐゴシック" pitchFamily="34" charset="-128"/>
              </a:rPr>
              <a:t>CS-ROSETTA Workflow</a:t>
            </a:r>
            <a:endParaRPr lang="it-IT" sz="3600" dirty="0">
              <a:ea typeface="ＭＳ Ｐゴシック" pitchFamily="34" charset="-128"/>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7046913" y="6553200"/>
            <a:ext cx="2133600" cy="476250"/>
          </a:xfrm>
          <a:prstGeom prst="rect">
            <a:avLst/>
          </a:prstGeom>
          <a:noFill/>
          <a:ln w="9525">
            <a:noFill/>
            <a:round/>
            <a:headEnd/>
            <a:tailEnd/>
          </a:ln>
          <a:effectLst/>
        </p:spPr>
        <p:txBody>
          <a:bodyPr lIns="90000" tIns="46800" rIns="90000" bIns="46800"/>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30345321-3396-4441-80F7-C83A73A196E5}" type="slidenum">
              <a:rPr lang="en-US" sz="1400">
                <a:solidFill>
                  <a:srgbClr val="000000"/>
                </a:solidFill>
                <a:latin typeface="Tahoma" pitchFamily="32" charset="0"/>
                <a:ea typeface="Lucida Sans Unicode" pitchFamily="32" charset="0"/>
                <a:cs typeface="Lucida Sans Unicode" pitchFamily="32"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9</a:t>
            </a:fld>
            <a:endParaRPr lang="en-US" sz="1400">
              <a:solidFill>
                <a:srgbClr val="000000"/>
              </a:solidFill>
              <a:latin typeface="Tahoma" pitchFamily="32" charset="0"/>
              <a:ea typeface="Lucida Sans Unicode" pitchFamily="32" charset="0"/>
              <a:cs typeface="Lucida Sans Unicode" pitchFamily="32" charset="0"/>
            </a:endParaRPr>
          </a:p>
        </p:txBody>
      </p:sp>
      <p:pic>
        <p:nvPicPr>
          <p:cNvPr id="16389" name="Picture 5"/>
          <p:cNvPicPr>
            <a:picLocks noChangeAspect="1" noChangeArrowheads="1"/>
          </p:cNvPicPr>
          <p:nvPr/>
        </p:nvPicPr>
        <p:blipFill>
          <a:blip r:embed="rId3" cstate="print"/>
          <a:srcRect/>
          <a:stretch>
            <a:fillRect/>
          </a:stretch>
        </p:blipFill>
        <p:spPr bwMode="auto">
          <a:xfrm>
            <a:off x="179388" y="1196975"/>
            <a:ext cx="3862387" cy="4795838"/>
          </a:xfrm>
          <a:prstGeom prst="rect">
            <a:avLst/>
          </a:prstGeom>
          <a:noFill/>
          <a:ln w="9525">
            <a:noFill/>
            <a:round/>
            <a:headEnd/>
            <a:tailEnd/>
          </a:ln>
          <a:effectLst/>
        </p:spPr>
      </p:pic>
      <p:sp>
        <p:nvSpPr>
          <p:cNvPr id="7" name="Rettangolo 6"/>
          <p:cNvSpPr/>
          <p:nvPr/>
        </p:nvSpPr>
        <p:spPr>
          <a:xfrm>
            <a:off x="827088" y="188913"/>
            <a:ext cx="8137525" cy="646331"/>
          </a:xfrm>
          <a:prstGeom prst="rect">
            <a:avLst/>
          </a:prstGeom>
        </p:spPr>
        <p:txBody>
          <a:bodyPr>
            <a:spAutoFit/>
          </a:bodyPr>
          <a:lstStyle/>
          <a:p>
            <a:pPr algn="ctr">
              <a:defRPr/>
            </a:pPr>
            <a:r>
              <a:rPr lang="en-US" sz="3600" b="1" dirty="0" smtClean="0">
                <a:solidFill>
                  <a:srgbClr val="953735"/>
                </a:solidFill>
                <a:effectLst>
                  <a:outerShdw blurRad="38100" dist="38100" dir="2700000" algn="tl">
                    <a:srgbClr val="C0C0C0"/>
                  </a:outerShdw>
                </a:effectLst>
                <a:latin typeface="Calibri" pitchFamily="34" charset="0"/>
                <a:ea typeface="ＭＳ Ｐゴシック" pitchFamily="34" charset="-128"/>
              </a:rPr>
              <a:t>Grid daemon beyond a portal</a:t>
            </a:r>
          </a:p>
        </p:txBody>
      </p:sp>
      <p:pic>
        <p:nvPicPr>
          <p:cNvPr id="8" name="Picture 3"/>
          <p:cNvPicPr>
            <a:picLocks noChangeAspect="1" noChangeArrowheads="1"/>
          </p:cNvPicPr>
          <p:nvPr/>
        </p:nvPicPr>
        <p:blipFill>
          <a:blip r:embed="rId4" cstate="print"/>
          <a:srcRect/>
          <a:stretch>
            <a:fillRect/>
          </a:stretch>
        </p:blipFill>
        <p:spPr bwMode="auto">
          <a:xfrm>
            <a:off x="5148064" y="1196752"/>
            <a:ext cx="3689478" cy="4909892"/>
          </a:xfrm>
          <a:prstGeom prst="rect">
            <a:avLst/>
          </a:prstGeom>
          <a:noFill/>
          <a:ln w="9525">
            <a:noFill/>
            <a:miter lim="800000"/>
            <a:headEnd/>
            <a:tailEnd/>
          </a:ln>
        </p:spPr>
      </p:pic>
      <p:sp>
        <p:nvSpPr>
          <p:cNvPr id="9" name="AutoShape 6"/>
          <p:cNvSpPr>
            <a:spLocks noChangeArrowheads="1"/>
          </p:cNvSpPr>
          <p:nvPr/>
        </p:nvSpPr>
        <p:spPr bwMode="auto">
          <a:xfrm>
            <a:off x="3635896" y="2708921"/>
            <a:ext cx="1368152" cy="288032"/>
          </a:xfrm>
          <a:prstGeom prst="rightArrow">
            <a:avLst>
              <a:gd name="adj1" fmla="val 50000"/>
              <a:gd name="adj2" fmla="val 49861"/>
            </a:avLst>
          </a:prstGeom>
          <a:noFill/>
          <a:ln w="38100">
            <a:solidFill>
              <a:srgbClr val="002060"/>
            </a:solidFill>
            <a:round/>
            <a:headEnd/>
            <a:tailEnd/>
          </a:ln>
        </p:spPr>
        <p:txBody>
          <a:bodyPr wrap="none" anchor="ctr"/>
          <a:lstStyle/>
          <a:p>
            <a:pPr>
              <a:buClrTx/>
              <a:buSzTx/>
              <a:buFontTx/>
              <a:buNone/>
            </a:pPr>
            <a:endParaRPr lang="it-IT" sz="1600">
              <a:solidFill>
                <a:schemeClr val="tx1"/>
              </a:solidFill>
              <a:latin typeface="Arial" pitchFamily="34"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i Office">
  <a:themeElements>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9546</TotalTime>
  <Words>2724</Words>
  <Application>Microsoft Macintosh PowerPoint</Application>
  <PresentationFormat>On-screen Show (4:3)</PresentationFormat>
  <Paragraphs>380</Paragraphs>
  <Slides>30</Slides>
  <Notes>26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2" baseType="lpstr">
      <vt:lpstr>Tema di Office</vt:lpstr>
      <vt:lpstr>Graph</vt:lpstr>
      <vt:lpstr>PowerPoint Presentation</vt:lpstr>
      <vt:lpstr>PowerPoint Presentation</vt:lpstr>
      <vt:lpstr>PowerPoint Presentation</vt:lpstr>
      <vt:lpstr>PowerPoint Presentation</vt:lpstr>
      <vt:lpstr>PowerPoint Presentation</vt:lpstr>
      <vt:lpstr>The WeNMR VRC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going worldwide?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Acknowledgments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WP2 plan</dc:title>
  <dc:creator>Marco Verlato</dc:creator>
  <cp:lastModifiedBy>Marco Verlato</cp:lastModifiedBy>
  <cp:revision>685</cp:revision>
  <cp:lastPrinted>1601-01-01T00:00:00Z</cp:lastPrinted>
  <dcterms:created xsi:type="dcterms:W3CDTF">2006-05-07T16:14:00Z</dcterms:created>
  <dcterms:modified xsi:type="dcterms:W3CDTF">2013-04-11T23:02:03Z</dcterms:modified>
</cp:coreProperties>
</file>