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57" r:id="rId6"/>
    <p:sldId id="264" r:id="rId7"/>
    <p:sldId id="263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5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80A428-5F4D-4D1C-B036-D7381B332906}" type="datetime1">
              <a:rPr lang="en-US" smtClean="0"/>
              <a:t>4/12/2013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9607-E6F1-4195-9EF5-E9AA2A6F52AD}" type="datetime1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2A7BD-3FF8-4B77-8570-DC30DB1F4FE6}" type="datetime1">
              <a:rPr lang="en-US" smtClean="0"/>
              <a:t>4/12/2013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70BB7C7-05CA-4A3E-ABD4-74E23A736E52}" type="datetime1">
              <a:rPr lang="en-US" smtClean="0"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ategoryDisplay.py?categId=1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y.egi.eu/mirrors/EMI/tarbal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  <a:endParaRPr lang="en-GB" dirty="0"/>
          </a:p>
          <a:p>
            <a:r>
              <a:rPr lang="en-GB" sz="2400" dirty="0" smtClean="0"/>
              <a:t>OMB, 12-04-2013</a:t>
            </a:r>
            <a:endParaRPr lang="en-GB" sz="2400" dirty="0"/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!!ROOM CHANGE!!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solidFill>
                  <a:schemeClr val="accent1"/>
                </a:solidFill>
              </a:rPr>
              <a:t>OMB Afternoon Session will take place in</a:t>
            </a:r>
          </a:p>
          <a:p>
            <a:pPr marL="0" indent="0" algn="ctr">
              <a:buNone/>
            </a:pPr>
            <a:endParaRPr lang="en-GB" sz="48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4800" b="1" dirty="0" smtClean="0">
                <a:solidFill>
                  <a:schemeClr val="accent1"/>
                </a:solidFill>
              </a:rPr>
              <a:t> </a:t>
            </a:r>
            <a:r>
              <a:rPr lang="en-GB" sz="6600" b="1" dirty="0" smtClean="0">
                <a:solidFill>
                  <a:schemeClr val="accent1"/>
                </a:solidFill>
              </a:rPr>
              <a:t>ROOM 3.204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</a:t>
            </a:r>
            <a:r>
              <a:rPr lang="en-GB" dirty="0" err="1" smtClean="0"/>
              <a:t>Indico</a:t>
            </a:r>
            <a:r>
              <a:rPr lang="en-GB" dirty="0" smtClean="0"/>
              <a:t> has correct info now)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4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dirty="0" smtClean="0"/>
              <a:t>The OMB Summer calendar May – Sep is approved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indico.egi.eu/indico/categoryDisplay.py?categId=19</a:t>
            </a:r>
            <a:endParaRPr lang="en-GB" dirty="0" smtClean="0"/>
          </a:p>
          <a:p>
            <a:r>
              <a:rPr lang="en-GB" dirty="0" smtClean="0"/>
              <a:t>PY3 EGI-</a:t>
            </a:r>
            <a:r>
              <a:rPr lang="en-GB" dirty="0" err="1" smtClean="0"/>
              <a:t>InSPIRE</a:t>
            </a:r>
            <a:r>
              <a:rPr lang="en-GB" dirty="0" smtClean="0"/>
              <a:t> Review</a:t>
            </a:r>
          </a:p>
          <a:p>
            <a:pPr lvl="1"/>
            <a:r>
              <a:rPr lang="en-GB" dirty="0" smtClean="0"/>
              <a:t>25-26 June, Amsterdam</a:t>
            </a:r>
          </a:p>
          <a:p>
            <a:pPr lvl="1"/>
            <a:r>
              <a:rPr lang="en-GB" dirty="0" smtClean="0"/>
              <a:t>Agenda still to be defined</a:t>
            </a:r>
          </a:p>
          <a:p>
            <a:pPr lvl="1"/>
            <a:r>
              <a:rPr lang="en-GB" dirty="0" smtClean="0"/>
              <a:t>SA1 task leaders + SPG/SVG/CSIRT experts invited to attend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gLite</a:t>
            </a:r>
            <a:r>
              <a:rPr lang="en-GB" dirty="0" smtClean="0"/>
              <a:t> decommissioning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741987"/>
          </a:xfrm>
        </p:spPr>
        <p:txBody>
          <a:bodyPr/>
          <a:lstStyle/>
          <a:p>
            <a:r>
              <a:rPr lang="en-GB" dirty="0" err="1" smtClean="0"/>
              <a:t>gLite</a:t>
            </a:r>
            <a:r>
              <a:rPr lang="en-GB" dirty="0" smtClean="0"/>
              <a:t> decommissioning completed with the exception of 1 site currently suspended</a:t>
            </a:r>
          </a:p>
          <a:p>
            <a:pPr lvl="1"/>
            <a:r>
              <a:rPr lang="en-GB" dirty="0" smtClean="0"/>
              <a:t>Last </a:t>
            </a:r>
            <a:r>
              <a:rPr lang="en-GB" dirty="0" err="1" smtClean="0"/>
              <a:t>lcg-ce</a:t>
            </a:r>
            <a:r>
              <a:rPr lang="en-GB" dirty="0" smtClean="0"/>
              <a:t> to be upgraded ce1.geophys.bas.bg</a:t>
            </a:r>
          </a:p>
          <a:p>
            <a:r>
              <a:rPr lang="en-GB" dirty="0" smtClean="0"/>
              <a:t>EMI WN </a:t>
            </a:r>
            <a:r>
              <a:rPr lang="en-GB" dirty="0" err="1" smtClean="0"/>
              <a:t>tarball</a:t>
            </a:r>
            <a:r>
              <a:rPr lang="en-GB" dirty="0" smtClean="0"/>
              <a:t>: staged rollout completed</a:t>
            </a:r>
          </a:p>
          <a:p>
            <a:pPr lvl="1"/>
            <a:r>
              <a:rPr lang="en-GB" dirty="0" smtClean="0"/>
              <a:t>Remaining sites are requested to upgrade as soon as possible</a:t>
            </a:r>
          </a:p>
          <a:p>
            <a:pPr lvl="1"/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://repository.egi.eu/mirrors/EMI/tarball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sz="2800" dirty="0" smtClean="0"/>
              <a:t>Special thanks to site admins, RODs but in particular </a:t>
            </a:r>
            <a:r>
              <a:rPr lang="en-GB" sz="2800" dirty="0" err="1" smtClean="0">
                <a:solidFill>
                  <a:schemeClr val="accent1"/>
                </a:solidFill>
              </a:rPr>
              <a:t>Tadeusz</a:t>
            </a:r>
            <a:r>
              <a:rPr lang="en-GB" sz="2800" dirty="0" smtClean="0">
                <a:solidFill>
                  <a:schemeClr val="accent1"/>
                </a:solidFill>
              </a:rPr>
              <a:t> </a:t>
            </a:r>
            <a:r>
              <a:rPr lang="en-GB" sz="2800" dirty="0" err="1" smtClean="0">
                <a:solidFill>
                  <a:schemeClr val="accent1"/>
                </a:solidFill>
              </a:rPr>
              <a:t>Szymocha</a:t>
            </a:r>
            <a:r>
              <a:rPr lang="en-GB" sz="2800" dirty="0" smtClean="0">
                <a:solidFill>
                  <a:schemeClr val="accent1"/>
                </a:solidFill>
              </a:rPr>
              <a:t>/COD </a:t>
            </a:r>
            <a:r>
              <a:rPr lang="en-GB" sz="2800" dirty="0" smtClean="0"/>
              <a:t>for the invaluable help in conducting this campaign</a:t>
            </a: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9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EMI-1 decommissioning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4896544"/>
          </a:xfrm>
        </p:spPr>
        <p:txBody>
          <a:bodyPr/>
          <a:lstStyle/>
          <a:p>
            <a:r>
              <a:rPr lang="en-GB" sz="2000" dirty="0" smtClean="0"/>
              <a:t>2013-04-12 New EMI 1 test in verification until today </a:t>
            </a:r>
            <a:r>
              <a:rPr lang="en-GB" sz="2000" dirty="0" smtClean="0">
                <a:sym typeface="Wingdings" pitchFamily="2" charset="2"/>
              </a:rPr>
              <a:t> </a:t>
            </a:r>
            <a:r>
              <a:rPr lang="en-GB" sz="2000" dirty="0" smtClean="0">
                <a:solidFill>
                  <a:schemeClr val="accent1"/>
                </a:solidFill>
                <a:sym typeface="Wingdings" pitchFamily="2" charset="2"/>
              </a:rPr>
              <a:t>alarms generated as of 15 April</a:t>
            </a:r>
            <a:endParaRPr lang="en-GB" sz="2000" dirty="0" smtClean="0">
              <a:solidFill>
                <a:schemeClr val="accent1"/>
              </a:solidFill>
            </a:endParaRPr>
          </a:p>
          <a:p>
            <a:pPr lvl="1"/>
            <a:r>
              <a:rPr lang="en-GB" sz="1600" b="1" dirty="0" smtClean="0">
                <a:solidFill>
                  <a:schemeClr val="accent1"/>
                </a:solidFill>
              </a:rPr>
              <a:t>ARGUS</a:t>
            </a:r>
            <a:r>
              <a:rPr lang="en-GB" sz="1600" dirty="0" smtClean="0">
                <a:solidFill>
                  <a:schemeClr val="accent1"/>
                </a:solidFill>
              </a:rPr>
              <a:t> </a:t>
            </a:r>
            <a:r>
              <a:rPr lang="en-GB" sz="1600" dirty="0" smtClean="0"/>
              <a:t>eu.egi.sec.ARGUS-EMI-1 (from GOCDB)</a:t>
            </a:r>
          </a:p>
          <a:p>
            <a:pPr lvl="1"/>
            <a:r>
              <a:rPr lang="en-GB" sz="1600" b="1" dirty="0" smtClean="0">
                <a:solidFill>
                  <a:schemeClr val="accent1"/>
                </a:solidFill>
              </a:rPr>
              <a:t>LFC</a:t>
            </a:r>
            <a:r>
              <a:rPr lang="en-GB" sz="1600" dirty="0" smtClean="0"/>
              <a:t> eu.egi.sec.LFC-EMI-1 </a:t>
            </a:r>
          </a:p>
          <a:p>
            <a:pPr lvl="1"/>
            <a:r>
              <a:rPr lang="en-GB" sz="1600" b="1" dirty="0" smtClean="0">
                <a:solidFill>
                  <a:schemeClr val="accent1"/>
                </a:solidFill>
              </a:rPr>
              <a:t>VOMS</a:t>
            </a:r>
            <a:r>
              <a:rPr lang="en-GB" sz="1600" dirty="0" smtClean="0">
                <a:solidFill>
                  <a:schemeClr val="accent1"/>
                </a:solidFill>
              </a:rPr>
              <a:t> </a:t>
            </a:r>
            <a:r>
              <a:rPr lang="en-GB" sz="1600" dirty="0" smtClean="0"/>
              <a:t>eu.egi.sec.VOMS-EMI-1 </a:t>
            </a:r>
          </a:p>
          <a:p>
            <a:pPr lvl="1"/>
            <a:r>
              <a:rPr lang="en-GB" sz="1600" b="1" dirty="0" smtClean="0">
                <a:solidFill>
                  <a:schemeClr val="accent1"/>
                </a:solidFill>
              </a:rPr>
              <a:t>PROPOSAL: decommissioning deadline 31-05-2013 as for other EMI 1 services</a:t>
            </a:r>
          </a:p>
          <a:p>
            <a:r>
              <a:rPr lang="en-GB" sz="2000" dirty="0" smtClean="0"/>
              <a:t>2013-03-19</a:t>
            </a:r>
            <a:endParaRPr lang="en-GB" sz="2000" dirty="0"/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DPM</a:t>
            </a:r>
            <a:r>
              <a:rPr lang="en-GB" sz="1600" dirty="0"/>
              <a:t>: EMI 1, and EMI 2 versions &lt; </a:t>
            </a:r>
            <a:r>
              <a:rPr lang="en-GB" sz="1600" dirty="0" smtClean="0"/>
              <a:t>1.8.6</a:t>
            </a:r>
          </a:p>
          <a:p>
            <a:r>
              <a:rPr lang="en-GB" sz="2000" dirty="0" smtClean="0"/>
              <a:t>2013-03-04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WN</a:t>
            </a:r>
            <a:r>
              <a:rPr lang="en-GB" sz="1600" dirty="0" smtClean="0"/>
              <a:t> (</a:t>
            </a:r>
            <a:r>
              <a:rPr lang="en-GB" sz="1600" dirty="0" err="1" smtClean="0"/>
              <a:t>eu.egi.sec.WN</a:t>
            </a:r>
            <a:r>
              <a:rPr lang="en-GB" sz="1600" dirty="0" smtClean="0"/>
              <a:t>)</a:t>
            </a:r>
            <a:r>
              <a:rPr lang="en-GB" sz="1600" dirty="0" smtClean="0">
                <a:solidFill>
                  <a:schemeClr val="accent1"/>
                </a:solidFill>
              </a:rPr>
              <a:t>, ARC-CE</a:t>
            </a:r>
            <a:r>
              <a:rPr lang="en-GB" sz="1600" dirty="0" smtClean="0"/>
              <a:t> </a:t>
            </a:r>
            <a:r>
              <a:rPr lang="en-GB" sz="1600" dirty="0"/>
              <a:t>(test: </a:t>
            </a:r>
            <a:r>
              <a:rPr lang="en-GB" sz="1600" dirty="0" smtClean="0"/>
              <a:t>eu.egi.sec.ARC-EMI-1), </a:t>
            </a:r>
            <a:r>
              <a:rPr lang="en-GB" sz="1600" dirty="0" smtClean="0">
                <a:solidFill>
                  <a:schemeClr val="accent1"/>
                </a:solidFill>
              </a:rPr>
              <a:t>CREAM-C</a:t>
            </a:r>
            <a:r>
              <a:rPr lang="en-GB" sz="1600" dirty="0" smtClean="0"/>
              <a:t>E </a:t>
            </a:r>
            <a:r>
              <a:rPr lang="en-GB" sz="1600" dirty="0"/>
              <a:t>(test: </a:t>
            </a:r>
            <a:r>
              <a:rPr lang="en-GB" sz="1600" dirty="0" smtClean="0"/>
              <a:t>eu.egi.sec.EMI-1)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LB</a:t>
            </a:r>
            <a:r>
              <a:rPr lang="en-GB" sz="1600" dirty="0" smtClean="0"/>
              <a:t> </a:t>
            </a:r>
            <a:r>
              <a:rPr lang="en-GB" sz="1600" dirty="0"/>
              <a:t>(test: </a:t>
            </a:r>
            <a:r>
              <a:rPr lang="en-GB" sz="1600" dirty="0" smtClean="0"/>
              <a:t>eu.egi.sec.LB-EMI-1)</a:t>
            </a:r>
          </a:p>
          <a:p>
            <a:pPr lvl="1"/>
            <a:r>
              <a:rPr lang="en-GB" sz="1600" dirty="0" err="1" smtClean="0">
                <a:solidFill>
                  <a:schemeClr val="accent1"/>
                </a:solidFill>
              </a:rPr>
              <a:t>MyProxy</a:t>
            </a:r>
            <a:r>
              <a:rPr lang="en-GB" sz="1600" dirty="0" smtClean="0"/>
              <a:t> </a:t>
            </a:r>
            <a:r>
              <a:rPr lang="en-GB" sz="1600" dirty="0"/>
              <a:t>(</a:t>
            </a:r>
            <a:r>
              <a:rPr lang="en-GB" sz="1600" dirty="0" smtClean="0"/>
              <a:t>eu.egi.sec.EMI-1)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Site-BDII</a:t>
            </a:r>
            <a:r>
              <a:rPr lang="en-GB" sz="1600" dirty="0" smtClean="0"/>
              <a:t> </a:t>
            </a:r>
            <a:r>
              <a:rPr lang="en-GB" sz="1600" dirty="0"/>
              <a:t>(test: </a:t>
            </a:r>
            <a:r>
              <a:rPr lang="en-GB" sz="1600" dirty="0" smtClean="0"/>
              <a:t>eu.egi.sec.Site-BDII-EMI-1)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SRM</a:t>
            </a:r>
            <a:r>
              <a:rPr lang="en-GB" sz="1600" dirty="0" smtClean="0"/>
              <a:t> </a:t>
            </a:r>
            <a:r>
              <a:rPr lang="en-GB" sz="1600" dirty="0"/>
              <a:t>(test: </a:t>
            </a:r>
            <a:r>
              <a:rPr lang="en-GB" sz="1600" dirty="0" smtClean="0"/>
              <a:t>eu.egi.sec.StoRM-EMI-1)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Top-BDII</a:t>
            </a:r>
            <a:r>
              <a:rPr lang="en-GB" sz="1600" dirty="0" smtClean="0"/>
              <a:t> </a:t>
            </a:r>
            <a:r>
              <a:rPr lang="en-GB" sz="1600" dirty="0"/>
              <a:t>(test: </a:t>
            </a:r>
            <a:r>
              <a:rPr lang="en-GB" sz="1600" dirty="0" smtClean="0"/>
              <a:t>eu.egi.sec.Top-BDII-EMI-1)</a:t>
            </a:r>
          </a:p>
          <a:p>
            <a:pPr lvl="1"/>
            <a:r>
              <a:rPr lang="en-GB" sz="1600" dirty="0" smtClean="0">
                <a:solidFill>
                  <a:schemeClr val="accent1"/>
                </a:solidFill>
              </a:rPr>
              <a:t>WMS</a:t>
            </a:r>
            <a:r>
              <a:rPr lang="en-GB" sz="1600" dirty="0" smtClean="0"/>
              <a:t> </a:t>
            </a:r>
            <a:r>
              <a:rPr lang="en-GB" sz="1600" dirty="0"/>
              <a:t>(test: eu.egi.sec.EMI-1)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18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(1/3)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896544"/>
          </a:xfrm>
        </p:spPr>
        <p:txBody>
          <a:bodyPr/>
          <a:lstStyle/>
          <a:p>
            <a:r>
              <a:rPr lang="en-GB" dirty="0" smtClean="0"/>
              <a:t>Replacement of existing </a:t>
            </a:r>
            <a:r>
              <a:rPr lang="en-GB" dirty="0"/>
              <a:t>MPI metric </a:t>
            </a:r>
            <a:r>
              <a:rPr lang="en-GB" dirty="0" err="1">
                <a:solidFill>
                  <a:schemeClr val="accent1"/>
                </a:solidFill>
              </a:rPr>
              <a:t>org.sam.WN</a:t>
            </a:r>
            <a:r>
              <a:rPr lang="en-GB" dirty="0">
                <a:solidFill>
                  <a:schemeClr val="accent1"/>
                </a:solidFill>
              </a:rPr>
              <a:t>-MPI</a:t>
            </a:r>
            <a:r>
              <a:rPr lang="en-GB" dirty="0"/>
              <a:t> with three new metrics: </a:t>
            </a:r>
            <a:r>
              <a:rPr lang="en-GB" dirty="0" err="1">
                <a:solidFill>
                  <a:schemeClr val="accent1"/>
                </a:solidFill>
              </a:rPr>
              <a:t>eu.egi.mpi.EnvSanityCheck</a:t>
            </a:r>
            <a:r>
              <a:rPr lang="en-GB" dirty="0">
                <a:solidFill>
                  <a:schemeClr val="accent1"/>
                </a:solidFill>
              </a:rPr>
              <a:t>, </a:t>
            </a:r>
            <a:r>
              <a:rPr lang="en-GB" dirty="0" err="1">
                <a:solidFill>
                  <a:schemeClr val="accent1"/>
                </a:solidFill>
              </a:rPr>
              <a:t>eu.egi.mpi.SimpleJob</a:t>
            </a:r>
            <a:r>
              <a:rPr lang="en-GB" dirty="0">
                <a:solidFill>
                  <a:schemeClr val="accent1"/>
                </a:solidFill>
              </a:rPr>
              <a:t> and </a:t>
            </a:r>
            <a:r>
              <a:rPr lang="en-GB" dirty="0" err="1" smtClean="0">
                <a:solidFill>
                  <a:schemeClr val="accent1"/>
                </a:solidFill>
              </a:rPr>
              <a:t>eu.egi.mpi.ComplexJob</a:t>
            </a:r>
            <a:endParaRPr lang="en-GB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will be removed from SAM Update 22, new </a:t>
            </a:r>
            <a:r>
              <a:rPr lang="en-GB" dirty="0"/>
              <a:t>metrics will </a:t>
            </a:r>
            <a:r>
              <a:rPr lang="en-GB" dirty="0" smtClean="0"/>
              <a:t>be switched to OPERATIONS after validated according to existing procedures </a:t>
            </a:r>
          </a:p>
          <a:p>
            <a:pPr lvl="1"/>
            <a:r>
              <a:rPr lang="en-GB" dirty="0" smtClean="0"/>
              <a:t>Until then </a:t>
            </a:r>
            <a:r>
              <a:rPr lang="en-GB" dirty="0" smtClean="0">
                <a:solidFill>
                  <a:schemeClr val="accent1"/>
                </a:solidFill>
              </a:rPr>
              <a:t>no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1"/>
                </a:solidFill>
              </a:rPr>
              <a:t>MPI alarms </a:t>
            </a:r>
            <a:r>
              <a:rPr lang="en-GB" dirty="0" smtClean="0"/>
              <a:t>in the Operations Dashboard</a:t>
            </a:r>
          </a:p>
          <a:p>
            <a:pPr lvl="1"/>
            <a:endParaRPr lang="en-GB" dirty="0" smtClean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MPI </a:t>
            </a:r>
            <a:r>
              <a:rPr lang="en-US" dirty="0" smtClean="0"/>
              <a:t>(2/3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GB" dirty="0"/>
              <a:t>Service type association</a:t>
            </a:r>
          </a:p>
          <a:p>
            <a:pPr lvl="1"/>
            <a:r>
              <a:rPr lang="en-GB" dirty="0" err="1">
                <a:solidFill>
                  <a:schemeClr val="accent1"/>
                </a:solidFill>
              </a:rPr>
              <a:t>org.sam.WN</a:t>
            </a:r>
            <a:r>
              <a:rPr lang="en-GB" dirty="0">
                <a:solidFill>
                  <a:schemeClr val="accent1"/>
                </a:solidFill>
              </a:rPr>
              <a:t>-MPI</a:t>
            </a:r>
            <a:r>
              <a:rPr lang="en-GB" dirty="0"/>
              <a:t> currently associated to service types MPICH, MPICH2 and OPENMPI (service types </a:t>
            </a:r>
            <a:r>
              <a:rPr lang="en-GB" dirty="0">
                <a:solidFill>
                  <a:schemeClr val="accent1"/>
                </a:solidFill>
              </a:rPr>
              <a:t>not defined in GOCDB, but dynamically populated in SAM based on the information from BDII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New metrics </a:t>
            </a:r>
            <a:r>
              <a:rPr lang="en-GB" dirty="0" smtClean="0"/>
              <a:t>associated </a:t>
            </a:r>
            <a:r>
              <a:rPr lang="en-GB" dirty="0"/>
              <a:t>to </a:t>
            </a:r>
            <a:r>
              <a:rPr lang="en-GB" dirty="0" smtClean="0"/>
              <a:t>(new) </a:t>
            </a:r>
            <a:r>
              <a:rPr lang="en-GB" dirty="0"/>
              <a:t>GOCDB service type </a:t>
            </a:r>
            <a:r>
              <a:rPr lang="en-GB" dirty="0" err="1">
                <a:solidFill>
                  <a:schemeClr val="accent1"/>
                </a:solidFill>
              </a:rPr>
              <a:t>eu.egi.MPI</a:t>
            </a:r>
            <a:r>
              <a:rPr lang="en-GB" dirty="0"/>
              <a:t> (</a:t>
            </a:r>
            <a:r>
              <a:rPr lang="en-GB" dirty="0" smtClean="0"/>
              <a:t>dummy, to </a:t>
            </a:r>
            <a:r>
              <a:rPr lang="en-GB" dirty="0"/>
              <a:t>enable the running of MPI tests associated to CREAM instances)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42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(3/3)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dirty="0" smtClean="0"/>
              <a:t>SAM Update 22 </a:t>
            </a:r>
          </a:p>
          <a:p>
            <a:pPr lvl="1"/>
            <a:r>
              <a:rPr lang="en-GB" dirty="0" smtClean="0"/>
              <a:t>testing at the end of April</a:t>
            </a:r>
          </a:p>
          <a:p>
            <a:r>
              <a:rPr lang="en-GB" b="1" dirty="0" smtClean="0"/>
              <a:t>In preparation to this release and to avoid delays in enabling the new MPI service type, </a:t>
            </a:r>
            <a:r>
              <a:rPr lang="en-GB" b="1" dirty="0" smtClean="0">
                <a:solidFill>
                  <a:schemeClr val="accent1"/>
                </a:solidFill>
              </a:rPr>
              <a:t>Resource Centres supporting MPI are requested to add </a:t>
            </a:r>
            <a:r>
              <a:rPr lang="en-GB" b="1" dirty="0" err="1" smtClean="0">
                <a:solidFill>
                  <a:schemeClr val="accent1"/>
                </a:solidFill>
              </a:rPr>
              <a:t>eu.egi.MPI</a:t>
            </a:r>
            <a:r>
              <a:rPr lang="en-GB" b="1" dirty="0" smtClean="0">
                <a:solidFill>
                  <a:schemeClr val="accent1"/>
                </a:solidFill>
              </a:rPr>
              <a:t> instances in GOCDB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GGUS workflows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669979"/>
          </a:xfrm>
        </p:spPr>
        <p:txBody>
          <a:bodyPr/>
          <a:lstStyle/>
          <a:p>
            <a:r>
              <a:rPr lang="en-US" dirty="0" smtClean="0"/>
              <a:t>No comments received about the new GGUS workflows for the handling of </a:t>
            </a:r>
          </a:p>
          <a:p>
            <a:pPr lvl="1"/>
            <a:r>
              <a:rPr lang="en-US" dirty="0" smtClean="0"/>
              <a:t>Tickets with unresponsive submitters</a:t>
            </a:r>
          </a:p>
          <a:p>
            <a:pPr lvl="1"/>
            <a:r>
              <a:rPr lang="en-US" dirty="0" smtClean="0"/>
              <a:t>Tickets with unresponsive supporters</a:t>
            </a:r>
          </a:p>
          <a:p>
            <a:r>
              <a:rPr lang="en-US" dirty="0" smtClean="0"/>
              <a:t> The OMB approves the workflows</a:t>
            </a:r>
          </a:p>
          <a:p>
            <a:r>
              <a:rPr lang="en-US" dirty="0" smtClean="0"/>
              <a:t>Next steps</a:t>
            </a:r>
          </a:p>
          <a:p>
            <a:pPr lvl="1"/>
            <a:r>
              <a:rPr lang="en-US" dirty="0" smtClean="0"/>
              <a:t>UCB discussion</a:t>
            </a:r>
          </a:p>
          <a:p>
            <a:pPr lvl="1"/>
            <a:r>
              <a:rPr lang="en-US" dirty="0" smtClean="0"/>
              <a:t>If approved, workflows will be supported in production as starting with the May GGUS release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0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UserDN</a:t>
            </a:r>
            <a:r>
              <a:rPr lang="en-GB" dirty="0" smtClean="0"/>
              <a:t> 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dirty="0" smtClean="0"/>
              <a:t>Approved probe </a:t>
            </a:r>
            <a:r>
              <a:rPr lang="en-GB" dirty="0"/>
              <a:t>for the monitoring of the publishing of User DNs in accounting </a:t>
            </a:r>
            <a:r>
              <a:rPr lang="en-GB" dirty="0" smtClean="0"/>
              <a:t>records</a:t>
            </a:r>
          </a:p>
          <a:p>
            <a:r>
              <a:rPr lang="en-GB" dirty="0" smtClean="0"/>
              <a:t>Prove already deployed on </a:t>
            </a:r>
            <a:r>
              <a:rPr lang="en-GB" dirty="0" err="1" smtClean="0"/>
              <a:t>midmon</a:t>
            </a:r>
            <a:r>
              <a:rPr lang="en-GB" dirty="0" smtClean="0"/>
              <a:t> for validation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Actions</a:t>
            </a:r>
          </a:p>
          <a:p>
            <a:pPr lvl="1"/>
            <a:r>
              <a:rPr lang="en-GB" dirty="0" smtClean="0"/>
              <a:t>All RODs to provide feedback by </a:t>
            </a:r>
            <a:r>
              <a:rPr lang="en-GB" dirty="0" smtClean="0">
                <a:solidFill>
                  <a:schemeClr val="accent1"/>
                </a:solidFill>
              </a:rPr>
              <a:t>April 30</a:t>
            </a:r>
          </a:p>
          <a:p>
            <a:pPr lvl="1"/>
            <a:r>
              <a:rPr lang="en-GB" dirty="0" smtClean="0"/>
              <a:t>In case of no issues, the test will be switched to OPERATIONS as of </a:t>
            </a:r>
            <a:r>
              <a:rPr lang="en-GB" dirty="0" smtClean="0">
                <a:solidFill>
                  <a:schemeClr val="accent1"/>
                </a:solidFill>
              </a:rPr>
              <a:t>May 01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5212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EGI-InSPIRE-Slide-Template_v4-5</Template>
  <TotalTime>100</TotalTime>
  <Words>488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EGI-InSPIRE-Slide-Template_v4-5</vt:lpstr>
      <vt:lpstr>Introduction</vt:lpstr>
      <vt:lpstr>Meetings</vt:lpstr>
      <vt:lpstr>gLite decommissioning</vt:lpstr>
      <vt:lpstr>EMI-1 decommissioning</vt:lpstr>
      <vt:lpstr>MPI (1/3)</vt:lpstr>
      <vt:lpstr>MPI (2/3)</vt:lpstr>
      <vt:lpstr>MPI (3/3)</vt:lpstr>
      <vt:lpstr>GGUS workflows</vt:lpstr>
      <vt:lpstr>UserDN monitoring</vt:lpstr>
      <vt:lpstr>!!ROOM CHANGE!!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Tiziana Ferrari</dc:creator>
  <cp:lastModifiedBy>Tiziana Ferrari</cp:lastModifiedBy>
  <cp:revision>19</cp:revision>
  <dcterms:created xsi:type="dcterms:W3CDTF">2013-04-12T00:33:55Z</dcterms:created>
  <dcterms:modified xsi:type="dcterms:W3CDTF">2013-04-12T09:20:08Z</dcterms:modified>
</cp:coreProperties>
</file>