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7" r:id="rId3"/>
    <p:sldId id="383" r:id="rId4"/>
    <p:sldId id="394" r:id="rId5"/>
    <p:sldId id="389" r:id="rId6"/>
    <p:sldId id="391" r:id="rId7"/>
    <p:sldId id="382" r:id="rId8"/>
    <p:sldId id="385" r:id="rId9"/>
    <p:sldId id="388" r:id="rId10"/>
    <p:sldId id="349" r:id="rId11"/>
    <p:sldId id="348" r:id="rId12"/>
    <p:sldId id="366" r:id="rId13"/>
    <p:sldId id="370" r:id="rId14"/>
    <p:sldId id="367" r:id="rId15"/>
    <p:sldId id="359" r:id="rId16"/>
    <p:sldId id="360" r:id="rId17"/>
    <p:sldId id="376" r:id="rId18"/>
    <p:sldId id="343" r:id="rId19"/>
    <p:sldId id="334" r:id="rId20"/>
    <p:sldId id="392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639D93"/>
    <a:srgbClr val="FFCC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86443" autoAdjust="0"/>
  </p:normalViewPr>
  <p:slideViewPr>
    <p:cSldViewPr snapToGrid="0">
      <p:cViewPr>
        <p:scale>
          <a:sx n="70" d="100"/>
          <a:sy n="70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fld id="{5E6319DF-309B-4F8D-BEE6-B183CE61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fld id="{AB9018A0-EB09-43C2-90C7-EDB0DB118D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83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Geneva" pitchFamily="-112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018A0-EB09-43C2-90C7-EDB0DB118D8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93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  <a:ea typeface="Geneva"/>
              <a:cs typeface="Geneva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F520C-2C8A-42AE-9F74-876AF32DAA74}" type="slidenum">
              <a:rPr lang="de-DE" smtClean="0">
                <a:ea typeface="Geneva"/>
                <a:cs typeface="Geneva"/>
              </a:rPr>
              <a:pPr/>
              <a:t>13</a:t>
            </a:fld>
            <a:endParaRPr lang="de-DE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1588" y="0"/>
            <a:ext cx="9144000" cy="2895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396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5416550"/>
            <a:ext cx="285273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07 Clients\001 EMBL\001 11002 Template Issues\02 Templates processed\Logo Title Slide 00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480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49275" y="2971800"/>
            <a:ext cx="6400800" cy="304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Master 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4413"/>
            <a:ext cx="7772400" cy="685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0A0752-6C2D-420A-AE38-F12CDEA3B684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5AE4-231A-4695-946C-74B34F365231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CF9C-CA43-41B1-BB7F-A9438F9491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26573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26573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A1E3-56A7-42A1-A937-F17AC97CBA78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7FEA-313B-4961-9CA3-6C2E50AE80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itchFamily="34" charset="0"/>
              <a:buChar char="-"/>
              <a:defRPr sz="1600"/>
            </a:lvl2pPr>
          </a:lstStyle>
          <a:p>
            <a:pPr lvl="0"/>
            <a:r>
              <a:rPr lang="de-DE" dirty="0" smtClean="0"/>
              <a:t>Click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68EEB0F-AE3C-4F66-AF8F-D019185BCA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1F87F-014D-4EFB-8B93-DE845C3B73DD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150A-E9D3-44D1-B05D-DA745A1AED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3ECD-4E2E-4AE7-92AD-B5176A4A4599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18AE-C057-458F-BC99-EC9BF6134D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E974D-9F91-47EE-B3A7-62948C08D303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2404-3FD7-4532-9A91-B9C257B353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69A8-CCFD-4798-ABF3-D917253B4B34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EAF6-CEEC-4BF8-842F-D172E19ECA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8CB5-CD9E-4831-8D83-D6C22A5D0E51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7051-C933-479D-B6B7-90AC193579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833D4-87C7-453D-B786-2ADFEDF07ED7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C9F2-DE60-4EEB-A70D-945759E07C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DDF7-8990-4CA3-B8BC-AD621C36DE19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5229-97AA-4E0E-A6E6-3016B198E7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172200"/>
            <a:ext cx="91440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 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0563" y="63087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First level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08725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0552EC-2664-49AD-B9A1-18398C1B803A}" type="datetime1">
              <a:rPr lang="en-GB"/>
              <a:pPr>
                <a:defRPr/>
              </a:pPr>
              <a:t>14/09/2012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6FBDBA9-9DF5-4A78-8ABF-F2AF79271B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2" name="Picture 1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6251575"/>
            <a:ext cx="1711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1"/>
          <p:cNvSpPr>
            <a:spLocks noGrp="1"/>
          </p:cNvSpPr>
          <p:nvPr>
            <p:ph type="subTitle" idx="1"/>
          </p:nvPr>
        </p:nvSpPr>
        <p:spPr>
          <a:xfrm>
            <a:off x="611188" y="3213100"/>
            <a:ext cx="8240712" cy="15843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Distributed Computing Infrastructures for e-Science: Future Perspectives</a:t>
            </a:r>
            <a:br>
              <a:rPr lang="en-GB" sz="2000" dirty="0"/>
            </a:br>
            <a:r>
              <a:rPr lang="en-GB" sz="2000" dirty="0" smtClean="0">
                <a:solidFill>
                  <a:schemeClr val="bg1"/>
                </a:solidFill>
              </a:rPr>
              <a:t>EGI Technical Forum 2012 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The Clarion Congress Hotel, </a:t>
            </a:r>
            <a:r>
              <a:rPr lang="en-GB" sz="2000" dirty="0" err="1" smtClean="0">
                <a:solidFill>
                  <a:schemeClr val="bg1"/>
                </a:solidFill>
              </a:rPr>
              <a:t>Freyova</a:t>
            </a:r>
            <a:r>
              <a:rPr lang="en-GB" sz="2000" dirty="0" smtClean="0">
                <a:solidFill>
                  <a:schemeClr val="bg1"/>
                </a:solidFill>
              </a:rPr>
              <a:t> 945/33, Prague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18 September 2012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Andrew Lyall PhD, ELIXIR Project Manager</a:t>
            </a:r>
          </a:p>
        </p:txBody>
      </p:sp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533400" y="1844675"/>
            <a:ext cx="7747000" cy="1125538"/>
          </a:xfrm>
        </p:spPr>
        <p:txBody>
          <a:bodyPr/>
          <a:lstStyle/>
          <a:p>
            <a:r>
              <a:rPr lang="en-GB" dirty="0"/>
              <a:t>Distributed Computing for Life-Sciences &amp;</a:t>
            </a:r>
            <a:r>
              <a:rPr lang="en-GB" dirty="0" smtClean="0"/>
              <a:t> </a:t>
            </a:r>
            <a:r>
              <a:rPr lang="en-GB" dirty="0"/>
              <a:t>Medical Research in the Genome-Age.</a:t>
            </a:r>
            <a:br>
              <a:rPr lang="en-GB" dirty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History of Cloud Computing at EMBL-EBI		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Since its inception, EBI has had the remit to provide services to a wide range of users using an “easy-as-possible” usage model</a:t>
            </a:r>
          </a:p>
          <a:p>
            <a:r>
              <a:rPr lang="en-GB" smtClean="0"/>
              <a:t>This led naturally to deployment via a web-browser interface on a thin-client – essentially equivalent to Software-as-a-Service</a:t>
            </a:r>
          </a:p>
          <a:p>
            <a:r>
              <a:rPr lang="en-GB" smtClean="0"/>
              <a:t>EBI has also been an early adopter of virtualisation as the optimum way to enable its service provision</a:t>
            </a:r>
          </a:p>
          <a:p>
            <a:r>
              <a:rPr lang="en-GB" smtClean="0"/>
              <a:t>More recently we have evaluated the Cloud market place in order to select products for the many diverse cloud projects that we are undertaking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E82B02-7A1B-4D88-9476-FA747C8FF89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Drivers for Cloud adoption at EMBL-EBI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970213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GB" b="1" smtClean="0"/>
              <a:t>Compute:</a:t>
            </a:r>
            <a:r>
              <a:rPr lang="en-GB" smtClean="0"/>
              <a:t> Provision of compute to diverse users</a:t>
            </a:r>
            <a:endParaRPr lang="en-GB" b="1" smtClean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GB" b="1" smtClean="0"/>
              <a:t>Deployment:</a:t>
            </a:r>
            <a:r>
              <a:rPr lang="en-GB" smtClean="0"/>
              <a:t> Provision of services at remote locations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GB" b="1" smtClean="0"/>
              <a:t>Big Data: </a:t>
            </a:r>
            <a:r>
              <a:rPr lang="en-GB" smtClean="0"/>
              <a:t>Moving compute to data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GB" b="1" smtClean="0"/>
              <a:t>Security:</a:t>
            </a:r>
            <a:r>
              <a:rPr lang="en-GB" smtClean="0"/>
              <a:t> Providing collaborators with secure access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GB" b="1" smtClean="0"/>
              <a:t>Collaboration:</a:t>
            </a:r>
            <a:r>
              <a:rPr lang="en-GB" smtClean="0"/>
              <a:t> Participation in international projects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GB" b="1" smtClean="0"/>
              <a:t>Other:</a:t>
            </a:r>
            <a:r>
              <a:rPr lang="en-GB" smtClean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23FFD9-C6AF-4331-A2F0-5CBA3F6870D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534988" y="4435475"/>
            <a:ext cx="798353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dirty="0"/>
              <a:t>Notes:	</a:t>
            </a:r>
            <a:r>
              <a:rPr lang="en-GB" sz="1600" dirty="0"/>
              <a:t>In additional to these EBI-specific drivers, there are also more generic ones 	including (</a:t>
            </a:r>
            <a:r>
              <a:rPr lang="en-GB" sz="1600" dirty="0" err="1"/>
              <a:t>i</a:t>
            </a:r>
            <a:r>
              <a:rPr lang="en-GB" sz="1600" dirty="0"/>
              <a:t>) the need to manage the rapid pace of change, (ii) unsustainable 	increases in cost and (iii) </a:t>
            </a:r>
            <a:r>
              <a:rPr lang="en-GB" sz="1600" dirty="0" smtClean="0"/>
              <a:t>the need to manage increasing </a:t>
            </a:r>
            <a:r>
              <a:rPr lang="en-GB" sz="1600" dirty="0"/>
              <a:t>complexity.</a:t>
            </a:r>
          </a:p>
          <a:p>
            <a:pPr eaLnBrk="0" hangingPunct="0"/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projects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smtClean="0"/>
              <a:t>The EMBL-EBI Private &amp; Public Clouds</a:t>
            </a:r>
          </a:p>
          <a:p>
            <a:pPr marL="457200" indent="-457200">
              <a:buFontTx/>
              <a:buAutoNum type="arabicPeriod"/>
            </a:pPr>
            <a:r>
              <a:rPr lang="en-GB" smtClean="0"/>
              <a:t>The ENSEMBL Amazon Cloud</a:t>
            </a:r>
          </a:p>
          <a:p>
            <a:pPr marL="457200" indent="-457200">
              <a:buFontTx/>
              <a:buAutoNum type="arabicPeriod"/>
            </a:pPr>
            <a:r>
              <a:rPr lang="en-GB" smtClean="0"/>
              <a:t>Cloud solutions for personalised medicine</a:t>
            </a:r>
          </a:p>
          <a:p>
            <a:pPr marL="457200" indent="-457200">
              <a:buFontTx/>
              <a:buAutoNum type="arabicPeriod"/>
            </a:pPr>
            <a:r>
              <a:rPr lang="en-GB" smtClean="0"/>
              <a:t>Embassy Clouds</a:t>
            </a:r>
          </a:p>
          <a:p>
            <a:pPr marL="457200" indent="-457200">
              <a:buFontTx/>
              <a:buAutoNum type="arabicPeriod"/>
            </a:pPr>
            <a:r>
              <a:rPr lang="en-GB" smtClean="0"/>
              <a:t>The Helix-Nebula Cloud</a:t>
            </a:r>
          </a:p>
          <a:p>
            <a:pPr marL="457200" indent="-457200">
              <a:buFontTx/>
              <a:buNone/>
            </a:pPr>
            <a:endParaRPr lang="en-GB" smtClean="0"/>
          </a:p>
          <a:p>
            <a:pPr marL="457200" indent="-457200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BF8D1E-C3F1-4CDA-8F1C-6A2E2432F68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dirty="0" smtClean="0"/>
              <a:t>1. Compute Example: The EMBL-EBI Private Cloud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153400" cy="4730750"/>
          </a:xfrm>
        </p:spPr>
        <p:txBody>
          <a:bodyPr/>
          <a:lstStyle/>
          <a:p>
            <a:r>
              <a:rPr lang="en-GB" sz="2000" smtClean="0"/>
              <a:t>EMBL-EBI systems group provides compute and storage resources to a wide range of internal users.</a:t>
            </a:r>
          </a:p>
          <a:p>
            <a:r>
              <a:rPr lang="en-GB" sz="2000" smtClean="0"/>
              <a:t>Historically this was provided by assigning physical servers</a:t>
            </a:r>
          </a:p>
          <a:p>
            <a:r>
              <a:rPr lang="en-GB" sz="2000" smtClean="0"/>
              <a:t>Have acquired substantial experience of cloud enabling technologies such as virtualisation</a:t>
            </a:r>
          </a:p>
          <a:p>
            <a:r>
              <a:rPr lang="en-GB" sz="2000" smtClean="0"/>
              <a:t>Have just conducted a thorough analysis of the cloud market place </a:t>
            </a:r>
          </a:p>
          <a:p>
            <a:r>
              <a:rPr lang="en-GB" sz="2000" smtClean="0"/>
              <a:t>Selected VMware ESXi ™, vSphere™ &amp; vCloud Director™to implement a hybrid cloud for internal and external users</a:t>
            </a:r>
          </a:p>
          <a:p>
            <a:r>
              <a:rPr lang="en-GB" sz="2000" smtClean="0"/>
              <a:t>Systems can now dynamically allocate resources and users can interact with their VMs through a web interface or via APIs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000" dirty="0" smtClean="0"/>
              <a:t>2. Deployment Example: The ENSEMBL Cloud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ENSEMBL is the most heavily used of EBIs services.</a:t>
            </a:r>
          </a:p>
          <a:p>
            <a:r>
              <a:rPr lang="en-GB" dirty="0" smtClean="0"/>
              <a:t>Users in the USA and Japan were reporting unacceptable response times: a solution was needed urgently</a:t>
            </a:r>
          </a:p>
          <a:p>
            <a:r>
              <a:rPr lang="en-GB" dirty="0" smtClean="0"/>
              <a:t>After </a:t>
            </a:r>
            <a:r>
              <a:rPr lang="en-GB" dirty="0"/>
              <a:t>an evaluation Amazon Web </a:t>
            </a:r>
            <a:r>
              <a:rPr lang="en-GB" dirty="0" err="1"/>
              <a:t>Serices</a:t>
            </a:r>
            <a:r>
              <a:rPr lang="en-GB" dirty="0"/>
              <a:t> (AWS) and Amazon Machine Instances (AMIs)  running on Amazon Elastic Cloud (EC2) were selected </a:t>
            </a:r>
          </a:p>
          <a:p>
            <a:r>
              <a:rPr lang="en-GB" dirty="0"/>
              <a:t>This provided a very rapid means to test a cloud solution </a:t>
            </a:r>
          </a:p>
          <a:p>
            <a:r>
              <a:rPr lang="en-GB" dirty="0"/>
              <a:t>The project was extremely successful in that it removed the problem all together and now provides a substantial proportion of the ENSEMBL service at modest cost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Global use of EMBL-EBI/Sanger ENSEMBL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43692A-901A-4BDC-8731-42846BC8E31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79875" name="Picture 6" descr="ensembl_world_us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0475"/>
            <a:ext cx="83391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ENSEMBL on AMAZON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5E0B8-29ED-47F2-BD52-C9F71FA6D2B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8192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844550"/>
            <a:ext cx="657701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609600" indent="-609600"/>
            <a:r>
              <a:rPr lang="en-GB" dirty="0" smtClean="0"/>
              <a:t>3. Big Data Example: </a:t>
            </a:r>
            <a:r>
              <a:rPr lang="en-GB" dirty="0"/>
              <a:t>P</a:t>
            </a:r>
            <a:r>
              <a:rPr lang="en-GB" dirty="0" smtClean="0"/>
              <a:t>ersonalised medicine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000" smtClean="0"/>
              <a:t>Personalised medicine will require sequencing of the genomes of large numbers of patients and volunteers</a:t>
            </a:r>
          </a:p>
          <a:p>
            <a:r>
              <a:rPr lang="en-GB" sz="2000" smtClean="0"/>
              <a:t>It will be necessary to compare at least some of these genomes with the reference data collections</a:t>
            </a:r>
          </a:p>
          <a:p>
            <a:r>
              <a:rPr lang="en-GB" sz="2000" smtClean="0"/>
              <a:t>Most hospitals and clinical research institutes will not wish to maintain up-to-date copies of the reference data collections</a:t>
            </a:r>
          </a:p>
          <a:p>
            <a:r>
              <a:rPr lang="en-GB" sz="2000" smtClean="0"/>
              <a:t>It will be therefore be necessary to send these genomes to the institutes that hold the reference data collections</a:t>
            </a:r>
          </a:p>
          <a:p>
            <a:r>
              <a:rPr lang="en-GB" sz="2000" smtClean="0"/>
              <a:t>It seems likely that this will be achieved using secure VMs and secure clouds holding the reference data collections</a:t>
            </a:r>
          </a:p>
          <a:p>
            <a:r>
              <a:rPr lang="en-GB" sz="2000" smtClean="0"/>
              <a:t>EMBL-EBI is engaging with stakeholders to evaluate opportunities in this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Collaborator “Embassy” Clouds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Pharmaceutical companies put significant effort into creating secure “EBI-like” services on their own </a:t>
            </a:r>
            <a:r>
              <a:rPr lang="en-GB" sz="2000" dirty="0" smtClean="0"/>
              <a:t>infrastructure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Many other users with high computational requirement do not wish to recreate our infrastructure on their own site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A secure cloud environment providing “Cloud-Embassies” at EMBL-EBI would </a:t>
            </a:r>
            <a:r>
              <a:rPr lang="en-GB" sz="2000" dirty="0" smtClean="0"/>
              <a:t>obviate this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Embassy owners would have complete control over their virtual infrastructure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Embassy owners could bring their own data and software to compute against EMBL-EBIs data and services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Such services would be managed with legally acceptable collaboration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D16B4C-609B-4BE1-BA5F-9F307619CC7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The Helix-Nebula Science-Cloud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492125" y="1219200"/>
            <a:ext cx="8153400" cy="4351338"/>
          </a:xfrm>
        </p:spPr>
        <p:txBody>
          <a:bodyPr/>
          <a:lstStyle/>
          <a:p>
            <a:r>
              <a:rPr lang="en-GB" smtClean="0"/>
              <a:t>Three members of EIROforum (CERN, EMBL &amp; ESA)</a:t>
            </a:r>
          </a:p>
          <a:p>
            <a:r>
              <a:rPr lang="en-GB" smtClean="0"/>
              <a:t>Thirteen European IT providers (more are joining)</a:t>
            </a:r>
          </a:p>
          <a:p>
            <a:r>
              <a:rPr lang="en-GB" smtClean="0"/>
              <a:t>A pan-European partnership of academia and industry to create cloud solutions and foster innovation in science</a:t>
            </a:r>
          </a:p>
          <a:p>
            <a:r>
              <a:rPr lang="en-GB" smtClean="0"/>
              <a:t>Stimulate the creation of a cloud computing market in Europe (cf USA)</a:t>
            </a:r>
          </a:p>
          <a:p>
            <a:r>
              <a:rPr lang="en-GB" smtClean="0"/>
              <a:t>Two year pilot phase after which it will be made more widely available to commercial and public domain</a:t>
            </a:r>
          </a:p>
          <a:p>
            <a:r>
              <a:rPr lang="en-GB" smtClean="0"/>
              <a:t>EMBL will use it for the analysis of large genomes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12E8F-5E04-44C1-B709-AC8D328BC0E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5475" y="5232400"/>
            <a:ext cx="15525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5072063"/>
            <a:ext cx="104775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5172075"/>
            <a:ext cx="165735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40518048"/>
              </p:ext>
            </p:extLst>
          </p:nvPr>
        </p:nvGraphicFramePr>
        <p:xfrm>
          <a:off x="5020651" y="3893439"/>
          <a:ext cx="2388431" cy="149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Chart" r:id="rId3" imgW="6686550" imgH="3781425" progId="Excel.Chart.8">
                  <p:embed/>
                </p:oleObj>
              </mc:Choice>
              <mc:Fallback>
                <p:oleObj name="Chart" r:id="rId3" imgW="6686550" imgH="37814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651" y="3893439"/>
                        <a:ext cx="2388431" cy="1490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European Bioinformatics Institute</a:t>
            </a:r>
          </a:p>
        </p:txBody>
      </p:sp>
      <p:sp>
        <p:nvSpPr>
          <p:cNvPr id="542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8" y="941124"/>
            <a:ext cx="8201167" cy="2566350"/>
          </a:xfrm>
        </p:spPr>
        <p:txBody>
          <a:bodyPr/>
          <a:lstStyle/>
          <a:p>
            <a:r>
              <a:rPr lang="en-GB" sz="1800" dirty="0" smtClean="0"/>
              <a:t>Outstation of the European Molecular Biology Laboratory</a:t>
            </a:r>
          </a:p>
          <a:p>
            <a:r>
              <a:rPr lang="en-GB" sz="1800" dirty="0" smtClean="0"/>
              <a:t>International organisation created by treaty (</a:t>
            </a:r>
            <a:r>
              <a:rPr lang="en-GB" sz="1800" dirty="0" err="1" smtClean="0"/>
              <a:t>cf</a:t>
            </a:r>
            <a:r>
              <a:rPr lang="en-GB" sz="1800" dirty="0" smtClean="0"/>
              <a:t> CERN, ESA)</a:t>
            </a:r>
          </a:p>
          <a:p>
            <a:r>
              <a:rPr lang="en-GB" sz="1800" dirty="0"/>
              <a:t>20 year history of service provision and scientific excellence</a:t>
            </a:r>
          </a:p>
          <a:p>
            <a:r>
              <a:rPr lang="en-GB" sz="1800" dirty="0" smtClean="0"/>
              <a:t>EMBL-EBI has 500+ Staff, €50 Million Budget, at least a million users, 20 petabytes of data, 10,000 </a:t>
            </a:r>
            <a:r>
              <a:rPr lang="en-GB" sz="1800" dirty="0" err="1" smtClean="0"/>
              <a:t>cpus</a:t>
            </a:r>
            <a:endParaRPr lang="en-GB" sz="1800" dirty="0" smtClean="0"/>
          </a:p>
          <a:p>
            <a:r>
              <a:rPr lang="en-GB" sz="1800" dirty="0" smtClean="0"/>
              <a:t>Data are doubling in less than a year</a:t>
            </a:r>
          </a:p>
          <a:p>
            <a:r>
              <a:rPr lang="en-GB" sz="1800" dirty="0" smtClean="0"/>
              <a:t>Bandwidth between disk and memory is at least as big an issue as obtaining sufficient CPU-cycles</a:t>
            </a:r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5428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4333" y="3662935"/>
            <a:ext cx="3511550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686157" y="3662934"/>
            <a:ext cx="3511550" cy="2333625"/>
            <a:chOff x="652434" y="3471863"/>
            <a:chExt cx="3168939" cy="2384112"/>
          </a:xfrm>
        </p:grpSpPr>
        <p:sp>
          <p:nvSpPr>
            <p:cNvPr id="2" name="Rectangle 1"/>
            <p:cNvSpPr/>
            <p:nvPr/>
          </p:nvSpPr>
          <p:spPr bwMode="auto">
            <a:xfrm>
              <a:off x="652434" y="3471863"/>
              <a:ext cx="3168939" cy="238411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652435" y="3712850"/>
              <a:ext cx="2803434" cy="2143125"/>
              <a:chOff x="4883913" y="3429000"/>
              <a:chExt cx="2802062" cy="2142413"/>
            </a:xfrm>
          </p:grpSpPr>
          <p:cxnSp>
            <p:nvCxnSpPr>
              <p:cNvPr id="7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5268036" y="5254395"/>
                <a:ext cx="241793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5268036" y="3429000"/>
                <a:ext cx="6060" cy="182539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" name="Freeform 8"/>
              <p:cNvSpPr/>
              <p:nvPr/>
            </p:nvSpPr>
            <p:spPr bwMode="auto">
              <a:xfrm>
                <a:off x="5340798" y="3443283"/>
                <a:ext cx="2345177" cy="1769474"/>
              </a:xfrm>
              <a:custGeom>
                <a:avLst/>
                <a:gdLst>
                  <a:gd name="connsiteX0" fmla="*/ 0 w 5281683"/>
                  <a:gd name="connsiteY0" fmla="*/ 3452884 h 3452884"/>
                  <a:gd name="connsiteX1" fmla="*/ 641444 w 5281683"/>
                  <a:gd name="connsiteY1" fmla="*/ 3398293 h 3452884"/>
                  <a:gd name="connsiteX2" fmla="*/ 1665027 w 5281683"/>
                  <a:gd name="connsiteY2" fmla="*/ 3207224 h 3452884"/>
                  <a:gd name="connsiteX3" fmla="*/ 2811438 w 5281683"/>
                  <a:gd name="connsiteY3" fmla="*/ 2743200 h 3452884"/>
                  <a:gd name="connsiteX4" fmla="*/ 3794077 w 5281683"/>
                  <a:gd name="connsiteY4" fmla="*/ 2060812 h 3452884"/>
                  <a:gd name="connsiteX5" fmla="*/ 4585647 w 5281683"/>
                  <a:gd name="connsiteY5" fmla="*/ 1132764 h 3452884"/>
                  <a:gd name="connsiteX6" fmla="*/ 5281683 w 5281683"/>
                  <a:gd name="connsiteY6" fmla="*/ 0 h 34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1683" h="3452884">
                    <a:moveTo>
                      <a:pt x="0" y="3452884"/>
                    </a:moveTo>
                    <a:cubicBezTo>
                      <a:pt x="181970" y="3446060"/>
                      <a:pt x="363940" y="3439236"/>
                      <a:pt x="641444" y="3398293"/>
                    </a:cubicBezTo>
                    <a:cubicBezTo>
                      <a:pt x="918949" y="3357350"/>
                      <a:pt x="1303361" y="3316406"/>
                      <a:pt x="1665027" y="3207224"/>
                    </a:cubicBezTo>
                    <a:cubicBezTo>
                      <a:pt x="2026693" y="3098042"/>
                      <a:pt x="2456596" y="2934269"/>
                      <a:pt x="2811438" y="2743200"/>
                    </a:cubicBezTo>
                    <a:cubicBezTo>
                      <a:pt x="3166280" y="2552131"/>
                      <a:pt x="3498376" y="2329218"/>
                      <a:pt x="3794077" y="2060812"/>
                    </a:cubicBezTo>
                    <a:cubicBezTo>
                      <a:pt x="4089778" y="1792406"/>
                      <a:pt x="4337713" y="1476233"/>
                      <a:pt x="4585647" y="1132764"/>
                    </a:cubicBezTo>
                    <a:cubicBezTo>
                      <a:pt x="4833581" y="789295"/>
                      <a:pt x="5057632" y="394647"/>
                      <a:pt x="528168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Arial" pitchFamily="-112" charset="0"/>
                  <a:ea typeface="Geneva" pitchFamily="-112" charset="0"/>
                  <a:cs typeface="Geneva" pitchFamily="-112" charset="0"/>
                </a:endParaRPr>
              </a:p>
            </p:txBody>
          </p:sp>
          <p:sp>
            <p:nvSpPr>
              <p:cNvPr id="10" name="TextBox 4"/>
              <p:cNvSpPr txBox="1">
                <a:spLocks noChangeArrowheads="1"/>
              </p:cNvSpPr>
              <p:nvPr/>
            </p:nvSpPr>
            <p:spPr bwMode="auto">
              <a:xfrm rot="16200000">
                <a:off x="4412117" y="4599387"/>
                <a:ext cx="1312744" cy="369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800" dirty="0" smtClean="0"/>
                  <a:t>Disk space</a:t>
                </a:r>
                <a:endParaRPr lang="en-GB" sz="1800" dirty="0"/>
              </a:p>
            </p:txBody>
          </p:sp>
          <p:sp>
            <p:nvSpPr>
              <p:cNvPr id="11" name="TextBox 14"/>
              <p:cNvSpPr txBox="1">
                <a:spLocks noChangeArrowheads="1"/>
              </p:cNvSpPr>
              <p:nvPr/>
            </p:nvSpPr>
            <p:spPr bwMode="auto">
              <a:xfrm>
                <a:off x="5761648" y="5202081"/>
                <a:ext cx="2487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800"/>
                  <a:t>t</a:t>
                </a:r>
              </a:p>
            </p:txBody>
          </p:sp>
          <p:cxnSp>
            <p:nvCxnSpPr>
              <p:cNvPr id="12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6010434" y="5386747"/>
                <a:ext cx="466571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5063319" y="3534765"/>
                <a:ext cx="0" cy="49302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management is becoming a significance challenge in biology: size, complexity, ELSI…</a:t>
            </a:r>
          </a:p>
          <a:p>
            <a:r>
              <a:rPr lang="en-GB" dirty="0" smtClean="0"/>
              <a:t>Organising I/O from disk to memory is as big a challenge as obtaining sufficient CPU-cycles</a:t>
            </a:r>
            <a:endParaRPr lang="en-GB" dirty="0" smtClean="0"/>
          </a:p>
          <a:p>
            <a:r>
              <a:rPr lang="en-GB" dirty="0" smtClean="0"/>
              <a:t>High-throughput data-generators and users will be situated all round Europe</a:t>
            </a:r>
          </a:p>
          <a:p>
            <a:r>
              <a:rPr lang="en-GB" dirty="0" smtClean="0"/>
              <a:t>The environment will be very heterogeneous with complex data and many different modalities of use</a:t>
            </a:r>
          </a:p>
          <a:p>
            <a:r>
              <a:rPr lang="en-GB" dirty="0"/>
              <a:t>Cloud solutions will be key in </a:t>
            </a:r>
            <a:r>
              <a:rPr lang="en-GB" dirty="0" smtClean="0"/>
              <a:t>the approach </a:t>
            </a:r>
            <a:r>
              <a:rPr lang="en-GB" dirty="0"/>
              <a:t>to big-data challenges and complex international </a:t>
            </a:r>
            <a:r>
              <a:rPr lang="en-GB" dirty="0" smtClean="0"/>
              <a:t>collaborations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EB0F-AE3C-4F66-AF8F-D019185BCA6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5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574" y="1292113"/>
            <a:ext cx="6985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smtClean="0"/>
              <a:t>ELIXIR: A sustainable infrastructure for biological information in Europe…</a:t>
            </a:r>
          </a:p>
        </p:txBody>
      </p:sp>
      <p:cxnSp>
        <p:nvCxnSpPr>
          <p:cNvPr id="57347" name="Straight Connector 22"/>
          <p:cNvCxnSpPr>
            <a:cxnSpLocks noChangeShapeType="1"/>
          </p:cNvCxnSpPr>
          <p:nvPr/>
        </p:nvCxnSpPr>
        <p:spPr bwMode="auto">
          <a:xfrm flipV="1">
            <a:off x="7616449" y="3198700"/>
            <a:ext cx="0" cy="503238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</p:spPr>
      </p:cxnSp>
      <p:sp>
        <p:nvSpPr>
          <p:cNvPr id="2" name="Rounded Rectangle 1"/>
          <p:cNvSpPr/>
          <p:nvPr/>
        </p:nvSpPr>
        <p:spPr bwMode="auto">
          <a:xfrm>
            <a:off x="7376737" y="3422538"/>
            <a:ext cx="1511300" cy="411162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defTabSz="455613">
              <a:defRPr/>
            </a:pPr>
            <a:r>
              <a:rPr lang="en-US" sz="1800" b="1">
                <a:solidFill>
                  <a:schemeClr val="tx1"/>
                </a:solidFill>
                <a:latin typeface="Corbel" pitchFamily="34" charset="0"/>
                <a:cs typeface="Arial" charset="0"/>
              </a:rPr>
              <a:t>medicine</a:t>
            </a:r>
          </a:p>
        </p:txBody>
      </p:sp>
      <p:cxnSp>
        <p:nvCxnSpPr>
          <p:cNvPr id="57349" name="Straight Connector 7"/>
          <p:cNvCxnSpPr>
            <a:cxnSpLocks noChangeShapeType="1"/>
          </p:cNvCxnSpPr>
          <p:nvPr/>
        </p:nvCxnSpPr>
        <p:spPr bwMode="auto">
          <a:xfrm flipV="1">
            <a:off x="5566987" y="3990863"/>
            <a:ext cx="0" cy="503237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</p:spPr>
      </p:cxnSp>
      <p:cxnSp>
        <p:nvCxnSpPr>
          <p:cNvPr id="57351" name="Straight Connector 24"/>
          <p:cNvCxnSpPr>
            <a:cxnSpLocks noChangeShapeType="1"/>
          </p:cNvCxnSpPr>
          <p:nvPr/>
        </p:nvCxnSpPr>
        <p:spPr bwMode="auto">
          <a:xfrm flipH="1" flipV="1">
            <a:off x="2842837" y="5418973"/>
            <a:ext cx="0" cy="576263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</p:spPr>
      </p:cxnSp>
      <p:cxnSp>
        <p:nvCxnSpPr>
          <p:cNvPr id="57352" name="Straight Connector 23"/>
          <p:cNvCxnSpPr>
            <a:cxnSpLocks noChangeShapeType="1"/>
          </p:cNvCxnSpPr>
          <p:nvPr/>
        </p:nvCxnSpPr>
        <p:spPr bwMode="auto">
          <a:xfrm flipV="1">
            <a:off x="4028699" y="4697300"/>
            <a:ext cx="0" cy="504825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</p:spPr>
      </p:cxnSp>
      <p:sp>
        <p:nvSpPr>
          <p:cNvPr id="15" name="Rounded Rectangle 14"/>
          <p:cNvSpPr/>
          <p:nvPr/>
        </p:nvSpPr>
        <p:spPr bwMode="auto">
          <a:xfrm>
            <a:off x="3812799" y="4887800"/>
            <a:ext cx="1728788" cy="431800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defTabSz="455613">
              <a:defRPr/>
            </a:pPr>
            <a:r>
              <a:rPr lang="en-US" sz="1800" b="1">
                <a:solidFill>
                  <a:schemeClr val="tx1"/>
                </a:solidFill>
                <a:latin typeface="Corbel" pitchFamily="34" charset="0"/>
                <a:cs typeface="Arial" charset="0"/>
              </a:rPr>
              <a:t>bioindustries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626937" y="5637078"/>
            <a:ext cx="1008062" cy="433387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defTabSz="455613">
              <a:defRPr/>
            </a:pPr>
            <a:r>
              <a:rPr lang="en-US" sz="1800" b="1">
                <a:solidFill>
                  <a:schemeClr val="tx1"/>
                </a:solidFill>
                <a:latin typeface="Corbel" pitchFamily="34" charset="0"/>
                <a:cs typeface="Arial" charset="0"/>
              </a:rPr>
              <a:t>society</a:t>
            </a:r>
          </a:p>
        </p:txBody>
      </p:sp>
      <p:sp>
        <p:nvSpPr>
          <p:cNvPr id="57356" name="Text Box 39"/>
          <p:cNvSpPr txBox="1">
            <a:spLocks noChangeArrowheads="1"/>
          </p:cNvSpPr>
          <p:nvPr/>
        </p:nvSpPr>
        <p:spPr bwMode="auto">
          <a:xfrm>
            <a:off x="487363" y="1268413"/>
            <a:ext cx="5797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 smtClean="0"/>
              <a:t>ESFRI BMS RI &amp; e-Infrastructure coordinated by EMBL-EBI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 smtClean="0"/>
              <a:t>Entering construction phase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 smtClean="0"/>
              <a:t>Interim board is meeting regularly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 smtClean="0"/>
              <a:t>New </a:t>
            </a:r>
            <a:r>
              <a:rPr lang="en-GB" sz="1600" dirty="0"/>
              <a:t>data centres commissioned in London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/>
              <a:t>Technical hub </a:t>
            </a:r>
            <a:r>
              <a:rPr lang="en-GB" sz="1600" dirty="0" smtClean="0"/>
              <a:t>building </a:t>
            </a:r>
            <a:r>
              <a:rPr lang="en-GB" sz="1600" dirty="0"/>
              <a:t>construction is under way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/>
              <a:t>Twelve countries have joined already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/>
              <a:t>Many more have expressed interest</a:t>
            </a:r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 smtClean="0"/>
              <a:t>Over €</a:t>
            </a:r>
            <a:r>
              <a:rPr lang="en-GB" sz="1600" dirty="0"/>
              <a:t>100 </a:t>
            </a:r>
            <a:r>
              <a:rPr lang="en-GB" sz="1600" dirty="0" smtClean="0"/>
              <a:t>Million already invested</a:t>
            </a:r>
            <a:endParaRPr lang="en-GB" sz="1600" dirty="0"/>
          </a:p>
          <a:p>
            <a:pPr marL="180000" indent="-180000" defTabSz="180000">
              <a:buClr>
                <a:srgbClr val="FF9900"/>
              </a:buClr>
              <a:buFont typeface="Arial" pitchFamily="34" charset="0"/>
              <a:buChar char="•"/>
              <a:tabLst>
                <a:tab pos="36000" algn="l"/>
                <a:tab pos="72000" algn="l"/>
              </a:tabLst>
            </a:pPr>
            <a:r>
              <a:rPr lang="en-GB" sz="1600" dirty="0" smtClean="0"/>
              <a:t>More </a:t>
            </a:r>
            <a:r>
              <a:rPr lang="en-GB" sz="1600" dirty="0"/>
              <a:t>than 60 proposals for nodes</a:t>
            </a:r>
          </a:p>
        </p:txBody>
      </p:sp>
      <p:pic>
        <p:nvPicPr>
          <p:cNvPr id="57355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437063"/>
            <a:ext cx="22320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 bwMode="auto">
          <a:xfrm>
            <a:off x="5239962" y="4151200"/>
            <a:ext cx="1728787" cy="431800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defTabSz="455613">
              <a:defRPr/>
            </a:pPr>
            <a:r>
              <a:rPr lang="en-US" sz="1800" b="1">
                <a:solidFill>
                  <a:schemeClr val="tx1"/>
                </a:solidFill>
                <a:latin typeface="Corbel" pitchFamily="34" charset="0"/>
                <a:cs typeface="Arial" charset="0"/>
              </a:rPr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ELIXIR is a distributed infrastructure…</a:t>
            </a:r>
          </a:p>
        </p:txBody>
      </p:sp>
      <p:pic>
        <p:nvPicPr>
          <p:cNvPr id="58370" name="Picture 4" descr="Rad_elixir4"/>
          <p:cNvPicPr>
            <a:picLocks noChangeAspect="1" noChangeArrowheads="1"/>
          </p:cNvPicPr>
          <p:nvPr/>
        </p:nvPicPr>
        <p:blipFill>
          <a:blip r:embed="rId2"/>
          <a:srcRect t="6290" r="-183" b="-182"/>
          <a:stretch>
            <a:fillRect/>
          </a:stretch>
        </p:blipFill>
        <p:spPr bwMode="auto">
          <a:xfrm>
            <a:off x="900113" y="1052513"/>
            <a:ext cx="72009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5867400" y="4365625"/>
            <a:ext cx="1368425" cy="935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437063"/>
            <a:ext cx="22320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1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FP7-funded cluster project</a:t>
            </a:r>
          </a:p>
          <a:p>
            <a:pPr lvl="1"/>
            <a:r>
              <a:rPr lang="en-GB" dirty="0"/>
              <a:t>First European consortium coordinated by ELIXIR</a:t>
            </a:r>
          </a:p>
          <a:p>
            <a:pPr lvl="1"/>
            <a:r>
              <a:rPr lang="en-GB" dirty="0"/>
              <a:t>﻿</a:t>
            </a:r>
            <a:r>
              <a:rPr lang="en-GB" dirty="0" smtClean="0"/>
              <a:t>Includes the ESFRI BMS RI and European e-Infrastructure Providers</a:t>
            </a:r>
          </a:p>
          <a:p>
            <a:r>
              <a:rPr lang="en-GB" sz="2000" dirty="0" smtClean="0"/>
              <a:t>Award </a:t>
            </a:r>
            <a:r>
              <a:rPr lang="en-GB" sz="2000" dirty="0"/>
              <a:t>10.6 M€, 4 years, 21 partners in 9 countries</a:t>
            </a:r>
          </a:p>
          <a:p>
            <a:pPr lvl="1"/>
            <a:r>
              <a:rPr lang="en-GB" dirty="0"/>
              <a:t>Austria, Denmark, Finland, France, Germany, Italy, Netherlands, Sweden, UK</a:t>
            </a:r>
          </a:p>
          <a:p>
            <a:r>
              <a:rPr lang="en-GB" sz="2000" dirty="0" smtClean="0"/>
              <a:t>e-Infrastructure Construction</a:t>
            </a:r>
            <a:endParaRPr lang="en-GB" sz="2000" dirty="0"/>
          </a:p>
          <a:p>
            <a:pPr lvl="1"/>
            <a:r>
              <a:rPr lang="en-GB" dirty="0"/>
              <a:t>to allow interoperability between data and services in the biological, medical, translational and clinical </a:t>
            </a:r>
            <a:r>
              <a:rPr lang="en-GB" dirty="0" smtClean="0"/>
              <a:t>domains: </a:t>
            </a:r>
            <a:r>
              <a:rPr lang="en-US" dirty="0"/>
              <a:t>formats, standards, conventions, </a:t>
            </a:r>
            <a:r>
              <a:rPr lang="en-US" dirty="0" smtClean="0"/>
              <a:t>provenance, </a:t>
            </a:r>
            <a:r>
              <a:rPr lang="en-US" dirty="0"/>
              <a:t>models, </a:t>
            </a:r>
            <a:r>
              <a:rPr lang="en-US" dirty="0" smtClean="0"/>
              <a:t>ontologies,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GB" sz="2000" dirty="0" smtClean="0"/>
              <a:t>Provide </a:t>
            </a:r>
            <a:r>
              <a:rPr lang="en-GB" sz="2000" dirty="0"/>
              <a:t>computational ‘data and service’ bridges</a:t>
            </a:r>
          </a:p>
          <a:p>
            <a:pPr lvl="1"/>
            <a:r>
              <a:rPr lang="en-GB" dirty="0"/>
              <a:t>between the BMS RIs, linking basic biological research and data to clinical research and associated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EB0F-AE3C-4F66-AF8F-D019185BCA6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/>
          <a:lstStyle/>
          <a:p>
            <a:r>
              <a:rPr lang="en-GB" dirty="0" err="1" smtClean="0"/>
              <a:t>BioMedBridges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29" y="5113016"/>
            <a:ext cx="4320299" cy="915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BioMedBridges</a:t>
            </a:r>
            <a:r>
              <a:rPr lang="en-GB" dirty="0" smtClean="0"/>
              <a:t> Technology Watch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epresentatives </a:t>
            </a:r>
            <a:r>
              <a:rPr lang="en-GB" dirty="0"/>
              <a:t>of GÉANT, DANTE, EGI.eu, PRACE &amp; CERN </a:t>
            </a:r>
            <a:r>
              <a:rPr lang="en-GB" dirty="0" smtClean="0"/>
              <a:t>&amp; technical </a:t>
            </a:r>
            <a:r>
              <a:rPr lang="en-GB" dirty="0"/>
              <a:t>experts from the ESFRI BMS RIs</a:t>
            </a:r>
          </a:p>
          <a:p>
            <a:r>
              <a:rPr lang="en-GB" dirty="0"/>
              <a:t>M</a:t>
            </a:r>
            <a:r>
              <a:rPr lang="en-GB" dirty="0" smtClean="0"/>
              <a:t>onitor </a:t>
            </a:r>
            <a:r>
              <a:rPr lang="en-GB" dirty="0"/>
              <a:t>and report on developments and provide advice to the project</a:t>
            </a:r>
          </a:p>
          <a:p>
            <a:r>
              <a:rPr lang="en-GB" dirty="0" smtClean="0"/>
              <a:t>Facilitate the adoption </a:t>
            </a:r>
            <a:r>
              <a:rPr lang="en-GB" dirty="0"/>
              <a:t>of </a:t>
            </a:r>
            <a:r>
              <a:rPr lang="en-GB" dirty="0" smtClean="0"/>
              <a:t>e-Infrastructure, </a:t>
            </a:r>
            <a:r>
              <a:rPr lang="en-GB" dirty="0"/>
              <a:t>technologies </a:t>
            </a:r>
            <a:r>
              <a:rPr lang="en-GB" dirty="0" smtClean="0"/>
              <a:t>&amp; standards by </a:t>
            </a:r>
            <a:r>
              <a:rPr lang="en-GB" dirty="0"/>
              <a:t>the </a:t>
            </a:r>
            <a:r>
              <a:rPr lang="en-GB" dirty="0" err="1"/>
              <a:t>BioMedBridges</a:t>
            </a:r>
            <a:r>
              <a:rPr lang="en-GB" dirty="0"/>
              <a:t> </a:t>
            </a:r>
            <a:r>
              <a:rPr lang="en-GB" dirty="0" smtClean="0"/>
              <a:t>WP and </a:t>
            </a:r>
            <a:r>
              <a:rPr lang="en-GB" dirty="0"/>
              <a:t>the BMS RI</a:t>
            </a:r>
          </a:p>
          <a:p>
            <a:r>
              <a:rPr lang="en-GB" dirty="0"/>
              <a:t>Communicates advice from the ICT Infrastructures and the e-Infrastructures to the </a:t>
            </a:r>
            <a:r>
              <a:rPr lang="en-GB" dirty="0" err="1"/>
              <a:t>BioMedBridges</a:t>
            </a:r>
            <a:r>
              <a:rPr lang="en-GB" dirty="0"/>
              <a:t> partners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EB0F-AE3C-4F66-AF8F-D019185BCA6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29" y="5113016"/>
            <a:ext cx="4320299" cy="915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Future perspectives…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sz="2000" smtClean="0"/>
              <a:t>What are the requirements of "big science" for Distributed Computing Infrastructures vs. the requirements of "everyday science"?    Are they compatible?</a:t>
            </a:r>
          </a:p>
          <a:p>
            <a:pPr marL="457200" indent="-457200">
              <a:buFontTx/>
              <a:buAutoNum type="arabicPeriod"/>
            </a:pPr>
            <a:endParaRPr lang="en-GB" sz="20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Which science fields will drive the evolution of the future DCI?</a:t>
            </a:r>
          </a:p>
          <a:p>
            <a:pPr marL="457200" indent="-457200">
              <a:buFontTx/>
              <a:buAutoNum type="arabicPeriod"/>
            </a:pPr>
            <a:endParaRPr lang="en-GB" sz="20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What are the present DCI constraints hampering its take-up in science?</a:t>
            </a:r>
          </a:p>
          <a:p>
            <a:pPr marL="457200" indent="-457200">
              <a:buFontTx/>
              <a:buAutoNum type="arabicPeriod"/>
            </a:pPr>
            <a:endParaRPr lang="en-GB" sz="20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What do you expect from Cloud computing for the scientific community?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Biology is becoming “big science”…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000" dirty="0" smtClean="0"/>
              <a:t>The Human Genome Project was the archetype for large multinational big-science projects in biology</a:t>
            </a:r>
          </a:p>
          <a:p>
            <a:r>
              <a:rPr lang="en-GB" sz="2000" dirty="0" smtClean="0"/>
              <a:t>It has created new ways of doing biology and medical research where data generation and analysis are the main tasks</a:t>
            </a:r>
          </a:p>
          <a:p>
            <a:r>
              <a:rPr lang="en-GB" sz="2000" dirty="0" smtClean="0"/>
              <a:t>Hospitals and other health-research institutes will be generating and using huge amounts of data (cf. ELSI)</a:t>
            </a:r>
          </a:p>
          <a:p>
            <a:r>
              <a:rPr lang="en-GB" sz="2000" dirty="0" smtClean="0"/>
              <a:t>Storing, archiving and moving these data around are now significant challenges</a:t>
            </a:r>
          </a:p>
          <a:p>
            <a:endParaRPr lang="en-GB" sz="2000" dirty="0" smtClean="0"/>
          </a:p>
          <a:p>
            <a:r>
              <a:rPr lang="en-GB" sz="2000" u="sng" dirty="0" smtClean="0"/>
              <a:t>I/O </a:t>
            </a:r>
            <a:r>
              <a:rPr lang="en-GB" sz="2000" u="sng" dirty="0" smtClean="0"/>
              <a:t>between primary and secondary storage is at least as big a bottle neck as CPU-cycles – this appears not to have been the case in other sciences</a:t>
            </a:r>
            <a:endParaRPr lang="en-GB" sz="2000" u="sng" dirty="0" smtClean="0"/>
          </a:p>
          <a:p>
            <a:pPr>
              <a:buFontTx/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600" smtClean="0"/>
              <a:t>Many different modes of data &amp; bandwidth utilisation</a:t>
            </a:r>
          </a:p>
        </p:txBody>
      </p:sp>
      <p:grpSp>
        <p:nvGrpSpPr>
          <p:cNvPr id="56325" name="Group 19"/>
          <p:cNvGrpSpPr>
            <a:grpSpLocks/>
          </p:cNvGrpSpPr>
          <p:nvPr/>
        </p:nvGrpSpPr>
        <p:grpSpPr bwMode="auto">
          <a:xfrm>
            <a:off x="5375780" y="2658664"/>
            <a:ext cx="3549860" cy="1792833"/>
            <a:chOff x="840" y="2644"/>
            <a:chExt cx="3078" cy="1095"/>
          </a:xfrm>
        </p:grpSpPr>
        <p:sp>
          <p:nvSpPr>
            <p:cNvPr id="56370" name="AutoShape 15"/>
            <p:cNvSpPr>
              <a:spLocks noChangeArrowheads="1"/>
            </p:cNvSpPr>
            <p:nvPr/>
          </p:nvSpPr>
          <p:spPr bwMode="auto">
            <a:xfrm>
              <a:off x="1864" y="2644"/>
              <a:ext cx="2054" cy="1095"/>
            </a:xfrm>
            <a:prstGeom prst="cloudCallout">
              <a:avLst>
                <a:gd name="adj1" fmla="val -93671"/>
                <a:gd name="adj2" fmla="val 26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71" name="Rectangle 16"/>
            <p:cNvSpPr>
              <a:spLocks noChangeArrowheads="1"/>
            </p:cNvSpPr>
            <p:nvPr/>
          </p:nvSpPr>
          <p:spPr bwMode="auto">
            <a:xfrm>
              <a:off x="840" y="3096"/>
              <a:ext cx="1024" cy="5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72" name="Text Box 17"/>
            <p:cNvSpPr txBox="1">
              <a:spLocks noChangeArrowheads="1"/>
            </p:cNvSpPr>
            <p:nvPr/>
          </p:nvSpPr>
          <p:spPr bwMode="auto">
            <a:xfrm>
              <a:off x="2544" y="3055"/>
              <a:ext cx="67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1800" dirty="0">
                  <a:cs typeface="Arial" charset="0"/>
                </a:rPr>
                <a:t>Internet</a:t>
              </a:r>
              <a:endParaRPr lang="en-US" sz="1800" dirty="0">
                <a:cs typeface="Arial" charset="0"/>
              </a:endParaRPr>
            </a:p>
          </p:txBody>
        </p:sp>
      </p:grpSp>
      <p:pic>
        <p:nvPicPr>
          <p:cNvPr id="56326" name="Picture 4" descr="MCj033407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162858" y="1322388"/>
            <a:ext cx="4254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1" descr="MCj033407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16758" y="1322388"/>
            <a:ext cx="4254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28" y="4981575"/>
            <a:ext cx="498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0" descr="MCj033407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51608" y="1322388"/>
            <a:ext cx="4254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1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578" y="4981575"/>
            <a:ext cx="498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2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03" y="4981575"/>
            <a:ext cx="498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AutoShape 29"/>
          <p:cNvSpPr>
            <a:spLocks noChangeArrowheads="1"/>
          </p:cNvSpPr>
          <p:nvPr/>
        </p:nvSpPr>
        <p:spPr bwMode="auto">
          <a:xfrm rot="2334249">
            <a:off x="2451100" y="2074863"/>
            <a:ext cx="1069975" cy="579437"/>
          </a:xfrm>
          <a:prstGeom prst="rightArrow">
            <a:avLst>
              <a:gd name="adj1" fmla="val 50000"/>
              <a:gd name="adj2" fmla="val 4616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5613"/>
            <a:endParaRPr lang="en-GB" sz="1800">
              <a:latin typeface="Corbel" pitchFamily="34" charset="0"/>
              <a:cs typeface="Arial" charset="0"/>
            </a:endParaRPr>
          </a:p>
        </p:txBody>
      </p:sp>
      <p:pic>
        <p:nvPicPr>
          <p:cNvPr id="56333" name="Picture 31" descr="MCj033407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18208" y="1331913"/>
            <a:ext cx="4254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32" descr="buil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38" y="1065213"/>
            <a:ext cx="71755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35" name="Picture 33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53" y="4981575"/>
            <a:ext cx="498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8" name="Picture 38" descr="352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7786" y="2897580"/>
            <a:ext cx="1068064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69" name="Picture 39" descr="U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263" y="2897580"/>
            <a:ext cx="558857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66" name="Picture 35" descr="DDB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422" y="3379855"/>
            <a:ext cx="1075191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67" name="Picture 36" descr="Jap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262" y="3379090"/>
            <a:ext cx="558967" cy="38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40" name="Text Box 46"/>
          <p:cNvSpPr txBox="1">
            <a:spLocks noChangeArrowheads="1"/>
          </p:cNvSpPr>
          <p:nvPr/>
        </p:nvSpPr>
        <p:spPr bwMode="auto">
          <a:xfrm>
            <a:off x="6026083" y="995363"/>
            <a:ext cx="295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5613"/>
            <a:r>
              <a:rPr lang="en-GB" sz="1400">
                <a:cs typeface="Arial" charset="0"/>
              </a:rPr>
              <a:t>Thousands of small data producers</a:t>
            </a:r>
            <a:endParaRPr lang="en-US" sz="1400">
              <a:cs typeface="Arial" charset="0"/>
            </a:endParaRPr>
          </a:p>
        </p:txBody>
      </p:sp>
      <p:sp>
        <p:nvSpPr>
          <p:cNvPr id="56341" name="Text Box 47"/>
          <p:cNvSpPr txBox="1">
            <a:spLocks noChangeArrowheads="1"/>
          </p:cNvSpPr>
          <p:nvPr/>
        </p:nvSpPr>
        <p:spPr bwMode="auto">
          <a:xfrm>
            <a:off x="6129315" y="5557838"/>
            <a:ext cx="279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5613"/>
            <a:r>
              <a:rPr lang="en-GB" sz="1400">
                <a:cs typeface="Arial" charset="0"/>
              </a:rPr>
              <a:t>Many millions of small data users</a:t>
            </a:r>
            <a:endParaRPr lang="en-US" sz="1400">
              <a:cs typeface="Arial" charset="0"/>
            </a:endParaRPr>
          </a:p>
        </p:txBody>
      </p:sp>
      <p:sp>
        <p:nvSpPr>
          <p:cNvPr id="56342" name="Line 48"/>
          <p:cNvSpPr>
            <a:spLocks noChangeShapeType="1"/>
          </p:cNvSpPr>
          <p:nvPr/>
        </p:nvSpPr>
        <p:spPr bwMode="auto">
          <a:xfrm flipV="1">
            <a:off x="6651603" y="4489450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49"/>
          <p:cNvSpPr>
            <a:spLocks noChangeShapeType="1"/>
          </p:cNvSpPr>
          <p:nvPr/>
        </p:nvSpPr>
        <p:spPr bwMode="auto">
          <a:xfrm flipV="1">
            <a:off x="7223103" y="4489450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50"/>
          <p:cNvSpPr>
            <a:spLocks noChangeShapeType="1"/>
          </p:cNvSpPr>
          <p:nvPr/>
        </p:nvSpPr>
        <p:spPr bwMode="auto">
          <a:xfrm flipV="1">
            <a:off x="7823178" y="4479925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Line 51"/>
          <p:cNvSpPr>
            <a:spLocks noChangeShapeType="1"/>
          </p:cNvSpPr>
          <p:nvPr/>
        </p:nvSpPr>
        <p:spPr bwMode="auto">
          <a:xfrm flipV="1">
            <a:off x="8394678" y="4489450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Text Box 59"/>
          <p:cNvSpPr txBox="1">
            <a:spLocks noChangeArrowheads="1"/>
          </p:cNvSpPr>
          <p:nvPr/>
        </p:nvSpPr>
        <p:spPr bwMode="auto">
          <a:xfrm>
            <a:off x="687388" y="2413393"/>
            <a:ext cx="1643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5613"/>
            <a:r>
              <a:rPr lang="en-GB" sz="1400">
                <a:cs typeface="Arial" charset="0"/>
              </a:rPr>
              <a:t>A few international</a:t>
            </a:r>
          </a:p>
          <a:p>
            <a:pPr algn="ctr" defTabSz="455613"/>
            <a:r>
              <a:rPr lang="en-GB" sz="1400">
                <a:cs typeface="Arial" charset="0"/>
              </a:rPr>
              <a:t>collaborators</a:t>
            </a:r>
            <a:endParaRPr lang="en-US" sz="1400">
              <a:cs typeface="Arial" charset="0"/>
            </a:endParaRPr>
          </a:p>
        </p:txBody>
      </p:sp>
      <p:sp>
        <p:nvSpPr>
          <p:cNvPr id="56347" name="Text Box 61"/>
          <p:cNvSpPr txBox="1">
            <a:spLocks noChangeArrowheads="1"/>
          </p:cNvSpPr>
          <p:nvPr/>
        </p:nvSpPr>
        <p:spPr bwMode="auto">
          <a:xfrm>
            <a:off x="2439988" y="1404938"/>
            <a:ext cx="1455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5613"/>
            <a:r>
              <a:rPr lang="en-GB" sz="1400">
                <a:cs typeface="Arial" charset="0"/>
              </a:rPr>
              <a:t>A few very large</a:t>
            </a:r>
          </a:p>
          <a:p>
            <a:pPr algn="ctr" defTabSz="455613"/>
            <a:r>
              <a:rPr lang="en-GB" sz="1400">
                <a:cs typeface="Arial" charset="0"/>
              </a:rPr>
              <a:t>data producers</a:t>
            </a:r>
            <a:endParaRPr lang="en-US" sz="1400">
              <a:cs typeface="Arial" charset="0"/>
            </a:endParaRPr>
          </a:p>
        </p:txBody>
      </p:sp>
      <p:sp>
        <p:nvSpPr>
          <p:cNvPr id="56348" name="Text Box 62"/>
          <p:cNvSpPr txBox="1">
            <a:spLocks noChangeArrowheads="1"/>
          </p:cNvSpPr>
          <p:nvPr/>
        </p:nvSpPr>
        <p:spPr bwMode="auto">
          <a:xfrm>
            <a:off x="7256395" y="2030413"/>
            <a:ext cx="622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5613"/>
            <a:r>
              <a:rPr lang="en-GB" sz="800">
                <a:cs typeface="Arial" charset="0"/>
              </a:rPr>
              <a:t>gigabytes</a:t>
            </a:r>
            <a:endParaRPr lang="en-US" sz="800">
              <a:cs typeface="Arial" charset="0"/>
            </a:endParaRPr>
          </a:p>
        </p:txBody>
      </p:sp>
      <p:sp>
        <p:nvSpPr>
          <p:cNvPr id="56349" name="Text Box 63"/>
          <p:cNvSpPr txBox="1">
            <a:spLocks noChangeArrowheads="1"/>
          </p:cNvSpPr>
          <p:nvPr/>
        </p:nvSpPr>
        <p:spPr bwMode="auto">
          <a:xfrm>
            <a:off x="7183415" y="4611688"/>
            <a:ext cx="684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5613"/>
            <a:r>
              <a:rPr lang="en-GB" sz="800">
                <a:cs typeface="Arial" charset="0"/>
              </a:rPr>
              <a:t>megabytes</a:t>
            </a:r>
            <a:endParaRPr lang="en-US" sz="800">
              <a:cs typeface="Arial" charset="0"/>
            </a:endParaRPr>
          </a:p>
        </p:txBody>
      </p:sp>
      <p:pic>
        <p:nvPicPr>
          <p:cNvPr id="56364" name="Picture 5" descr="RGB_EMBLebi_logo_inv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8439" y="3254735"/>
            <a:ext cx="1475338" cy="4211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65" name="WordArt 19"/>
          <p:cNvSpPr>
            <a:spLocks noChangeArrowheads="1" noChangeShapeType="1" noTextEdit="1"/>
          </p:cNvSpPr>
          <p:nvPr/>
        </p:nvSpPr>
        <p:spPr bwMode="auto">
          <a:xfrm>
            <a:off x="3832061" y="3769806"/>
            <a:ext cx="1458068" cy="496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Arial Black"/>
              </a:rPr>
              <a:t>ELIXIR</a:t>
            </a:r>
          </a:p>
        </p:txBody>
      </p:sp>
      <p:sp>
        <p:nvSpPr>
          <p:cNvPr id="56362" name="AutoShape 57"/>
          <p:cNvSpPr>
            <a:spLocks noChangeArrowheads="1"/>
          </p:cNvSpPr>
          <p:nvPr/>
        </p:nvSpPr>
        <p:spPr bwMode="auto">
          <a:xfrm>
            <a:off x="3636929" y="2235576"/>
            <a:ext cx="1848035" cy="2838116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5613"/>
            <a:endParaRPr lang="en-GB" sz="1800">
              <a:latin typeface="Corbel" pitchFamily="34" charset="0"/>
              <a:cs typeface="Arial" charset="0"/>
            </a:endParaRPr>
          </a:p>
        </p:txBody>
      </p:sp>
      <p:sp>
        <p:nvSpPr>
          <p:cNvPr id="56363" name="Text Box 64"/>
          <p:cNvSpPr txBox="1">
            <a:spLocks noChangeArrowheads="1"/>
          </p:cNvSpPr>
          <p:nvPr/>
        </p:nvSpPr>
        <p:spPr bwMode="auto">
          <a:xfrm>
            <a:off x="3850501" y="2481299"/>
            <a:ext cx="14038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5613"/>
            <a:r>
              <a:rPr lang="en-GB" dirty="0" err="1">
                <a:cs typeface="Arial" charset="0"/>
              </a:rPr>
              <a:t>exabytes</a:t>
            </a:r>
            <a:endParaRPr lang="en-US" dirty="0">
              <a:cs typeface="Arial" charset="0"/>
            </a:endParaRPr>
          </a:p>
        </p:txBody>
      </p:sp>
      <p:sp>
        <p:nvSpPr>
          <p:cNvPr id="56351" name="Text Box 65"/>
          <p:cNvSpPr txBox="1">
            <a:spLocks noChangeArrowheads="1"/>
          </p:cNvSpPr>
          <p:nvPr/>
        </p:nvSpPr>
        <p:spPr bwMode="auto">
          <a:xfrm rot="2363283">
            <a:off x="2565400" y="2193925"/>
            <a:ext cx="842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5613"/>
            <a:r>
              <a:rPr lang="en-GB" sz="1200">
                <a:cs typeface="Arial" charset="0"/>
              </a:rPr>
              <a:t>petabytes</a:t>
            </a:r>
            <a:endParaRPr lang="en-US" sz="1200"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6500" y="3444863"/>
            <a:ext cx="923925" cy="263525"/>
            <a:chOff x="2476500" y="3371713"/>
            <a:chExt cx="923925" cy="263525"/>
          </a:xfrm>
        </p:grpSpPr>
        <p:sp>
          <p:nvSpPr>
            <p:cNvPr id="56338" name="AutoShape 44"/>
            <p:cNvSpPr>
              <a:spLocks noChangeArrowheads="1"/>
            </p:cNvSpPr>
            <p:nvPr/>
          </p:nvSpPr>
          <p:spPr bwMode="auto">
            <a:xfrm>
              <a:off x="2476500" y="3371713"/>
              <a:ext cx="923925" cy="263525"/>
            </a:xfrm>
            <a:prstGeom prst="leftRightArrow">
              <a:avLst>
                <a:gd name="adj1" fmla="val 50000"/>
                <a:gd name="adj2" fmla="val 7012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52" name="Text Box 66"/>
            <p:cNvSpPr txBox="1">
              <a:spLocks noChangeArrowheads="1"/>
            </p:cNvSpPr>
            <p:nvPr/>
          </p:nvSpPr>
          <p:spPr bwMode="auto">
            <a:xfrm>
              <a:off x="2627313" y="3393315"/>
              <a:ext cx="6540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900">
                  <a:cs typeface="Arial" charset="0"/>
                </a:rPr>
                <a:t>terabytes</a:t>
              </a:r>
              <a:endParaRPr lang="en-US" sz="900">
                <a:cs typeface="Arial" charset="0"/>
              </a:endParaRPr>
            </a:p>
          </p:txBody>
        </p:sp>
      </p:grpSp>
      <p:grpSp>
        <p:nvGrpSpPr>
          <p:cNvPr id="56353" name="Group 74"/>
          <p:cNvGrpSpPr>
            <a:grpSpLocks/>
          </p:cNvGrpSpPr>
          <p:nvPr/>
        </p:nvGrpSpPr>
        <p:grpSpPr bwMode="auto">
          <a:xfrm>
            <a:off x="5602988" y="3531812"/>
            <a:ext cx="923925" cy="263525"/>
            <a:chOff x="2975" y="2261"/>
            <a:chExt cx="582" cy="166"/>
          </a:xfrm>
        </p:grpSpPr>
        <p:sp>
          <p:nvSpPr>
            <p:cNvPr id="56359" name="AutoShape 34"/>
            <p:cNvSpPr>
              <a:spLocks noChangeArrowheads="1"/>
            </p:cNvSpPr>
            <p:nvPr/>
          </p:nvSpPr>
          <p:spPr bwMode="auto">
            <a:xfrm>
              <a:off x="2975" y="2261"/>
              <a:ext cx="582" cy="166"/>
            </a:xfrm>
            <a:prstGeom prst="leftRightArrow">
              <a:avLst>
                <a:gd name="adj1" fmla="val 50000"/>
                <a:gd name="adj2" fmla="val 7012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60" name="Text Box 67"/>
            <p:cNvSpPr txBox="1">
              <a:spLocks noChangeArrowheads="1"/>
            </p:cNvSpPr>
            <p:nvPr/>
          </p:nvSpPr>
          <p:spPr bwMode="auto">
            <a:xfrm>
              <a:off x="3064" y="2270"/>
              <a:ext cx="4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900">
                  <a:cs typeface="Arial" charset="0"/>
                </a:rPr>
                <a:t>terabytes</a:t>
              </a:r>
              <a:endParaRPr lang="en-US" sz="900">
                <a:cs typeface="Arial" charset="0"/>
              </a:endParaRPr>
            </a:p>
          </p:txBody>
        </p:sp>
      </p:grpSp>
      <p:sp>
        <p:nvSpPr>
          <p:cNvPr id="56354" name="AutoShape 69"/>
          <p:cNvSpPr>
            <a:spLocks noChangeArrowheads="1"/>
          </p:cNvSpPr>
          <p:nvPr/>
        </p:nvSpPr>
        <p:spPr bwMode="auto">
          <a:xfrm>
            <a:off x="6730933" y="1936750"/>
            <a:ext cx="88900" cy="438150"/>
          </a:xfrm>
          <a:prstGeom prst="downArrow">
            <a:avLst>
              <a:gd name="adj1" fmla="val 50000"/>
              <a:gd name="adj2" fmla="val 12321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5613"/>
            <a:endParaRPr lang="en-GB" sz="1800">
              <a:latin typeface="Corbel" pitchFamily="34" charset="0"/>
              <a:cs typeface="Arial" charset="0"/>
            </a:endParaRPr>
          </a:p>
        </p:txBody>
      </p:sp>
      <p:sp>
        <p:nvSpPr>
          <p:cNvPr id="56355" name="AutoShape 70"/>
          <p:cNvSpPr>
            <a:spLocks noChangeArrowheads="1"/>
          </p:cNvSpPr>
          <p:nvPr/>
        </p:nvSpPr>
        <p:spPr bwMode="auto">
          <a:xfrm>
            <a:off x="7245283" y="1936750"/>
            <a:ext cx="88900" cy="438150"/>
          </a:xfrm>
          <a:prstGeom prst="downArrow">
            <a:avLst>
              <a:gd name="adj1" fmla="val 50000"/>
              <a:gd name="adj2" fmla="val 12321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5613"/>
            <a:endParaRPr lang="en-GB" sz="1800">
              <a:latin typeface="Corbel" pitchFamily="34" charset="0"/>
              <a:cs typeface="Arial" charset="0"/>
            </a:endParaRPr>
          </a:p>
        </p:txBody>
      </p:sp>
      <p:sp>
        <p:nvSpPr>
          <p:cNvPr id="56356" name="AutoShape 71"/>
          <p:cNvSpPr>
            <a:spLocks noChangeArrowheads="1"/>
          </p:cNvSpPr>
          <p:nvPr/>
        </p:nvSpPr>
        <p:spPr bwMode="auto">
          <a:xfrm>
            <a:off x="7807258" y="1936750"/>
            <a:ext cx="88900" cy="438150"/>
          </a:xfrm>
          <a:prstGeom prst="downArrow">
            <a:avLst>
              <a:gd name="adj1" fmla="val 50000"/>
              <a:gd name="adj2" fmla="val 12321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5613"/>
            <a:endParaRPr lang="en-GB" sz="1800">
              <a:latin typeface="Corbel" pitchFamily="34" charset="0"/>
              <a:cs typeface="Arial" charset="0"/>
            </a:endParaRPr>
          </a:p>
        </p:txBody>
      </p:sp>
      <p:sp>
        <p:nvSpPr>
          <p:cNvPr id="56357" name="AutoShape 72"/>
          <p:cNvSpPr>
            <a:spLocks noChangeArrowheads="1"/>
          </p:cNvSpPr>
          <p:nvPr/>
        </p:nvSpPr>
        <p:spPr bwMode="auto">
          <a:xfrm>
            <a:off x="8359708" y="1936750"/>
            <a:ext cx="88900" cy="438150"/>
          </a:xfrm>
          <a:prstGeom prst="downArrow">
            <a:avLst>
              <a:gd name="adj1" fmla="val 50000"/>
              <a:gd name="adj2" fmla="val 12321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5613"/>
            <a:endParaRPr lang="en-GB" sz="1800">
              <a:latin typeface="Corbel" pitchFamily="34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6975" y="2955353"/>
            <a:ext cx="923925" cy="263525"/>
            <a:chOff x="2466975" y="2838313"/>
            <a:chExt cx="923925" cy="263525"/>
          </a:xfrm>
        </p:grpSpPr>
        <p:sp>
          <p:nvSpPr>
            <p:cNvPr id="56339" name="AutoShape 45"/>
            <p:cNvSpPr>
              <a:spLocks noChangeArrowheads="1"/>
            </p:cNvSpPr>
            <p:nvPr/>
          </p:nvSpPr>
          <p:spPr bwMode="auto">
            <a:xfrm>
              <a:off x="2466975" y="2838313"/>
              <a:ext cx="923925" cy="263525"/>
            </a:xfrm>
            <a:prstGeom prst="leftRightArrow">
              <a:avLst>
                <a:gd name="adj1" fmla="val 50000"/>
                <a:gd name="adj2" fmla="val 7012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58" name="Text Box 73"/>
            <p:cNvSpPr txBox="1">
              <a:spLocks noChangeArrowheads="1"/>
            </p:cNvSpPr>
            <p:nvPr/>
          </p:nvSpPr>
          <p:spPr bwMode="auto">
            <a:xfrm>
              <a:off x="2617788" y="2852600"/>
              <a:ext cx="6540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900" dirty="0">
                  <a:cs typeface="Arial" charset="0"/>
                </a:rPr>
                <a:t>terabytes</a:t>
              </a:r>
              <a:endParaRPr lang="en-US" sz="900" dirty="0">
                <a:cs typeface="Arial" charset="0"/>
              </a:endParaRPr>
            </a:p>
          </p:txBody>
        </p:sp>
      </p:grp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8338" y="1065213"/>
            <a:ext cx="914400" cy="106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6377" name="Group 57"/>
          <p:cNvGrpSpPr>
            <a:grpSpLocks/>
          </p:cNvGrpSpPr>
          <p:nvPr/>
        </p:nvGrpSpPr>
        <p:grpSpPr bwMode="auto">
          <a:xfrm>
            <a:off x="2451100" y="2074863"/>
            <a:ext cx="1069975" cy="579437"/>
            <a:chOff x="1544" y="1307"/>
            <a:chExt cx="674" cy="365"/>
          </a:xfrm>
        </p:grpSpPr>
        <p:sp>
          <p:nvSpPr>
            <p:cNvPr id="56375" name="AutoShape 29"/>
            <p:cNvSpPr>
              <a:spLocks noChangeArrowheads="1"/>
            </p:cNvSpPr>
            <p:nvPr/>
          </p:nvSpPr>
          <p:spPr bwMode="auto">
            <a:xfrm rot="2334249">
              <a:off x="1544" y="1307"/>
              <a:ext cx="674" cy="365"/>
            </a:xfrm>
            <a:prstGeom prst="rightArrow">
              <a:avLst>
                <a:gd name="adj1" fmla="val 50000"/>
                <a:gd name="adj2" fmla="val 46164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76" name="Text Box 65"/>
            <p:cNvSpPr txBox="1">
              <a:spLocks noChangeArrowheads="1"/>
            </p:cNvSpPr>
            <p:nvPr/>
          </p:nvSpPr>
          <p:spPr bwMode="auto">
            <a:xfrm rot="2363283">
              <a:off x="1616" y="1382"/>
              <a:ext cx="5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1200">
                  <a:cs typeface="Arial" charset="0"/>
                </a:rPr>
                <a:t>petabytes</a:t>
              </a:r>
              <a:endParaRPr lang="en-US" sz="1200"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44168" y="4844607"/>
            <a:ext cx="1069975" cy="579437"/>
            <a:chOff x="2667000" y="4476111"/>
            <a:chExt cx="1069975" cy="579437"/>
          </a:xfrm>
        </p:grpSpPr>
        <p:sp>
          <p:nvSpPr>
            <p:cNvPr id="56380" name="AutoShape 29"/>
            <p:cNvSpPr>
              <a:spLocks noChangeArrowheads="1"/>
            </p:cNvSpPr>
            <p:nvPr/>
          </p:nvSpPr>
          <p:spPr bwMode="auto">
            <a:xfrm rot="8398059">
              <a:off x="2667000" y="4476111"/>
              <a:ext cx="1069975" cy="579437"/>
            </a:xfrm>
            <a:prstGeom prst="rightArrow">
              <a:avLst>
                <a:gd name="adj1" fmla="val 50000"/>
                <a:gd name="adj2" fmla="val 46164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56381" name="Text Box 65"/>
            <p:cNvSpPr txBox="1">
              <a:spLocks noChangeArrowheads="1"/>
            </p:cNvSpPr>
            <p:nvPr/>
          </p:nvSpPr>
          <p:spPr bwMode="auto">
            <a:xfrm rot="-2441299">
              <a:off x="2794948" y="4567877"/>
              <a:ext cx="8429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1200">
                  <a:cs typeface="Arial" charset="0"/>
                </a:rPr>
                <a:t>petabytes</a:t>
              </a:r>
              <a:endParaRPr lang="en-US" sz="1200">
                <a:cs typeface="Arial" charset="0"/>
              </a:endParaRPr>
            </a:p>
          </p:txBody>
        </p:sp>
      </p:grpSp>
      <p:sp>
        <p:nvSpPr>
          <p:cNvPr id="56382" name="Text Box 59"/>
          <p:cNvSpPr txBox="1">
            <a:spLocks noChangeArrowheads="1"/>
          </p:cNvSpPr>
          <p:nvPr/>
        </p:nvSpPr>
        <p:spPr bwMode="auto">
          <a:xfrm>
            <a:off x="703263" y="4411663"/>
            <a:ext cx="1790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5613"/>
            <a:r>
              <a:rPr lang="en-GB" sz="1400">
                <a:cs typeface="Arial" charset="0"/>
              </a:rPr>
              <a:t>A significant number</a:t>
            </a:r>
          </a:p>
          <a:p>
            <a:pPr algn="ctr" defTabSz="455613"/>
            <a:r>
              <a:rPr lang="en-GB" sz="1400">
                <a:cs typeface="Arial" charset="0"/>
              </a:rPr>
              <a:t>of large data users</a:t>
            </a:r>
            <a:endParaRPr lang="en-US" sz="1400">
              <a:cs typeface="Arial" charset="0"/>
            </a:endParaRPr>
          </a:p>
        </p:txBody>
      </p:sp>
      <p:pic>
        <p:nvPicPr>
          <p:cNvPr id="56383" name="Picture 63" descr="hospita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200" y="4953000"/>
            <a:ext cx="17907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09" y="4367186"/>
            <a:ext cx="1430772" cy="458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 descr="C:\Users\Andrew\Pictures\SIB Log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88" y="3869243"/>
            <a:ext cx="1068025" cy="398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Users\Andrew\Pictures\swiss_flag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3869244"/>
            <a:ext cx="567608" cy="398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2482600" y="3926438"/>
            <a:ext cx="923925" cy="263525"/>
            <a:chOff x="2476500" y="3371713"/>
            <a:chExt cx="923925" cy="263525"/>
          </a:xfrm>
        </p:grpSpPr>
        <p:sp>
          <p:nvSpPr>
            <p:cNvPr id="65" name="AutoShape 44"/>
            <p:cNvSpPr>
              <a:spLocks noChangeArrowheads="1"/>
            </p:cNvSpPr>
            <p:nvPr/>
          </p:nvSpPr>
          <p:spPr bwMode="auto">
            <a:xfrm>
              <a:off x="2476500" y="3371713"/>
              <a:ext cx="923925" cy="263525"/>
            </a:xfrm>
            <a:prstGeom prst="leftRightArrow">
              <a:avLst>
                <a:gd name="adj1" fmla="val 50000"/>
                <a:gd name="adj2" fmla="val 7012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5613"/>
              <a:endParaRPr lang="en-GB" sz="1800">
                <a:latin typeface="Corbel" pitchFamily="34" charset="0"/>
                <a:cs typeface="Arial" charset="0"/>
              </a:endParaRPr>
            </a:p>
          </p:txBody>
        </p:sp>
        <p:sp>
          <p:nvSpPr>
            <p:cNvPr id="66" name="Text Box 66"/>
            <p:cNvSpPr txBox="1">
              <a:spLocks noChangeArrowheads="1"/>
            </p:cNvSpPr>
            <p:nvPr/>
          </p:nvSpPr>
          <p:spPr bwMode="auto">
            <a:xfrm>
              <a:off x="2627313" y="3393315"/>
              <a:ext cx="6540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5613"/>
              <a:r>
                <a:rPr lang="en-GB" sz="900">
                  <a:cs typeface="Arial" charset="0"/>
                </a:rPr>
                <a:t>terabytes</a:t>
              </a:r>
              <a:endParaRPr lang="en-US" sz="9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4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D2E806"/>
      </a:hlink>
      <a:folHlink>
        <a:srgbClr val="72AD46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</TotalTime>
  <Words>1178</Words>
  <Application>Microsoft Office PowerPoint</Application>
  <PresentationFormat>On-screen Show (4:3)</PresentationFormat>
  <Paragraphs>155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Leere Präsentation</vt:lpstr>
      <vt:lpstr>Chart</vt:lpstr>
      <vt:lpstr>Distributed Computing for Life-Sciences &amp; Medical Research in the Genome-Age. </vt:lpstr>
      <vt:lpstr>European Bioinformatics Institute</vt:lpstr>
      <vt:lpstr>ELIXIR: A sustainable infrastructure for biological information in Europe…</vt:lpstr>
      <vt:lpstr>ELIXIR is a distributed infrastructure…</vt:lpstr>
      <vt:lpstr>BioMedBridges</vt:lpstr>
      <vt:lpstr>BioMedBridges Technology Watch</vt:lpstr>
      <vt:lpstr>Future perspectives…</vt:lpstr>
      <vt:lpstr>Biology is becoming “big science”…</vt:lpstr>
      <vt:lpstr>Many different modes of data &amp; bandwidth utilisation</vt:lpstr>
      <vt:lpstr>History of Cloud Computing at EMBL-EBI  </vt:lpstr>
      <vt:lpstr>Drivers for Cloud adoption at EMBL-EBI</vt:lpstr>
      <vt:lpstr>Example projects</vt:lpstr>
      <vt:lpstr>1. Compute Example: The EMBL-EBI Private Cloud</vt:lpstr>
      <vt:lpstr>2. Deployment Example: The ENSEMBL Cloud</vt:lpstr>
      <vt:lpstr>Global use of EMBL-EBI/Sanger ENSEMBL Service</vt:lpstr>
      <vt:lpstr>ENSEMBL on AMAZON</vt:lpstr>
      <vt:lpstr>3. Big Data Example: Personalised medicine</vt:lpstr>
      <vt:lpstr>4. Collaborator “Embassy” Clouds</vt:lpstr>
      <vt:lpstr>5. The Helix-Nebula Science-Cloud</vt:lpstr>
      <vt:lpstr>Conclusions</vt:lpstr>
    </vt:vector>
  </TitlesOfParts>
  <Company>s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Andrew</cp:lastModifiedBy>
  <cp:revision>288</cp:revision>
  <dcterms:created xsi:type="dcterms:W3CDTF">2010-02-04T09:26:14Z</dcterms:created>
  <dcterms:modified xsi:type="dcterms:W3CDTF">2012-09-14T16:31:19Z</dcterms:modified>
</cp:coreProperties>
</file>