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365" r:id="rId2"/>
    <p:sldId id="551" r:id="rId3"/>
    <p:sldId id="548" r:id="rId4"/>
    <p:sldId id="547" r:id="rId5"/>
    <p:sldId id="546" r:id="rId6"/>
    <p:sldId id="549" r:id="rId7"/>
    <p:sldId id="556" r:id="rId8"/>
    <p:sldId id="552" r:id="rId9"/>
    <p:sldId id="553" r:id="rId10"/>
    <p:sldId id="561" r:id="rId11"/>
    <p:sldId id="554" r:id="rId12"/>
    <p:sldId id="555" r:id="rId13"/>
    <p:sldId id="559" r:id="rId14"/>
    <p:sldId id="560" r:id="rId15"/>
    <p:sldId id="557" r:id="rId16"/>
    <p:sldId id="558" r:id="rId17"/>
    <p:sldId id="562" r:id="rId18"/>
    <p:sldId id="460" r:id="rId1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AEAEA"/>
    <a:srgbClr val="C8E80A"/>
    <a:srgbClr val="141701"/>
    <a:srgbClr val="FFCC66"/>
    <a:srgbClr val="FFFF66"/>
    <a:srgbClr val="0033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746" autoAdjust="0"/>
  </p:normalViewPr>
  <p:slideViewPr>
    <p:cSldViewPr snapToGrid="0">
      <p:cViewPr varScale="1">
        <p:scale>
          <a:sx n="69" d="100"/>
          <a:sy n="69" d="100"/>
        </p:scale>
        <p:origin x="-10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94854-CFFA-4E26-97EA-A099FF08DBA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AF07FD6-9F0A-4D42-BCC0-598E8F80F128}">
      <dgm:prSet custT="1"/>
      <dgm:spPr/>
      <dgm:t>
        <a:bodyPr/>
        <a:lstStyle/>
        <a:p>
          <a:pPr rtl="0"/>
          <a:r>
            <a:rPr lang="en-US" sz="2400" dirty="0" smtClean="0"/>
            <a:t>High Performance Technical Computing (HPTC)</a:t>
          </a:r>
          <a:endParaRPr lang="en-US" sz="2400" dirty="0"/>
        </a:p>
      </dgm:t>
    </dgm:pt>
    <dgm:pt modelId="{87080A0C-48D9-4C8D-AECF-FD5564125175}" type="parTrans" cxnId="{C88C8D37-E5D6-4AB4-9457-DF75C3020692}">
      <dgm:prSet/>
      <dgm:spPr/>
      <dgm:t>
        <a:bodyPr/>
        <a:lstStyle/>
        <a:p>
          <a:endParaRPr lang="en-US"/>
        </a:p>
      </dgm:t>
    </dgm:pt>
    <dgm:pt modelId="{C4528F9D-1ACE-4F79-AEA5-AE397234554F}" type="sibTrans" cxnId="{C88C8D37-E5D6-4AB4-9457-DF75C3020692}">
      <dgm:prSet/>
      <dgm:spPr/>
      <dgm:t>
        <a:bodyPr/>
        <a:lstStyle/>
        <a:p>
          <a:endParaRPr lang="en-US"/>
        </a:p>
      </dgm:t>
    </dgm:pt>
    <dgm:pt modelId="{567012B7-4657-412B-BB69-E55D19E33F0B}">
      <dgm:prSet custT="1"/>
      <dgm:spPr/>
      <dgm:t>
        <a:bodyPr/>
        <a:lstStyle/>
        <a:p>
          <a:pPr rtl="0"/>
          <a:r>
            <a:rPr lang="en-US" sz="2400" dirty="0" smtClean="0"/>
            <a:t>Applications in science and engineering</a:t>
          </a:r>
          <a:endParaRPr lang="en-US" sz="2400" dirty="0"/>
        </a:p>
      </dgm:t>
    </dgm:pt>
    <dgm:pt modelId="{2E6FA5F8-649D-4E8B-9D4B-495290F6A0BB}" type="parTrans" cxnId="{7413FC2C-014E-4AF7-8BA8-610E779BAC3B}">
      <dgm:prSet/>
      <dgm:spPr/>
      <dgm:t>
        <a:bodyPr/>
        <a:lstStyle/>
        <a:p>
          <a:endParaRPr lang="en-US"/>
        </a:p>
      </dgm:t>
    </dgm:pt>
    <dgm:pt modelId="{26173CC2-8355-4E1F-9490-446D786F7B53}" type="sibTrans" cxnId="{7413FC2C-014E-4AF7-8BA8-610E779BAC3B}">
      <dgm:prSet/>
      <dgm:spPr/>
      <dgm:t>
        <a:bodyPr/>
        <a:lstStyle/>
        <a:p>
          <a:endParaRPr lang="en-US"/>
        </a:p>
      </dgm:t>
    </dgm:pt>
    <dgm:pt modelId="{485DE9AC-2F91-4ACF-A2BA-6404052CAC5F}">
      <dgm:prSet custT="1"/>
      <dgm:spPr/>
      <dgm:t>
        <a:bodyPr/>
        <a:lstStyle/>
        <a:p>
          <a:pPr rtl="0"/>
          <a:r>
            <a:rPr lang="en-US" sz="2400" dirty="0" smtClean="0"/>
            <a:t>Top markets: academia, government labs, defense, manufacturing, bio/life science, oil/gas exploration</a:t>
          </a:r>
          <a:endParaRPr lang="en-US" sz="2400" dirty="0"/>
        </a:p>
      </dgm:t>
    </dgm:pt>
    <dgm:pt modelId="{6DF1DB3C-F722-4A8F-959F-D8D8DC22CFFF}" type="parTrans" cxnId="{3187F951-BCD9-420F-9CB4-EB4ABCE0044A}">
      <dgm:prSet/>
      <dgm:spPr/>
      <dgm:t>
        <a:bodyPr/>
        <a:lstStyle/>
        <a:p>
          <a:endParaRPr lang="en-US"/>
        </a:p>
      </dgm:t>
    </dgm:pt>
    <dgm:pt modelId="{40D0A2A7-A82C-453A-9832-BF5BB8274D2A}" type="sibTrans" cxnId="{3187F951-BCD9-420F-9CB4-EB4ABCE0044A}">
      <dgm:prSet/>
      <dgm:spPr/>
      <dgm:t>
        <a:bodyPr/>
        <a:lstStyle/>
        <a:p>
          <a:endParaRPr lang="en-US"/>
        </a:p>
      </dgm:t>
    </dgm:pt>
    <dgm:pt modelId="{783D84F2-F106-4108-8AEE-C977FDB3CAFB}">
      <dgm:prSet custT="1"/>
      <dgm:spPr/>
      <dgm:t>
        <a:bodyPr/>
        <a:lstStyle/>
        <a:p>
          <a:pPr rtl="0"/>
          <a:r>
            <a:rPr lang="en-US" sz="2400" dirty="0" smtClean="0"/>
            <a:t>High Performance Business Computing (HPBC)</a:t>
          </a:r>
          <a:endParaRPr lang="en-US" sz="2400" dirty="0"/>
        </a:p>
      </dgm:t>
    </dgm:pt>
    <dgm:pt modelId="{A96CD80D-8047-4096-AEE5-3A9E080DA76E}" type="parTrans" cxnId="{2C12B739-7B3D-430D-8AB7-060EE5602407}">
      <dgm:prSet/>
      <dgm:spPr/>
      <dgm:t>
        <a:bodyPr/>
        <a:lstStyle/>
        <a:p>
          <a:endParaRPr lang="en-US"/>
        </a:p>
      </dgm:t>
    </dgm:pt>
    <dgm:pt modelId="{9F485DD4-B3B1-48A1-AA09-36E7CE7D7EFE}" type="sibTrans" cxnId="{2C12B739-7B3D-430D-8AB7-060EE5602407}">
      <dgm:prSet/>
      <dgm:spPr/>
      <dgm:t>
        <a:bodyPr/>
        <a:lstStyle/>
        <a:p>
          <a:endParaRPr lang="en-US"/>
        </a:p>
      </dgm:t>
    </dgm:pt>
    <dgm:pt modelId="{36B2F664-C9D3-4D01-9334-2AB43FA11291}">
      <dgm:prSet custT="1"/>
      <dgm:spPr/>
      <dgm:t>
        <a:bodyPr/>
        <a:lstStyle/>
        <a:p>
          <a:pPr rtl="0"/>
          <a:r>
            <a:rPr lang="en-US" sz="2400" dirty="0" smtClean="0"/>
            <a:t>Applications include trading, pricing, risk management, logistics, fraud detection, online games, analytics, …</a:t>
          </a:r>
          <a:endParaRPr lang="en-US" sz="2400" dirty="0"/>
        </a:p>
      </dgm:t>
    </dgm:pt>
    <dgm:pt modelId="{7AE0C3FF-A4B8-4C29-94B9-C204871CC34F}" type="parTrans" cxnId="{282B1073-0739-457B-9E5B-5B3A70460122}">
      <dgm:prSet/>
      <dgm:spPr/>
      <dgm:t>
        <a:bodyPr/>
        <a:lstStyle/>
        <a:p>
          <a:endParaRPr lang="en-US"/>
        </a:p>
      </dgm:t>
    </dgm:pt>
    <dgm:pt modelId="{6277BD10-2865-42D6-AED9-E26FCC4D6449}" type="sibTrans" cxnId="{282B1073-0739-457B-9E5B-5B3A70460122}">
      <dgm:prSet/>
      <dgm:spPr/>
      <dgm:t>
        <a:bodyPr/>
        <a:lstStyle/>
        <a:p>
          <a:endParaRPr lang="en-US"/>
        </a:p>
      </dgm:t>
    </dgm:pt>
    <dgm:pt modelId="{D76AFF5A-D558-40FE-ADB0-83AE4F4B0F55}">
      <dgm:prSet custT="1"/>
      <dgm:spPr/>
      <dgm:t>
        <a:bodyPr/>
        <a:lstStyle/>
        <a:p>
          <a:pPr rtl="0"/>
          <a:r>
            <a:rPr lang="en-US" sz="2400" dirty="0" smtClean="0"/>
            <a:t>Top markets: financial services, ultrascale internet, online games, retail, entertainment</a:t>
          </a:r>
          <a:endParaRPr lang="en-US" sz="2400" dirty="0"/>
        </a:p>
      </dgm:t>
    </dgm:pt>
    <dgm:pt modelId="{D03174F4-6D8E-409D-BE17-76AF41BED2F3}" type="parTrans" cxnId="{C3BF69CD-CFE5-447A-8222-0DF9C8569D7E}">
      <dgm:prSet/>
      <dgm:spPr/>
      <dgm:t>
        <a:bodyPr/>
        <a:lstStyle/>
        <a:p>
          <a:endParaRPr lang="en-US"/>
        </a:p>
      </dgm:t>
    </dgm:pt>
    <dgm:pt modelId="{BD2A27DB-B081-4221-97F2-1E1FE7593308}" type="sibTrans" cxnId="{C3BF69CD-CFE5-447A-8222-0DF9C8569D7E}">
      <dgm:prSet/>
      <dgm:spPr/>
      <dgm:t>
        <a:bodyPr/>
        <a:lstStyle/>
        <a:p>
          <a:endParaRPr lang="en-US"/>
        </a:p>
      </dgm:t>
    </dgm:pt>
    <dgm:pt modelId="{71B5245E-D8F1-499D-B58B-506D994B0ADC}" type="pres">
      <dgm:prSet presAssocID="{A2094854-CFFA-4E26-97EA-A099FF08DB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A91F53-781C-41FD-9657-00457C74C511}" type="pres">
      <dgm:prSet presAssocID="{BAF07FD6-9F0A-4D42-BCC0-598E8F80F12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CE179C-4DD1-477F-9862-7B1424B1922F}" type="pres">
      <dgm:prSet presAssocID="{BAF07FD6-9F0A-4D42-BCC0-598E8F80F12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78545-661D-4C69-8296-F9CA29724BB0}" type="pres">
      <dgm:prSet presAssocID="{783D84F2-F106-4108-8AEE-C977FDB3CA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99DBC-F7DA-49B5-B455-CDD357329BF7}" type="pres">
      <dgm:prSet presAssocID="{783D84F2-F106-4108-8AEE-C977FDB3CAF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12B739-7B3D-430D-8AB7-060EE5602407}" srcId="{A2094854-CFFA-4E26-97EA-A099FF08DBA0}" destId="{783D84F2-F106-4108-8AEE-C977FDB3CAFB}" srcOrd="1" destOrd="0" parTransId="{A96CD80D-8047-4096-AEE5-3A9E080DA76E}" sibTransId="{9F485DD4-B3B1-48A1-AA09-36E7CE7D7EFE}"/>
    <dgm:cxn modelId="{C3BF69CD-CFE5-447A-8222-0DF9C8569D7E}" srcId="{783D84F2-F106-4108-8AEE-C977FDB3CAFB}" destId="{D76AFF5A-D558-40FE-ADB0-83AE4F4B0F55}" srcOrd="1" destOrd="0" parTransId="{D03174F4-6D8E-409D-BE17-76AF41BED2F3}" sibTransId="{BD2A27DB-B081-4221-97F2-1E1FE7593308}"/>
    <dgm:cxn modelId="{C88C8D37-E5D6-4AB4-9457-DF75C3020692}" srcId="{A2094854-CFFA-4E26-97EA-A099FF08DBA0}" destId="{BAF07FD6-9F0A-4D42-BCC0-598E8F80F128}" srcOrd="0" destOrd="0" parTransId="{87080A0C-48D9-4C8D-AECF-FD5564125175}" sibTransId="{C4528F9D-1ACE-4F79-AEA5-AE397234554F}"/>
    <dgm:cxn modelId="{3187F951-BCD9-420F-9CB4-EB4ABCE0044A}" srcId="{BAF07FD6-9F0A-4D42-BCC0-598E8F80F128}" destId="{485DE9AC-2F91-4ACF-A2BA-6404052CAC5F}" srcOrd="1" destOrd="0" parTransId="{6DF1DB3C-F722-4A8F-959F-D8D8DC22CFFF}" sibTransId="{40D0A2A7-A82C-453A-9832-BF5BB8274D2A}"/>
    <dgm:cxn modelId="{7413FC2C-014E-4AF7-8BA8-610E779BAC3B}" srcId="{BAF07FD6-9F0A-4D42-BCC0-598E8F80F128}" destId="{567012B7-4657-412B-BB69-E55D19E33F0B}" srcOrd="0" destOrd="0" parTransId="{2E6FA5F8-649D-4E8B-9D4B-495290F6A0BB}" sibTransId="{26173CC2-8355-4E1F-9490-446D786F7B53}"/>
    <dgm:cxn modelId="{4AA35862-0E40-4649-971E-056DDE48D03E}" type="presOf" srcId="{A2094854-CFFA-4E26-97EA-A099FF08DBA0}" destId="{71B5245E-D8F1-499D-B58B-506D994B0ADC}" srcOrd="0" destOrd="0" presId="urn:microsoft.com/office/officeart/2005/8/layout/vList2"/>
    <dgm:cxn modelId="{7F5175AA-7840-403D-AFF7-4B9164F081F0}" type="presOf" srcId="{485DE9AC-2F91-4ACF-A2BA-6404052CAC5F}" destId="{DBCE179C-4DD1-477F-9862-7B1424B1922F}" srcOrd="0" destOrd="1" presId="urn:microsoft.com/office/officeart/2005/8/layout/vList2"/>
    <dgm:cxn modelId="{98C41FAB-E680-442A-B403-53B7346B965C}" type="presOf" srcId="{567012B7-4657-412B-BB69-E55D19E33F0B}" destId="{DBCE179C-4DD1-477F-9862-7B1424B1922F}" srcOrd="0" destOrd="0" presId="urn:microsoft.com/office/officeart/2005/8/layout/vList2"/>
    <dgm:cxn modelId="{07B22869-987B-4442-BC9C-CF795EA4EAB4}" type="presOf" srcId="{D76AFF5A-D558-40FE-ADB0-83AE4F4B0F55}" destId="{F4899DBC-F7DA-49B5-B455-CDD357329BF7}" srcOrd="0" destOrd="1" presId="urn:microsoft.com/office/officeart/2005/8/layout/vList2"/>
    <dgm:cxn modelId="{35CCFEB0-53F7-427F-81FB-09367648C30C}" type="presOf" srcId="{BAF07FD6-9F0A-4D42-BCC0-598E8F80F128}" destId="{7EA91F53-781C-41FD-9657-00457C74C511}" srcOrd="0" destOrd="0" presId="urn:microsoft.com/office/officeart/2005/8/layout/vList2"/>
    <dgm:cxn modelId="{3BEA54E7-2847-44BD-9739-CD1DE3C5FAC9}" type="presOf" srcId="{783D84F2-F106-4108-8AEE-C977FDB3CAFB}" destId="{90278545-661D-4C69-8296-F9CA29724BB0}" srcOrd="0" destOrd="0" presId="urn:microsoft.com/office/officeart/2005/8/layout/vList2"/>
    <dgm:cxn modelId="{7AFB727F-4B76-49A4-B143-FEC74A976753}" type="presOf" srcId="{36B2F664-C9D3-4D01-9334-2AB43FA11291}" destId="{F4899DBC-F7DA-49B5-B455-CDD357329BF7}" srcOrd="0" destOrd="0" presId="urn:microsoft.com/office/officeart/2005/8/layout/vList2"/>
    <dgm:cxn modelId="{282B1073-0739-457B-9E5B-5B3A70460122}" srcId="{783D84F2-F106-4108-8AEE-C977FDB3CAFB}" destId="{36B2F664-C9D3-4D01-9334-2AB43FA11291}" srcOrd="0" destOrd="0" parTransId="{7AE0C3FF-A4B8-4C29-94B9-C204871CC34F}" sibTransId="{6277BD10-2865-42D6-AED9-E26FCC4D6449}"/>
    <dgm:cxn modelId="{CE7F1080-D7C4-401F-96C5-79A19D120604}" type="presParOf" srcId="{71B5245E-D8F1-499D-B58B-506D994B0ADC}" destId="{7EA91F53-781C-41FD-9657-00457C74C511}" srcOrd="0" destOrd="0" presId="urn:microsoft.com/office/officeart/2005/8/layout/vList2"/>
    <dgm:cxn modelId="{16BA7DA8-FE35-4D51-ABFD-E829BC50850E}" type="presParOf" srcId="{71B5245E-D8F1-499D-B58B-506D994B0ADC}" destId="{DBCE179C-4DD1-477F-9862-7B1424B1922F}" srcOrd="1" destOrd="0" presId="urn:microsoft.com/office/officeart/2005/8/layout/vList2"/>
    <dgm:cxn modelId="{89D9CE50-6C6A-4B10-8568-10BAAD6F99BA}" type="presParOf" srcId="{71B5245E-D8F1-499D-B58B-506D994B0ADC}" destId="{90278545-661D-4C69-8296-F9CA29724BB0}" srcOrd="2" destOrd="0" presId="urn:microsoft.com/office/officeart/2005/8/layout/vList2"/>
    <dgm:cxn modelId="{B0167CFB-A001-43EA-9F40-5938B8E2E239}" type="presParOf" srcId="{71B5245E-D8F1-499D-B58B-506D994B0ADC}" destId="{F4899DBC-F7DA-49B5-B455-CDD357329BF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A91F53-781C-41FD-9657-00457C74C511}">
      <dsp:nvSpPr>
        <dsp:cNvPr id="0" name=""/>
        <dsp:cNvSpPr/>
      </dsp:nvSpPr>
      <dsp:spPr>
        <a:xfrm>
          <a:off x="0" y="34801"/>
          <a:ext cx="82296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High Performance Technical Computing (HPTC)</a:t>
          </a:r>
          <a:endParaRPr lang="en-US" sz="2400" kern="1200" dirty="0"/>
        </a:p>
      </dsp:txBody>
      <dsp:txXfrm>
        <a:off x="0" y="34801"/>
        <a:ext cx="8229600" cy="767520"/>
      </dsp:txXfrm>
    </dsp:sp>
    <dsp:sp modelId="{DBCE179C-4DD1-477F-9862-7B1424B1922F}">
      <dsp:nvSpPr>
        <dsp:cNvPr id="0" name=""/>
        <dsp:cNvSpPr/>
      </dsp:nvSpPr>
      <dsp:spPr>
        <a:xfrm>
          <a:off x="0" y="802321"/>
          <a:ext cx="8229600" cy="1082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Applications in science and engineering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Top markets: academia, government labs, defense, manufacturing, bio/life science, oil/gas exploration</a:t>
          </a:r>
          <a:endParaRPr lang="en-US" sz="2400" kern="1200" dirty="0"/>
        </a:p>
      </dsp:txBody>
      <dsp:txXfrm>
        <a:off x="0" y="802321"/>
        <a:ext cx="8229600" cy="1082092"/>
      </dsp:txXfrm>
    </dsp:sp>
    <dsp:sp modelId="{90278545-661D-4C69-8296-F9CA29724BB0}">
      <dsp:nvSpPr>
        <dsp:cNvPr id="0" name=""/>
        <dsp:cNvSpPr/>
      </dsp:nvSpPr>
      <dsp:spPr>
        <a:xfrm>
          <a:off x="0" y="1884414"/>
          <a:ext cx="82296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High Performance Business Computing (HPBC)</a:t>
          </a:r>
          <a:endParaRPr lang="en-US" sz="2400" kern="1200" dirty="0"/>
        </a:p>
      </dsp:txBody>
      <dsp:txXfrm>
        <a:off x="0" y="1884414"/>
        <a:ext cx="8229600" cy="767520"/>
      </dsp:txXfrm>
    </dsp:sp>
    <dsp:sp modelId="{F4899DBC-F7DA-49B5-B455-CDD357329BF7}">
      <dsp:nvSpPr>
        <dsp:cNvPr id="0" name=""/>
        <dsp:cNvSpPr/>
      </dsp:nvSpPr>
      <dsp:spPr>
        <a:xfrm>
          <a:off x="0" y="2651934"/>
          <a:ext cx="8229600" cy="140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Applications include trading, pricing, risk management, logistics, fraud detection, online games, analytics, …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Top markets: financial services, ultrascale internet, online games, retail, entertainment</a:t>
          </a:r>
          <a:endParaRPr lang="en-US" sz="2400" kern="1200" dirty="0"/>
        </a:p>
      </dsp:txBody>
      <dsp:txXfrm>
        <a:off x="0" y="2651934"/>
        <a:ext cx="8229600" cy="1400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9B67E1A3-CD46-4F61-B91C-BE5841712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DA91-2404-4DA6-8D86-19D13AA8DD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DA91-2404-4DA6-8D86-19D13AA8DD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360_logo_053101_R1_OL_CMYK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400" y="6316663"/>
            <a:ext cx="17224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6" descr="I360_logo_053101_R1_OL_CMYK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400" y="6316663"/>
            <a:ext cx="17224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 descr="colorscheme-15_1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8959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8" descr="ColorScheme-9-c_0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600200"/>
            <a:ext cx="914400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21" descr="colorscheme-15_0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76256" y="2725233"/>
            <a:ext cx="4510520" cy="1274195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b="1" dirty="0" smtClean="0"/>
              <a:t>Cost Models for HPC and Supercomputing</a:t>
            </a:r>
            <a:endParaRPr lang="en-US" dirty="0" smtClean="0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359400"/>
            <a:ext cx="8686800" cy="396875"/>
          </a:xfrm>
          <a:effectLst>
            <a:outerShdw dist="17961" dir="2700000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Actionable Market Intelligence for High Performance Computing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2819400" y="193675"/>
            <a:ext cx="632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solidFill>
                  <a:schemeClr val="hlink"/>
                </a:solidFill>
                <a:latin typeface="Hailsten" pitchFamily="2" charset="0"/>
              </a:rPr>
              <a:t>Addison Snell, </a:t>
            </a:r>
            <a:r>
              <a:rPr lang="en-US" sz="1800" i="1" dirty="0">
                <a:solidFill>
                  <a:schemeClr val="hlink"/>
                </a:solidFill>
                <a:latin typeface="Hailsten" pitchFamily="2" charset="0"/>
              </a:rPr>
              <a:t>addison@Intersect360.com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354013" y="6399213"/>
            <a:ext cx="2438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800" dirty="0" smtClean="0">
                <a:solidFill>
                  <a:schemeClr val="hlink"/>
                </a:solidFill>
                <a:latin typeface="Hailsten" pitchFamily="2" charset="0"/>
              </a:rPr>
              <a:t>January 2013</a:t>
            </a:r>
            <a:endParaRPr lang="en-US" sz="1800" i="1" dirty="0">
              <a:solidFill>
                <a:schemeClr val="hlink"/>
              </a:solidFill>
              <a:latin typeface="Hailsten" pitchFamily="2" charset="0"/>
            </a:endParaRPr>
          </a:p>
        </p:txBody>
      </p:sp>
      <p:pic>
        <p:nvPicPr>
          <p:cNvPr id="3078" name="Picture 6" descr="I360_logo-vertical_053101_R1_OL_CMY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8" y="2284413"/>
            <a:ext cx="2684462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Digression on HPC and Public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Cost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Barriers</a:t>
            </a:r>
            <a:endParaRPr lang="en-US" dirty="0"/>
          </a:p>
        </p:txBody>
      </p:sp>
      <p:pic>
        <p:nvPicPr>
          <p:cNvPr id="5" name="Picture 4" descr="queen of fr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6038" y="2401993"/>
            <a:ext cx="2531053" cy="3392133"/>
          </a:xfrm>
          <a:prstGeom prst="rect">
            <a:avLst/>
          </a:prstGeom>
        </p:spPr>
      </p:pic>
      <p:sp>
        <p:nvSpPr>
          <p:cNvPr id="40962" name="AutoShape 2" descr="data:image/jpeg;base64,/9j/4AAQSkZJRgABAQAAAQABAAD/2wCEAAkGBhEQERMQERQUExUVFRUZFhgXFxcYFRYVGRYXGRcYGBoXGyYgGBkkGhgXHzEgJScpLC4sGB8xNTAqNScsLDUBCQoKDgwOGg8PGiwkHyU0LykpLTUpLywxKi8uLi4sLDIsLDQsLCk0LzQsKSwsKjAvLCwsLSwsLC80LCwsLSwsLP/AABEIAPIA0AMBIgACEQEDEQH/xAAcAAEAAgMBAQEAAAAAAAAAAAAABQYDBAcCAQj/xABKEAACAQMCBAMEBQcJBQkBAAABAgMABBESIQUGEzEiQVEUMmFxI0JSYoEHM0NygpGhRFNjc4OSk7HSFSQ0wdGUoqOys7TD8PEW/8QAGgEBAAMBAQEAAAAAAAAAAAAAAAIEBQMBBv/EAC0RAAICAQMCBQMEAwEAAAAAAAABAgMRBBIhMUETIjJRsQWBkWFx0eEVI6EU/9oADAMBAAIRAxEAPwDuNKUoBSlKAUpSgMU9ykYBdlUE4GogZPpvWH/a0H87F/fX/rUTa2cXEHNzLGksIyluHVWUrnxzAMCPGwAU/ZQEe9Wy3J3Dz3s7U/OCL/TQG03HLYd54R/aJ/1rBJzXYr713bD5zRj/ADasY5L4cP5Faf8AZ4v9NbEPLtonuW8C/qxRj/JaA0pOfOGL3vbX8JkP+RNYG/KNw7OFmMh9IoppT/4aGrClsi+6qj5ACslAVsc5l/zNlfy+hMAiU/jcMn+VezxHicg+jtIYfjPcZb+7AjD/AL9WGlAVmTg3E5fzl8kA8xb265/vzs/79IqA4dfC24jHAbq/uAzNGDMy9GSXBL6ToRCsajBCliWcDHhq3cf4oI1MYbQSpaRx3ihHvP8Arn3VHcsc4Ok1za7Sa7lV4Y5Q0TAQJCIjJEqEozAzeHRECw7gyTFsHTECAOwUqL5f48l4jNGsqaHKHqppOpdmwdw+DtlSRnNSlAKUpQClKUApSlAKUpQClKUApSlAKrd9cG/ka1hJ9nRiLqUHGsjvbRkdyfrsOwyvvE6de54lJxJ2t7R2jtkYrPcrsXIOGhtj6+TSjZey5bcWWwsY4I0hiUIiABVXYACgMsaBQFUAAAAAbAAdgB5CvVKUApSlAKUpQCtbiN+sEbStkgYwBuzMSAqqPNmYgAepFbNUrjXGFkd52YiC31aCvvM2Sjyr6sTqhj+PUfcBaAiOYL2RiItR6kjapCm51KwT6PPcRsVhiz3mYuR9GSZrgnCM6raPCRrpF06E+J1UBbWFu6xRphS3ffHvM5Fd4VDOzh8BLqdtMS91g0JpYgdjHawsUHk00sme4NdL4dYJBEkMYwqDAzuT6lj5sTkk+ZJNAZoYVRQiAKqgAAAAADsABsBXulKAUpSgFKUoBSlKAUpSgFKUoBVXuJH4mzRRMyWQJWWVSVe5IOGjhYbiHuGkG7bqvm1L+ZuIzPZxMVtoW03bqcGV8A+yoR2GCDIw3wQo3JIssUSooVQFVQAABgAAYAAHYAUB5tbVIkWONVREAVVUAKqjsAB2FZaUoBSlKAUpSgFKVgvrxIY3mkOlEVmY+iqMn+FAQvNnFyii3j1a5cA6DhwjHSAp8nc+FT5eN+0ZqqTN1Wjji0aEYCPH5tpMFRJj+aRUfSP5qB/51TWpcXkjl5pNaySu64X3091JhH99FaOzQ/zssreZrb4Xw83BSAaQJgysU91bRSqzsnosjJHbR/0UQYedAWPknh6lTeYOJFCW+r3haqSVc/elctMT3Opc9qtNeUQAAAAADAA7Aegr1QClKUApSlAKUpQClKUApSlAKh+beKPb2rtF+dcpFD/WyusaH4gFtR+Cmpiq1z2dEMFwwJS3uoJZMb6YwxV3wO4UPqPwU0BK8C4NHZ28dvHkhBux3Z2Jy7sfNmYlifU1IVjhuEdQyMrAgEFSCCD2II7islAKUpQCvEsoVSzEBVBJJ2AA3JPwxXuqx+Uab/cHhBw1w8NuN9yJpUjcD18DN+FAbPLnNXtryKIXjUJHJGzFfpI5C4RtIOUJ0E4O+COx2qeqncDuooL+8DukeqK0KhmVcqBOu2T5EH99WP8A25bfz8P+In/WvESksPBvVUefuJsqpDGAzbSafJnEiR2yH4NcvET92N6sScZt2OBNET8JEP8Azqi8xSPLd3Dp0mEEloGEkoiTp+z3LKxfuAJZ1Y43wu2+K9Ilb4fIk8jlXYW8KlOr9boRF43mGNzLLI0wTG5eZ27xLXUuXOGGJDI6BJJdOUGMRRqMRQjG2EXbbbUXPnVb5L5Q0LHkYgiKuuVKtczqMLMyndIYwAsUZ32DHcA1fKAUpSgFKUoBSlKAUpSgFKUoBSlKAV8Ir7SgIqTlOxb3rS2Pzhj/ANNY15NsB2tYB8o1H+QqZpQEOOT7EfyaH+4K8ycmWLd7eP8AAY/yqapQHNuI8p268RMadeKOO1EjCO5uF1O8rKvaTbSsT7DHvfCnA+Gww2q3t2TI5Am1ys0zRKTqjjjLksNIKjbdm9SanOeYWha2vYh4kmihl9Ht5pAhB/VdkcHywfU1o85QD2YPuBBPbS4GwxHPGTkeahcnHwHpUJdS1VjbnHKJDg3LCzu95ewRF5ERY4pESQwxIXIDEg/SMXJYDYYA3xmpheWbMdra3H9jH/pqTpUys228sjTy1Z9vZrf/AAo/9NeYOVbKOQSpa26SDsyxRhh8iF2qUrVj4pE0z24cGVEV2Ud1VywUn56T/wDTQ8NqlaXDeMQ3PUMLiQRyGNiO2sKrEA+ezDcbVntr2OTWI3V9DlHwc6XABKn0IyNvjQGalKUApSlAKUpQClKUApSlAKUpQClKUApSlAKUpQEBzw2LNz/SW3/uYsVr8WsRPBNAf0kbp8tSkZ/jXr8oL4swPtXNkv77uE/8q2DXOZb0/RmzyxxI3NpBM3vNGuv4SAaZB+Dhh+FSlVfkybTJe2v81cdRB/R3CiX/ANTrD8Kx8+cYlRFtbdikso3de6JkLsfqknJz3CpIRuBUpSUY7mVmsPB6595wSyhCrLGk0joijZpFVj4nWPcsQM42IyRnIrnYsCzmQW/EGDKRIdEgE2W1EyhiHkOR5jHw7Vp8F5ZBijuYpHge7LkMsbzXxtlwFMekMVd93eXy1Ko22rpnALdI4EjSSWVUyuqYkyjBIKvlVIIO2CMioN55LVMccPByy74ejTMULK7GPEJVoJFCR6RjOlyuVA8BGNWckDFTPBuN31lNMLeMsjTKxjcKICvSiVmWXIdXyp3wwON186necbqVGBuLWGfh+F6rZJniJ7y6TsFU43XcDfIrT4jweWyy4ZprXzZjqmgH3j+li+97y+eRuPOV0O2IybUi2co84NeT3MUhhRoygSNWJkwV1OxLY1galGQowc58qtdcG6CJMQZpwEd59atGgjYgyFsquvTpOnVnB93feuk/ky4l1bVg7ytMJC8iyszugk8UQBYnw9PSP1g/nmukZZKltW3ldC4UpSpHAUpSgFKUoBSlKAUpSgFKUoBSlKAUpSgKj+U68jitYTIwXN5Z4z5kTqx37DCqxydtq2ZuIRIuppEVfUsoH+e9SHMvAxdwGPOl1OuJtiFkUELqB2ZCCVZT3ViPjXNLXl4ssc8PD7JJCMllVSobsfCxQoQcgjfBHc16q95Ces/8y5Wc/qWjgvE0W/acpIsdykMEbt4Q0sZmceA+IKVbAc43Xtgg1k58EkR1QYM12i2sfrG2ZGMv6qRvKx+S+tVvjHDrtY/a7uRSLeSCVUhH5tElRpWU42bphvU4yAQCQbBzG8ktzO8GGeGxHs3YjqTtKSwzsSRDEBnb8DUb6o7dr6EdJe9Q3J4znsQnL15cw3kjJHHHaQlop5ZMZjggQLFEviBTylGFOoynyFSPEOM+zWxmlcW7XM5IL94lkYkEr5usK50/aGKy8C4TYsBNEiySeEu8mWn1r26uvxK4PkcYPbFeeZ+DxTy20lysrwRGXWItepWYKFZhH4mTSHQ43HUz2yRDOeDR2OKcjZ4jwWGAW7QvI8dy3SlDyvKsqSQyMH8ZOG8IOVwCC2R2xl4kJEiSCDJdlKKcjIVEJJywwDgBQSCMuCQRtWTrG6ljcI0UEGeirKULuVKdTQQCiKhZVBAJ1McAAZ8Xlqs1zHC5ID212uxwTqMCnHxAJrjqJ7YOSENyhlnMJl6aPw8l5VKRyQMCQZIS4DEYDt0lcNjKktGAcGvVndW6XUCzSOql4Rds9yQw7tHFsQGCuQW22U+WTUzzVZ6J45NOHjuFIxsEgJ6LA+RzG9qoH3SfXMZx29CSBFXpAtH1ZxGxOhnAk0sinBVNRLHttgEnIhp7N8Uya81bz24Oz8I4/b3YdraRZVRtLMuSobvjVjBPrjtUhWhwJ4Wt4jbqUiKgxqUZPD5HSwBGe+4yc58636ulAUpSgFKUoBSlKAUpSgFKUoBSlKAUpSgFVMJ0bueD6smJ4/2jpmUfKQBv7YVbKr3OEOhYrsfyd/H/AFEmEl/BfBJ/ZVOuW2RV1dXi1Nd+qPrKCCCAQdiD2I9DVV4PP7PfLZMf5OUiz3aKJy8Pzwkksf8AY586tdVTnwxRC3vDnrW8odNIyxi2FwGx2j6RJLHYEL64Ni6O6Jj/AE291XpdnwbrxWE94Q6Ri7h04z4ZSpGVIIIMiY8t8YINT8jBQWY4A3JOwA9ST2rlP5Suan4fxGM9CK6gnt49cUqhldkkkCshwdDgN3Ge/btWpFzNHxAx2tpwzoNM/TaWWRphCMHqNHG4xqVQxBxsQNs1n4XufYb5ZaUcnUuCccivI+rCSV1Mu4xup7jyKkYIIJBBFR3Ok/s8UV8DpNrNG5+9E7CKZPxR8/NVqctbZYkWNBpRFCqB2CqMAfuFQPOnLKX0arK83SVgWhjwOs2cKCcZG5G/Yd9u9QaUlhnSSbjg1Oduc7CWxmCTxFtURQal1MVkgkOkd8gMNu+3wqqvZC3vIHDxRwdbqOs2Ut9edzJJqOpskFUIxlfLc1KjgSWlnJAsQEk/VhggjjVtYI0CR8qZW0g62dmGABsuQtWjknk6PpRT3JM8sZZADjpI0TtEXRPNjozqbJGdsVy09MafJF/qV21CLT6su6nO4r7SlXSqKUpQClKUApSlAKUpQClKUApSlAKUpQCsdxbrIjRuMqylWHqpGCP3GslKAqHCZSsbRSnx27GNyfMKAUc/rRlH/aNU/mG2a5tppSPpJoEKZ3CrN1WUYO3gtomOPtzM3cLi483WnSkE42SdfZ5j5KzZEEh/aYxn9dPs1BTMxsLK6RclWs0ljxuTGJraeL9bLlR8cV2lJyijO0+njTbN/dft3Mt/ynHf21mzsUlijRo5AAxBaNQwIPvA7HuDkAg1t8t8pR2fi1GSTTp1kBQq99KKM6QSATuScDJ2FYLHijWVsnXSSW3jjHTuoVMiPAANDSIvjjcLjV4SuxOfIZTx64uPDZ2zjP6W5VoYwPVYz9LIfhhR96qbjzk+khd5dqfHsT0kgUFmIAAJJJwABuSSewqA4fLe3Sve2zw+zsCIkZHd2RM/SrodfFIScIcbKnYkio+8gQOIZ7mS+uDuLcaVhyN1MkUYwkQODmRj2+scCtnlvl25slZIJ1iXES4MSuH6cSoZfeGl2IOe+yr511rqcuTO1euhS1FvBF2HB+ONqmeMRuZEErBohcPbGIFoockpHpcnGCPFgkkgk2nl2dEVYLGb82P+Fug6TIPMBmHUAz9YiQehxXheCMcmW5vJGPc9eSIfgkBRQPwqL49wFGAWS7nGAzqJNE+gIMs4MiF0xt4g47gZ3rotNt5Xczf8lVJ45/Bcf/6FI9rlWtz9p8GI/KVcoP2ip+FSkcgYBlIIPYg5BHwNcsi4/wAVttMCTJdFto0ntz1n2BbLLMAI01KGkc9yRudjuWSXcLF7iFLUHcy8PkfSh3y0tvKumRfVgrEfxEZLa8MvVS8WO6HQ6TSq7b8QvEVZFEN/CQCHhYRykeoVmMcnzDp8q3bHma3lYR6jFKf0UymKT9lXxrHxXI+NeEiVpSlAKUpQClKUApSlAKUpQClKUApSlAa/ELGOeJ4ZV1JIpVh6qRg1zbgavHJdcKuH3lchJD5XSqJIpNv52NUl/rIph5iuo1Sue+EKZoJ8lRIVgd17o+rqWko+8kwKj+uxUo+xyt4W72+O544bfPbZlCFoHLe0QAamgmziR4wPeGrOpB395ckkNH3vKkK/73A1xc2cvi6cVxORCPMxxxviSL1QbrvgMNht23FWbXcMumWIql/GucDA8F1GO5QqM/q/GPB2ls3hc3FkygudUkRP0E+frbZ6chH6Re/1g22Ou3dyuvdGf43hf6pt7X6ZL2MnBLe1WIG0WIRtuDGBhviSO5+e9SFR0VlFdO81qxtLsbzRMPC59ZowcOD5TIc/eOCteLjiUyfRGFVnJ8KvJpicebRyBDrA+zpDDzA712hYnwZ+o0c4eZPKff8AklKrHNEojkLt7phTPoES5iM34aHBPwX4Vs8GPEbprhS9rbmGURkdOWYnMaSBgTJGMYcDt5GtLjNvHGVe74tbBkJKxiGPDEqVZGjEjSSKVYgqpHl6VGVseh0p0NvEuMfub/AAHub6VjmQTLF8UiSKNkUegLO7fEn4VPVznhPLV08pm4cLyNiqq1xdkQ27Kp2WO2MbSSIASF1kEDHiq8wcH4kDh5bNx6iGZSfw6pH8apTTcmz6jTTjXVGD7Ir97y0bWd7u166pIczx27lXDZ/PRRnMcjfajZTq7jfY7cfHJpVaOaOO7tsH6a6j9kwwOMMjqep+sEQbbetbfCb+Z57uKbpDoPGg0askmMSFjq3AIdQB91tzWS3Fzdmb2d4IlikMf0kbyszpjUSqyJ0xk7dyRvsCKim+h0lGv1Fdj45LHIY7a+i0kDEYlgKKfRGuHkk+GMBdtgKkJeNcVgGs6pFG/wCaimGPlC0cn91WPwNb93ZXyDE1rBdp59Fgr/4Vx4T/AIn4VpcK5Ukkn1RLc2FsyN1Yg8aa5cqE6aKX6Xh1ZZSufDjzNe8kX4eCy8o8zLxC2W4UKDqdSFbUMq7LqGQGCtpyAyqcHcVN1BjkyzVUWKPotGulJIiUlUemsHLjOSQ2oEk5BoTfW/2byP8AZiuB/wDFIf8ADqZWJylaPC+MxXIPTJ1KcOjArJG3o6HdT/A9wSK3qAUpSgFKUoBSlKAxzzrGrO7BVUEszEBVUDJJJ7ACtThXH7a7BNvNHMB30MGI+YG4/Gqb+UDipmmWwX82gWS49GYnMMR+G3UYfqeRNV6W1VmD7q6+7IpKyL8nXcfLtWhRoJXV7849jPv18abNmM+52Ko/j3DfabaWHsWU6T9lxujfMOFP4VVeD89vENF5l1HaZF8QH9Ki/wDmQY9VHerpaXscyCSJ1kRvdZSGU/IjaqltU6pYmsFuu2FscxeSiytIywcTtlzOsY1x5x1oW3kgP3gclSezD0Y17S+jt40uoTq4fN4s43tGJ3DDuIdWQR+jbIPh93e4cvTkuYD+jnZl/UmxMPwDO6/s1rkiwlknAzazEm6TGRGxGDcKPskbSL6eLybPV5wpxMetx3S01vTPD9jxxu+twyLqkNwAWhFupe4GfrKFB8B89XgPnmvXC+aIrvVY8ShCvrCZdQYZHxlVLAskVxjB6eskbYOdh55ehThkk0MccfSLNMxUHW1u7HpyIcnUkIIiKfVVVYe9g7fOHs9rHLdO0QimAFwj6SkowAsqoxw8igLlRu6jA8SpXCc9zNPTafwI4y2ZT+S/hZJJt9WrvqlmYHyGQ0hHapfhXLFnaf8ADW8MJ9UjVWPzYDJ/fVd4DxeaEKBm5t2XVGUYyt0/tQP3nQecbfSr5GQYq32d5HMiyRMHRuzA5B8j+OdsVAtGalKUBBcf5VS4PXidre5VcJMncgbhJVPhljz9Vhtk4IO9RnJ9vcNcy3EsL2+qGJJVbAWS5QtqeMAnKhcLrONQ0/Zq4UrzBLc8YFKUr0iKUpQEbxXgMdwVky0UyDwTRkCRPPGcYZPVGBU+laPDuPSRzLZ3oVZWz0ZVBENyBudIJPTlA3MZJ23UkZxv3vMNtCdLyAv9hAZJP8OMFv4VA33tHEZbXp28lvFBcpOZZ9KM4QONEcQJcag+MvpwM7UBb60YOO2sjdNJ4WfONKyIWyO4wDmqlzpDLPeJC0kaWsVs80sciyMsp1kHUkbprVAAcEkeIeE7YiJFt7hRrso7y3jC+C2DwNHq3V2s5NJbI7MGY4Gw717h9SO5J4OpUrlcHG34ZbtxC3uBeWKyKstsEk6lspOklWmkaRGU4zG+Bvtpro/B+MQ3cKXFu4kjkGVYfxBHkQdiD2NeEjdqK5l5gSygMrKZGJ0xxrjVJIc4UZ7diSTsACfKtjjHGYbOF7i4cRxoMkn+AA82PYAbk1yiXmebiU5uGheGFQVgWTAYIe7aRk63IGScAAADO5NjTUO6aj27lfU3qmDl37GVNRLO+7yMXc+rtufwGwHwArV4lO0YEg90bOPQNsH/AGWxn4E+lblal1FJcMLK3AeWXAbIJWKJshpZMdlAzgZyTgDNfTWONVfskfM1qVtnu2ZrSfqIjj6yq37wDXyGFonMtvI9vITkmMjS5/pIyCj/ADIz8RWvwqwmtY0tLlSksYI37OqsQHQ9mUjHbtnBxW9Xkdl9ab5TEt9FjS4aM8HN00dx1rxF0NEEeaENpyjEo0kZyyDDuCwLDcdhVzhmSRQ6MrqwyCpBVgfMEbEVRaiJ5Liwb2izbEZOZoDvEc95FXI0t66SM9/nRu0exZr6exNz8eWZer5LRxKyltzDAknStmmGicNplslIJkiTYhopANCg7IWHcBMTC2VpYtHHZ2bXlw0etW1o7iIEKGM9w/hTJACqT8BgVp8G5gg4nCybo+kFkz4l32kjbzAYbNjIIwQCMVhtZ+hKPDl0DJJEoxrR/E4hH2X0GVFHZ0lj+sKxrYbXlG1otQ5Lw5+pf9R69lvI5mlDQcLRwzSxoxuSxO3V0FVihbPeQZH2s1j4bObdzJam4aR5dM3XctHLMdh1VVALctjSJEUAEYddiBKTX8MemLXJNA8YljyS8ix+clu5y0qpkFkOWAOdwdNbr8Sis1CxL4XAZZMgqyYXBVs4IC4AydgqZwpDDiaJOcM4is6a1BUg4dG9+Nx7yMB2I/cQQRkEGtuqW9tfx3El4iA4AEkYwOuinsvrIoOpGOD3Ru+VttlepNGksZ1I6hlPqD8+x+FAZ6UqI4hzNDFJ0E1Tz4z0YhqcA9i+4WJfi5UfOgJeozi3Mlta4E0qq7e7GMvK/wCpGgLt+ArUbh95c/n5fZoz+itz9IR6PORkfKMKfvGt7hXALa1z0IlQt7zd5H+Lu2Wc/Ek0BGpxi+uP+HtRAp7SXZw3zEEZLH5MyGvqcpGTe8uZ7n1QHowfLpw41D4Oz1YaUBgs7GKFQkSJGo7KihR+4VnpSgIPmfhEkojuLfHtEBYxhjhZEYASQsfJXAGD5Mqnyqj3fEgY5/Zo0tYpEALIpinW4QnrRSMvhjkXAAQ6dQY6XGc11Sq/xbgEiyteWZVZmUCWNsiK4C+7qI3SQDYSAHbYgjGJxlg5zhnlFYj5YLZfrRrcSJ9Hq1P14NA1RXSSYadN/PLpnZqp9rxW44AZpbVNVqJF9rs5GzJayPgK8cn14nGNMmDnYMMirQJ0vbpvaYZI5I3jjCojidFLqyiUjUukNqbWpXYEqWBNavMEwvHn6kDqEikhuowQ8rWrSnRMiruJIpEEoXByrnBOcVKSysnOEmnhlCufyo+0yNdXEMkulzp8S6IFJOgRodgdIGXO5Od+wqwcO4kt2hmtpifVGC4U47HA1Kfjkj51yvmbliWxkCviSJxqhmTeKaPyZD8u47ipLgfDb6zt04vGubfqGN8MD5gYdQcgE7A+uPUZt6bWOvEZekr6nRKzMo+r8nSZ7rREutiCWCszYBAGWckrgbIrbjbzrof5OLErbvcspQ3L9QBhhukFVI9Q8shdePLXVI4Fw5OI3tmp8UKI1y48mGFWJWHmCzkkeYUiux10+oX7peGui/j+zn9Po2x8R9Xn5/o0OM8Ehu4+nMufNWGzo3kyN9Vv/wAORtXOOK8Lms3Ec/iRjiOYDCP6K4/RyfDs31fsjq1Yrm2SVGjkVXRhhlYAqQfIg9xVTT6mdDzHp3Rb1GmhesS69mcnoyggg7g9x6ipfmDlCa1zJbBriHzj96eMfcz+eUfZPj9C3aoK0vElUPGwZfUeRHcEdwR6Hevo6NTXevK/sfOX6ayh+ZfcgLzhTW7iWFimDlWDaSp7YLb6TjbWQVYYVwdmqUn47c3SBSsftEW6ShmhlQ7HEkRVgyEhSdLYJAZcEAiRIzsa0P8AZYBAwGQe6DkNH/VsNwv3f3bbVyt0kZPoShe1hvqujNi15qRFWO8Q62mLPFCsmuOTJIvLRlXG4JLoCN9RA8RVrly7et1Y44wtzazK7xTxgGJZV3w6j8yzAnI7agcYLFRU0XAxkn51Jcn8vWkyzW5DwSqSyyQSPBI8TsT4jEw1lXLL4gcDR61lavReDHfF8fBsaTW+NLZJc/Jk4vzdcGboRgtMR4LdQGyVl0yRzeSKMfnDhWT4sNMnwi+j4PbtHe3CFmaSVIU1PJGrZZo0UeOVVOfpCozkk4pw/wDJglurJDe3saOxZ9LQrI5P25hF1G+erNVPjtratK1nZppt42PtUgZi91P26Tyk65ETctkkFiB9U1SqqlbJQiXbbY1Qc5Ff5m/LVf33U/2dBJHbRYMrgMZdGfrun5lTg+6c9/FXRPyT8UhaAxRqFDAXEZ21vHKzBhI3eSSOVJIy53IVCdzXLuPW83DLe5bh5CQ3KCO4jI1jSdShk1Z0nxlf2qyfkl5rMGmN8hrN5WK76jZy49pAHcmKREmx30iT0r26mVMtsjym6N0d0T9FUrzFKGAZSGBAIIOQQdwQR3Feq4nYUpSgFKUoBSlKAh+O8uLclZUYw3EYPTmUZIB7o69pIj5ofmMHBqrCa8a+jSST2eQBA0JY9GZFLGR7fKnq6gRsSrxlRnIO/Qa1OJ8KhuYzFMgdcg75BDDsykbqw8mBBFSUsEJQUjnfF+BLLNPbxW+UOZJLeZSLS4OFzLC67202WxrXuQdS+dc05k5I6cTewzXAh60S3VnLkS27uwWNnUHTKmogK4GO2CfLtfEuXL5Y2ihnM8ZxgO7Q3KYII03CKwfcfXTJGQSc1pRcrTXt3bTXcHQW0GQxlSSW4fwlAxjAAjVlDkHu2MADNeyw+URjuXDJfk3kpOHBj1DK7KiZ0hESNM6ERATgZYkkkkk1ZaUqLbk8s6JKKwhSlK8PRVR5p5AS4Y3NqwtrnzYDMU2OwnQe96ax4h6ntVupUoycXldSMoqSw1wcb60kcns9zGYJwMhScpIB9eJ+0i/xHmBWeunca4HBeRmK4QOucjyZGHZkYbow9Qc1znjXAZ+H5MhM1v5T48cY9J1Hl/SDb7QXudzS/UFPy28P3MPVfT3DzVcr2Nevsd1JC6Tw7yRnIGcB1Pvxn4MNs+RCnyr4Dncbg0rUnBTi4vozLhNwkpLqiR43z698vSsepDCdpZyCkpP1ooVO6kHwtIexBC5PiEVb26xqqIAqqMADsBUQtk8N4XjJ6cwy6fV1jZnX0bdT8QG88VLXc/Tjd/sqx/cM4qrpaI0xfHPdlrVXzukueOyNDmaRRaTFiMBd/gdS/wAe1c84k7+2rfWDuZpZLq5CqBqijWaVgWH9WrMQfL4GuschcuteSRyPva2z5LH+U3SkkkesaSEtnzYADZTUnzn+SRJTPc8O0QXE0UiSKwJjkEmC5Xf6KRhldW4wx2Gc1ja+5WWcduDZ0FLqr578kDyB+UddGuL80ozc2g3e2H1p7Qd3t/Nodyn1dtj2K2uUlRZI2Do6hlZTlWUjIII7givyO4ccSHsccloYXRR5vD0tKPLLjYHUCzfV3PlX6O5TzaXBsWZGSWL2mEx7RA69M6xjJ0oWaOULkgdVgCQBVAvlvpSlAKUpQClKUApSlAKUpQClKUApSlAKUpQCvhFfaUBQuY+RWizPw9QRuXtsgKfMmAnaNvue6func1ey4gkwOkkFTh1YFXRh3V1O6t8DXZarHNXIcF6espNvcgYWeMDUR9mRe0qfA/gRWhptdKryy5XwZ2p0MbfNHh/JSGjBIJG4OR8Dgj/ImtLjNk1wiWqHDXMscOR9VWbLt+CK5/Ctu6sby0yt5CSB2ngVpIWHqwUF4j8GGPjW9yRbteXkc8YYW9trYuVZRJMyNGqJqAyFVmYn9UVqX6qt0ycX1/JmUaSxXRUo9PwdJ4bw+O3ijgiULHGoVQPJQMD8fjWzSlfNn0hzvj1s3Db83qo5imbWSiM+JCipPE4jUkLIqROrYwJIsHAat/lrhSS3vtsNs1rBHFIkQZDE0skrI0knSO6IBGoGQCSzHHY1daUApSlAKUpQClKUApSlAKUpQClKUApSlAKUpQClKUApSlAfDQUpQH2lKUApSlAKUpQClK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4" name="AutoShape 4" descr="data:image/jpeg;base64,/9j/4AAQSkZJRgABAQAAAQABAAD/2wCEAAkGBhEQERMQERQUExUVFRUZFhgXFxcYFRYVGRYXGRcYGBoXGyYgGBkkGhgXHzEgJScpLC4sGB8xNTAqNScsLDUBCQoKDgwOGg8PGiwkHyU0LykpLTUpLywxKi8uLi4sLDIsLDQsLCk0LzQsKSwsKjAvLCwsLSwsLC80LCwsLSwsLP/AABEIAPIA0AMBIgACEQEDEQH/xAAcAAEAAgMBAQEAAAAAAAAAAAAABQYDBAcCAQj/xABKEAACAQMCBAMEBQcJBQkBAAABAgMABBESIQUGEzEiQVEUMmFxI0JSYoEHM0NygpGhRFNjc4OSk7HSFSQ0wdGUoqOys7TD8PEW/8QAGgEBAAMBAQEAAAAAAAAAAAAAAAIEBQMBBv/EAC0RAAICAQMCBQMEAwEAAAAAAAABAgMRBBIhMUETIjJRsQWBkWFx0eEVI6EU/9oADAMBAAIRAxEAPwDuNKUoBSlKAUpSgMU9ykYBdlUE4GogZPpvWH/a0H87F/fX/rUTa2cXEHNzLGksIyluHVWUrnxzAMCPGwAU/ZQEe9Wy3J3Dz3s7U/OCL/TQG03HLYd54R/aJ/1rBJzXYr713bD5zRj/ADasY5L4cP5Faf8AZ4v9NbEPLtonuW8C/qxRj/JaA0pOfOGL3vbX8JkP+RNYG/KNw7OFmMh9IoppT/4aGrClsi+6qj5ACslAVsc5l/zNlfy+hMAiU/jcMn+VezxHicg+jtIYfjPcZb+7AjD/AL9WGlAVmTg3E5fzl8kA8xb265/vzs/79IqA4dfC24jHAbq/uAzNGDMy9GSXBL6ToRCsajBCliWcDHhq3cf4oI1MYbQSpaRx3ihHvP8Arn3VHcsc4Ok1za7Sa7lV4Y5Q0TAQJCIjJEqEozAzeHRECw7gyTFsHTECAOwUqL5f48l4jNGsqaHKHqppOpdmwdw+DtlSRnNSlAKUpQClKUApSlAKUpQClKUApSlAKrd9cG/ka1hJ9nRiLqUHGsjvbRkdyfrsOwyvvE6de54lJxJ2t7R2jtkYrPcrsXIOGhtj6+TSjZey5bcWWwsY4I0hiUIiABVXYACgMsaBQFUAAAAAbAAdgB5CvVKUApSlAKUpQCtbiN+sEbStkgYwBuzMSAqqPNmYgAepFbNUrjXGFkd52YiC31aCvvM2Sjyr6sTqhj+PUfcBaAiOYL2RiItR6kjapCm51KwT6PPcRsVhiz3mYuR9GSZrgnCM6raPCRrpF06E+J1UBbWFu6xRphS3ffHvM5Fd4VDOzh8BLqdtMS91g0JpYgdjHawsUHk00sme4NdL4dYJBEkMYwqDAzuT6lj5sTkk+ZJNAZoYVRQiAKqgAAAAADsABsBXulKAUpSgFKUoBSlKAUpSgFKUoBVXuJH4mzRRMyWQJWWVSVe5IOGjhYbiHuGkG7bqvm1L+ZuIzPZxMVtoW03bqcGV8A+yoR2GCDIw3wQo3JIssUSooVQFVQAABgAAYAAHYAUB5tbVIkWONVREAVVUAKqjsAB2FZaUoBSlKAUpSgFKVgvrxIY3mkOlEVmY+iqMn+FAQvNnFyii3j1a5cA6DhwjHSAp8nc+FT5eN+0ZqqTN1Wjji0aEYCPH5tpMFRJj+aRUfSP5qB/51TWpcXkjl5pNaySu64X3091JhH99FaOzQ/zssreZrb4Xw83BSAaQJgysU91bRSqzsnosjJHbR/0UQYedAWPknh6lTeYOJFCW+r3haqSVc/elctMT3Opc9qtNeUQAAAAADAA7Aegr1QClKUApSlAKUpQClKUApSlAKh+beKPb2rtF+dcpFD/WyusaH4gFtR+Cmpiq1z2dEMFwwJS3uoJZMb6YwxV3wO4UPqPwU0BK8C4NHZ28dvHkhBux3Z2Jy7sfNmYlifU1IVjhuEdQyMrAgEFSCCD2II7islAKUpQCvEsoVSzEBVBJJ2AA3JPwxXuqx+Uab/cHhBw1w8NuN9yJpUjcD18DN+FAbPLnNXtryKIXjUJHJGzFfpI5C4RtIOUJ0E4O+COx2qeqncDuooL+8DukeqK0KhmVcqBOu2T5EH99WP8A25bfz8P+In/WvESksPBvVUefuJsqpDGAzbSafJnEiR2yH4NcvET92N6sScZt2OBNET8JEP8Azqi8xSPLd3Dp0mEEloGEkoiTp+z3LKxfuAJZ1Y43wu2+K9Ilb4fIk8jlXYW8KlOr9boRF43mGNzLLI0wTG5eZ27xLXUuXOGGJDI6BJJdOUGMRRqMRQjG2EXbbbUXPnVb5L5Q0LHkYgiKuuVKtczqMLMyndIYwAsUZ32DHcA1fKAUpSgFKUoBSlKAUpSgFKUoBSlKAV8Ir7SgIqTlOxb3rS2Pzhj/ANNY15NsB2tYB8o1H+QqZpQEOOT7EfyaH+4K8ycmWLd7eP8AAY/yqapQHNuI8p268RMadeKOO1EjCO5uF1O8rKvaTbSsT7DHvfCnA+Gww2q3t2TI5Am1ys0zRKTqjjjLksNIKjbdm9SanOeYWha2vYh4kmihl9Ht5pAhB/VdkcHywfU1o85QD2YPuBBPbS4GwxHPGTkeahcnHwHpUJdS1VjbnHKJDg3LCzu95ewRF5ERY4pESQwxIXIDEg/SMXJYDYYA3xmpheWbMdra3H9jH/pqTpUys228sjTy1Z9vZrf/AAo/9NeYOVbKOQSpa26SDsyxRhh8iF2qUrVj4pE0z24cGVEV2Ud1VywUn56T/wDTQ8NqlaXDeMQ3PUMLiQRyGNiO2sKrEA+ezDcbVntr2OTWI3V9DlHwc6XABKn0IyNvjQGalKUApSlAKUpQClKUApSlAKUpQClKUApSlAKUpQEBzw2LNz/SW3/uYsVr8WsRPBNAf0kbp8tSkZ/jXr8oL4swPtXNkv77uE/8q2DXOZb0/RmzyxxI3NpBM3vNGuv4SAaZB+Dhh+FSlVfkybTJe2v81cdRB/R3CiX/ANTrD8Kx8+cYlRFtbdikso3de6JkLsfqknJz3CpIRuBUpSUY7mVmsPB6595wSyhCrLGk0joijZpFVj4nWPcsQM42IyRnIrnYsCzmQW/EGDKRIdEgE2W1EyhiHkOR5jHw7Vp8F5ZBijuYpHge7LkMsbzXxtlwFMekMVd93eXy1Ko22rpnALdI4EjSSWVUyuqYkyjBIKvlVIIO2CMioN55LVMccPByy74ejTMULK7GPEJVoJFCR6RjOlyuVA8BGNWckDFTPBuN31lNMLeMsjTKxjcKICvSiVmWXIdXyp3wwON186necbqVGBuLWGfh+F6rZJniJ7y6TsFU43XcDfIrT4jweWyy4ZprXzZjqmgH3j+li+97y+eRuPOV0O2IybUi2co84NeT3MUhhRoygSNWJkwV1OxLY1galGQowc58qtdcG6CJMQZpwEd59atGgjYgyFsquvTpOnVnB93feuk/ky4l1bVg7ytMJC8iyszugk8UQBYnw9PSP1g/nmukZZKltW3ldC4UpSpHAUpSgFKUoBSlKAUpSgFKUoBSlKAUpSgKj+U68jitYTIwXN5Z4z5kTqx37DCqxydtq2ZuIRIuppEVfUsoH+e9SHMvAxdwGPOl1OuJtiFkUELqB2ZCCVZT3ViPjXNLXl4ssc8PD7JJCMllVSobsfCxQoQcgjfBHc16q95Ces/8y5Wc/qWjgvE0W/acpIsdykMEbt4Q0sZmceA+IKVbAc43Xtgg1k58EkR1QYM12i2sfrG2ZGMv6qRvKx+S+tVvjHDrtY/a7uRSLeSCVUhH5tElRpWU42bphvU4yAQCQbBzG8ktzO8GGeGxHs3YjqTtKSwzsSRDEBnb8DUb6o7dr6EdJe9Q3J4znsQnL15cw3kjJHHHaQlop5ZMZjggQLFEviBTylGFOoynyFSPEOM+zWxmlcW7XM5IL94lkYkEr5usK50/aGKy8C4TYsBNEiySeEu8mWn1r26uvxK4PkcYPbFeeZ+DxTy20lysrwRGXWItepWYKFZhH4mTSHQ43HUz2yRDOeDR2OKcjZ4jwWGAW7QvI8dy3SlDyvKsqSQyMH8ZOG8IOVwCC2R2xl4kJEiSCDJdlKKcjIVEJJywwDgBQSCMuCQRtWTrG6ljcI0UEGeirKULuVKdTQQCiKhZVBAJ1McAAZ8Xlqs1zHC5ID212uxwTqMCnHxAJrjqJ7YOSENyhlnMJl6aPw8l5VKRyQMCQZIS4DEYDt0lcNjKktGAcGvVndW6XUCzSOql4Rds9yQw7tHFsQGCuQW22U+WTUzzVZ6J45NOHjuFIxsEgJ6LA+RzG9qoH3SfXMZx29CSBFXpAtH1ZxGxOhnAk0sinBVNRLHttgEnIhp7N8Uya81bz24Oz8I4/b3YdraRZVRtLMuSobvjVjBPrjtUhWhwJ4Wt4jbqUiKgxqUZPD5HSwBGe+4yc58636ulAUpSgFKUoBSlKAUpSgFKUoBSlKAUpSgFVMJ0bueD6smJ4/2jpmUfKQBv7YVbKr3OEOhYrsfyd/H/AFEmEl/BfBJ/ZVOuW2RV1dXi1Nd+qPrKCCCAQdiD2I9DVV4PP7PfLZMf5OUiz3aKJy8Pzwkksf8AY586tdVTnwxRC3vDnrW8odNIyxi2FwGx2j6RJLHYEL64Ni6O6Jj/AE291XpdnwbrxWE94Q6Ri7h04z4ZSpGVIIIMiY8t8YINT8jBQWY4A3JOwA9ST2rlP5Suan4fxGM9CK6gnt49cUqhldkkkCshwdDgN3Ge/btWpFzNHxAx2tpwzoNM/TaWWRphCMHqNHG4xqVQxBxsQNs1n4XufYb5ZaUcnUuCccivI+rCSV1Mu4xup7jyKkYIIJBBFR3Ok/s8UV8DpNrNG5+9E7CKZPxR8/NVqctbZYkWNBpRFCqB2CqMAfuFQPOnLKX0arK83SVgWhjwOs2cKCcZG5G/Yd9u9QaUlhnSSbjg1Oduc7CWxmCTxFtURQal1MVkgkOkd8gMNu+3wqqvZC3vIHDxRwdbqOs2Ut9edzJJqOpskFUIxlfLc1KjgSWlnJAsQEk/VhggjjVtYI0CR8qZW0g62dmGABsuQtWjknk6PpRT3JM8sZZADjpI0TtEXRPNjozqbJGdsVy09MafJF/qV21CLT6su6nO4r7SlXSqKUpQClKUApSlAKUpQClKUApSlAKUpQCsdxbrIjRuMqylWHqpGCP3GslKAqHCZSsbRSnx27GNyfMKAUc/rRlH/aNU/mG2a5tppSPpJoEKZ3CrN1WUYO3gtomOPtzM3cLi483WnSkE42SdfZ5j5KzZEEh/aYxn9dPs1BTMxsLK6RclWs0ljxuTGJraeL9bLlR8cV2lJyijO0+njTbN/dft3Mt/ynHf21mzsUlijRo5AAxBaNQwIPvA7HuDkAg1t8t8pR2fi1GSTTp1kBQq99KKM6QSATuScDJ2FYLHijWVsnXSSW3jjHTuoVMiPAANDSIvjjcLjV4SuxOfIZTx64uPDZ2zjP6W5VoYwPVYz9LIfhhR96qbjzk+khd5dqfHsT0kgUFmIAAJJJwABuSSewqA4fLe3Sve2zw+zsCIkZHd2RM/SrodfFIScIcbKnYkio+8gQOIZ7mS+uDuLcaVhyN1MkUYwkQODmRj2+scCtnlvl25slZIJ1iXES4MSuH6cSoZfeGl2IOe+yr511rqcuTO1euhS1FvBF2HB+ONqmeMRuZEErBohcPbGIFoockpHpcnGCPFgkkgk2nl2dEVYLGb82P+Fug6TIPMBmHUAz9YiQehxXheCMcmW5vJGPc9eSIfgkBRQPwqL49wFGAWS7nGAzqJNE+gIMs4MiF0xt4g47gZ3rotNt5Xczf8lVJ45/Bcf/6FI9rlWtz9p8GI/KVcoP2ip+FSkcgYBlIIPYg5BHwNcsi4/wAVttMCTJdFto0ntz1n2BbLLMAI01KGkc9yRudjuWSXcLF7iFLUHcy8PkfSh3y0tvKumRfVgrEfxEZLa8MvVS8WO6HQ6TSq7b8QvEVZFEN/CQCHhYRykeoVmMcnzDp8q3bHma3lYR6jFKf0UymKT9lXxrHxXI+NeEiVpSlAKUpQClKUApSlAKUpQClKUApSlAa/ELGOeJ4ZV1JIpVh6qRg1zbgavHJdcKuH3lchJD5XSqJIpNv52NUl/rIph5iuo1Sue+EKZoJ8lRIVgd17o+rqWko+8kwKj+uxUo+xyt4W72+O544bfPbZlCFoHLe0QAamgmziR4wPeGrOpB395ckkNH3vKkK/73A1xc2cvi6cVxORCPMxxxviSL1QbrvgMNht23FWbXcMumWIql/GucDA8F1GO5QqM/q/GPB2ls3hc3FkygudUkRP0E+frbZ6chH6Re/1g22Ou3dyuvdGf43hf6pt7X6ZL2MnBLe1WIG0WIRtuDGBhviSO5+e9SFR0VlFdO81qxtLsbzRMPC59ZowcOD5TIc/eOCteLjiUyfRGFVnJ8KvJpicebRyBDrA+zpDDzA712hYnwZ+o0c4eZPKff8AklKrHNEojkLt7phTPoES5iM34aHBPwX4Vs8GPEbprhS9rbmGURkdOWYnMaSBgTJGMYcDt5GtLjNvHGVe74tbBkJKxiGPDEqVZGjEjSSKVYgqpHl6VGVseh0p0NvEuMfub/AAHub6VjmQTLF8UiSKNkUegLO7fEn4VPVznhPLV08pm4cLyNiqq1xdkQ27Kp2WO2MbSSIASF1kEDHiq8wcH4kDh5bNx6iGZSfw6pH8apTTcmz6jTTjXVGD7Ir97y0bWd7u166pIczx27lXDZ/PRRnMcjfajZTq7jfY7cfHJpVaOaOO7tsH6a6j9kwwOMMjqep+sEQbbetbfCb+Z57uKbpDoPGg0askmMSFjq3AIdQB91tzWS3Fzdmb2d4IlikMf0kbyszpjUSqyJ0xk7dyRvsCKim+h0lGv1Fdj45LHIY7a+i0kDEYlgKKfRGuHkk+GMBdtgKkJeNcVgGs6pFG/wCaimGPlC0cn91WPwNb93ZXyDE1rBdp59Fgr/4Vx4T/AIn4VpcK5Ukkn1RLc2FsyN1Yg8aa5cqE6aKX6Xh1ZZSufDjzNe8kX4eCy8o8zLxC2W4UKDqdSFbUMq7LqGQGCtpyAyqcHcVN1BjkyzVUWKPotGulJIiUlUemsHLjOSQ2oEk5BoTfW/2byP8AZiuB/wDFIf8ADqZWJylaPC+MxXIPTJ1KcOjArJG3o6HdT/A9wSK3qAUpSgFKUoBSlKAxzzrGrO7BVUEszEBVUDJJJ7ACtThXH7a7BNvNHMB30MGI+YG4/Gqb+UDipmmWwX82gWS49GYnMMR+G3UYfqeRNV6W1VmD7q6+7IpKyL8nXcfLtWhRoJXV7849jPv18abNmM+52Ko/j3DfabaWHsWU6T9lxujfMOFP4VVeD89vENF5l1HaZF8QH9Ki/wDmQY9VHerpaXscyCSJ1kRvdZSGU/IjaqltU6pYmsFuu2FscxeSiytIywcTtlzOsY1x5x1oW3kgP3gclSezD0Y17S+jt40uoTq4fN4s43tGJ3DDuIdWQR+jbIPh93e4cvTkuYD+jnZl/UmxMPwDO6/s1rkiwlknAzazEm6TGRGxGDcKPskbSL6eLybPV5wpxMetx3S01vTPD9jxxu+twyLqkNwAWhFupe4GfrKFB8B89XgPnmvXC+aIrvVY8ShCvrCZdQYZHxlVLAskVxjB6eskbYOdh55ehThkk0MccfSLNMxUHW1u7HpyIcnUkIIiKfVVVYe9g7fOHs9rHLdO0QimAFwj6SkowAsqoxw8igLlRu6jA8SpXCc9zNPTafwI4y2ZT+S/hZJJt9WrvqlmYHyGQ0hHapfhXLFnaf8ADW8MJ9UjVWPzYDJ/fVd4DxeaEKBm5t2XVGUYyt0/tQP3nQecbfSr5GQYq32d5HMiyRMHRuzA5B8j+OdsVAtGalKUBBcf5VS4PXidre5VcJMncgbhJVPhljz9Vhtk4IO9RnJ9vcNcy3EsL2+qGJJVbAWS5QtqeMAnKhcLrONQ0/Zq4UrzBLc8YFKUr0iKUpQEbxXgMdwVky0UyDwTRkCRPPGcYZPVGBU+laPDuPSRzLZ3oVZWz0ZVBENyBudIJPTlA3MZJ23UkZxv3vMNtCdLyAv9hAZJP8OMFv4VA33tHEZbXp28lvFBcpOZZ9KM4QONEcQJcag+MvpwM7UBb60YOO2sjdNJ4WfONKyIWyO4wDmqlzpDLPeJC0kaWsVs80sciyMsp1kHUkbprVAAcEkeIeE7YiJFt7hRrso7y3jC+C2DwNHq3V2s5NJbI7MGY4Gw717h9SO5J4OpUrlcHG34ZbtxC3uBeWKyKstsEk6lspOklWmkaRGU4zG+Bvtpro/B+MQ3cKXFu4kjkGVYfxBHkQdiD2NeEjdqK5l5gSygMrKZGJ0xxrjVJIc4UZ7diSTsACfKtjjHGYbOF7i4cRxoMkn+AA82PYAbk1yiXmebiU5uGheGFQVgWTAYIe7aRk63IGScAAADO5NjTUO6aj27lfU3qmDl37GVNRLO+7yMXc+rtufwGwHwArV4lO0YEg90bOPQNsH/AGWxn4E+lblal1FJcMLK3AeWXAbIJWKJshpZMdlAzgZyTgDNfTWONVfskfM1qVtnu2ZrSfqIjj6yq37wDXyGFonMtvI9vITkmMjS5/pIyCj/ADIz8RWvwqwmtY0tLlSksYI37OqsQHQ9mUjHbtnBxW9Xkdl9ab5TEt9FjS4aM8HN00dx1rxF0NEEeaENpyjEo0kZyyDDuCwLDcdhVzhmSRQ6MrqwyCpBVgfMEbEVRaiJ5Liwb2izbEZOZoDvEc95FXI0t66SM9/nRu0exZr6exNz8eWZer5LRxKyltzDAknStmmGicNplslIJkiTYhopANCg7IWHcBMTC2VpYtHHZ2bXlw0etW1o7iIEKGM9w/hTJACqT8BgVp8G5gg4nCybo+kFkz4l32kjbzAYbNjIIwQCMVhtZ+hKPDl0DJJEoxrR/E4hH2X0GVFHZ0lj+sKxrYbXlG1otQ5Lw5+pf9R69lvI5mlDQcLRwzSxoxuSxO3V0FVihbPeQZH2s1j4bObdzJam4aR5dM3XctHLMdh1VVALctjSJEUAEYddiBKTX8MemLXJNA8YljyS8ix+clu5y0qpkFkOWAOdwdNbr8Sis1CxL4XAZZMgqyYXBVs4IC4AydgqZwpDDiaJOcM4is6a1BUg4dG9+Nx7yMB2I/cQQRkEGtuqW9tfx3El4iA4AEkYwOuinsvrIoOpGOD3Ru+VttlepNGksZ1I6hlPqD8+x+FAZ6UqI4hzNDFJ0E1Tz4z0YhqcA9i+4WJfi5UfOgJeozi3Mlta4E0qq7e7GMvK/wCpGgLt+ArUbh95c/n5fZoz+itz9IR6PORkfKMKfvGt7hXALa1z0IlQt7zd5H+Lu2Wc/Ek0BGpxi+uP+HtRAp7SXZw3zEEZLH5MyGvqcpGTe8uZ7n1QHowfLpw41D4Oz1YaUBgs7GKFQkSJGo7KihR+4VnpSgIPmfhEkojuLfHtEBYxhjhZEYASQsfJXAGD5Mqnyqj3fEgY5/Zo0tYpEALIpinW4QnrRSMvhjkXAAQ6dQY6XGc11Sq/xbgEiyteWZVZmUCWNsiK4C+7qI3SQDYSAHbYgjGJxlg5zhnlFYj5YLZfrRrcSJ9Hq1P14NA1RXSSYadN/PLpnZqp9rxW44AZpbVNVqJF9rs5GzJayPgK8cn14nGNMmDnYMMirQJ0vbpvaYZI5I3jjCojidFLqyiUjUukNqbWpXYEqWBNavMEwvHn6kDqEikhuowQ8rWrSnRMiruJIpEEoXByrnBOcVKSysnOEmnhlCufyo+0yNdXEMkulzp8S6IFJOgRodgdIGXO5Od+wqwcO4kt2hmtpifVGC4U47HA1Kfjkj51yvmbliWxkCviSJxqhmTeKaPyZD8u47ipLgfDb6zt04vGubfqGN8MD5gYdQcgE7A+uPUZt6bWOvEZekr6nRKzMo+r8nSZ7rREutiCWCszYBAGWckrgbIrbjbzrof5OLErbvcspQ3L9QBhhukFVI9Q8shdePLXVI4Fw5OI3tmp8UKI1y48mGFWJWHmCzkkeYUiux10+oX7peGui/j+zn9Po2x8R9Xn5/o0OM8Ehu4+nMufNWGzo3kyN9Vv/wAORtXOOK8Lms3Ec/iRjiOYDCP6K4/RyfDs31fsjq1Yrm2SVGjkVXRhhlYAqQfIg9xVTT6mdDzHp3Rb1GmhesS69mcnoyggg7g9x6ipfmDlCa1zJbBriHzj96eMfcz+eUfZPj9C3aoK0vElUPGwZfUeRHcEdwR6Hevo6NTXevK/sfOX6ayh+ZfcgLzhTW7iWFimDlWDaSp7YLb6TjbWQVYYVwdmqUn47c3SBSsftEW6ShmhlQ7HEkRVgyEhSdLYJAZcEAiRIzsa0P8AZYBAwGQe6DkNH/VsNwv3f3bbVyt0kZPoShe1hvqujNi15qRFWO8Q62mLPFCsmuOTJIvLRlXG4JLoCN9RA8RVrly7et1Y44wtzazK7xTxgGJZV3w6j8yzAnI7agcYLFRU0XAxkn51Jcn8vWkyzW5DwSqSyyQSPBI8TsT4jEw1lXLL4gcDR61lavReDHfF8fBsaTW+NLZJc/Jk4vzdcGboRgtMR4LdQGyVl0yRzeSKMfnDhWT4sNMnwi+j4PbtHe3CFmaSVIU1PJGrZZo0UeOVVOfpCozkk4pw/wDJglurJDe3saOxZ9LQrI5P25hF1G+erNVPjtratK1nZppt42PtUgZi91P26Tyk65ETctkkFiB9U1SqqlbJQiXbbY1Qc5Ff5m/LVf33U/2dBJHbRYMrgMZdGfrun5lTg+6c9/FXRPyT8UhaAxRqFDAXEZ21vHKzBhI3eSSOVJIy53IVCdzXLuPW83DLe5bh5CQ3KCO4jI1jSdShk1Z0nxlf2qyfkl5rMGmN8hrN5WK76jZy49pAHcmKREmx30iT0r26mVMtsjym6N0d0T9FUrzFKGAZSGBAIIOQQdwQR3Feq4nYUpSgFKUoBSlKAh+O8uLclZUYw3EYPTmUZIB7o69pIj5ofmMHBqrCa8a+jSST2eQBA0JY9GZFLGR7fKnq6gRsSrxlRnIO/Qa1OJ8KhuYzFMgdcg75BDDsykbqw8mBBFSUsEJQUjnfF+BLLNPbxW+UOZJLeZSLS4OFzLC67202WxrXuQdS+dc05k5I6cTewzXAh60S3VnLkS27uwWNnUHTKmogK4GO2CfLtfEuXL5Y2ihnM8ZxgO7Q3KYII03CKwfcfXTJGQSc1pRcrTXt3bTXcHQW0GQxlSSW4fwlAxjAAjVlDkHu2MADNeyw+URjuXDJfk3kpOHBj1DK7KiZ0hESNM6ERATgZYkkkkk1ZaUqLbk8s6JKKwhSlK8PRVR5p5AS4Y3NqwtrnzYDMU2OwnQe96ax4h6ntVupUoycXldSMoqSw1wcb60kcns9zGYJwMhScpIB9eJ+0i/xHmBWeunca4HBeRmK4QOucjyZGHZkYbow9Qc1znjXAZ+H5MhM1v5T48cY9J1Hl/SDb7QXudzS/UFPy28P3MPVfT3DzVcr2Nevsd1JC6Tw7yRnIGcB1Pvxn4MNs+RCnyr4Dncbg0rUnBTi4vozLhNwkpLqiR43z698vSsepDCdpZyCkpP1ooVO6kHwtIexBC5PiEVb26xqqIAqqMADsBUQtk8N4XjJ6cwy6fV1jZnX0bdT8QG88VLXc/Tjd/sqx/cM4qrpaI0xfHPdlrVXzukueOyNDmaRRaTFiMBd/gdS/wAe1c84k7+2rfWDuZpZLq5CqBqijWaVgWH9WrMQfL4GuschcuteSRyPva2z5LH+U3SkkkesaSEtnzYADZTUnzn+SRJTPc8O0QXE0UiSKwJjkEmC5Xf6KRhldW4wx2Gc1ja+5WWcduDZ0FLqr578kDyB+UddGuL80ozc2g3e2H1p7Qd3t/Nodyn1dtj2K2uUlRZI2Do6hlZTlWUjIII7givyO4ccSHsccloYXRR5vD0tKPLLjYHUCzfV3PlX6O5TzaXBsWZGSWL2mEx7RA69M6xjJ0oWaOULkgdVgCQBVAvlvpSlAKUpQClKUApSlAKUpQClKUApSlAKUpQCvhFfaUBQuY+RWizPw9QRuXtsgKfMmAnaNvue6func1ey4gkwOkkFTh1YFXRh3V1O6t8DXZarHNXIcF6espNvcgYWeMDUR9mRe0qfA/gRWhptdKryy5XwZ2p0MbfNHh/JSGjBIJG4OR8Dgj/ImtLjNk1wiWqHDXMscOR9VWbLt+CK5/Ctu6sby0yt5CSB2ngVpIWHqwUF4j8GGPjW9yRbteXkc8YYW9trYuVZRJMyNGqJqAyFVmYn9UVqX6qt0ycX1/JmUaSxXRUo9PwdJ4bw+O3ijgiULHGoVQPJQMD8fjWzSlfNn0hzvj1s3Db83qo5imbWSiM+JCipPE4jUkLIqROrYwJIsHAat/lrhSS3vtsNs1rBHFIkQZDE0skrI0knSO6IBGoGQCSzHHY1daUApSlAKUpQClKUApSlAKUpQClKUApSlAKUpQClKUApSlAfDQUpQH2lKUApSlAKUpQClK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AutoShape 6" descr="data:image/jpeg;base64,/9j/4AAQSkZJRgABAQAAAQABAAD/2wCEAAkGBhEQERMQERQUExUVFRUZFhgXFxcYFRYVGRYXGRcYGBoXGyYgGBkkGhgXHzEgJScpLC4sGB8xNTAqNScsLDUBCQoKDgwOGg8PGiwkHyU0LykpLTUpLywxKi8uLi4sLDIsLDQsLCk0LzQsKSwsKjAvLCwsLSwsLC80LCwsLSwsLP/AABEIAPIA0AMBIgACEQEDEQH/xAAcAAEAAgMBAQEAAAAAAAAAAAAABQYDBAcCAQj/xABKEAACAQMCBAMEBQcJBQkBAAABAgMABBESIQUGEzEiQVEUMmFxI0JSYoEHM0NygpGhRFNjc4OSk7HSFSQ0wdGUoqOys7TD8PEW/8QAGgEBAAMBAQEAAAAAAAAAAAAAAAIEBQMBBv/EAC0RAAICAQMCBQMEAwEAAAAAAAABAgMRBBIhMUETIjJRsQWBkWFx0eEVI6EU/9oADAMBAAIRAxEAPwDuNKUoBSlKAUpSgMU9ykYBdlUE4GogZPpvWH/a0H87F/fX/rUTa2cXEHNzLGksIyluHVWUrnxzAMCPGwAU/ZQEe9Wy3J3Dz3s7U/OCL/TQG03HLYd54R/aJ/1rBJzXYr713bD5zRj/ADasY5L4cP5Faf8AZ4v9NbEPLtonuW8C/qxRj/JaA0pOfOGL3vbX8JkP+RNYG/KNw7OFmMh9IoppT/4aGrClsi+6qj5ACslAVsc5l/zNlfy+hMAiU/jcMn+VezxHicg+jtIYfjPcZb+7AjD/AL9WGlAVmTg3E5fzl8kA8xb265/vzs/79IqA4dfC24jHAbq/uAzNGDMy9GSXBL6ToRCsajBCliWcDHhq3cf4oI1MYbQSpaRx3ihHvP8Arn3VHcsc4Ok1za7Sa7lV4Y5Q0TAQJCIjJEqEozAzeHRECw7gyTFsHTECAOwUqL5f48l4jNGsqaHKHqppOpdmwdw+DtlSRnNSlAKUpQClKUApSlAKUpQClKUApSlAKrd9cG/ka1hJ9nRiLqUHGsjvbRkdyfrsOwyvvE6de54lJxJ2t7R2jtkYrPcrsXIOGhtj6+TSjZey5bcWWwsY4I0hiUIiABVXYACgMsaBQFUAAAAAbAAdgB5CvVKUApSlAKUpQCtbiN+sEbStkgYwBuzMSAqqPNmYgAepFbNUrjXGFkd52YiC31aCvvM2Sjyr6sTqhj+PUfcBaAiOYL2RiItR6kjapCm51KwT6PPcRsVhiz3mYuR9GSZrgnCM6raPCRrpF06E+J1UBbWFu6xRphS3ffHvM5Fd4VDOzh8BLqdtMS91g0JpYgdjHawsUHk00sme4NdL4dYJBEkMYwqDAzuT6lj5sTkk+ZJNAZoYVRQiAKqgAAAAADsABsBXulKAUpSgFKUoBSlKAUpSgFKUoBVXuJH4mzRRMyWQJWWVSVe5IOGjhYbiHuGkG7bqvm1L+ZuIzPZxMVtoW03bqcGV8A+yoR2GCDIw3wQo3JIssUSooVQFVQAABgAAYAAHYAUB5tbVIkWONVREAVVUAKqjsAB2FZaUoBSlKAUpSgFKVgvrxIY3mkOlEVmY+iqMn+FAQvNnFyii3j1a5cA6DhwjHSAp8nc+FT5eN+0ZqqTN1Wjji0aEYCPH5tpMFRJj+aRUfSP5qB/51TWpcXkjl5pNaySu64X3091JhH99FaOzQ/zssreZrb4Xw83BSAaQJgysU91bRSqzsnosjJHbR/0UQYedAWPknh6lTeYOJFCW+r3haqSVc/elctMT3Opc9qtNeUQAAAAADAA7Aegr1QClKUApSlAKUpQClKUApSlAKh+beKPb2rtF+dcpFD/WyusaH4gFtR+Cmpiq1z2dEMFwwJS3uoJZMb6YwxV3wO4UPqPwU0BK8C4NHZ28dvHkhBux3Z2Jy7sfNmYlifU1IVjhuEdQyMrAgEFSCCD2II7islAKUpQCvEsoVSzEBVBJJ2AA3JPwxXuqx+Uab/cHhBw1w8NuN9yJpUjcD18DN+FAbPLnNXtryKIXjUJHJGzFfpI5C4RtIOUJ0E4O+COx2qeqncDuooL+8DukeqK0KhmVcqBOu2T5EH99WP8A25bfz8P+In/WvESksPBvVUefuJsqpDGAzbSafJnEiR2yH4NcvET92N6sScZt2OBNET8JEP8Azqi8xSPLd3Dp0mEEloGEkoiTp+z3LKxfuAJZ1Y43wu2+K9Ilb4fIk8jlXYW8KlOr9boRF43mGNzLLI0wTG5eZ27xLXUuXOGGJDI6BJJdOUGMRRqMRQjG2EXbbbUXPnVb5L5Q0LHkYgiKuuVKtczqMLMyndIYwAsUZ32DHcA1fKAUpSgFKUoBSlKAUpSgFKUoBSlKAV8Ir7SgIqTlOxb3rS2Pzhj/ANNY15NsB2tYB8o1H+QqZpQEOOT7EfyaH+4K8ycmWLd7eP8AAY/yqapQHNuI8p268RMadeKOO1EjCO5uF1O8rKvaTbSsT7DHvfCnA+Gww2q3t2TI5Am1ys0zRKTqjjjLksNIKjbdm9SanOeYWha2vYh4kmihl9Ht5pAhB/VdkcHywfU1o85QD2YPuBBPbS4GwxHPGTkeahcnHwHpUJdS1VjbnHKJDg3LCzu95ewRF5ERY4pESQwxIXIDEg/SMXJYDYYA3xmpheWbMdra3H9jH/pqTpUys228sjTy1Z9vZrf/AAo/9NeYOVbKOQSpa26SDsyxRhh8iF2qUrVj4pE0z24cGVEV2Ud1VywUn56T/wDTQ8NqlaXDeMQ3PUMLiQRyGNiO2sKrEA+ezDcbVntr2OTWI3V9DlHwc6XABKn0IyNvjQGalKUApSlAKUpQClKUApSlAKUpQClKUApSlAKUpQEBzw2LNz/SW3/uYsVr8WsRPBNAf0kbp8tSkZ/jXr8oL4swPtXNkv77uE/8q2DXOZb0/RmzyxxI3NpBM3vNGuv4SAaZB+Dhh+FSlVfkybTJe2v81cdRB/R3CiX/ANTrD8Kx8+cYlRFtbdikso3de6JkLsfqknJz3CpIRuBUpSUY7mVmsPB6595wSyhCrLGk0joijZpFVj4nWPcsQM42IyRnIrnYsCzmQW/EGDKRIdEgE2W1EyhiHkOR5jHw7Vp8F5ZBijuYpHge7LkMsbzXxtlwFMekMVd93eXy1Ko22rpnALdI4EjSSWVUyuqYkyjBIKvlVIIO2CMioN55LVMccPByy74ejTMULK7GPEJVoJFCR6RjOlyuVA8BGNWckDFTPBuN31lNMLeMsjTKxjcKICvSiVmWXIdXyp3wwON186necbqVGBuLWGfh+F6rZJniJ7y6TsFU43XcDfIrT4jweWyy4ZprXzZjqmgH3j+li+97y+eRuPOV0O2IybUi2co84NeT3MUhhRoygSNWJkwV1OxLY1galGQowc58qtdcG6CJMQZpwEd59atGgjYgyFsquvTpOnVnB93feuk/ky4l1bVg7ytMJC8iyszugk8UQBYnw9PSP1g/nmukZZKltW3ldC4UpSpHAUpSgFKUoBSlKAUpSgFKUoBSlKAUpSgKj+U68jitYTIwXN5Z4z5kTqx37DCqxydtq2ZuIRIuppEVfUsoH+e9SHMvAxdwGPOl1OuJtiFkUELqB2ZCCVZT3ViPjXNLXl4ssc8PD7JJCMllVSobsfCxQoQcgjfBHc16q95Ces/8y5Wc/qWjgvE0W/acpIsdykMEbt4Q0sZmceA+IKVbAc43Xtgg1k58EkR1QYM12i2sfrG2ZGMv6qRvKx+S+tVvjHDrtY/a7uRSLeSCVUhH5tElRpWU42bphvU4yAQCQbBzG8ktzO8GGeGxHs3YjqTtKSwzsSRDEBnb8DUb6o7dr6EdJe9Q3J4znsQnL15cw3kjJHHHaQlop5ZMZjggQLFEviBTylGFOoynyFSPEOM+zWxmlcW7XM5IL94lkYkEr5usK50/aGKy8C4TYsBNEiySeEu8mWn1r26uvxK4PkcYPbFeeZ+DxTy20lysrwRGXWItepWYKFZhH4mTSHQ43HUz2yRDOeDR2OKcjZ4jwWGAW7QvI8dy3SlDyvKsqSQyMH8ZOG8IOVwCC2R2xl4kJEiSCDJdlKKcjIVEJJywwDgBQSCMuCQRtWTrG6ljcI0UEGeirKULuVKdTQQCiKhZVBAJ1McAAZ8Xlqs1zHC5ID212uxwTqMCnHxAJrjqJ7YOSENyhlnMJl6aPw8l5VKRyQMCQZIS4DEYDt0lcNjKktGAcGvVndW6XUCzSOql4Rds9yQw7tHFsQGCuQW22U+WTUzzVZ6J45NOHjuFIxsEgJ6LA+RzG9qoH3SfXMZx29CSBFXpAtH1ZxGxOhnAk0sinBVNRLHttgEnIhp7N8Uya81bz24Oz8I4/b3YdraRZVRtLMuSobvjVjBPrjtUhWhwJ4Wt4jbqUiKgxqUZPD5HSwBGe+4yc58636ulAUpSgFKUoBSlKAUpSgFKUoBSlKAUpSgFVMJ0bueD6smJ4/2jpmUfKQBv7YVbKr3OEOhYrsfyd/H/AFEmEl/BfBJ/ZVOuW2RV1dXi1Nd+qPrKCCCAQdiD2I9DVV4PP7PfLZMf5OUiz3aKJy8Pzwkksf8AY586tdVTnwxRC3vDnrW8odNIyxi2FwGx2j6RJLHYEL64Ni6O6Jj/AE291XpdnwbrxWE94Q6Ri7h04z4ZSpGVIIIMiY8t8YINT8jBQWY4A3JOwA9ST2rlP5Suan4fxGM9CK6gnt49cUqhldkkkCshwdDgN3Ge/btWpFzNHxAx2tpwzoNM/TaWWRphCMHqNHG4xqVQxBxsQNs1n4XufYb5ZaUcnUuCccivI+rCSV1Mu4xup7jyKkYIIJBBFR3Ok/s8UV8DpNrNG5+9E7CKZPxR8/NVqctbZYkWNBpRFCqB2CqMAfuFQPOnLKX0arK83SVgWhjwOs2cKCcZG5G/Yd9u9QaUlhnSSbjg1Oduc7CWxmCTxFtURQal1MVkgkOkd8gMNu+3wqqvZC3vIHDxRwdbqOs2Ut9edzJJqOpskFUIxlfLc1KjgSWlnJAsQEk/VhggjjVtYI0CR8qZW0g62dmGABsuQtWjknk6PpRT3JM8sZZADjpI0TtEXRPNjozqbJGdsVy09MafJF/qV21CLT6su6nO4r7SlXSqKUpQClKUApSlAKUpQClKUApSlAKUpQCsdxbrIjRuMqylWHqpGCP3GslKAqHCZSsbRSnx27GNyfMKAUc/rRlH/aNU/mG2a5tppSPpJoEKZ3CrN1WUYO3gtomOPtzM3cLi483WnSkE42SdfZ5j5KzZEEh/aYxn9dPs1BTMxsLK6RclWs0ljxuTGJraeL9bLlR8cV2lJyijO0+njTbN/dft3Mt/ynHf21mzsUlijRo5AAxBaNQwIPvA7HuDkAg1t8t8pR2fi1GSTTp1kBQq99KKM6QSATuScDJ2FYLHijWVsnXSSW3jjHTuoVMiPAANDSIvjjcLjV4SuxOfIZTx64uPDZ2zjP6W5VoYwPVYz9LIfhhR96qbjzk+khd5dqfHsT0kgUFmIAAJJJwABuSSewqA4fLe3Sve2zw+zsCIkZHd2RM/SrodfFIScIcbKnYkio+8gQOIZ7mS+uDuLcaVhyN1MkUYwkQODmRj2+scCtnlvl25slZIJ1iXES4MSuH6cSoZfeGl2IOe+yr511rqcuTO1euhS1FvBF2HB+ONqmeMRuZEErBohcPbGIFoockpHpcnGCPFgkkgk2nl2dEVYLGb82P+Fug6TIPMBmHUAz9YiQehxXheCMcmW5vJGPc9eSIfgkBRQPwqL49wFGAWS7nGAzqJNE+gIMs4MiF0xt4g47gZ3rotNt5Xczf8lVJ45/Bcf/6FI9rlWtz9p8GI/KVcoP2ip+FSkcgYBlIIPYg5BHwNcsi4/wAVttMCTJdFto0ntz1n2BbLLMAI01KGkc9yRudjuWSXcLF7iFLUHcy8PkfSh3y0tvKumRfVgrEfxEZLa8MvVS8WO6HQ6TSq7b8QvEVZFEN/CQCHhYRykeoVmMcnzDp8q3bHma3lYR6jFKf0UymKT9lXxrHxXI+NeEiVpSlAKUpQClKUApSlAKUpQClKUApSlAa/ELGOeJ4ZV1JIpVh6qRg1zbgavHJdcKuH3lchJD5XSqJIpNv52NUl/rIph5iuo1Sue+EKZoJ8lRIVgd17o+rqWko+8kwKj+uxUo+xyt4W72+O544bfPbZlCFoHLe0QAamgmziR4wPeGrOpB395ckkNH3vKkK/73A1xc2cvi6cVxORCPMxxxviSL1QbrvgMNht23FWbXcMumWIql/GucDA8F1GO5QqM/q/GPB2ls3hc3FkygudUkRP0E+frbZ6chH6Re/1g22Ou3dyuvdGf43hf6pt7X6ZL2MnBLe1WIG0WIRtuDGBhviSO5+e9SFR0VlFdO81qxtLsbzRMPC59ZowcOD5TIc/eOCteLjiUyfRGFVnJ8KvJpicebRyBDrA+zpDDzA712hYnwZ+o0c4eZPKff8AklKrHNEojkLt7phTPoES5iM34aHBPwX4Vs8GPEbprhS9rbmGURkdOWYnMaSBgTJGMYcDt5GtLjNvHGVe74tbBkJKxiGPDEqVZGjEjSSKVYgqpHl6VGVseh0p0NvEuMfub/AAHub6VjmQTLF8UiSKNkUegLO7fEn4VPVznhPLV08pm4cLyNiqq1xdkQ27Kp2WO2MbSSIASF1kEDHiq8wcH4kDh5bNx6iGZSfw6pH8apTTcmz6jTTjXVGD7Ir97y0bWd7u166pIczx27lXDZ/PRRnMcjfajZTq7jfY7cfHJpVaOaOO7tsH6a6j9kwwOMMjqep+sEQbbetbfCb+Z57uKbpDoPGg0askmMSFjq3AIdQB91tzWS3Fzdmb2d4IlikMf0kbyszpjUSqyJ0xk7dyRvsCKim+h0lGv1Fdj45LHIY7a+i0kDEYlgKKfRGuHkk+GMBdtgKkJeNcVgGs6pFG/wCaimGPlC0cn91WPwNb93ZXyDE1rBdp59Fgr/4Vx4T/AIn4VpcK5Ukkn1RLc2FsyN1Yg8aa5cqE6aKX6Xh1ZZSufDjzNe8kX4eCy8o8zLxC2W4UKDqdSFbUMq7LqGQGCtpyAyqcHcVN1BjkyzVUWKPotGulJIiUlUemsHLjOSQ2oEk5BoTfW/2byP8AZiuB/wDFIf8ADqZWJylaPC+MxXIPTJ1KcOjArJG3o6HdT/A9wSK3qAUpSgFKUoBSlKAxzzrGrO7BVUEszEBVUDJJJ7ACtThXH7a7BNvNHMB30MGI+YG4/Gqb+UDipmmWwX82gWS49GYnMMR+G3UYfqeRNV6W1VmD7q6+7IpKyL8nXcfLtWhRoJXV7849jPv18abNmM+52Ko/j3DfabaWHsWU6T9lxujfMOFP4VVeD89vENF5l1HaZF8QH9Ki/wDmQY9VHerpaXscyCSJ1kRvdZSGU/IjaqltU6pYmsFuu2FscxeSiytIywcTtlzOsY1x5x1oW3kgP3gclSezD0Y17S+jt40uoTq4fN4s43tGJ3DDuIdWQR+jbIPh93e4cvTkuYD+jnZl/UmxMPwDO6/s1rkiwlknAzazEm6TGRGxGDcKPskbSL6eLybPV5wpxMetx3S01vTPD9jxxu+twyLqkNwAWhFupe4GfrKFB8B89XgPnmvXC+aIrvVY8ShCvrCZdQYZHxlVLAskVxjB6eskbYOdh55ehThkk0MccfSLNMxUHW1u7HpyIcnUkIIiKfVVVYe9g7fOHs9rHLdO0QimAFwj6SkowAsqoxw8igLlRu6jA8SpXCc9zNPTafwI4y2ZT+S/hZJJt9WrvqlmYHyGQ0hHapfhXLFnaf8ADW8MJ9UjVWPzYDJ/fVd4DxeaEKBm5t2XVGUYyt0/tQP3nQecbfSr5GQYq32d5HMiyRMHRuzA5B8j+OdsVAtGalKUBBcf5VS4PXidre5VcJMncgbhJVPhljz9Vhtk4IO9RnJ9vcNcy3EsL2+qGJJVbAWS5QtqeMAnKhcLrONQ0/Zq4UrzBLc8YFKUr0iKUpQEbxXgMdwVky0UyDwTRkCRPPGcYZPVGBU+laPDuPSRzLZ3oVZWz0ZVBENyBudIJPTlA3MZJ23UkZxv3vMNtCdLyAv9hAZJP8OMFv4VA33tHEZbXp28lvFBcpOZZ9KM4QONEcQJcag+MvpwM7UBb60YOO2sjdNJ4WfONKyIWyO4wDmqlzpDLPeJC0kaWsVs80sciyMsp1kHUkbprVAAcEkeIeE7YiJFt7hRrso7y3jC+C2DwNHq3V2s5NJbI7MGY4Gw717h9SO5J4OpUrlcHG34ZbtxC3uBeWKyKstsEk6lspOklWmkaRGU4zG+Bvtpro/B+MQ3cKXFu4kjkGVYfxBHkQdiD2NeEjdqK5l5gSygMrKZGJ0xxrjVJIc4UZ7diSTsACfKtjjHGYbOF7i4cRxoMkn+AA82PYAbk1yiXmebiU5uGheGFQVgWTAYIe7aRk63IGScAAADO5NjTUO6aj27lfU3qmDl37GVNRLO+7yMXc+rtufwGwHwArV4lO0YEg90bOPQNsH/AGWxn4E+lblal1FJcMLK3AeWXAbIJWKJshpZMdlAzgZyTgDNfTWONVfskfM1qVtnu2ZrSfqIjj6yq37wDXyGFonMtvI9vITkmMjS5/pIyCj/ADIz8RWvwqwmtY0tLlSksYI37OqsQHQ9mUjHbtnBxW9Xkdl9ab5TEt9FjS4aM8HN00dx1rxF0NEEeaENpyjEo0kZyyDDuCwLDcdhVzhmSRQ6MrqwyCpBVgfMEbEVRaiJ5Liwb2izbEZOZoDvEc95FXI0t66SM9/nRu0exZr6exNz8eWZer5LRxKyltzDAknStmmGicNplslIJkiTYhopANCg7IWHcBMTC2VpYtHHZ2bXlw0etW1o7iIEKGM9w/hTJACqT8BgVp8G5gg4nCybo+kFkz4l32kjbzAYbNjIIwQCMVhtZ+hKPDl0DJJEoxrR/E4hH2X0GVFHZ0lj+sKxrYbXlG1otQ5Lw5+pf9R69lvI5mlDQcLRwzSxoxuSxO3V0FVihbPeQZH2s1j4bObdzJam4aR5dM3XctHLMdh1VVALctjSJEUAEYddiBKTX8MemLXJNA8YljyS8ix+clu5y0qpkFkOWAOdwdNbr8Sis1CxL4XAZZMgqyYXBVs4IC4AydgqZwpDDiaJOcM4is6a1BUg4dG9+Nx7yMB2I/cQQRkEGtuqW9tfx3El4iA4AEkYwOuinsvrIoOpGOD3Ru+VttlepNGksZ1I6hlPqD8+x+FAZ6UqI4hzNDFJ0E1Tz4z0YhqcA9i+4WJfi5UfOgJeozi3Mlta4E0qq7e7GMvK/wCpGgLt+ArUbh95c/n5fZoz+itz9IR6PORkfKMKfvGt7hXALa1z0IlQt7zd5H+Lu2Wc/Ek0BGpxi+uP+HtRAp7SXZw3zEEZLH5MyGvqcpGTe8uZ7n1QHowfLpw41D4Oz1YaUBgs7GKFQkSJGo7KihR+4VnpSgIPmfhEkojuLfHtEBYxhjhZEYASQsfJXAGD5Mqnyqj3fEgY5/Zo0tYpEALIpinW4QnrRSMvhjkXAAQ6dQY6XGc11Sq/xbgEiyteWZVZmUCWNsiK4C+7qI3SQDYSAHbYgjGJxlg5zhnlFYj5YLZfrRrcSJ9Hq1P14NA1RXSSYadN/PLpnZqp9rxW44AZpbVNVqJF9rs5GzJayPgK8cn14nGNMmDnYMMirQJ0vbpvaYZI5I3jjCojidFLqyiUjUukNqbWpXYEqWBNavMEwvHn6kDqEikhuowQ8rWrSnRMiruJIpEEoXByrnBOcVKSysnOEmnhlCufyo+0yNdXEMkulzp8S6IFJOgRodgdIGXO5Od+wqwcO4kt2hmtpifVGC4U47HA1Kfjkj51yvmbliWxkCviSJxqhmTeKaPyZD8u47ipLgfDb6zt04vGubfqGN8MD5gYdQcgE7A+uPUZt6bWOvEZekr6nRKzMo+r8nSZ7rREutiCWCszYBAGWckrgbIrbjbzrof5OLErbvcspQ3L9QBhhukFVI9Q8shdePLXVI4Fw5OI3tmp8UKI1y48mGFWJWHmCzkkeYUiux10+oX7peGui/j+zn9Po2x8R9Xn5/o0OM8Ehu4+nMufNWGzo3kyN9Vv/wAORtXOOK8Lms3Ec/iRjiOYDCP6K4/RyfDs31fsjq1Yrm2SVGjkVXRhhlYAqQfIg9xVTT6mdDzHp3Rb1GmhesS69mcnoyggg7g9x6ipfmDlCa1zJbBriHzj96eMfcz+eUfZPj9C3aoK0vElUPGwZfUeRHcEdwR6Hevo6NTXevK/sfOX6ayh+ZfcgLzhTW7iWFimDlWDaSp7YLb6TjbWQVYYVwdmqUn47c3SBSsftEW6ShmhlQ7HEkRVgyEhSdLYJAZcEAiRIzsa0P8AZYBAwGQe6DkNH/VsNwv3f3bbVyt0kZPoShe1hvqujNi15qRFWO8Q62mLPFCsmuOTJIvLRlXG4JLoCN9RA8RVrly7et1Y44wtzazK7xTxgGJZV3w6j8yzAnI7agcYLFRU0XAxkn51Jcn8vWkyzW5DwSqSyyQSPBI8TsT4jEw1lXLL4gcDR61lavReDHfF8fBsaTW+NLZJc/Jk4vzdcGboRgtMR4LdQGyVl0yRzeSKMfnDhWT4sNMnwi+j4PbtHe3CFmaSVIU1PJGrZZo0UeOVVOfpCozkk4pw/wDJglurJDe3saOxZ9LQrI5P25hF1G+erNVPjtratK1nZppt42PtUgZi91P26Tyk65ETctkkFiB9U1SqqlbJQiXbbY1Qc5Ff5m/LVf33U/2dBJHbRYMrgMZdGfrun5lTg+6c9/FXRPyT8UhaAxRqFDAXEZ21vHKzBhI3eSSOVJIy53IVCdzXLuPW83DLe5bh5CQ3KCO4jI1jSdShk1Z0nxlf2qyfkl5rMGmN8hrN5WK76jZy49pAHcmKREmx30iT0r26mVMtsjym6N0d0T9FUrzFKGAZSGBAIIOQQdwQR3Feq4nYUpSgFKUoBSlKAh+O8uLclZUYw3EYPTmUZIB7o69pIj5ofmMHBqrCa8a+jSST2eQBA0JY9GZFLGR7fKnq6gRsSrxlRnIO/Qa1OJ8KhuYzFMgdcg75BDDsykbqw8mBBFSUsEJQUjnfF+BLLNPbxW+UOZJLeZSLS4OFzLC67202WxrXuQdS+dc05k5I6cTewzXAh60S3VnLkS27uwWNnUHTKmogK4GO2CfLtfEuXL5Y2ihnM8ZxgO7Q3KYII03CKwfcfXTJGQSc1pRcrTXt3bTXcHQW0GQxlSSW4fwlAxjAAjVlDkHu2MADNeyw+URjuXDJfk3kpOHBj1DK7KiZ0hESNM6ERATgZYkkkkk1ZaUqLbk8s6JKKwhSlK8PRVR5p5AS4Y3NqwtrnzYDMU2OwnQe96ax4h6ntVupUoycXldSMoqSw1wcb60kcns9zGYJwMhScpIB9eJ+0i/xHmBWeunca4HBeRmK4QOucjyZGHZkYbow9Qc1znjXAZ+H5MhM1v5T48cY9J1Hl/SDb7QXudzS/UFPy28P3MPVfT3DzVcr2Nevsd1JC6Tw7yRnIGcB1Pvxn4MNs+RCnyr4Dncbg0rUnBTi4vozLhNwkpLqiR43z698vSsepDCdpZyCkpP1ooVO6kHwtIexBC5PiEVb26xqqIAqqMADsBUQtk8N4XjJ6cwy6fV1jZnX0bdT8QG88VLXc/Tjd/sqx/cM4qrpaI0xfHPdlrVXzukueOyNDmaRRaTFiMBd/gdS/wAe1c84k7+2rfWDuZpZLq5CqBqijWaVgWH9WrMQfL4GuschcuteSRyPva2z5LH+U3SkkkesaSEtnzYADZTUnzn+SRJTPc8O0QXE0UiSKwJjkEmC5Xf6KRhldW4wx2Gc1ja+5WWcduDZ0FLqr578kDyB+UddGuL80ozc2g3e2H1p7Qd3t/Nodyn1dtj2K2uUlRZI2Do6hlZTlWUjIII7givyO4ccSHsccloYXRR5vD0tKPLLjYHUCzfV3PlX6O5TzaXBsWZGSWL2mEx7RA69M6xjJ0oWaOULkgdVgCQBVAvlvpSlAKUpQClKUApSlAKUpQClKUApSlAKUpQCvhFfaUBQuY+RWizPw9QRuXtsgKfMmAnaNvue6func1ey4gkwOkkFTh1YFXRh3V1O6t8DXZarHNXIcF6espNvcgYWeMDUR9mRe0qfA/gRWhptdKryy5XwZ2p0MbfNHh/JSGjBIJG4OR8Dgj/ImtLjNk1wiWqHDXMscOR9VWbLt+CK5/Ctu6sby0yt5CSB2ngVpIWHqwUF4j8GGPjW9yRbteXkc8YYW9trYuVZRJMyNGqJqAyFVmYn9UVqX6qt0ycX1/JmUaSxXRUo9PwdJ4bw+O3ijgiULHGoVQPJQMD8fjWzSlfNn0hzvj1s3Db83qo5imbWSiM+JCipPE4jUkLIqROrYwJIsHAat/lrhSS3vtsNs1rBHFIkQZDE0skrI0knSO6IBGoGQCSzHHY1daUApSlAKUpQClKUApSlAKUpQClKUApSlAKUpQClKUApSlAfDQUpQH2lKUApSlAKUpQClK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68" name="Picture 8" descr="http://media.heliohosted.com/plugins/Clipart/ClipartStock1/newspaper%20delivery%2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122" y="2438400"/>
            <a:ext cx="2820589" cy="328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Increases in All Sectors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659" y="1865312"/>
            <a:ext cx="8347920" cy="108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lded Corner 4"/>
          <p:cNvSpPr/>
          <p:nvPr/>
        </p:nvSpPr>
        <p:spPr>
          <a:xfrm>
            <a:off x="1011382" y="3325092"/>
            <a:ext cx="7218217" cy="2307015"/>
          </a:xfrm>
          <a:prstGeom prst="foldedCorner">
            <a:avLst>
              <a:gd name="adj" fmla="val 54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0" rtlCol="0" anchor="t">
            <a:spAutoFit/>
          </a:bodyPr>
          <a:lstStyle/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Hardware increases across all segments indicate a market change, not likely to be sampling error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Public sector markets spend a higher proportio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n of budgets on hardware than commercial markets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 Academic markets spend much less on software than commercial markets in general; commercial markets vary significantly depending on their usage of licensed software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Different Software Approaches</a:t>
            </a:r>
            <a:endParaRPr lang="en-US" dirty="0"/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732" r="18654"/>
          <a:stretch>
            <a:fillRect/>
          </a:stretch>
        </p:blipFill>
        <p:spPr bwMode="auto">
          <a:xfrm>
            <a:off x="4294910" y="1681821"/>
            <a:ext cx="2618509" cy="290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439" r="7606"/>
          <a:stretch>
            <a:fillRect/>
          </a:stretch>
        </p:blipFill>
        <p:spPr bwMode="auto">
          <a:xfrm>
            <a:off x="-13864" y="1722503"/>
            <a:ext cx="2701637" cy="2617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129" r="20034"/>
          <a:stretch>
            <a:fillRect/>
          </a:stretch>
        </p:blipFill>
        <p:spPr bwMode="auto">
          <a:xfrm>
            <a:off x="1967332" y="2973081"/>
            <a:ext cx="2951030" cy="312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759" r="12476"/>
          <a:stretch>
            <a:fillRect/>
          </a:stretch>
        </p:blipFill>
        <p:spPr bwMode="auto">
          <a:xfrm>
            <a:off x="5957456" y="3542214"/>
            <a:ext cx="3200400" cy="260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02545" y="2749406"/>
            <a:ext cx="819150" cy="52387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Bio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5238" y="4329113"/>
            <a:ext cx="2203450" cy="954087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Structures</a:t>
            </a:r>
          </a:p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(CAE)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27563" y="2750268"/>
            <a:ext cx="2203450" cy="522287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CFD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913" y="4606783"/>
            <a:ext cx="1925637" cy="522287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2060"/>
                </a:solidFill>
                <a:latin typeface="+mn-lt"/>
              </a:rPr>
              <a:t>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Distribution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 l="10080" r="10310" b="10477"/>
          <a:stretch>
            <a:fillRect/>
          </a:stretch>
        </p:blipFill>
        <p:spPr bwMode="auto">
          <a:xfrm>
            <a:off x="193970" y="1821391"/>
            <a:ext cx="8698817" cy="190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lded Corner 3"/>
          <p:cNvSpPr/>
          <p:nvPr/>
        </p:nvSpPr>
        <p:spPr>
          <a:xfrm>
            <a:off x="997529" y="3976256"/>
            <a:ext cx="7218217" cy="1016377"/>
          </a:xfrm>
          <a:prstGeom prst="foldedCorner">
            <a:avLst>
              <a:gd name="adj" fmla="val 54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0" rtlCol="0" anchor="t">
            <a:spAutoFit/>
          </a:bodyPr>
          <a:lstStyle/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Half of hardware spending goes to the compute system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Half of the rest (one-fourth) is storage (on average)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Remainder split between networks, clients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Distribution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 l="13751" r="14439" b="13636"/>
          <a:stretch>
            <a:fillRect/>
          </a:stretch>
        </p:blipFill>
        <p:spPr bwMode="auto">
          <a:xfrm>
            <a:off x="216622" y="1995920"/>
            <a:ext cx="8539451" cy="171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lded Corner 3"/>
          <p:cNvSpPr/>
          <p:nvPr/>
        </p:nvSpPr>
        <p:spPr>
          <a:xfrm>
            <a:off x="1011382" y="4017819"/>
            <a:ext cx="7218217" cy="1339036"/>
          </a:xfrm>
          <a:prstGeom prst="foldedCorner">
            <a:avLst>
              <a:gd name="adj" fmla="val 1266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0" rtlCol="0" anchor="t">
            <a:spAutoFit/>
          </a:bodyPr>
          <a:lstStyle/>
          <a:p>
            <a:pPr algn="l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Building / floor space is often a “step function.” It doesn’t cost much (or anything) as long as I have it. Once I have to knock down a wall, or designate new lab space, or build a new building, it can cost a lot.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Supercomputing Budgets</a:t>
            </a:r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22" y="1806719"/>
            <a:ext cx="8527703" cy="233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lded Corner 4"/>
          <p:cNvSpPr/>
          <p:nvPr/>
        </p:nvSpPr>
        <p:spPr>
          <a:xfrm>
            <a:off x="817418" y="4364184"/>
            <a:ext cx="7689273" cy="693718"/>
          </a:xfrm>
          <a:prstGeom prst="foldedCorner">
            <a:avLst>
              <a:gd name="adj" fmla="val 2139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0" rtlCol="0" anchor="t">
            <a:spAutoFit/>
          </a:bodyPr>
          <a:lstStyle/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Supercomputing sites spend less on hardware, software, cloud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Supercomputing sites spend more on facilities, staffing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962" y="5177271"/>
            <a:ext cx="7743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These spending trends make intuitive sense. We can use the &gt;$10M budget data as a proxy for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petascale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spending distributions.</a:t>
            </a:r>
            <a:endParaRPr lang="en-US" sz="2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Elbow Connector 7"/>
          <p:cNvCxnSpPr>
            <a:stCxn id="6" idx="1"/>
          </p:cNvCxnSpPr>
          <p:nvPr/>
        </p:nvCxnSpPr>
        <p:spPr bwMode="auto">
          <a:xfrm rot="10800000">
            <a:off x="471488" y="4271964"/>
            <a:ext cx="371474" cy="1259251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185745" y="1714500"/>
            <a:ext cx="2757480" cy="2500313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to Buy a 100M€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prepared to also spend (over multiple years):</a:t>
            </a:r>
          </a:p>
          <a:p>
            <a:pPr lvl="1"/>
            <a:r>
              <a:rPr lang="en-US" dirty="0" smtClean="0"/>
              <a:t>50M</a:t>
            </a:r>
            <a:r>
              <a:rPr lang="en-US" dirty="0" smtClean="0"/>
              <a:t>€ on storage</a:t>
            </a:r>
          </a:p>
          <a:p>
            <a:pPr lvl="1"/>
            <a:r>
              <a:rPr lang="en-US" dirty="0" smtClean="0"/>
              <a:t>50M€ </a:t>
            </a:r>
            <a:r>
              <a:rPr lang="en-US" dirty="0" smtClean="0"/>
              <a:t>on other hardware</a:t>
            </a:r>
          </a:p>
          <a:p>
            <a:pPr lvl="1"/>
            <a:r>
              <a:rPr lang="en-US" dirty="0" smtClean="0"/>
              <a:t>57M</a:t>
            </a:r>
            <a:r>
              <a:rPr lang="en-US" dirty="0" smtClean="0"/>
              <a:t>€ </a:t>
            </a:r>
            <a:r>
              <a:rPr lang="en-US" dirty="0" smtClean="0"/>
              <a:t>on software</a:t>
            </a:r>
          </a:p>
          <a:p>
            <a:pPr lvl="1"/>
            <a:r>
              <a:rPr lang="en-US" dirty="0" smtClean="0"/>
              <a:t>46M</a:t>
            </a:r>
            <a:r>
              <a:rPr lang="en-US" dirty="0" smtClean="0"/>
              <a:t>€ </a:t>
            </a:r>
            <a:r>
              <a:rPr lang="en-US" dirty="0" smtClean="0"/>
              <a:t>on power consumption</a:t>
            </a:r>
          </a:p>
          <a:p>
            <a:pPr lvl="1"/>
            <a:r>
              <a:rPr lang="en-US" dirty="0" smtClean="0"/>
              <a:t>26M</a:t>
            </a:r>
            <a:r>
              <a:rPr lang="en-US" dirty="0" smtClean="0"/>
              <a:t>€ </a:t>
            </a:r>
            <a:r>
              <a:rPr lang="en-US" dirty="0" smtClean="0"/>
              <a:t>on cooling</a:t>
            </a:r>
          </a:p>
          <a:p>
            <a:pPr lvl="1"/>
            <a:r>
              <a:rPr lang="en-US" dirty="0" smtClean="0"/>
              <a:t>20M</a:t>
            </a:r>
            <a:r>
              <a:rPr lang="en-US" dirty="0" smtClean="0"/>
              <a:t>€ </a:t>
            </a:r>
            <a:r>
              <a:rPr lang="en-US" dirty="0" smtClean="0"/>
              <a:t>on a building</a:t>
            </a:r>
          </a:p>
          <a:p>
            <a:pPr lvl="1"/>
            <a:r>
              <a:rPr lang="en-US" dirty="0" smtClean="0"/>
              <a:t>137M</a:t>
            </a:r>
            <a:r>
              <a:rPr lang="en-US" dirty="0" smtClean="0"/>
              <a:t>€ on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47M</a:t>
            </a:r>
            <a:r>
              <a:rPr lang="en-US" dirty="0" smtClean="0"/>
              <a:t>€ </a:t>
            </a:r>
            <a:r>
              <a:rPr lang="en-US" dirty="0" smtClean="0"/>
              <a:t>on other stuff (services, other utilities, etc.)</a:t>
            </a:r>
          </a:p>
          <a:p>
            <a:r>
              <a:rPr lang="en-US" dirty="0" smtClean="0"/>
              <a:t>Total cost of ownership: </a:t>
            </a:r>
            <a:r>
              <a:rPr lang="en-US" dirty="0" smtClean="0">
                <a:solidFill>
                  <a:srgbClr val="FF0000"/>
                </a:solidFill>
              </a:rPr>
              <a:t>533M€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 bwMode="auto">
          <a:xfrm>
            <a:off x="5195454" y="2202872"/>
            <a:ext cx="346364" cy="2826328"/>
          </a:xfrm>
          <a:prstGeom prst="rightBrace">
            <a:avLst>
              <a:gd name="adj1" fmla="val 28333"/>
              <a:gd name="adj2" fmla="val 50000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3491" y="2669598"/>
            <a:ext cx="2837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All costs vary by site and by installation. These are averages for modeling TCO of a supercomputer. Your mileage may vary.</a:t>
            </a:r>
            <a:endParaRPr lang="en-US" sz="2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Future-Looking Trends (tomorrow a.m.)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Multi-core, and its implications for:</a:t>
            </a:r>
          </a:p>
          <a:p>
            <a:pPr lvl="1"/>
            <a:r>
              <a:rPr lang="en-US" dirty="0" smtClean="0"/>
              <a:t>Memory usage</a:t>
            </a:r>
          </a:p>
          <a:p>
            <a:pPr lvl="1"/>
            <a:r>
              <a:rPr lang="en-US" dirty="0" smtClean="0"/>
              <a:t>Power consumption</a:t>
            </a:r>
          </a:p>
          <a:p>
            <a:pPr lvl="1"/>
            <a:r>
              <a:rPr lang="en-US" dirty="0" smtClean="0"/>
              <a:t>System utilization</a:t>
            </a:r>
          </a:p>
          <a:p>
            <a:r>
              <a:rPr lang="en-US" dirty="0" smtClean="0"/>
              <a:t>Accelerators (e.g. GPU computing)</a:t>
            </a:r>
          </a:p>
          <a:p>
            <a:pPr lvl="1"/>
            <a:r>
              <a:rPr lang="en-US" dirty="0" smtClean="0"/>
              <a:t>Programming models</a:t>
            </a:r>
          </a:p>
          <a:p>
            <a:pPr lvl="1"/>
            <a:r>
              <a:rPr lang="en-US" dirty="0" smtClean="0"/>
              <a:t>System efficiency</a:t>
            </a:r>
          </a:p>
          <a:p>
            <a:r>
              <a:rPr lang="en-US" dirty="0" smtClean="0"/>
              <a:t>Big Data</a:t>
            </a:r>
          </a:p>
          <a:p>
            <a:r>
              <a:rPr lang="en-US" dirty="0" smtClean="0"/>
              <a:t>Adoption of HPC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292100" y="5195888"/>
            <a:ext cx="86868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rgbClr val="003366"/>
                </a:solidFill>
                <a:latin typeface="Hailsten" pitchFamily="2" charset="0"/>
              </a:rPr>
              <a:t>Actionable Market Intelligence for High Productivity Computing</a:t>
            </a:r>
          </a:p>
        </p:txBody>
      </p:sp>
      <p:pic>
        <p:nvPicPr>
          <p:cNvPr id="15363" name="Picture 4" descr="I360_logo-vertical_053101_R1_OL_CMY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025650"/>
            <a:ext cx="3587750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207125" y="6318250"/>
            <a:ext cx="2936875" cy="5254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Intersect360 Research</a:t>
            </a:r>
          </a:p>
        </p:txBody>
      </p:sp>
      <p:sp>
        <p:nvSpPr>
          <p:cNvPr id="306182" name="Rectangle 6"/>
          <p:cNvSpPr>
            <a:spLocks noGrp="1" noChangeArrowheads="1"/>
          </p:cNvSpPr>
          <p:nvPr>
            <p:ph type="body" idx="1"/>
          </p:nvPr>
        </p:nvSpPr>
        <p:spPr>
          <a:effectLst>
            <a:outerShdw dist="1796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HPC industry research reports: market sizing, forecasting, and technology trend analysis</a:t>
            </a:r>
          </a:p>
          <a:p>
            <a:pPr eaLnBrk="1" hangingPunct="1">
              <a:defRPr/>
            </a:pPr>
            <a:r>
              <a:rPr lang="en-US" dirty="0" smtClean="0"/>
              <a:t>Quarterly surveys of worldwide end users since 2007</a:t>
            </a:r>
          </a:p>
          <a:p>
            <a:pPr eaLnBrk="1" hangingPunct="1">
              <a:defRPr/>
            </a:pPr>
            <a:r>
              <a:rPr lang="en-US" dirty="0" smtClean="0"/>
              <a:t>Feature articles in partner publications</a:t>
            </a:r>
          </a:p>
          <a:p>
            <a:pPr eaLnBrk="1" hangingPunct="1">
              <a:defRPr/>
            </a:pPr>
            <a:r>
              <a:rPr lang="en-US" dirty="0" smtClean="0"/>
              <a:t>Custom research, consulting, special studies</a:t>
            </a:r>
          </a:p>
          <a:p>
            <a:pPr eaLnBrk="1" hangingPunct="1">
              <a:defRPr/>
            </a:pPr>
            <a:r>
              <a:rPr lang="en-US" dirty="0" smtClean="0"/>
              <a:t>Weekly podcast with HPCwire</a:t>
            </a:r>
          </a:p>
          <a:p>
            <a:pPr eaLnBrk="1" hangingPunct="1">
              <a:defRPr/>
            </a:pPr>
            <a:r>
              <a:rPr lang="en-US" dirty="0" smtClean="0"/>
              <a:t>“Analyst Crossfire” at HPC conferences</a:t>
            </a:r>
          </a:p>
          <a:p>
            <a:pPr eaLnBrk="1" hangingPunct="1">
              <a:defRPr/>
            </a:pPr>
            <a:r>
              <a:rPr lang="en-US" dirty="0" smtClean="0"/>
              <a:t>HPC500 user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808"/>
            <a:ext cx="4040188" cy="639762"/>
          </a:xfrm>
        </p:spPr>
        <p:txBody>
          <a:bodyPr/>
          <a:lstStyle/>
          <a:p>
            <a:r>
              <a:rPr lang="en-US" dirty="0" smtClean="0"/>
              <a:t>Technical Computing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27564"/>
            <a:ext cx="4040188" cy="3798599"/>
          </a:xfrm>
        </p:spPr>
        <p:txBody>
          <a:bodyPr/>
          <a:lstStyle/>
          <a:p>
            <a:r>
              <a:rPr lang="en-US" dirty="0" smtClean="0"/>
              <a:t>Top-line missions: </a:t>
            </a:r>
          </a:p>
          <a:p>
            <a:pPr lvl="1"/>
            <a:r>
              <a:rPr lang="en-US" dirty="0" smtClean="0"/>
              <a:t>Find the oil</a:t>
            </a:r>
          </a:p>
          <a:p>
            <a:pPr lvl="1"/>
            <a:r>
              <a:rPr lang="en-US" dirty="0" smtClean="0"/>
              <a:t>Design the minivan</a:t>
            </a:r>
          </a:p>
          <a:p>
            <a:pPr lvl="1"/>
            <a:r>
              <a:rPr lang="en-US" dirty="0" smtClean="0"/>
              <a:t>Cure the disease</a:t>
            </a:r>
          </a:p>
          <a:p>
            <a:r>
              <a:rPr lang="en-US" dirty="0" smtClean="0"/>
              <a:t>Driven by price/performance</a:t>
            </a:r>
          </a:p>
          <a:p>
            <a:r>
              <a:rPr lang="en-US" dirty="0" smtClean="0"/>
              <a:t>Fast adoption of new technologies, algorithms, and approaches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59808"/>
            <a:ext cx="4041775" cy="639762"/>
          </a:xfrm>
        </p:spPr>
        <p:txBody>
          <a:bodyPr/>
          <a:lstStyle/>
          <a:p>
            <a:r>
              <a:rPr lang="en-US" dirty="0" smtClean="0"/>
              <a:t>Enterprise Computing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27564"/>
            <a:ext cx="4111048" cy="3798599"/>
          </a:xfrm>
        </p:spPr>
        <p:txBody>
          <a:bodyPr/>
          <a:lstStyle/>
          <a:p>
            <a:r>
              <a:rPr lang="en-US" dirty="0" smtClean="0"/>
              <a:t>Keeps business running</a:t>
            </a:r>
          </a:p>
          <a:p>
            <a:pPr lvl="1"/>
            <a:r>
              <a:rPr lang="en-US" dirty="0" smtClean="0"/>
              <a:t>Communicate/collaborate</a:t>
            </a:r>
          </a:p>
          <a:p>
            <a:pPr lvl="1"/>
            <a:r>
              <a:rPr lang="en-US" dirty="0" smtClean="0"/>
              <a:t>Market and sell the product</a:t>
            </a:r>
          </a:p>
          <a:p>
            <a:pPr lvl="1"/>
            <a:r>
              <a:rPr lang="en-US" dirty="0" smtClean="0"/>
              <a:t>Accounting, HR, finance, …</a:t>
            </a:r>
          </a:p>
          <a:p>
            <a:r>
              <a:rPr lang="en-US" dirty="0" smtClean="0"/>
              <a:t>Driven by RAS: reliability, availability, serviceability</a:t>
            </a:r>
          </a:p>
          <a:p>
            <a:r>
              <a:rPr lang="en-US" dirty="0" smtClean="0"/>
              <a:t>Slow adoption of new technologies, algorithms, and approaches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990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Technical vs. Enterprise Computing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6" descr="I360_logo_053101_R1_OL_CMY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400" y="6316663"/>
            <a:ext cx="17224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Find Technical Computing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925732324"/>
              </p:ext>
            </p:extLst>
          </p:nvPr>
        </p:nvGraphicFramePr>
        <p:xfrm>
          <a:off x="457200" y="1801093"/>
          <a:ext cx="8229600" cy="4087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HPTC and HPBC Vertical Markets</a:t>
            </a:r>
            <a:endParaRPr lang="en-US" dirty="0"/>
          </a:p>
        </p:txBody>
      </p:sp>
      <p:sp>
        <p:nvSpPr>
          <p:cNvPr id="19" name="Folded Corner 18"/>
          <p:cNvSpPr/>
          <p:nvPr/>
        </p:nvSpPr>
        <p:spPr>
          <a:xfrm>
            <a:off x="249383" y="4904510"/>
            <a:ext cx="8714509" cy="961995"/>
          </a:xfrm>
          <a:prstGeom prst="foldedCorner">
            <a:avLst>
              <a:gd name="adj" fmla="val 903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0" rtlCol="0" anchor="t">
            <a:spAutoFit/>
          </a:bodyPr>
          <a:lstStyle/>
          <a:p>
            <a:pPr marL="166688" indent="-166688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Financial services has overtaken manufacturing as largest commercial vertical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HPBC is &gt;95% commercial (exceptions: Fannie Mae, Federal Reserve Bank, …)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Worldwide, private sector is growing faster than public sector</a:t>
            </a:r>
            <a:endParaRPr lang="en-US" sz="18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5111" y="2050794"/>
            <a:ext cx="1065107" cy="14128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5112" y="3477491"/>
            <a:ext cx="2612780" cy="1330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320217" y="2050793"/>
            <a:ext cx="1547674" cy="220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55111" y="2050793"/>
            <a:ext cx="1042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24% Acad.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7248" y="2050793"/>
            <a:ext cx="1160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41% Comm.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112" y="4474754"/>
            <a:ext cx="1171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Arial" pitchFamily="34" charset="0"/>
                <a:cs typeface="Arial" pitchFamily="34" charset="0"/>
              </a:rPr>
              <a:t>35% Govt.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395" y="1683340"/>
            <a:ext cx="4088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</a:rPr>
              <a:t>HPTC Total Market (2011 rev., 68%) by Vertical</a:t>
            </a:r>
            <a:endParaRPr lang="en-US" sz="1400" b="1" dirty="0">
              <a:latin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00600" y="1683340"/>
            <a:ext cx="41091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</a:rPr>
              <a:t>HPBC Total Market (2011 rev., 32%) by Vertical</a:t>
            </a:r>
            <a:endParaRPr lang="en-US" sz="1400" b="1" dirty="0">
              <a:latin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t="11512" r="3530" b="13275"/>
          <a:stretch>
            <a:fillRect/>
          </a:stretch>
        </p:blipFill>
        <p:spPr bwMode="auto">
          <a:xfrm>
            <a:off x="146050" y="2078182"/>
            <a:ext cx="4287405" cy="271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1150" y="2015455"/>
            <a:ext cx="4730453" cy="285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in High Performance Computing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893" y="2186757"/>
            <a:ext cx="5353071" cy="324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lded Corner 4"/>
          <p:cNvSpPr/>
          <p:nvPr/>
        </p:nvSpPr>
        <p:spPr>
          <a:xfrm>
            <a:off x="5735780" y="1995056"/>
            <a:ext cx="3061858" cy="3630900"/>
          </a:xfrm>
          <a:prstGeom prst="foldedCorner">
            <a:avLst>
              <a:gd name="adj" fmla="val 54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0" rtlCol="0" anchor="t">
            <a:spAutoFit/>
          </a:bodyPr>
          <a:lstStyle/>
          <a:p>
            <a:pPr marL="166688" indent="-166688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$27B worldwide in 2011, growing to $38B in 2016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Servers are the largest individual component, about $10B in 2012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Storage is fastest-growing component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User Budget Map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describe their HPC budgets</a:t>
            </a:r>
          </a:p>
          <a:p>
            <a:pPr lvl="1"/>
            <a:r>
              <a:rPr lang="en-US" dirty="0" smtClean="0"/>
              <a:t>Size and projected growth of budget (in ranges)</a:t>
            </a:r>
          </a:p>
          <a:p>
            <a:pPr lvl="1"/>
            <a:r>
              <a:rPr lang="en-US" dirty="0" smtClean="0"/>
              <a:t>Breakdown by category: hardware, software, staffing, facilities, services, cloud/utility, other</a:t>
            </a:r>
          </a:p>
          <a:p>
            <a:pPr lvl="1"/>
            <a:r>
              <a:rPr lang="en-US" dirty="0" smtClean="0"/>
              <a:t>Breakdown within category – e.g., Software: operating systems, middleware, developer tools, storage software, application software, transfer costs, …</a:t>
            </a:r>
          </a:p>
          <a:p>
            <a:r>
              <a:rPr lang="en-US" dirty="0" smtClean="0"/>
              <a:t>Respondents may or may not be in “acquisition years”; therefore budget distribution is a good model basis for total cost of ownership calculation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User Budget Map Survey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r="17122"/>
          <a:stretch>
            <a:fillRect/>
          </a:stretch>
        </p:blipFill>
        <p:spPr bwMode="auto">
          <a:xfrm>
            <a:off x="834304" y="1816870"/>
            <a:ext cx="7921769" cy="401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Budget Distribution by Year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55" y="1734274"/>
            <a:ext cx="7487083" cy="429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lded Corner 4"/>
          <p:cNvSpPr/>
          <p:nvPr/>
        </p:nvSpPr>
        <p:spPr>
          <a:xfrm>
            <a:off x="5500254" y="1773383"/>
            <a:ext cx="3408220" cy="2952333"/>
          </a:xfrm>
          <a:prstGeom prst="foldedCorner">
            <a:avLst>
              <a:gd name="adj" fmla="val 54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0" rtlCol="0" anchor="t">
            <a:spAutoFit/>
          </a:bodyPr>
          <a:lstStyle/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~$29B total market implies ~$44B total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budget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Hardware declined every year until sudden rebound in 2012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Facilities increased every year until reversing in 2012</a:t>
            </a:r>
          </a:p>
          <a:p>
            <a:pPr marL="166688" indent="-166688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Public cloud is a small part of the market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aborcomm-1">
  <a:themeElements>
    <a:clrScheme name="Taborcomm-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borcomm-1">
      <a:majorFont>
        <a:latin typeface="HailstenHeavy"/>
        <a:ea typeface=""/>
        <a:cs typeface=""/>
      </a:majorFont>
      <a:minorFont>
        <a:latin typeface="Hailst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aborcomm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orcomm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Settings\Isaac Lopez\Application Data\Microsoft\Templates\Taborcomm-1.pot</Template>
  <TotalTime>25114</TotalTime>
  <Words>800</Words>
  <Application>Microsoft Office PowerPoint</Application>
  <PresentationFormat>On-screen Show (4:3)</PresentationFormat>
  <Paragraphs>107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Taborcomm-1</vt:lpstr>
      <vt:lpstr>Cost Models for HPC and Supercomputing</vt:lpstr>
      <vt:lpstr>Intersect360 Research</vt:lpstr>
      <vt:lpstr>Slide 3</vt:lpstr>
      <vt:lpstr>Where We Find Technical Computing</vt:lpstr>
      <vt:lpstr>HPTC and HPBC Vertical Markets</vt:lpstr>
      <vt:lpstr>Growth in High Performance Computing</vt:lpstr>
      <vt:lpstr>HPC User Budget Map Survey</vt:lpstr>
      <vt:lpstr>HPC User Budget Map Survey</vt:lpstr>
      <vt:lpstr>HPC Budget Distribution by Year</vt:lpstr>
      <vt:lpstr>A Digression on HPC and Public Clouds</vt:lpstr>
      <vt:lpstr>Hardware Increases in All Sectors</vt:lpstr>
      <vt:lpstr>Different Software Approaches</vt:lpstr>
      <vt:lpstr>Hardware Distribution</vt:lpstr>
      <vt:lpstr>Facilities Distribution</vt:lpstr>
      <vt:lpstr>Supercomputing Budgets</vt:lpstr>
      <vt:lpstr>Planning to Buy a 100M€ Computer?</vt:lpstr>
      <vt:lpstr>Future-Looking Trends (tomorrow a.m.)</vt:lpstr>
      <vt:lpstr>Slide 18</vt:lpstr>
    </vt:vector>
  </TitlesOfParts>
  <Company>Noblemen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TABOR COMMUNICATIONS, INC. Providing solutions for the HPC and Grid Communities</dc:title>
  <dc:creator>Isaac Lopez</dc:creator>
  <cp:lastModifiedBy>Addison Snell</cp:lastModifiedBy>
  <cp:revision>249</cp:revision>
  <dcterms:created xsi:type="dcterms:W3CDTF">2006-11-07T20:02:19Z</dcterms:created>
  <dcterms:modified xsi:type="dcterms:W3CDTF">2013-01-28T14:27:22Z</dcterms:modified>
</cp:coreProperties>
</file>