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56" r:id="rId2"/>
    <p:sldId id="258" r:id="rId3"/>
    <p:sldId id="261" r:id="rId4"/>
    <p:sldId id="287" r:id="rId5"/>
    <p:sldId id="288" r:id="rId6"/>
    <p:sldId id="286" r:id="rId7"/>
    <p:sldId id="257" r:id="rId8"/>
    <p:sldId id="262" r:id="rId9"/>
    <p:sldId id="269" r:id="rId10"/>
    <p:sldId id="271" r:id="rId11"/>
    <p:sldId id="272" r:id="rId12"/>
    <p:sldId id="276" r:id="rId13"/>
    <p:sldId id="279" r:id="rId14"/>
    <p:sldId id="275" r:id="rId15"/>
    <p:sldId id="273" r:id="rId16"/>
    <p:sldId id="274" r:id="rId17"/>
    <p:sldId id="281" r:id="rId18"/>
    <p:sldId id="280" r:id="rId19"/>
    <p:sldId id="283" r:id="rId20"/>
    <p:sldId id="282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May </a:t>
            </a:r>
            <a:r>
              <a:rPr lang="nl-NL" dirty="0"/>
              <a:t>1, </a:t>
            </a:r>
            <a:r>
              <a:rPr lang="nl-NL" dirty="0" smtClean="0"/>
              <a:t>2010 </a:t>
            </a:r>
            <a:r>
              <a:rPr lang="nl-NL" dirty="0"/>
              <a:t>- Jan </a:t>
            </a:r>
            <a:r>
              <a:rPr lang="nl-NL" dirty="0" smtClean="0"/>
              <a:t>17</a:t>
            </a:r>
            <a:r>
              <a:rPr lang="nl-NL" smtClean="0"/>
              <a:t>, 2013</a:t>
            </a:r>
            <a:endParaRPr lang="nl-NL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registered items (total: 175)</c:v>
                </c:pt>
              </c:strCache>
            </c:strRef>
          </c:tx>
          <c:dLbls>
            <c:showVal val="1"/>
          </c:dLbls>
          <c:cat>
            <c:strRef>
              <c:f>Sheet1!$A$2:$A$10</c:f>
              <c:strCache>
                <c:ptCount val="9"/>
                <c:pt idx="0">
                  <c:v>Events</c:v>
                </c:pt>
                <c:pt idx="1">
                  <c:v>EGI.eu</c:v>
                </c:pt>
                <c:pt idx="2">
                  <c:v>United Kingdom</c:v>
                </c:pt>
                <c:pt idx="3">
                  <c:v>Ireland</c:v>
                </c:pt>
                <c:pt idx="4">
                  <c:v>Sweden</c:v>
                </c:pt>
                <c:pt idx="5">
                  <c:v>Hungary</c:v>
                </c:pt>
                <c:pt idx="6">
                  <c:v>Germany</c:v>
                </c:pt>
                <c:pt idx="7">
                  <c:v>Italy</c:v>
                </c:pt>
                <c:pt idx="8">
                  <c:v>United States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151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gapWidth val="100"/>
        <c:axId val="99508224"/>
        <c:axId val="98067968"/>
      </c:barChart>
      <c:valAx>
        <c:axId val="98067968"/>
        <c:scaling>
          <c:orientation val="minMax"/>
        </c:scaling>
        <c:axPos val="b"/>
        <c:majorGridlines/>
        <c:numFmt formatCode="General" sourceLinked="1"/>
        <c:tickLblPos val="nextTo"/>
        <c:crossAx val="99508224"/>
        <c:crosses val="autoZero"/>
        <c:crossBetween val="between"/>
      </c:valAx>
      <c:catAx>
        <c:axId val="99508224"/>
        <c:scaling>
          <c:orientation val="minMax"/>
        </c:scaling>
        <c:axPos val="l"/>
        <c:numFmt formatCode="General" sourceLinked="1"/>
        <c:tickLblPos val="nextTo"/>
        <c:crossAx val="9806796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ln>
      <a:noFill/>
      <a:miter lim="800000"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May </a:t>
            </a:r>
            <a:r>
              <a:rPr lang="nl-NL" dirty="0"/>
              <a:t>1, </a:t>
            </a:r>
            <a:r>
              <a:rPr lang="nl-NL" dirty="0" smtClean="0"/>
              <a:t>2010 </a:t>
            </a:r>
            <a:r>
              <a:rPr lang="nl-NL" dirty="0"/>
              <a:t>- Jan </a:t>
            </a:r>
            <a:r>
              <a:rPr lang="nl-NL" dirty="0" smtClean="0"/>
              <a:t>17, </a:t>
            </a:r>
            <a:r>
              <a:rPr lang="nl-NL" dirty="0"/>
              <a:t>2013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registered items (total: 969)</c:v>
                </c:pt>
              </c:strCache>
            </c:strRef>
          </c:tx>
          <c:dLbls>
            <c:showVal val="1"/>
          </c:dLbls>
          <c:cat>
            <c:strRef>
              <c:f>Sheet1!$A$2:$A$11</c:f>
              <c:strCache>
                <c:ptCount val="10"/>
                <c:pt idx="0">
                  <c:v>EGI.eu for the NGIs</c:v>
                </c:pt>
                <c:pt idx="1">
                  <c:v>NGI Turkey (TR)</c:v>
                </c:pt>
                <c:pt idx="2">
                  <c:v>NGI Spain (ES)</c:v>
                </c:pt>
                <c:pt idx="3">
                  <c:v>NGI Italy (IT)</c:v>
                </c:pt>
                <c:pt idx="4">
                  <c:v>NGI France (FR)</c:v>
                </c:pt>
                <c:pt idx="5">
                  <c:v>NGI Germany (DE)</c:v>
                </c:pt>
                <c:pt idx="6">
                  <c:v>NGI Poland (PL)</c:v>
                </c:pt>
                <c:pt idx="7">
                  <c:v>NGI United Kingdom (UK)</c:v>
                </c:pt>
                <c:pt idx="8">
                  <c:v>NGI Ukraine (UA)</c:v>
                </c:pt>
                <c:pt idx="9">
                  <c:v>NGI Slovakia (SK)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913</c:v>
                </c:pt>
                <c:pt idx="1">
                  <c:v>23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gapWidth val="100"/>
        <c:axId val="106054784"/>
        <c:axId val="106017920"/>
      </c:barChart>
      <c:valAx>
        <c:axId val="106017920"/>
        <c:scaling>
          <c:orientation val="minMax"/>
        </c:scaling>
        <c:axPos val="b"/>
        <c:majorGridlines/>
        <c:numFmt formatCode="General" sourceLinked="1"/>
        <c:tickLblPos val="nextTo"/>
        <c:crossAx val="106054784"/>
        <c:crosses val="autoZero"/>
        <c:crossBetween val="between"/>
      </c:valAx>
      <c:catAx>
        <c:axId val="106054784"/>
        <c:scaling>
          <c:orientation val="minMax"/>
        </c:scaling>
        <c:axPos val="l"/>
        <c:numFmt formatCode="General" sourceLinked="1"/>
        <c:tickLblPos val="nextTo"/>
        <c:crossAx val="106017920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ln>
      <a:noFill/>
      <a:miter lim="800000"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nl-NL" dirty="0" smtClean="0"/>
              <a:t>May </a:t>
            </a:r>
            <a:r>
              <a:rPr lang="nl-NL" dirty="0"/>
              <a:t>1, </a:t>
            </a:r>
            <a:r>
              <a:rPr lang="nl-NL" dirty="0" smtClean="0"/>
              <a:t>2010 </a:t>
            </a:r>
            <a:r>
              <a:rPr lang="nl-NL" dirty="0"/>
              <a:t>- Jan </a:t>
            </a:r>
            <a:r>
              <a:rPr lang="nl-NL" dirty="0" smtClean="0"/>
              <a:t>17, </a:t>
            </a:r>
            <a:r>
              <a:rPr lang="nl-NL" dirty="0"/>
              <a:t>2013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registered items (total: 483)</c:v>
                </c:pt>
              </c:strCache>
            </c:strRef>
          </c:tx>
          <c:dLbls>
            <c:showVal val="1"/>
          </c:dLbls>
          <c:cat>
            <c:strRef>
              <c:f>Sheet1!$A$2:$A$13</c:f>
              <c:strCache>
                <c:ptCount val="12"/>
                <c:pt idx="0">
                  <c:v>EGI.eu</c:v>
                </c:pt>
                <c:pt idx="1">
                  <c:v>Others</c:v>
                </c:pt>
                <c:pt idx="2">
                  <c:v>Italy</c:v>
                </c:pt>
                <c:pt idx="3">
                  <c:v>United Kingdom</c:v>
                </c:pt>
                <c:pt idx="4">
                  <c:v>Spain</c:v>
                </c:pt>
                <c:pt idx="5">
                  <c:v>France</c:v>
                </c:pt>
                <c:pt idx="6">
                  <c:v>Netherlands</c:v>
                </c:pt>
                <c:pt idx="7">
                  <c:v>Germany</c:v>
                </c:pt>
                <c:pt idx="8">
                  <c:v>Brazil</c:v>
                </c:pt>
                <c:pt idx="9">
                  <c:v>Lithuania</c:v>
                </c:pt>
                <c:pt idx="10">
                  <c:v>Hungary</c:v>
                </c:pt>
                <c:pt idx="11">
                  <c:v>Greece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</c:v>
                </c:pt>
                <c:pt idx="1">
                  <c:v>99</c:v>
                </c:pt>
                <c:pt idx="2">
                  <c:v>174</c:v>
                </c:pt>
                <c:pt idx="3">
                  <c:v>43</c:v>
                </c:pt>
                <c:pt idx="4">
                  <c:v>30</c:v>
                </c:pt>
                <c:pt idx="5">
                  <c:v>21</c:v>
                </c:pt>
                <c:pt idx="6">
                  <c:v>21</c:v>
                </c:pt>
                <c:pt idx="7">
                  <c:v>16</c:v>
                </c:pt>
                <c:pt idx="8">
                  <c:v>13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</c:ser>
        <c:gapWidth val="100"/>
        <c:axId val="160869376"/>
        <c:axId val="160867456"/>
      </c:barChart>
      <c:valAx>
        <c:axId val="160867456"/>
        <c:scaling>
          <c:orientation val="minMax"/>
        </c:scaling>
        <c:axPos val="b"/>
        <c:majorGridlines/>
        <c:numFmt formatCode="General" sourceLinked="1"/>
        <c:tickLblPos val="nextTo"/>
        <c:crossAx val="160869376"/>
        <c:crosses val="autoZero"/>
        <c:crossBetween val="between"/>
      </c:valAx>
      <c:catAx>
        <c:axId val="160869376"/>
        <c:scaling>
          <c:orientation val="minMax"/>
        </c:scaling>
        <c:axPos val="l"/>
        <c:numFmt formatCode="General" sourceLinked="1"/>
        <c:tickLblPos val="nextTo"/>
        <c:crossAx val="160867456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spPr>
    <a:ln>
      <a:noFill/>
      <a:miter lim="800000"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44202884433260398"/>
          <c:y val="0.29145573266756292"/>
          <c:w val="0.48580120139621835"/>
          <c:h val="0.689600729786825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Jun 1, 2012 - Jan 1, 2013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Sheet1!$A$2:$A$42</c:f>
              <c:strCache>
                <c:ptCount val="41"/>
                <c:pt idx="0">
                  <c:v>Netherlands (2675)</c:v>
                </c:pt>
                <c:pt idx="1">
                  <c:v>France (437)</c:v>
                </c:pt>
                <c:pt idx="2">
                  <c:v>Switzerland (409)</c:v>
                </c:pt>
                <c:pt idx="3">
                  <c:v>Ukraine (338)</c:v>
                </c:pt>
                <c:pt idx="4">
                  <c:v>Italy (310)</c:v>
                </c:pt>
                <c:pt idx="5">
                  <c:v>UK (240)</c:v>
                </c:pt>
                <c:pt idx="6">
                  <c:v>Germany (215)</c:v>
                </c:pt>
                <c:pt idx="7">
                  <c:v>Spain (139)</c:v>
                </c:pt>
                <c:pt idx="8">
                  <c:v>Russia (131)</c:v>
                </c:pt>
                <c:pt idx="9">
                  <c:v>European Union (118)</c:v>
                </c:pt>
                <c:pt idx="10">
                  <c:v>Poland (92)</c:v>
                </c:pt>
                <c:pt idx="11">
                  <c:v>Czech Republic (91)</c:v>
                </c:pt>
                <c:pt idx="12">
                  <c:v>Turkey (76)</c:v>
                </c:pt>
                <c:pt idx="13">
                  <c:v>Hungary (70)</c:v>
                </c:pt>
                <c:pt idx="14">
                  <c:v>Macedonia (61)</c:v>
                </c:pt>
                <c:pt idx="15">
                  <c:v>Sweden (41)</c:v>
                </c:pt>
                <c:pt idx="16">
                  <c:v>Slovakia (35)</c:v>
                </c:pt>
                <c:pt idx="17">
                  <c:v>Findland (33)</c:v>
                </c:pt>
                <c:pt idx="18">
                  <c:v>Romania (33)</c:v>
                </c:pt>
                <c:pt idx="19">
                  <c:v>Azerbaijan (30)</c:v>
                </c:pt>
                <c:pt idx="20">
                  <c:v>Serbia (30)</c:v>
                </c:pt>
                <c:pt idx="21">
                  <c:v>Austria (22)</c:v>
                </c:pt>
                <c:pt idx="22">
                  <c:v>Portugal (22)</c:v>
                </c:pt>
                <c:pt idx="23">
                  <c:v>Norway (20)</c:v>
                </c:pt>
                <c:pt idx="24">
                  <c:v>Belgium (18)</c:v>
                </c:pt>
                <c:pt idx="25">
                  <c:v>Bulgaria (16)</c:v>
                </c:pt>
                <c:pt idx="26">
                  <c:v>Lithuania (16)</c:v>
                </c:pt>
                <c:pt idx="27">
                  <c:v>Moldova (14)</c:v>
                </c:pt>
                <c:pt idx="28">
                  <c:v>Slovenia (13)</c:v>
                </c:pt>
                <c:pt idx="29">
                  <c:v>Ireland (12)</c:v>
                </c:pt>
                <c:pt idx="30">
                  <c:v>Armenia (10)</c:v>
                </c:pt>
                <c:pt idx="31">
                  <c:v>Luxembourg (10)</c:v>
                </c:pt>
                <c:pt idx="32">
                  <c:v>Belarus (9)</c:v>
                </c:pt>
                <c:pt idx="33">
                  <c:v>Cyprus (8)</c:v>
                </c:pt>
                <c:pt idx="34">
                  <c:v>Croatia (8)</c:v>
                </c:pt>
                <c:pt idx="35">
                  <c:v>Iceland (7)</c:v>
                </c:pt>
                <c:pt idx="36">
                  <c:v>Denmark (4)</c:v>
                </c:pt>
                <c:pt idx="37">
                  <c:v>Latvia (4)</c:v>
                </c:pt>
                <c:pt idx="38">
                  <c:v>Albania (3)</c:v>
                </c:pt>
                <c:pt idx="39">
                  <c:v>Bosnia and Herzegovina (2)</c:v>
                </c:pt>
                <c:pt idx="40">
                  <c:v>Estonia (1)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2675</c:v>
                </c:pt>
                <c:pt idx="1">
                  <c:v>437</c:v>
                </c:pt>
                <c:pt idx="2">
                  <c:v>409</c:v>
                </c:pt>
                <c:pt idx="3">
                  <c:v>338</c:v>
                </c:pt>
                <c:pt idx="4">
                  <c:v>310</c:v>
                </c:pt>
                <c:pt idx="5">
                  <c:v>240</c:v>
                </c:pt>
                <c:pt idx="6">
                  <c:v>215</c:v>
                </c:pt>
                <c:pt idx="7">
                  <c:v>139</c:v>
                </c:pt>
                <c:pt idx="8">
                  <c:v>131</c:v>
                </c:pt>
                <c:pt idx="9">
                  <c:v>118</c:v>
                </c:pt>
                <c:pt idx="10">
                  <c:v>92</c:v>
                </c:pt>
                <c:pt idx="11">
                  <c:v>91</c:v>
                </c:pt>
                <c:pt idx="12">
                  <c:v>76</c:v>
                </c:pt>
                <c:pt idx="13">
                  <c:v>70</c:v>
                </c:pt>
                <c:pt idx="14">
                  <c:v>61</c:v>
                </c:pt>
                <c:pt idx="15">
                  <c:v>41</c:v>
                </c:pt>
                <c:pt idx="16">
                  <c:v>35</c:v>
                </c:pt>
                <c:pt idx="17">
                  <c:v>33</c:v>
                </c:pt>
                <c:pt idx="18">
                  <c:v>33</c:v>
                </c:pt>
                <c:pt idx="19">
                  <c:v>30</c:v>
                </c:pt>
                <c:pt idx="20">
                  <c:v>30</c:v>
                </c:pt>
                <c:pt idx="21">
                  <c:v>22</c:v>
                </c:pt>
                <c:pt idx="22">
                  <c:v>22</c:v>
                </c:pt>
                <c:pt idx="23">
                  <c:v>20</c:v>
                </c:pt>
                <c:pt idx="24">
                  <c:v>18</c:v>
                </c:pt>
                <c:pt idx="25">
                  <c:v>16</c:v>
                </c:pt>
                <c:pt idx="26">
                  <c:v>16</c:v>
                </c:pt>
                <c:pt idx="27">
                  <c:v>14</c:v>
                </c:pt>
                <c:pt idx="28">
                  <c:v>13</c:v>
                </c:pt>
                <c:pt idx="29">
                  <c:v>12</c:v>
                </c:pt>
                <c:pt idx="30">
                  <c:v>10</c:v>
                </c:pt>
                <c:pt idx="31">
                  <c:v>10</c:v>
                </c:pt>
                <c:pt idx="32">
                  <c:v>9</c:v>
                </c:pt>
                <c:pt idx="33">
                  <c:v>8</c:v>
                </c:pt>
                <c:pt idx="34">
                  <c:v>8</c:v>
                </c:pt>
                <c:pt idx="35">
                  <c:v>7</c:v>
                </c:pt>
                <c:pt idx="36">
                  <c:v>4</c:v>
                </c:pt>
                <c:pt idx="37">
                  <c:v>4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</c:numCache>
            </c:numRef>
          </c:val>
        </c:ser>
        <c:firstSliceAng val="0"/>
      </c:pieChart>
    </c:plotArea>
    <c:legend>
      <c:legendPos val="l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spPr>
    <a:ln>
      <a:noFill/>
      <a:miter lim="800000"/>
    </a:ln>
  </c:spPr>
  <c:txPr>
    <a:bodyPr/>
    <a:lstStyle/>
    <a:p>
      <a:pPr>
        <a:defRPr sz="1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226AF2-8FAC-457C-AFAA-1F2E29F017BC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6DBC0-DD88-4D91-ACB3-FCE3863AC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30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884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28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more clear</a:t>
            </a:r>
            <a:r>
              <a:rPr lang="en-US" baseline="0" dirty="0" smtClean="0"/>
              <a:t> which resources and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44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47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1/30/2013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FCE8A4-5995-44D6-80E9-5AB28754D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1B25-D44A-4202-AFE6-2D564C9DFAAF}" type="datetimeFigureOut">
              <a:rPr lang="en-US"/>
              <a:pPr>
                <a:defRPr/>
              </a:pPr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D3F9-7E43-472E-B31E-E774D4362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05D0-ABC6-43A2-A15D-436099CAAA3C}" type="datetimeFigureOut">
              <a:rPr lang="en-US"/>
              <a:pPr>
                <a:defRPr/>
              </a:pPr>
              <a:t>1/30/2013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740B-5AC3-4090-9D95-497651B44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47159E-52A1-4517-994A-85B3878A6FFE}" type="datetimeFigureOut">
              <a:rPr lang="en-US"/>
              <a:pPr>
                <a:defRPr/>
              </a:pPr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044092-03EA-437B-B5C9-087AAF9E0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training.egi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m.egi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appdb.egi.e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Input for </a:t>
            </a:r>
            <a:r>
              <a:rPr lang="en-GB" b="1" smtClean="0"/>
              <a:t>NA2 Service evolution after the end of EGI-InSPIRE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268538" y="4174207"/>
            <a:ext cx="5832475" cy="1343025"/>
          </a:xfrm>
        </p:spPr>
        <p:txBody>
          <a:bodyPr/>
          <a:lstStyle/>
          <a:p>
            <a:pPr eaLnBrk="1" hangingPunct="1"/>
            <a:r>
              <a:rPr lang="en-GB" sz="2400" smtClean="0">
                <a:latin typeface="Arial" charset="0"/>
                <a:cs typeface="Arial" charset="0"/>
              </a:rPr>
              <a:t>Gergely Sipos</a:t>
            </a:r>
          </a:p>
          <a:p>
            <a:pPr eaLnBrk="1" hangingPunct="1"/>
            <a:r>
              <a:rPr lang="en-GB" sz="2400" smtClean="0">
                <a:latin typeface="Arial" charset="0"/>
                <a:cs typeface="Arial" charset="0"/>
                <a:hlinkClick r:id="rId2"/>
              </a:rPr>
              <a:t>gergely.sipos@egi.eu</a:t>
            </a:r>
            <a:r>
              <a:rPr lang="en-GB" sz="240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GB" sz="2400" smtClean="0">
                <a:latin typeface="Arial" charset="0"/>
                <a:cs typeface="Arial" charset="0"/>
              </a:rPr>
              <a:t>EGI-InSPIRE TNA2.5 leader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D13BCD-2F2C-45F5-8E9A-1A075856F44C}" type="datetime1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30/01/2013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DFF14-4560-4ED0-9BD8-56866947DE7E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CRM:</a:t>
            </a:r>
            <a:br>
              <a:rPr lang="en-GB" sz="3600" smtClean="0"/>
            </a:br>
            <a:r>
              <a:rPr lang="en-GB" sz="3600" smtClean="0"/>
              <a:t>Data structure and use cases</a:t>
            </a:r>
            <a:endParaRPr lang="en-GB" sz="3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79712" y="234888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Projects (ESFRI &amp; non-ESFRI; National &amp; International)</a:t>
            </a:r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979712" y="378904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Member institutes </a:t>
            </a:r>
            <a:r>
              <a:rPr lang="en-GB" smtClean="0"/>
              <a:t>(universities, research labs, etc.)</a:t>
            </a:r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979712" y="5229202"/>
            <a:ext cx="5184576" cy="7920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People (researchers, developers, </a:t>
            </a:r>
            <a:r>
              <a:rPr lang="en-GB" smtClean="0"/>
              <a:t>spokepersons, etc</a:t>
            </a:r>
            <a:r>
              <a:rPr lang="en-GB" smtClean="0"/>
              <a:t>.)</a:t>
            </a:r>
            <a:endParaRPr lang="en-GB"/>
          </a:p>
        </p:txBody>
      </p:sp>
      <p:cxnSp>
        <p:nvCxnSpPr>
          <p:cNvPr id="48" name="Straight Arrow Connector 47"/>
          <p:cNvCxnSpPr>
            <a:stCxn id="45" idx="0"/>
            <a:endCxn id="44" idx="2"/>
          </p:cNvCxnSpPr>
          <p:nvPr/>
        </p:nvCxnSpPr>
        <p:spPr>
          <a:xfrm flipV="1">
            <a:off x="4572000" y="3140970"/>
            <a:ext cx="0" cy="648072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6" idx="0"/>
            <a:endCxn id="45" idx="2"/>
          </p:cNvCxnSpPr>
          <p:nvPr/>
        </p:nvCxnSpPr>
        <p:spPr>
          <a:xfrm flipV="1">
            <a:off x="4572000" y="4581130"/>
            <a:ext cx="0" cy="648072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entagon 54"/>
          <p:cNvSpPr/>
          <p:nvPr/>
        </p:nvSpPr>
        <p:spPr>
          <a:xfrm>
            <a:off x="251520" y="234888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projects and communities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251520" y="378904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 institutes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251520" y="5229202"/>
            <a:ext cx="1728192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Register</a:t>
            </a:r>
            <a:br>
              <a:rPr lang="en-GB" sz="1600" smtClean="0">
                <a:solidFill>
                  <a:schemeClr val="tx1"/>
                </a:solidFill>
              </a:rPr>
            </a:br>
            <a:r>
              <a:rPr lang="en-GB" sz="1600" smtClean="0">
                <a:solidFill>
                  <a:schemeClr val="tx1"/>
                </a:solidFill>
              </a:rPr>
              <a:t>people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8" name="Pentagon 57"/>
          <p:cNvSpPr/>
          <p:nvPr/>
        </p:nvSpPr>
        <p:spPr>
          <a:xfrm flipH="1">
            <a:off x="7164288" y="5229202"/>
            <a:ext cx="1800200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Interview people &amp; register key findings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63" name="Pentagon 62"/>
          <p:cNvSpPr/>
          <p:nvPr/>
        </p:nvSpPr>
        <p:spPr>
          <a:xfrm flipH="1">
            <a:off x="7164288" y="2348882"/>
            <a:ext cx="1800200" cy="7920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Summarise key findings about each project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66" name="Pentagon 65"/>
          <p:cNvSpPr/>
          <p:nvPr/>
        </p:nvSpPr>
        <p:spPr>
          <a:xfrm rot="16200000" flipH="1">
            <a:off x="5256075" y="872717"/>
            <a:ext cx="1224137" cy="1728192"/>
          </a:xfrm>
          <a:prstGeom prst="homePlate">
            <a:avLst>
              <a:gd name="adj" fmla="val 4347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smtClean="0">
                <a:solidFill>
                  <a:schemeClr val="tx1"/>
                </a:solidFill>
              </a:rPr>
              <a:t>Summarise key findings about clusters of projects</a:t>
            </a:r>
          </a:p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123728" y="2204864"/>
            <a:ext cx="2592288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5301208"/>
            <a:ext cx="172819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6096" y="5013176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/>
              <a:t>NOW</a:t>
            </a:r>
            <a:endParaRPr lang="en-GB" sz="2800" b="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07704" y="2204864"/>
            <a:ext cx="79208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88" y="1825660"/>
            <a:ext cx="1844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/>
              <a:t>MAY 2012</a:t>
            </a:r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3" grpId="0" animBg="1"/>
      <p:bldP spid="66" grpId="0" animBg="1"/>
      <p:bldP spid="15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CRM:</a:t>
            </a:r>
            <a:br>
              <a:rPr lang="en-US" sz="3600" smtClean="0"/>
            </a:br>
            <a:r>
              <a:rPr lang="en-US" sz="3600" smtClean="0"/>
              <a:t>Items registered since April 2012</a:t>
            </a:r>
            <a:endParaRPr lang="en-US" sz="3600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065172201"/>
              </p:ext>
            </p:extLst>
          </p:nvPr>
        </p:nvGraphicFramePr>
        <p:xfrm>
          <a:off x="152400" y="1219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4644008" y="3573016"/>
            <a:ext cx="3888432" cy="1008112"/>
          </a:xfrm>
          <a:prstGeom prst="wedgeRoundRectCallout">
            <a:avLst>
              <a:gd name="adj1" fmla="val -20833"/>
              <a:gd name="adj2" fmla="val 8777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As a single batch in May 2012.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AppDB:</a:t>
            </a:r>
            <a:br>
              <a:rPr lang="en-US" sz="3600" smtClean="0"/>
            </a:br>
            <a:r>
              <a:rPr lang="en-US" sz="3600" smtClean="0"/>
              <a:t>Registered software by country</a:t>
            </a:r>
            <a:endParaRPr lang="en-US" sz="3600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952338366"/>
              </p:ext>
            </p:extLst>
          </p:nvPr>
        </p:nvGraphicFramePr>
        <p:xfrm>
          <a:off x="152400" y="1219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30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 smtClean="0"/>
              <a:t>AppDB</a:t>
            </a:r>
            <a:r>
              <a:rPr lang="en-US" sz="3600" smtClean="0"/>
              <a:t> web visits from Europe </a:t>
            </a:r>
            <a:br>
              <a:rPr lang="en-US" sz="3600" smtClean="0"/>
            </a:br>
            <a:r>
              <a:rPr lang="en-US" sz="1800" smtClean="0"/>
              <a:t>(without Greece, which is 6804)</a:t>
            </a:r>
            <a:endParaRPr lang="en-US" sz="1800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027686909"/>
              </p:ext>
            </p:extLst>
          </p:nvPr>
        </p:nvGraphicFramePr>
        <p:xfrm>
          <a:off x="304800" y="1219200"/>
          <a:ext cx="8610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7380312" y="2132856"/>
            <a:ext cx="1440160" cy="936104"/>
          </a:xfrm>
          <a:prstGeom prst="wedgeRoundRectCallout">
            <a:avLst>
              <a:gd name="adj1" fmla="val -54570"/>
              <a:gd name="adj2" fmla="val 954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EGI.eu’s </a:t>
            </a:r>
            <a:r>
              <a:rPr lang="en-GB" smtClean="0">
                <a:solidFill>
                  <a:schemeClr val="tx1"/>
                </a:solidFill>
              </a:rPr>
              <a:t>dominance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FF0000"/>
                </a:solidFill>
              </a:rPr>
              <a:t>My</a:t>
            </a:r>
            <a:r>
              <a:rPr lang="en-GB" sz="3600" smtClean="0"/>
              <a:t> impact assessment </a:t>
            </a:r>
            <a:br>
              <a:rPr lang="en-GB" sz="3600" smtClean="0"/>
            </a:br>
            <a:r>
              <a:rPr lang="en-GB" sz="3600" smtClean="0">
                <a:solidFill>
                  <a:srgbClr val="FF0000"/>
                </a:solidFill>
              </a:rPr>
              <a:t>based on the presented data</a:t>
            </a: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784976" cy="4525963"/>
          </a:xfrm>
        </p:spPr>
        <p:txBody>
          <a:bodyPr/>
          <a:lstStyle/>
          <a:p>
            <a:pPr marL="179388" indent="-179388"/>
            <a:r>
              <a:rPr lang="en-GB" sz="2000" kern="400" smtClean="0"/>
              <a:t>TMP</a:t>
            </a:r>
          </a:p>
          <a:p>
            <a:pPr marL="719138" lvl="1" indent="-358775"/>
            <a:r>
              <a:rPr lang="en-GB" sz="1800" kern="400" smtClean="0"/>
              <a:t>Mostly events are registered in TMP by the community</a:t>
            </a:r>
            <a:r>
              <a:rPr lang="en-GB" sz="1800" kern="400" smtClean="0"/>
              <a:t>. Could this </a:t>
            </a:r>
            <a:r>
              <a:rPr lang="en-GB" sz="1800" kern="400" smtClean="0"/>
              <a:t>use case </a:t>
            </a:r>
            <a:r>
              <a:rPr lang="en-GB" sz="1800" kern="400" smtClean="0"/>
              <a:t>more-or-less </a:t>
            </a:r>
            <a:r>
              <a:rPr lang="en-GB" sz="1800" kern="400" smtClean="0"/>
              <a:t>served by the EGI website </a:t>
            </a:r>
            <a:r>
              <a:rPr lang="en-GB" sz="1800" kern="400" smtClean="0"/>
              <a:t>CMS</a:t>
            </a:r>
            <a:r>
              <a:rPr lang="en-GB" sz="1800" kern="400" smtClean="0"/>
              <a:t>? Would that be cheaper?</a:t>
            </a:r>
            <a:endParaRPr lang="en-GB" sz="1800" kern="400" smtClean="0"/>
          </a:p>
          <a:p>
            <a:pPr marL="719138" lvl="1" indent="-358775"/>
            <a:r>
              <a:rPr lang="en-GB" sz="1800" kern="400" smtClean="0"/>
              <a:t>My assessment: If usage patter does not change, then – with a sufficient replacement strategy – the removal would have no impact on EGI.</a:t>
            </a:r>
          </a:p>
          <a:p>
            <a:pPr marL="179388" indent="-179388"/>
            <a:r>
              <a:rPr lang="en-GB" sz="2000" kern="400" smtClean="0"/>
              <a:t>CRM</a:t>
            </a:r>
          </a:p>
          <a:p>
            <a:pPr marL="719138" lvl="1" indent="-358775"/>
            <a:r>
              <a:rPr lang="en-GB" sz="1800" kern="400" smtClean="0"/>
              <a:t>After 8 month there is still very little use within the NGIs. </a:t>
            </a:r>
          </a:p>
          <a:p>
            <a:pPr marL="719138" lvl="1" indent="-358775"/>
            <a:r>
              <a:rPr lang="en-GB" sz="1800" kern="400" smtClean="0"/>
              <a:t>My assessment: If use does not increase, then the removal would have no impact on </a:t>
            </a:r>
            <a:r>
              <a:rPr lang="en-GB" sz="1800" kern="400" smtClean="0"/>
              <a:t>EGI</a:t>
            </a:r>
            <a:r>
              <a:rPr lang="en-GB" sz="1800" kern="400" smtClean="0"/>
              <a:t> </a:t>
            </a:r>
            <a:r>
              <a:rPr lang="en-GB" sz="1800" kern="400" smtClean="0"/>
              <a:t>- </a:t>
            </a:r>
            <a:r>
              <a:rPr lang="en-GB" sz="1800" kern="400" smtClean="0"/>
              <a:t>Except that we </a:t>
            </a:r>
            <a:r>
              <a:rPr lang="en-GB" sz="1800" kern="400" smtClean="0"/>
              <a:t>would loose our ability for coordinated outreach.</a:t>
            </a:r>
          </a:p>
          <a:p>
            <a:pPr marL="179388" indent="-179388"/>
            <a:r>
              <a:rPr lang="en-GB" sz="2000" kern="400" smtClean="0"/>
              <a:t>AppDB</a:t>
            </a:r>
          </a:p>
          <a:p>
            <a:pPr marL="719138" lvl="1" indent="-358775"/>
            <a:r>
              <a:rPr lang="en-GB" sz="1800" kern="400" smtClean="0"/>
              <a:t>Balanced and increasing use.</a:t>
            </a:r>
          </a:p>
          <a:p>
            <a:pPr marL="719138" lvl="1" indent="-358775"/>
            <a:r>
              <a:rPr lang="en-GB" sz="1800" kern="400" smtClean="0"/>
              <a:t>Unique service – there is no alternative </a:t>
            </a:r>
            <a:r>
              <a:rPr lang="en-GB" sz="1800" kern="400" smtClean="0"/>
              <a:t>that EGI could </a:t>
            </a:r>
            <a:r>
              <a:rPr lang="en-GB" sz="1800" kern="400" smtClean="0"/>
              <a:t>use.</a:t>
            </a:r>
          </a:p>
          <a:p>
            <a:pPr marL="719138" lvl="1" indent="-358775"/>
            <a:r>
              <a:rPr lang="en-GB" sz="1800" kern="400" smtClean="0"/>
              <a:t>My assessment: Removal would cause the degradation of EGI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smtClean="0"/>
              <a:t>Expected use</a:t>
            </a:r>
            <a:endParaRPr lang="en-GB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Until May 2014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Plan until May 2014:</a:t>
            </a:r>
            <a:br>
              <a:rPr lang="en-GB" sz="3600" smtClean="0"/>
            </a:br>
            <a:r>
              <a:rPr lang="en-GB" sz="3600" smtClean="0"/>
              <a:t>Increase use</a:t>
            </a:r>
            <a:r>
              <a:rPr lang="en-GB" sz="3600" smtClean="0"/>
              <a:t>!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56" y="1135285"/>
            <a:ext cx="8281292" cy="4525963"/>
          </a:xfrm>
        </p:spPr>
        <p:txBody>
          <a:bodyPr/>
          <a:lstStyle/>
          <a:p>
            <a:r>
              <a:rPr lang="en-GB" sz="2800" smtClean="0"/>
              <a:t>Champions </a:t>
            </a:r>
            <a:r>
              <a:rPr lang="en-GB" sz="2800" smtClean="0"/>
              <a:t>for the </a:t>
            </a:r>
            <a:r>
              <a:rPr lang="en-GB" sz="2800" smtClean="0"/>
              <a:t>tools in each </a:t>
            </a:r>
            <a:r>
              <a:rPr lang="en-GB" sz="2800" smtClean="0"/>
              <a:t>country:</a:t>
            </a:r>
            <a:endParaRPr lang="en-GB" sz="2800" smtClean="0"/>
          </a:p>
          <a:p>
            <a:pPr lvl="1"/>
            <a:r>
              <a:rPr lang="en-GB" sz="2400" smtClean="0"/>
              <a:t>Using the tools; Demonstrating and promoting usage</a:t>
            </a:r>
          </a:p>
          <a:p>
            <a:pPr lvl="1"/>
            <a:r>
              <a:rPr lang="en-GB" sz="2400" smtClean="0"/>
              <a:t>Primarily the </a:t>
            </a:r>
            <a:r>
              <a:rPr lang="en-GB" sz="2400" b="1" smtClean="0"/>
              <a:t>NGI International Liaisons</a:t>
            </a:r>
            <a:r>
              <a:rPr lang="en-GB" sz="2400" smtClean="0"/>
              <a:t>:</a:t>
            </a:r>
          </a:p>
          <a:p>
            <a:pPr lvl="2"/>
            <a:r>
              <a:rPr lang="en-GB" sz="2000" smtClean="0"/>
              <a:t>There is effort for this in EGI-InSPIRE (TNA2.1N, TNA2.6N)</a:t>
            </a:r>
          </a:p>
          <a:p>
            <a:pPr lvl="2"/>
            <a:r>
              <a:rPr lang="en-GB" sz="2000" smtClean="0"/>
              <a:t>Monthly email digest</a:t>
            </a:r>
          </a:p>
          <a:p>
            <a:pPr lvl="2"/>
            <a:r>
              <a:rPr lang="en-GB" sz="2000" smtClean="0"/>
              <a:t>Training and demos @ EGI Community Forum</a:t>
            </a:r>
          </a:p>
          <a:p>
            <a:pPr lvl="2"/>
            <a:r>
              <a:rPr lang="en-GB" sz="2000" smtClean="0"/>
              <a:t>Online Webinars, 1-on-1 </a:t>
            </a:r>
            <a:r>
              <a:rPr lang="en-GB" sz="2000" smtClean="0"/>
              <a:t>trainings/interviews</a:t>
            </a:r>
            <a:endParaRPr lang="en-GB" sz="2000" smtClean="0"/>
          </a:p>
          <a:p>
            <a:r>
              <a:rPr lang="en-GB" sz="2800" smtClean="0"/>
              <a:t>Projects as users:</a:t>
            </a:r>
          </a:p>
          <a:p>
            <a:pPr lvl="1"/>
            <a:r>
              <a:rPr lang="en-GB" sz="2400" smtClean="0"/>
              <a:t>Project specific features and gadgets in TMP</a:t>
            </a:r>
          </a:p>
          <a:p>
            <a:pPr lvl="1"/>
            <a:r>
              <a:rPr lang="en-GB" sz="2400" smtClean="0"/>
              <a:t>Virtual Team projects (CTA, ELIXIR, V&amp;E </a:t>
            </a:r>
            <a:r>
              <a:rPr lang="en-GB" sz="2400" smtClean="0">
                <a:sym typeface="Wingdings" pitchFamily="2" charset="2"/>
              </a:rPr>
              <a:t> CRM)</a:t>
            </a:r>
          </a:p>
          <a:p>
            <a:pPr lvl="1"/>
            <a:r>
              <a:rPr lang="en-GB" sz="2400" smtClean="0">
                <a:sym typeface="Wingdings" pitchFamily="2" charset="2"/>
              </a:rPr>
              <a:t>Technology providers after May 2013 (AppDB)</a:t>
            </a:r>
          </a:p>
          <a:p>
            <a:pPr lvl="1"/>
            <a:r>
              <a:rPr lang="en-GB" sz="2400" smtClean="0">
                <a:sym typeface="Wingdings" pitchFamily="2" charset="2"/>
              </a:rPr>
              <a:t>Mini-project on </a:t>
            </a:r>
            <a:r>
              <a:rPr lang="en-GB" sz="2400" smtClean="0"/>
              <a:t>Massive Open Online </a:t>
            </a:r>
            <a:r>
              <a:rPr lang="en-GB" sz="2400" smtClean="0"/>
              <a:t>Course</a:t>
            </a:r>
            <a:endParaRPr lang="en-GB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smtClean="0"/>
              <a:t>Future</a:t>
            </a:r>
            <a:endParaRPr lang="en-GB" sz="80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After EGI-InSPIRE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After EGI-InSPIRE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351309"/>
            <a:ext cx="8892480" cy="4525963"/>
          </a:xfrm>
        </p:spPr>
        <p:txBody>
          <a:bodyPr/>
          <a:lstStyle/>
          <a:p>
            <a:r>
              <a:rPr lang="en-GB" sz="2400" smtClean="0"/>
              <a:t>We need the critical mass for </a:t>
            </a:r>
            <a:r>
              <a:rPr lang="en-GB" sz="2400" i="1" smtClean="0"/>
              <a:t>communuity support </a:t>
            </a:r>
            <a:r>
              <a:rPr lang="en-GB" sz="2400" smtClean="0"/>
              <a:t>and </a:t>
            </a:r>
            <a:r>
              <a:rPr lang="en-GB" sz="2400" i="1" smtClean="0"/>
              <a:t>VRE support </a:t>
            </a:r>
            <a:r>
              <a:rPr lang="en-GB" sz="2400" smtClean="0"/>
              <a:t>services (EGI Strategy)</a:t>
            </a:r>
            <a:endParaRPr lang="en-GB" sz="2400" smtClean="0"/>
          </a:p>
          <a:p>
            <a:pPr lvl="1"/>
            <a:r>
              <a:rPr lang="en-GB" sz="2000" smtClean="0"/>
              <a:t>For the development (Huge diff. between 0.5 and 1 FTE in NA2!)</a:t>
            </a:r>
          </a:p>
          <a:p>
            <a:pPr lvl="1"/>
            <a:r>
              <a:rPr lang="en-GB" sz="2000" smtClean="0"/>
              <a:t>For the use (Project champions or NILs?)</a:t>
            </a:r>
          </a:p>
          <a:p>
            <a:endParaRPr lang="en-GB" sz="2400" smtClean="0"/>
          </a:p>
          <a:p>
            <a:r>
              <a:rPr lang="en-GB" sz="2400" smtClean="0"/>
              <a:t>Horizon2020 project: Integrated EGI Collaboration Platform </a:t>
            </a:r>
          </a:p>
          <a:p>
            <a:pPr lvl="1"/>
            <a:r>
              <a:rPr lang="en-GB" sz="2000" smtClean="0"/>
              <a:t>AppDB + TMP + CRM + Nanohub + EGI platform (VO/cloud) specific functions + Portal toolkit (e.g. FIM support) + Helpdesk?</a:t>
            </a:r>
          </a:p>
          <a:p>
            <a:pPr lvl="1"/>
            <a:r>
              <a:rPr lang="en-GB" sz="2000" smtClean="0"/>
              <a:t>Productizing services – so third parties (e.g. ESFRIs) can have and control their own virtual instances provided by EGI</a:t>
            </a:r>
          </a:p>
          <a:p>
            <a:pPr lvl="1"/>
            <a:r>
              <a:rPr lang="en-GB" sz="2000" smtClean="0"/>
              <a:t>Related EGI-InSPIRE mini-project</a:t>
            </a:r>
          </a:p>
          <a:p>
            <a:pPr lvl="2"/>
            <a:r>
              <a:rPr lang="en-GB" sz="1600" smtClean="0"/>
              <a:t>Liferay tools as integrated environment for community support </a:t>
            </a:r>
            <a:r>
              <a:rPr lang="en-GB" sz="1600" smtClean="0"/>
              <a:t>services</a:t>
            </a:r>
            <a:endParaRPr lang="en-GB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320480"/>
          </a:xfrm>
        </p:spPr>
        <p:txBody>
          <a:bodyPr/>
          <a:lstStyle/>
          <a:p>
            <a:r>
              <a:rPr lang="en-GB" sz="2400" smtClean="0"/>
              <a:t>Good uptake for AppDB. Growing, but still unsatisfactory uptake of TMP and CRM</a:t>
            </a:r>
          </a:p>
          <a:p>
            <a:pPr lvl="1"/>
            <a:r>
              <a:rPr lang="en-GB" sz="2000" b="1" smtClean="0"/>
              <a:t>Use the services that You already paid for!</a:t>
            </a:r>
          </a:p>
          <a:p>
            <a:pPr lvl="1"/>
            <a:r>
              <a:rPr lang="en-GB" sz="2000" smtClean="0"/>
              <a:t>Improvement </a:t>
            </a:r>
            <a:r>
              <a:rPr lang="en-GB" sz="2000" i="1" smtClean="0"/>
              <a:t>is expected </a:t>
            </a:r>
            <a:r>
              <a:rPr lang="en-GB" sz="2000" smtClean="0"/>
              <a:t>during EGI-InSPIRE</a:t>
            </a:r>
          </a:p>
          <a:p>
            <a:pPr lvl="1"/>
            <a:r>
              <a:rPr lang="en-GB" sz="2000" smtClean="0"/>
              <a:t>Deciding about the future now is probably too </a:t>
            </a:r>
            <a:r>
              <a:rPr lang="en-GB" sz="2000" smtClean="0"/>
              <a:t>early</a:t>
            </a:r>
            <a:endParaRPr lang="en-GB" sz="1000" smtClean="0"/>
          </a:p>
          <a:p>
            <a:r>
              <a:rPr lang="en-GB" sz="2400" b="1" i="1" smtClean="0"/>
              <a:t>Communities</a:t>
            </a:r>
            <a:r>
              <a:rPr lang="en-GB" sz="2400" smtClean="0"/>
              <a:t> and </a:t>
            </a:r>
            <a:r>
              <a:rPr lang="en-GB" sz="2400" b="1" i="1" smtClean="0"/>
              <a:t>Virtual Research Environments</a:t>
            </a:r>
            <a:r>
              <a:rPr lang="en-GB" sz="2400" b="1" smtClean="0"/>
              <a:t> </a:t>
            </a:r>
            <a:r>
              <a:rPr lang="en-GB" sz="2400" smtClean="0"/>
              <a:t>are the Raison d'être of the </a:t>
            </a:r>
            <a:r>
              <a:rPr lang="en-GB" sz="2400" i="1" smtClean="0"/>
              <a:t>Production</a:t>
            </a:r>
            <a:r>
              <a:rPr lang="en-GB" sz="2400" smtClean="0"/>
              <a:t> </a:t>
            </a:r>
            <a:r>
              <a:rPr lang="en-GB" sz="2400" i="1" smtClean="0"/>
              <a:t>Infrastructure</a:t>
            </a:r>
          </a:p>
          <a:p>
            <a:pPr lvl="1"/>
            <a:r>
              <a:rPr lang="en-GB" sz="2000" smtClean="0"/>
              <a:t>What services will we need in 2 years from now to implement </a:t>
            </a:r>
            <a:r>
              <a:rPr lang="en-GB" sz="2000" b="1" smtClean="0"/>
              <a:t>Our strategy</a:t>
            </a:r>
            <a:r>
              <a:rPr lang="en-GB" sz="2000" smtClean="0"/>
              <a:t>?</a:t>
            </a:r>
            <a:endParaRPr lang="en-GB" sz="1800" smtClean="0"/>
          </a:p>
          <a:p>
            <a:r>
              <a:rPr lang="en-GB" sz="2400" smtClean="0"/>
              <a:t>Planning for a Horizon2020 project started</a:t>
            </a:r>
          </a:p>
          <a:p>
            <a:pPr lvl="1"/>
            <a:r>
              <a:rPr lang="en-GB" sz="1800" smtClean="0"/>
              <a:t>Covering, and broadening </a:t>
            </a:r>
            <a:r>
              <a:rPr lang="en-GB" sz="1800" smtClean="0"/>
              <a:t>the </a:t>
            </a:r>
            <a:r>
              <a:rPr lang="en-GB" sz="1800" smtClean="0"/>
              <a:t>user-facing EGI software services?</a:t>
            </a:r>
          </a:p>
          <a:p>
            <a:pPr lvl="1"/>
            <a:r>
              <a:rPr lang="en-GB" sz="1800" smtClean="0"/>
              <a:t>EGI Global services as an insurance?</a:t>
            </a: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Global services in NA2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smtClean="0"/>
              <a:t>TNA2.5 – Technical Outreach to New Communities:</a:t>
            </a:r>
          </a:p>
          <a:p>
            <a:r>
              <a:rPr lang="en-GB" sz="2800" smtClean="0"/>
              <a:t>Training Marketplace (TMP)</a:t>
            </a:r>
          </a:p>
          <a:p>
            <a:pPr lvl="1"/>
            <a:r>
              <a:rPr lang="en-GB" sz="2400" smtClean="0"/>
              <a:t>Since December 2010 (variant of the EGEE Training services)</a:t>
            </a:r>
          </a:p>
          <a:p>
            <a:r>
              <a:rPr lang="en-GB" sz="2800" smtClean="0"/>
              <a:t>Client Relationship Management system (CRM)</a:t>
            </a:r>
          </a:p>
          <a:p>
            <a:pPr lvl="1"/>
            <a:r>
              <a:rPr lang="en-GB" sz="2400" smtClean="0"/>
              <a:t>Since May 2012 (for the request of the NGI Council)</a:t>
            </a:r>
          </a:p>
          <a:p>
            <a:r>
              <a:rPr lang="en-GB" sz="2800" smtClean="0"/>
              <a:t>Applications Database (AppDB)</a:t>
            </a:r>
          </a:p>
          <a:p>
            <a:pPr lvl="1"/>
            <a:r>
              <a:rPr lang="en-GB" sz="2400" smtClean="0"/>
              <a:t>Continuation of an EGEE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Questions, discussion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3068780" y="3206229"/>
            <a:ext cx="4816518" cy="2988798"/>
            <a:chOff x="3208450" y="3206229"/>
            <a:chExt cx="4816518" cy="2988798"/>
          </a:xfrm>
        </p:grpSpPr>
        <p:sp>
          <p:nvSpPr>
            <p:cNvPr id="37" name="TextBox 36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38" name="Oval 37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NA2 services in context</a:t>
            </a:r>
            <a:endParaRPr lang="en-GB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211960" y="4797152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NA2 services</a:t>
            </a:r>
            <a:endParaRPr lang="en-GB" sz="1600"/>
          </a:p>
        </p:txBody>
      </p:sp>
      <p:sp>
        <p:nvSpPr>
          <p:cNvPr id="40" name="Rectangle 39"/>
          <p:cNvSpPr/>
          <p:nvPr/>
        </p:nvSpPr>
        <p:spPr>
          <a:xfrm>
            <a:off x="3923928" y="357301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NA2 services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89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5328592" cy="49685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Advertise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</a:t>
            </a:r>
            <a:r>
              <a:rPr lang="en-GB" sz="2000" smtClean="0"/>
              <a:t>events, online materials, training resources,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</a:t>
            </a:r>
            <a:r>
              <a:rPr lang="en-GB" sz="2000" smtClean="0"/>
              <a:t>search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</a:t>
            </a:r>
            <a:r>
              <a:rPr lang="en-GB" sz="2000" b="1" dirty="0" smtClean="0"/>
              <a:t>and</a:t>
            </a:r>
            <a:r>
              <a:rPr lang="en-GB" sz="2000" dirty="0" smtClean="0"/>
              <a:t>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4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4000" smtClean="0"/>
              <a:t>Training Marketplace (TMP)</a:t>
            </a:r>
            <a:endParaRPr lang="en-GB" sz="40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8865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341" y="1772816"/>
            <a:ext cx="3227889" cy="47611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94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Client Management System (CRM)</a:t>
            </a:r>
            <a:endParaRPr lang="en-GB" sz="400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7504" y="1484784"/>
            <a:ext cx="3816424" cy="4464496"/>
          </a:xfrm>
        </p:spPr>
        <p:txBody>
          <a:bodyPr>
            <a:normAutofit fontScale="85000" lnSpcReduction="20000"/>
          </a:bodyPr>
          <a:lstStyle/>
          <a:p>
            <a:pPr marL="179388" indent="-179388"/>
            <a:r>
              <a:rPr lang="en-GB" sz="2400" smtClean="0"/>
              <a:t>To capture leads and needs</a:t>
            </a:r>
            <a:br>
              <a:rPr lang="en-GB" sz="2400" smtClean="0"/>
            </a:br>
            <a:r>
              <a:rPr lang="en-GB" sz="2400" smtClean="0"/>
              <a:t>of scientists &amp; scientific communities – EGI’s clients</a:t>
            </a:r>
            <a:endParaRPr lang="en-GB" sz="2400" dirty="0" smtClean="0"/>
          </a:p>
          <a:p>
            <a:pPr marL="179388" indent="-179388">
              <a:spcBef>
                <a:spcPts val="1200"/>
              </a:spcBef>
            </a:pPr>
            <a:r>
              <a:rPr lang="en-GB" sz="2400" dirty="0" smtClean="0"/>
              <a:t>EGI CRM – main capabilities (based on </a:t>
            </a:r>
            <a:r>
              <a:rPr lang="en-GB" sz="2400" dirty="0" err="1" smtClean="0"/>
              <a:t>vTiger</a:t>
            </a:r>
            <a:r>
              <a:rPr lang="en-GB" sz="2400" dirty="0" smtClean="0"/>
              <a:t> CRM):</a:t>
            </a:r>
          </a:p>
          <a:p>
            <a:pPr marL="360363" lvl="1" indent="-180975"/>
            <a:r>
              <a:rPr lang="en-GB" sz="2000" dirty="0" smtClean="0"/>
              <a:t>Register projects/communities</a:t>
            </a:r>
          </a:p>
          <a:p>
            <a:pPr marL="360363" lvl="1" indent="-180975"/>
            <a:r>
              <a:rPr lang="en-GB" sz="2000" dirty="0" smtClean="0"/>
              <a:t>Register </a:t>
            </a:r>
            <a:r>
              <a:rPr lang="en-GB" sz="2000" smtClean="0"/>
              <a:t>personal contacts</a:t>
            </a:r>
            <a:endParaRPr lang="en-GB" sz="2000" dirty="0" smtClean="0"/>
          </a:p>
          <a:p>
            <a:pPr marL="360363" lvl="1" indent="-180975"/>
            <a:r>
              <a:rPr lang="en-GB" sz="2000" dirty="0" smtClean="0"/>
              <a:t>Register details about ‘Potential for EGI use’ and </a:t>
            </a:r>
            <a:br>
              <a:rPr lang="en-GB" sz="2000" dirty="0" smtClean="0"/>
            </a:br>
            <a:r>
              <a:rPr lang="en-GB" sz="2000" dirty="0" smtClean="0"/>
              <a:t>‘Interest in e-infrastructures</a:t>
            </a:r>
            <a:r>
              <a:rPr lang="en-GB" sz="2000" smtClean="0"/>
              <a:t>’ </a:t>
            </a:r>
          </a:p>
          <a:p>
            <a:pPr marL="360363" lvl="1" indent="-180975"/>
            <a:r>
              <a:rPr lang="en-GB" sz="2000" smtClean="0"/>
              <a:t>Generate reports</a:t>
            </a:r>
          </a:p>
          <a:p>
            <a:pPr marL="360363" lvl="1" indent="-180975">
              <a:buNone/>
            </a:pPr>
            <a:endParaRPr lang="en-GB" sz="2000" smtClean="0"/>
          </a:p>
          <a:p>
            <a:pPr marL="179388" indent="-179388"/>
            <a:r>
              <a:rPr lang="en-GB" sz="2400" smtClean="0"/>
              <a:t>Available to NGI International Liaisons and their collaborators at </a:t>
            </a:r>
            <a:r>
              <a:rPr lang="en-GB" sz="2400" smtClean="0">
                <a:hlinkClick r:id="rId3"/>
              </a:rPr>
              <a:t>http://crm.egi.eu</a:t>
            </a:r>
            <a:r>
              <a:rPr lang="en-GB" sz="2400" smtClean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875" y="1340768"/>
            <a:ext cx="8192941" cy="4606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340768"/>
            <a:ext cx="8208912" cy="46152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113" y="1196752"/>
            <a:ext cx="4938367" cy="482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Applications Database (AppDB)</a:t>
            </a:r>
            <a:endParaRPr lang="en-GB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36884" y="1124744"/>
            <a:ext cx="4032820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 systems, etc. 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marL="271463" indent="-177800"/>
            <a:r>
              <a:rPr lang="en-GB" sz="2000" smtClean="0"/>
              <a:t>Community features such as commenting, rating,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 marL="177800" indent="0">
              <a:buNone/>
            </a:pPr>
            <a:endParaRPr lang="en-GB" sz="2800" smtClean="0">
              <a:hlinkClick r:id="rId4"/>
            </a:endParaRPr>
          </a:p>
          <a:p>
            <a:pPr marL="177800" indent="0">
              <a:buNone/>
            </a:pPr>
            <a:r>
              <a:rPr lang="en-GB" sz="2800" smtClean="0">
                <a:hlinkClick r:id="rId4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267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Presentation outline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216024" y="1268760"/>
            <a:ext cx="88924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smtClean="0"/>
              <a:t>Use until now – basis for impact assessment</a:t>
            </a:r>
          </a:p>
          <a:p>
            <a:pPr lvl="1"/>
            <a:r>
              <a:rPr lang="en-GB" sz="2400" smtClean="0"/>
              <a:t>TMP / 0.5 FTE</a:t>
            </a:r>
          </a:p>
          <a:p>
            <a:pPr lvl="1"/>
            <a:r>
              <a:rPr lang="en-GB" sz="2400" smtClean="0"/>
              <a:t>CRM / 0.5 FTE</a:t>
            </a:r>
          </a:p>
          <a:p>
            <a:pPr lvl="1"/>
            <a:r>
              <a:rPr lang="en-GB" sz="2400" smtClean="0"/>
              <a:t>AppDB / 1 FTE</a:t>
            </a:r>
          </a:p>
          <a:p>
            <a:pPr lvl="1">
              <a:buNone/>
            </a:pPr>
            <a:r>
              <a:rPr lang="en-GB" sz="2400" smtClean="0"/>
              <a:t>My impact assessment</a:t>
            </a:r>
          </a:p>
          <a:p>
            <a:pPr lvl="1">
              <a:buNone/>
            </a:pPr>
            <a:endParaRPr lang="en-GB" sz="24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Expected use (until May 2014</a:t>
            </a:r>
            <a:r>
              <a:rPr lang="en-GB" sz="280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sz="2800" smtClean="0"/>
          </a:p>
          <a:p>
            <a:pPr marL="514350" indent="-514350">
              <a:buFont typeface="+mj-lt"/>
              <a:buAutoNum type="arabicPeriod"/>
            </a:pPr>
            <a:r>
              <a:rPr lang="en-GB" sz="2800" smtClean="0"/>
              <a:t>Future (after EGI-InSPIRE)</a:t>
            </a:r>
            <a:br>
              <a:rPr lang="en-GB" sz="2800" smtClean="0"/>
            </a:br>
            <a:endParaRPr lang="en-GB" sz="280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E4A30-2B8C-42B2-B0D3-B6408C3D64A7}" type="datetime1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30/01/2013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2EC7C-5CA7-4FE0-A7E0-38B1DC7F0EC5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3275856" y="2060848"/>
            <a:ext cx="5256584" cy="792088"/>
          </a:xfrm>
          <a:prstGeom prst="leftArrowCallout">
            <a:avLst>
              <a:gd name="adj1" fmla="val 50000"/>
              <a:gd name="adj2" fmla="val 38247"/>
              <a:gd name="adj3" fmla="val 28785"/>
              <a:gd name="adj4" fmla="val 9008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2</a:t>
            </a:r>
            <a:r>
              <a:rPr lang="en-GB" sz="2400" smtClean="0"/>
              <a:t> FTE out of 192 in </a:t>
            </a:r>
            <a:r>
              <a:rPr lang="en-GB" sz="2400" smtClean="0"/>
              <a:t>EGI-InSPIRE.</a:t>
            </a:r>
          </a:p>
          <a:p>
            <a:pPr algn="ctr"/>
            <a:r>
              <a:rPr lang="en-GB" sz="2400" smtClean="0"/>
              <a:t>~24 PM out of 574 PM in Global PY2.</a:t>
            </a:r>
            <a:endParaRPr lang="en-GB" sz="2400" smtClean="0"/>
          </a:p>
        </p:txBody>
      </p:sp>
      <p:sp>
        <p:nvSpPr>
          <p:cNvPr id="8" name="Rectangular Callout 7"/>
          <p:cNvSpPr/>
          <p:nvPr/>
        </p:nvSpPr>
        <p:spPr>
          <a:xfrm>
            <a:off x="2987824" y="3356992"/>
            <a:ext cx="5616624" cy="1440160"/>
          </a:xfrm>
          <a:prstGeom prst="wedgeRectCallout">
            <a:avLst>
              <a:gd name="adj1" fmla="val -20626"/>
              <a:gd name="adj2" fmla="val -8634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25% (0.5 FTE) is Ops. + Maintenance. </a:t>
            </a:r>
            <a:br>
              <a:rPr lang="en-GB" sz="2400" smtClean="0"/>
            </a:br>
            <a:endParaRPr lang="en-GB" sz="2400" smtClean="0"/>
          </a:p>
          <a:p>
            <a:pPr algn="ctr"/>
            <a:r>
              <a:rPr lang="en-GB" sz="2400" smtClean="0"/>
              <a:t>75% (1.5 FTE) is development.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b="1" smtClean="0"/>
              <a:t>Use</a:t>
            </a:r>
            <a:endParaRPr lang="en-GB" sz="8800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Until now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Training Marketplace:</a:t>
            </a:r>
            <a:br>
              <a:rPr lang="en-US" sz="3200" smtClean="0"/>
            </a:br>
            <a:r>
              <a:rPr lang="en-US" sz="3200" smtClean="0"/>
              <a:t>Items registered since May 2010 </a:t>
            </a:r>
            <a:endParaRPr lang="en-US" sz="3200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843660340"/>
              </p:ext>
            </p:extLst>
          </p:nvPr>
        </p:nvGraphicFramePr>
        <p:xfrm>
          <a:off x="152400" y="1219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ket 2"/>
          <p:cNvSpPr/>
          <p:nvPr/>
        </p:nvSpPr>
        <p:spPr>
          <a:xfrm>
            <a:off x="2286000" y="1828800"/>
            <a:ext cx="2133600" cy="30480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Online training,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resources,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U</a:t>
            </a:r>
            <a:r>
              <a:rPr lang="en-US" dirty="0" smtClean="0"/>
              <a:t>niversity </a:t>
            </a:r>
            <a:r>
              <a:rPr lang="en-US" dirty="0"/>
              <a:t>courses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60032" y="3501008"/>
            <a:ext cx="3888432" cy="1008112"/>
          </a:xfrm>
          <a:prstGeom prst="wedgeRoundRectCallout">
            <a:avLst>
              <a:gd name="adj1" fmla="val -20833"/>
              <a:gd name="adj2" fmla="val 8777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In the second year of EGEE-III:</a:t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>48 events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60032" y="1700808"/>
            <a:ext cx="3888432" cy="1008112"/>
          </a:xfrm>
          <a:prstGeom prst="wedgeRoundRectCallout">
            <a:avLst>
              <a:gd name="adj1" fmla="val -86574"/>
              <a:gd name="adj2" fmla="val 1937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Mostly pointers for third party, project specific repositories. </a:t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> &gt;400 items in total in those. 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9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NA2_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NA2_services</Template>
  <TotalTime>0</TotalTime>
  <Words>877</Words>
  <Application>Microsoft Office PowerPoint</Application>
  <PresentationFormat>On-screen Show (4:3)</PresentationFormat>
  <Paragraphs>191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NA2_services</vt:lpstr>
      <vt:lpstr>Input for NA2 Service evolution after the end of EGI-InSPIRE</vt:lpstr>
      <vt:lpstr>Global services in NA2</vt:lpstr>
      <vt:lpstr>NA2 services in context</vt:lpstr>
      <vt:lpstr>Training Marketplace (TMP)</vt:lpstr>
      <vt:lpstr>Client Management System (CRM)</vt:lpstr>
      <vt:lpstr>Applications Database (AppDB)</vt:lpstr>
      <vt:lpstr>Presentation outline</vt:lpstr>
      <vt:lpstr>Use</vt:lpstr>
      <vt:lpstr>Training Marketplace: Items registered since May 2010 </vt:lpstr>
      <vt:lpstr>CRM: Data structure and use cases</vt:lpstr>
      <vt:lpstr>CRM: Items registered since April 2012</vt:lpstr>
      <vt:lpstr>AppDB: Registered software by country</vt:lpstr>
      <vt:lpstr>AppDB web visits from Europe  (without Greece, which is 6804)</vt:lpstr>
      <vt:lpstr>My impact assessment  based on the presented data</vt:lpstr>
      <vt:lpstr>Expected use</vt:lpstr>
      <vt:lpstr>Plan until May 2014: Increase use!</vt:lpstr>
      <vt:lpstr>Future</vt:lpstr>
      <vt:lpstr>After EGI-InSPIRE</vt:lpstr>
      <vt:lpstr>Conclusions</vt:lpstr>
      <vt:lpstr>Questions, discussion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gergely.sipos</dc:creator>
  <cp:lastModifiedBy>gergely.sipos</cp:lastModifiedBy>
  <cp:revision>174</cp:revision>
  <dcterms:created xsi:type="dcterms:W3CDTF">2013-01-28T12:36:14Z</dcterms:created>
  <dcterms:modified xsi:type="dcterms:W3CDTF">2013-01-30T09:43:29Z</dcterms:modified>
</cp:coreProperties>
</file>