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sldIdLst>
    <p:sldId id="256" r:id="rId2"/>
    <p:sldId id="276" r:id="rId3"/>
    <p:sldId id="258" r:id="rId4"/>
    <p:sldId id="257" r:id="rId5"/>
    <p:sldId id="259" r:id="rId6"/>
    <p:sldId id="261" r:id="rId7"/>
    <p:sldId id="260" r:id="rId8"/>
    <p:sldId id="262" r:id="rId9"/>
    <p:sldId id="263" r:id="rId10"/>
    <p:sldId id="264" r:id="rId11"/>
    <p:sldId id="266" r:id="rId12"/>
    <p:sldId id="268" r:id="rId13"/>
    <p:sldId id="267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6A8513D-163B-430E-85D7-4B81B82EC8D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A16CF2-3F57-4735-A0BA-45B7C110FD31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DD7C35-90C6-4CD1-AE42-8295D3DA0866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7200800" cy="1470025"/>
          </a:xfrm>
        </p:spPr>
        <p:txBody>
          <a:bodyPr/>
          <a:lstStyle/>
          <a:p>
            <a:r>
              <a:rPr lang="en-GB" dirty="0"/>
              <a:t>Operations global tasks: evolution after </a:t>
            </a:r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Tiziana Ferrari/EGI.eu</a:t>
            </a:r>
          </a:p>
          <a:p>
            <a:endParaRPr lang="en-GB" dirty="0"/>
          </a:p>
          <a:p>
            <a:r>
              <a:rPr lang="en-GB" sz="2400" dirty="0"/>
              <a:t>Evolving EGI Global </a:t>
            </a:r>
            <a:r>
              <a:rPr lang="en-GB" sz="2400" dirty="0" smtClean="0"/>
              <a:t>Services workshop</a:t>
            </a:r>
          </a:p>
          <a:p>
            <a:r>
              <a:rPr lang="en-GB" sz="2400" dirty="0" smtClean="0"/>
              <a:t>Amsterdam, 30-01-2013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591A5E-CA51-4EAA-80B6-12D3F2CBCE33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1/30/2013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Operations global tasks: evolution after EGI-InSPIRE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sz="2400" dirty="0">
                <a:solidFill>
                  <a:schemeClr val="accent1"/>
                </a:solidFill>
              </a:rPr>
              <a:t>Security Policy Group (SPG) </a:t>
            </a:r>
            <a:r>
              <a:rPr lang="en-GB" sz="2400" dirty="0" smtClean="0"/>
              <a:t>- consistent </a:t>
            </a:r>
            <a:r>
              <a:rPr lang="en-GB" sz="2400" dirty="0"/>
              <a:t>set of security policies, developed in collaboration with all interested </a:t>
            </a:r>
            <a:r>
              <a:rPr lang="en-GB" sz="2400" dirty="0" smtClean="0"/>
              <a:t>NGIs and in coordination with peer infrastructures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b="1" dirty="0" smtClean="0">
                <a:sym typeface="Wingdings" pitchFamily="2" charset="2"/>
              </a:rPr>
              <a:t>constant</a:t>
            </a:r>
            <a:r>
              <a:rPr lang="en-GB" sz="2400" dirty="0" smtClean="0">
                <a:sym typeface="Wingdings" pitchFamily="2" charset="2"/>
              </a:rPr>
              <a:t> expanding security for federated clouds</a:t>
            </a:r>
            <a:endParaRPr lang="en-GB" sz="2400" dirty="0" smtClean="0"/>
          </a:p>
          <a:p>
            <a:r>
              <a:rPr lang="en-GB" sz="2400" dirty="0">
                <a:solidFill>
                  <a:schemeClr val="accent1"/>
                </a:solidFill>
              </a:rPr>
              <a:t>EGI trust anchor </a:t>
            </a:r>
            <a:r>
              <a:rPr lang="en-GB" sz="2400" dirty="0" smtClean="0">
                <a:solidFill>
                  <a:schemeClr val="accent1"/>
                </a:solidFill>
              </a:rPr>
              <a:t>distribution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b="1" dirty="0" smtClean="0">
                <a:sym typeface="Wingdings" pitchFamily="2" charset="2"/>
              </a:rPr>
              <a:t>constant</a:t>
            </a:r>
            <a:endParaRPr lang="en-GB" sz="24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EGI Computer Security and Incident Response Team (CSIRT</a:t>
            </a:r>
            <a:r>
              <a:rPr lang="en-GB" sz="2400" dirty="0" smtClean="0">
                <a:solidFill>
                  <a:schemeClr val="accent1"/>
                </a:solidFill>
              </a:rPr>
              <a:t>)</a:t>
            </a:r>
            <a:r>
              <a:rPr lang="en-GB" sz="2400" dirty="0" smtClean="0"/>
              <a:t> – coordination across NGIs and sites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increase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GB" sz="2400" dirty="0" smtClean="0"/>
          </a:p>
          <a:p>
            <a:pPr lvl="1"/>
            <a:r>
              <a:rPr lang="en-GB" sz="2000" dirty="0" smtClean="0"/>
              <a:t>Need of </a:t>
            </a:r>
            <a:r>
              <a:rPr lang="en-GB" sz="2000" dirty="0" smtClean="0">
                <a:solidFill>
                  <a:schemeClr val="accent1"/>
                </a:solidFill>
              </a:rPr>
              <a:t>dedicated experts </a:t>
            </a:r>
            <a:r>
              <a:rPr lang="en-GB" sz="2000" dirty="0" smtClean="0"/>
              <a:t>in incident response and forensics, </a:t>
            </a:r>
            <a:r>
              <a:rPr lang="en-GB" sz="2000" dirty="0" smtClean="0">
                <a:solidFill>
                  <a:schemeClr val="accent1"/>
                </a:solidFill>
              </a:rPr>
              <a:t>limited</a:t>
            </a:r>
            <a:r>
              <a:rPr lang="en-GB" sz="2000" dirty="0" smtClean="0"/>
              <a:t> expertise in the community which cannot provide </a:t>
            </a:r>
            <a:r>
              <a:rPr lang="en-GB" sz="2000" dirty="0"/>
              <a:t>global coverage for any EGI site</a:t>
            </a:r>
            <a:endParaRPr lang="en-GB" sz="2000" dirty="0" smtClean="0"/>
          </a:p>
          <a:p>
            <a:pPr lvl="1"/>
            <a:r>
              <a:rPr lang="en-GB" sz="2000" dirty="0">
                <a:solidFill>
                  <a:schemeClr val="accent1"/>
                </a:solidFill>
              </a:rPr>
              <a:t>E</a:t>
            </a:r>
            <a:r>
              <a:rPr lang="en-GB" sz="2000" dirty="0" smtClean="0">
                <a:solidFill>
                  <a:schemeClr val="accent1"/>
                </a:solidFill>
              </a:rPr>
              <a:t>stablish small </a:t>
            </a:r>
            <a:r>
              <a:rPr lang="en-GB" sz="2000" dirty="0">
                <a:solidFill>
                  <a:schemeClr val="accent1"/>
                </a:solidFill>
              </a:rPr>
              <a:t>core team </a:t>
            </a:r>
            <a:r>
              <a:rPr lang="en-GB" sz="2000" dirty="0"/>
              <a:t>which holds the coordination </a:t>
            </a:r>
            <a:r>
              <a:rPr lang="en-GB" sz="2000" dirty="0" smtClean="0"/>
              <a:t>role, provides </a:t>
            </a:r>
            <a:r>
              <a:rPr lang="en-GB" sz="2000" dirty="0"/>
              <a:t>advanced support in incident response and </a:t>
            </a:r>
            <a:r>
              <a:rPr lang="en-GB" sz="2000" dirty="0" smtClean="0"/>
              <a:t>forensics, information exchange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81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6752"/>
            <a:ext cx="8435280" cy="4741987"/>
          </a:xfrm>
        </p:spPr>
        <p:txBody>
          <a:bodyPr/>
          <a:lstStyle/>
          <a:p>
            <a:r>
              <a:rPr lang="en-GB" sz="2000" dirty="0" smtClean="0">
                <a:solidFill>
                  <a:schemeClr val="accent1"/>
                </a:solidFill>
              </a:rPr>
              <a:t>Training, dissemination</a:t>
            </a:r>
            <a:r>
              <a:rPr lang="en-GB" sz="2000" dirty="0" smtClean="0"/>
              <a:t>, test and improve the overall </a:t>
            </a:r>
            <a:r>
              <a:rPr lang="en-GB" sz="2000" dirty="0"/>
              <a:t>incident response capabilities of the </a:t>
            </a:r>
            <a:r>
              <a:rPr lang="en-GB" sz="2000" dirty="0" smtClean="0"/>
              <a:t>sites (EGI-wide </a:t>
            </a:r>
            <a:r>
              <a:rPr lang="en-GB" sz="2000" dirty="0"/>
              <a:t>security </a:t>
            </a:r>
            <a:r>
              <a:rPr lang="en-GB" sz="2000" dirty="0" smtClean="0"/>
              <a:t>drills)  </a:t>
            </a:r>
            <a:r>
              <a:rPr lang="en-GB" sz="2000" b="1" dirty="0" smtClean="0">
                <a:sym typeface="Wingdings" pitchFamily="2" charset="2"/>
              </a:rPr>
              <a:t> constant</a:t>
            </a:r>
            <a:endParaRPr lang="en-GB" sz="20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Software vulnerability </a:t>
            </a:r>
            <a:r>
              <a:rPr lang="en-GB" sz="2000" dirty="0">
                <a:solidFill>
                  <a:schemeClr val="accent1"/>
                </a:solidFill>
              </a:rPr>
              <a:t>group </a:t>
            </a:r>
            <a:r>
              <a:rPr lang="en-GB" sz="2000" dirty="0"/>
              <a:t>and </a:t>
            </a:r>
            <a:r>
              <a:rPr lang="en-GB" sz="2000" dirty="0">
                <a:solidFill>
                  <a:schemeClr val="accent1"/>
                </a:solidFill>
              </a:rPr>
              <a:t>vulnerability assessment </a:t>
            </a:r>
            <a:r>
              <a:rPr lang="en-GB" sz="2000" dirty="0"/>
              <a:t>for eliminating existing vulnerabilities from the deployed infrastructure, primarily from the grid </a:t>
            </a:r>
            <a:r>
              <a:rPr lang="en-GB" sz="2000" dirty="0" smtClean="0"/>
              <a:t>middleware </a:t>
            </a:r>
            <a:r>
              <a:rPr lang="en-GB" sz="1800" b="1" dirty="0" smtClean="0">
                <a:sym typeface="Wingdings" pitchFamily="2" charset="2"/>
              </a:rPr>
              <a:t> 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increase</a:t>
            </a:r>
            <a:endParaRPr lang="en-GB" sz="2000" dirty="0" smtClean="0"/>
          </a:p>
          <a:p>
            <a:pPr lvl="1"/>
            <a:r>
              <a:rPr lang="en-GB" sz="1800" dirty="0" smtClean="0">
                <a:sym typeface="Wingdings" pitchFamily="2" charset="2"/>
              </a:rPr>
              <a:t>coordination with TPs</a:t>
            </a:r>
            <a:r>
              <a:rPr lang="en-GB" sz="1800" dirty="0" smtClean="0"/>
              <a:t>, </a:t>
            </a:r>
            <a:r>
              <a:rPr lang="en-GB" sz="1800" dirty="0"/>
              <a:t>EGI software distribution managers and </a:t>
            </a:r>
            <a:r>
              <a:rPr lang="en-GB" sz="1800" dirty="0" smtClean="0"/>
              <a:t>operations coordinators </a:t>
            </a:r>
          </a:p>
          <a:p>
            <a:pPr lvl="1"/>
            <a:r>
              <a:rPr lang="en-GB" sz="1800" dirty="0">
                <a:solidFill>
                  <a:schemeClr val="accent1"/>
                </a:solidFill>
              </a:rPr>
              <a:t>s</a:t>
            </a:r>
            <a:r>
              <a:rPr lang="en-GB" sz="1800" dirty="0" smtClean="0">
                <a:solidFill>
                  <a:schemeClr val="accent1"/>
                </a:solidFill>
              </a:rPr>
              <a:t>ecurity </a:t>
            </a:r>
            <a:r>
              <a:rPr lang="en-GB" sz="1800" dirty="0">
                <a:solidFill>
                  <a:schemeClr val="accent1"/>
                </a:solidFill>
              </a:rPr>
              <a:t>threat risk </a:t>
            </a:r>
            <a:r>
              <a:rPr lang="en-GB" sz="1800" dirty="0" smtClean="0">
                <a:solidFill>
                  <a:schemeClr val="accent1"/>
                </a:solidFill>
              </a:rPr>
              <a:t>assessment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Security monitoring tools </a:t>
            </a:r>
          </a:p>
          <a:p>
            <a:pPr marL="742950" lvl="2" indent="-342900"/>
            <a:r>
              <a:rPr lang="en-GB" b="1" dirty="0" smtClean="0">
                <a:sym typeface="Wingdings" pitchFamily="2" charset="2"/>
              </a:rPr>
              <a:t> </a:t>
            </a:r>
            <a:r>
              <a:rPr lang="en-GB" sz="2000" b="1" dirty="0" smtClean="0">
                <a:sym typeface="Wingdings" pitchFamily="2" charset="2"/>
              </a:rPr>
              <a:t>constant</a:t>
            </a:r>
            <a:endParaRPr lang="en-GB" sz="2000" b="1" dirty="0">
              <a:sym typeface="Wingdings" pitchFamily="2" charset="2"/>
            </a:endParaRPr>
          </a:p>
          <a:p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000" dirty="0" smtClean="0">
                <a:sym typeface="Wingdings" pitchFamily="2" charset="2"/>
              </a:rPr>
              <a:t>TOT Effort estimation: 36 PMs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77297"/>
              </p:ext>
            </p:extLst>
          </p:nvPr>
        </p:nvGraphicFramePr>
        <p:xfrm>
          <a:off x="4572000" y="3501008"/>
          <a:ext cx="4464496" cy="272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1448"/>
                <a:gridCol w="753048"/>
              </a:tblGrid>
              <a:tr h="45559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Function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Effort </a:t>
                      </a:r>
                      <a:r>
                        <a:rPr lang="en-GB" sz="1400" baseline="0" dirty="0" smtClean="0"/>
                        <a:t> (PMs)</a:t>
                      </a:r>
                      <a:endParaRPr lang="en-GB" sz="1400" dirty="0"/>
                    </a:p>
                  </a:txBody>
                  <a:tcPr/>
                </a:tc>
              </a:tr>
              <a:tr h="4815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Security policy coordination and the support of its implementation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6+2</a:t>
                      </a:r>
                      <a:endParaRPr lang="en-GB" sz="1400" dirty="0"/>
                    </a:p>
                  </a:txBody>
                  <a:tcPr/>
                </a:tc>
              </a:tr>
              <a:tr h="326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IRTF coordination and advanced incident response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</a:tr>
              <a:tr h="326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SVG coordination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</a:tr>
              <a:tr h="4815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Security coordination through service challenges and training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</a:tr>
              <a:tr h="326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Security monitoring coordination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07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Platforms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Repository of validated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49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Staged Rollout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68552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EGI </a:t>
            </a:r>
            <a:r>
              <a:rPr lang="en-GB" dirty="0" smtClean="0">
                <a:solidFill>
                  <a:schemeClr val="accent1"/>
                </a:solidFill>
              </a:rPr>
              <a:t>coordination of deployment of new </a:t>
            </a:r>
            <a:r>
              <a:rPr lang="en-GB" dirty="0" err="1" smtClean="0">
                <a:solidFill>
                  <a:schemeClr val="accent1"/>
                </a:solidFill>
              </a:rPr>
              <a:t>sw</a:t>
            </a:r>
            <a:r>
              <a:rPr lang="en-GB" dirty="0" smtClean="0">
                <a:solidFill>
                  <a:schemeClr val="accent1"/>
                </a:solidFill>
              </a:rPr>
              <a:t> releases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b="1" dirty="0" smtClean="0">
                <a:sym typeface="Wingdings" pitchFamily="2" charset="2"/>
              </a:rPr>
              <a:t>constant</a:t>
            </a:r>
            <a:endParaRPr lang="en-GB" sz="2400" b="1" dirty="0" smtClean="0"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dirty="0" smtClean="0"/>
              <a:t>Most of the effort is contributed by the community of expert site managers (currently 64 sites)</a:t>
            </a:r>
          </a:p>
          <a:p>
            <a:pPr lvl="1"/>
            <a:r>
              <a:rPr lang="en-GB" sz="2000" dirty="0" smtClean="0"/>
              <a:t>Important function in a scenario of increasingly </a:t>
            </a:r>
            <a:r>
              <a:rPr lang="en-GB" sz="2000" dirty="0" smtClean="0">
                <a:solidFill>
                  <a:schemeClr val="accent1"/>
                </a:solidFill>
              </a:rPr>
              <a:t>looser coordination of testing and quality assurance across TPs</a:t>
            </a:r>
          </a:p>
          <a:p>
            <a:pPr lvl="1"/>
            <a:r>
              <a:rPr lang="en-GB" sz="2000" dirty="0" smtClean="0"/>
              <a:t>(=) Increased number of TPs compensated by decreased frequency UMD releases</a:t>
            </a:r>
          </a:p>
          <a:p>
            <a:pPr lvl="1"/>
            <a:r>
              <a:rPr lang="en-GB" sz="2000" dirty="0" smtClean="0"/>
              <a:t>(-) Focus on critical and mostly deployed software products</a:t>
            </a:r>
          </a:p>
          <a:p>
            <a:pPr lvl="1"/>
            <a:r>
              <a:rPr lang="en-GB" sz="2000" dirty="0" smtClean="0"/>
              <a:t>(+) Increasing effort for tracking software release dates for handling of coordination and communication with TPs, adaptation of support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Core Grid Services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Core technical services and integration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90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repository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sz="2800" dirty="0" smtClean="0"/>
              <a:t>Expected status in Apr 2014:</a:t>
            </a:r>
          </a:p>
          <a:p>
            <a:pPr lvl="1"/>
            <a:r>
              <a:rPr lang="en-GB" sz="2400" dirty="0"/>
              <a:t>pervasive accounting infrastructure collecting data </a:t>
            </a:r>
            <a:r>
              <a:rPr lang="en-GB" sz="2400" dirty="0" smtClean="0"/>
              <a:t>from EGI</a:t>
            </a:r>
            <a:r>
              <a:rPr lang="en-GB" sz="2400" dirty="0"/>
              <a:t>, OSG, </a:t>
            </a:r>
            <a:r>
              <a:rPr lang="en-GB" sz="2400" dirty="0" smtClean="0"/>
              <a:t>(PRACE), NGI repositories and sites running </a:t>
            </a:r>
            <a:r>
              <a:rPr lang="en-GB" sz="2400" dirty="0"/>
              <a:t>various clients, mainly </a:t>
            </a:r>
            <a:r>
              <a:rPr lang="en-GB" sz="2400" dirty="0" smtClean="0"/>
              <a:t>APEL</a:t>
            </a:r>
          </a:p>
          <a:p>
            <a:pPr lvl="1"/>
            <a:r>
              <a:rPr lang="en-GB" sz="2400" dirty="0" smtClean="0"/>
              <a:t>CPU, storage, cloud</a:t>
            </a:r>
          </a:p>
          <a:p>
            <a:r>
              <a:rPr lang="en-GB" sz="2800" dirty="0" smtClean="0"/>
              <a:t>consolidation of cloud and storage accounting</a:t>
            </a:r>
          </a:p>
          <a:p>
            <a:r>
              <a:rPr lang="en-GB" sz="2800" dirty="0" smtClean="0"/>
              <a:t>Potential of innovation for other </a:t>
            </a:r>
            <a:r>
              <a:rPr lang="en-GB" sz="2800" dirty="0"/>
              <a:t>types of </a:t>
            </a:r>
            <a:r>
              <a:rPr lang="en-GB" sz="2800" dirty="0" smtClean="0"/>
              <a:t>accounting</a:t>
            </a:r>
          </a:p>
          <a:p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b="1" dirty="0" smtClean="0">
                <a:sym typeface="Wingdings" pitchFamily="2" charset="2"/>
              </a:rPr>
              <a:t>constant operational costs</a:t>
            </a: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1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Metrics Portal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97971"/>
          </a:xfrm>
        </p:spPr>
        <p:txBody>
          <a:bodyPr/>
          <a:lstStyle/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Project metric tracking</a:t>
            </a:r>
          </a:p>
          <a:p>
            <a:pPr lvl="1"/>
            <a:r>
              <a:rPr lang="en-GB" dirty="0" smtClean="0"/>
              <a:t>Use case after EGI-</a:t>
            </a:r>
            <a:r>
              <a:rPr lang="en-GB" dirty="0" err="1" smtClean="0"/>
              <a:t>InSPIRE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stop provisioning after PY4?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6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669979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Security </a:t>
            </a:r>
            <a:r>
              <a:rPr lang="en-GB" dirty="0" err="1">
                <a:solidFill>
                  <a:schemeClr val="accent1"/>
                </a:solidFill>
              </a:rPr>
              <a:t>Nagios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server </a:t>
            </a:r>
            <a:r>
              <a:rPr lang="en-GB" dirty="0" smtClean="0"/>
              <a:t>(GRNET) </a:t>
            </a:r>
          </a:p>
          <a:p>
            <a:pPr lvl="1"/>
            <a:r>
              <a:rPr lang="en-GB" dirty="0" smtClean="0"/>
              <a:t>Operations and maintenance: 1 PM + 2 PM</a:t>
            </a:r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CSIRT </a:t>
            </a:r>
            <a:r>
              <a:rPr lang="en-GB" dirty="0" err="1" smtClean="0">
                <a:solidFill>
                  <a:schemeClr val="accent1"/>
                </a:solidFill>
              </a:rPr>
              <a:t>Pakiti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(CESNET)</a:t>
            </a:r>
          </a:p>
          <a:p>
            <a:pPr lvl="1"/>
            <a:r>
              <a:rPr lang="en-GB" dirty="0" smtClean="0"/>
              <a:t>Operations + maintenance</a:t>
            </a:r>
            <a:r>
              <a:rPr lang="en-GB" dirty="0"/>
              <a:t>: 1 </a:t>
            </a:r>
            <a:r>
              <a:rPr lang="en-GB" dirty="0" smtClean="0"/>
              <a:t>PM + 2 PM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RTIR</a:t>
            </a:r>
            <a:r>
              <a:rPr lang="en-GB" dirty="0" smtClean="0"/>
              <a:t> - ticketing for incident handling </a:t>
            </a:r>
            <a:r>
              <a:rPr lang="en-GB" dirty="0"/>
              <a:t>(CESNET)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Establish as a global task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83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Portal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400" dirty="0" smtClean="0"/>
              <a:t>Central tool supporting EGI operations workflows, processes and daily operations </a:t>
            </a:r>
            <a:r>
              <a:rPr lang="en-GB" sz="2400" dirty="0" smtClean="0">
                <a:sym typeface="Wingdings" pitchFamily="2" charset="2"/>
              </a:rPr>
              <a:t> changes needed to adapt to this</a:t>
            </a:r>
            <a:endParaRPr lang="en-GB" sz="2400" dirty="0" smtClean="0"/>
          </a:p>
          <a:p>
            <a:pPr lvl="1"/>
            <a:r>
              <a:rPr lang="en-GB" sz="2000" dirty="0" smtClean="0"/>
              <a:t>PY1-PY3 new functionality</a:t>
            </a:r>
          </a:p>
          <a:p>
            <a:pPr lvl="2"/>
            <a:r>
              <a:rPr lang="en-GB" sz="1600" dirty="0" smtClean="0"/>
              <a:t>VO operations dashboard and VO management dashboard, Security dashboard, NGI availability dashboard, Availability dashboard (</a:t>
            </a:r>
            <a:r>
              <a:rPr lang="en-GB" sz="1600" dirty="0" err="1" smtClean="0"/>
              <a:t>ongoing</a:t>
            </a:r>
            <a:r>
              <a:rPr lang="en-GB" sz="1600" dirty="0" smtClean="0"/>
              <a:t>)</a:t>
            </a:r>
          </a:p>
          <a:p>
            <a:pPr lvl="2"/>
            <a:r>
              <a:rPr lang="en-GB" sz="1600" dirty="0" smtClean="0"/>
              <a:t>Service Level Management support (?)</a:t>
            </a:r>
          </a:p>
          <a:p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increase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t</a:t>
            </a:r>
            <a:r>
              <a:rPr lang="en-GB" sz="2400" dirty="0" smtClean="0"/>
              <a:t>he </a:t>
            </a:r>
            <a:r>
              <a:rPr lang="en-GB" sz="2400" dirty="0"/>
              <a:t>current </a:t>
            </a:r>
            <a:r>
              <a:rPr lang="en-GB" sz="2400" dirty="0" smtClean="0"/>
              <a:t>operations and maintenance effort level to </a:t>
            </a:r>
            <a:r>
              <a:rPr lang="en-GB" sz="2400" dirty="0"/>
              <a:t>allow for the reliable running in a high availability </a:t>
            </a:r>
            <a:r>
              <a:rPr lang="en-GB" sz="2400" dirty="0" smtClean="0"/>
              <a:t>configuration</a:t>
            </a:r>
          </a:p>
          <a:p>
            <a:pPr lvl="1"/>
            <a:r>
              <a:rPr lang="en-GB" sz="2000" dirty="0" smtClean="0"/>
              <a:t>TOT current effort: 3 FTE</a:t>
            </a:r>
          </a:p>
          <a:p>
            <a:pPr lvl="1"/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08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OPS SAM and GGUS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800" dirty="0" smtClean="0"/>
              <a:t>No major new functionality expected to be delivered after PY4, stable running of the systems</a:t>
            </a:r>
          </a:p>
          <a:p>
            <a:pPr lvl="1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What level of innovation is expected after PY4?</a:t>
            </a:r>
          </a:p>
          <a:p>
            <a:pPr lvl="1"/>
            <a:r>
              <a:rPr lang="en-GB" sz="2400" b="1" dirty="0" smtClean="0">
                <a:solidFill>
                  <a:srgbClr val="FF0000"/>
                </a:solidFill>
              </a:rPr>
              <a:t>Reduce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operations costs, ensure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enough maintenance effort</a:t>
            </a:r>
          </a:p>
          <a:p>
            <a:r>
              <a:rPr lang="en-GB" sz="2800" dirty="0" smtClean="0"/>
              <a:t>Development of tests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b="1" dirty="0" smtClean="0">
                <a:sym typeface="Wingdings" pitchFamily="2" charset="2"/>
              </a:rPr>
              <a:t>constant</a:t>
            </a:r>
            <a:endParaRPr lang="en-GB" sz="2800" b="1" dirty="0" smtClean="0"/>
          </a:p>
          <a:p>
            <a:r>
              <a:rPr lang="en-GB" sz="2800" dirty="0" smtClean="0"/>
              <a:t>SAM estimated figures (operations, maintenance, development)</a:t>
            </a:r>
          </a:p>
          <a:p>
            <a:pPr lvl="1"/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36231"/>
              </p:ext>
            </p:extLst>
          </p:nvPr>
        </p:nvGraphicFramePr>
        <p:xfrm>
          <a:off x="5724128" y="4475400"/>
          <a:ext cx="3312368" cy="197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674"/>
                <a:gridCol w="700694"/>
              </a:tblGrid>
              <a:tr h="45559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SAM Functions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Effort </a:t>
                      </a:r>
                      <a:r>
                        <a:rPr lang="en-GB" sz="1400" baseline="0" dirty="0" smtClean="0"/>
                        <a:t> (PMs)</a:t>
                      </a:r>
                      <a:endParaRPr lang="en-GB" sz="1400" dirty="0"/>
                    </a:p>
                  </a:txBody>
                  <a:tcPr/>
                </a:tc>
              </a:tr>
              <a:tr h="4815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Project coordination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</a:tr>
              <a:tr h="326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Maintenance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2"/>
                          </a:solidFill>
                        </a:rPr>
                        <a:t>30</a:t>
                      </a:r>
                      <a:endParaRPr lang="en-GB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26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Operations and support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2"/>
                          </a:solidFill>
                        </a:rPr>
                        <a:t>18</a:t>
                      </a:r>
                      <a:endParaRPr lang="en-GB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26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Development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2"/>
                          </a:solidFill>
                        </a:rPr>
                        <a:t>30</a:t>
                      </a:r>
                      <a:endParaRPr lang="en-GB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5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68552"/>
          </a:xfrm>
        </p:spPr>
        <p:txBody>
          <a:bodyPr/>
          <a:lstStyle/>
          <a:p>
            <a:r>
              <a:rPr lang="en-GB" sz="2400" dirty="0" smtClean="0"/>
              <a:t>Assessment of evolution and funding level after April 2014</a:t>
            </a:r>
          </a:p>
          <a:p>
            <a:pPr lvl="1"/>
            <a:r>
              <a:rPr lang="en-GB" sz="2000" dirty="0" smtClean="0">
                <a:solidFill>
                  <a:srgbClr val="FFC000"/>
                </a:solidFill>
              </a:rPr>
              <a:t>PY4 investigation</a:t>
            </a:r>
          </a:p>
          <a:p>
            <a:pPr lvl="1"/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Increase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Reduce</a:t>
            </a:r>
            <a:endParaRPr lang="en-GB" sz="2400" dirty="0"/>
          </a:p>
          <a:p>
            <a:r>
              <a:rPr lang="en-GB" sz="2400" dirty="0" smtClean="0"/>
              <a:t>Identified areas of change</a:t>
            </a:r>
          </a:p>
          <a:p>
            <a:pPr lvl="1"/>
            <a:r>
              <a:rPr lang="en-GB" sz="2000" dirty="0" smtClean="0"/>
              <a:t>Consultancy and support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smtClean="0"/>
              <a:t>Helpdesk</a:t>
            </a:r>
          </a:p>
          <a:p>
            <a:pPr lvl="1"/>
            <a:r>
              <a:rPr lang="en-GB" sz="2000" dirty="0" smtClean="0"/>
              <a:t>Coordination </a:t>
            </a:r>
            <a:r>
              <a:rPr lang="en-GB" sz="2000" dirty="0" smtClean="0">
                <a:sym typeface="Wingdings" pitchFamily="2" charset="2"/>
              </a:rPr>
              <a:t> operations and security</a:t>
            </a:r>
            <a:endParaRPr lang="en-GB" sz="2000" dirty="0" smtClean="0"/>
          </a:p>
          <a:p>
            <a:pPr lvl="1"/>
            <a:r>
              <a:rPr lang="en-GB" sz="2000" dirty="0" smtClean="0"/>
              <a:t>Platforms </a:t>
            </a:r>
            <a:r>
              <a:rPr lang="en-GB" sz="2000" dirty="0" smtClean="0">
                <a:sym typeface="Wingdings" pitchFamily="2" charset="2"/>
              </a:rPr>
              <a:t> Staged Rollout </a:t>
            </a:r>
          </a:p>
          <a:p>
            <a:pPr lvl="1"/>
            <a:r>
              <a:rPr lang="en-GB" sz="2000" dirty="0" smtClean="0"/>
              <a:t>Core grid services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000" dirty="0" smtClean="0"/>
              <a:t>Operations tools</a:t>
            </a:r>
          </a:p>
          <a:p>
            <a:pPr lvl="1"/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99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813995"/>
          </a:xfrm>
        </p:spPr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PY4: Define production support services for the Federated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Cloud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infrastructure</a:t>
            </a:r>
          </a:p>
          <a:p>
            <a:pPr lvl="1"/>
            <a:r>
              <a:rPr lang="en-GB" dirty="0" err="1" smtClean="0"/>
              <a:t>MarketPlace</a:t>
            </a:r>
            <a:r>
              <a:rPr lang="en-GB" dirty="0"/>
              <a:t>, top-BDII, dedicated SAM instance (whose functionality may be transferred to the standard production infrastructure in the future</a:t>
            </a:r>
            <a:r>
              <a:rPr lang="en-GB" dirty="0" smtClean="0"/>
              <a:t>)</a:t>
            </a:r>
          </a:p>
          <a:p>
            <a:r>
              <a:rPr lang="en-GB" dirty="0" smtClean="0">
                <a:sym typeface="Wingdings" pitchFamily="2" charset="2"/>
              </a:rPr>
              <a:t>Ad-hoc central SAM monitoring instances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E.g. Software version monitoring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4896544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Changes foreseen </a:t>
            </a:r>
            <a:r>
              <a:rPr lang="en-GB" sz="2400" dirty="0" smtClean="0"/>
              <a:t>for services interacting with the TPs with specialized support being the area mostly affected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assessment of impact in PY4</a:t>
            </a:r>
          </a:p>
          <a:p>
            <a:r>
              <a:rPr lang="en-GB" sz="2400" dirty="0" smtClean="0">
                <a:sym typeface="Wingdings" pitchFamily="2" charset="2"/>
              </a:rPr>
              <a:t>Several </a:t>
            </a:r>
            <a:r>
              <a:rPr lang="en-GB" sz="2400" dirty="0" smtClean="0">
                <a:solidFill>
                  <a:schemeClr val="accent1"/>
                </a:solidFill>
                <a:sym typeface="Wingdings" pitchFamily="2" charset="2"/>
              </a:rPr>
              <a:t>coordination f</a:t>
            </a:r>
            <a:r>
              <a:rPr lang="en-GB" sz="2400" dirty="0" smtClean="0">
                <a:sym typeface="Wingdings" pitchFamily="2" charset="2"/>
              </a:rPr>
              <a:t>unctions can continue with a reduced level of funding 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increase efficiency by reducing distribution across partners</a:t>
            </a:r>
          </a:p>
          <a:p>
            <a:r>
              <a:rPr lang="en-GB" sz="2400" dirty="0" smtClean="0">
                <a:sym typeface="Wingdings" pitchFamily="2" charset="2"/>
              </a:rPr>
              <a:t>Review current security operations coordination funding levels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IRTF, security threat risk assessment, SVG</a:t>
            </a:r>
          </a:p>
          <a:p>
            <a:r>
              <a:rPr lang="en-GB" sz="2400" dirty="0" smtClean="0">
                <a:sym typeface="Wingdings" pitchFamily="2" charset="2"/>
              </a:rPr>
              <a:t>Emerging support services for </a:t>
            </a:r>
            <a:r>
              <a:rPr lang="en-GB" sz="2400" dirty="0" smtClean="0">
                <a:solidFill>
                  <a:schemeClr val="accent1"/>
                </a:solidFill>
                <a:sym typeface="Wingdings" pitchFamily="2" charset="2"/>
              </a:rPr>
              <a:t>federated cloud</a:t>
            </a:r>
          </a:p>
          <a:p>
            <a:r>
              <a:rPr lang="en-GB" sz="2400" dirty="0" smtClean="0">
                <a:solidFill>
                  <a:schemeClr val="accent1"/>
                </a:solidFill>
                <a:sym typeface="Wingdings" pitchFamily="2" charset="2"/>
              </a:rPr>
              <a:t>Operational tools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Reduce operational costs in favour of proactive maintenance </a:t>
            </a:r>
          </a:p>
          <a:p>
            <a:pPr lvl="1"/>
            <a:r>
              <a:rPr lang="en-GB" sz="1800" dirty="0">
                <a:sym typeface="Wingdings" pitchFamily="2" charset="2"/>
              </a:rPr>
              <a:t>Different potential of future </a:t>
            </a:r>
            <a:r>
              <a:rPr lang="en-GB" sz="1800" dirty="0" smtClean="0">
                <a:sym typeface="Wingdings" pitchFamily="2" charset="2"/>
              </a:rPr>
              <a:t>innovation</a:t>
            </a:r>
            <a:r>
              <a:rPr lang="en-GB" sz="1400" dirty="0" smtClean="0">
                <a:sym typeface="Wingdings" pitchFamily="2" charset="2"/>
              </a:rPr>
              <a:t>  </a:t>
            </a:r>
            <a:r>
              <a:rPr lang="en-GB" sz="1800" dirty="0">
                <a:sym typeface="Wingdings" pitchFamily="2" charset="2"/>
              </a:rPr>
              <a:t>e</a:t>
            </a:r>
            <a:r>
              <a:rPr lang="en-GB" sz="1800" dirty="0" smtClean="0">
                <a:sym typeface="Wingdings" pitchFamily="2" charset="2"/>
              </a:rPr>
              <a:t>nsure sufficient  effort for proactive maintenance for all tools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5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Consultancy and support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8513D-163B-430E-85D7-4B81B82EC8D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6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Helpdesk (1/2)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4741987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/>
                </a:solidFill>
              </a:rPr>
              <a:t>1</a:t>
            </a:r>
            <a:r>
              <a:rPr lang="en-US" sz="2400" baseline="30000" dirty="0" smtClean="0">
                <a:solidFill>
                  <a:schemeClr val="accent1"/>
                </a:solidFill>
              </a:rPr>
              <a:t>st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and 2</a:t>
            </a:r>
            <a:r>
              <a:rPr lang="en-US" sz="2400" baseline="30000" dirty="0">
                <a:solidFill>
                  <a:schemeClr val="accent1"/>
                </a:solidFill>
              </a:rPr>
              <a:t>nd</a:t>
            </a:r>
            <a:r>
              <a:rPr lang="en-US" sz="2400" dirty="0">
                <a:solidFill>
                  <a:schemeClr val="accent1"/>
                </a:solidFill>
              </a:rPr>
              <a:t> level </a:t>
            </a:r>
            <a:r>
              <a:rPr lang="en-US" sz="2400" dirty="0" smtClean="0">
                <a:solidFill>
                  <a:schemeClr val="accent1"/>
                </a:solidFill>
              </a:rPr>
              <a:t>support</a:t>
            </a:r>
          </a:p>
          <a:p>
            <a:pPr lvl="1"/>
            <a:r>
              <a:rPr lang="en-GB" sz="2000" dirty="0" smtClean="0"/>
              <a:t>Indirectly affected by the end of EMI and IGE</a:t>
            </a:r>
          </a:p>
          <a:p>
            <a:pPr lvl="1"/>
            <a:r>
              <a:rPr lang="en-GB" sz="2000" dirty="0">
                <a:solidFill>
                  <a:schemeClr val="accent1"/>
                </a:solidFill>
              </a:rPr>
              <a:t>r</a:t>
            </a:r>
            <a:r>
              <a:rPr lang="en-GB" sz="2000" dirty="0" smtClean="0">
                <a:solidFill>
                  <a:schemeClr val="accent1"/>
                </a:solidFill>
              </a:rPr>
              <a:t>isk </a:t>
            </a:r>
            <a:r>
              <a:rPr lang="en-GB" sz="2000" dirty="0">
                <a:solidFill>
                  <a:schemeClr val="accent1"/>
                </a:solidFill>
              </a:rPr>
              <a:t>of insufficient reaction on software issues critical for EGI</a:t>
            </a:r>
            <a:r>
              <a:rPr lang="en-GB" sz="2000" dirty="0" smtClean="0"/>
              <a:t>, probably to </a:t>
            </a:r>
            <a:r>
              <a:rPr lang="en-GB" sz="2000" dirty="0"/>
              <a:t>be mitigated </a:t>
            </a:r>
            <a:r>
              <a:rPr lang="en-GB" sz="2000" dirty="0" smtClean="0"/>
              <a:t>by </a:t>
            </a:r>
            <a:r>
              <a:rPr lang="en-GB" sz="2000" dirty="0"/>
              <a:t>more required effort at the EGI side </a:t>
            </a:r>
            <a:endParaRPr lang="en-GB" sz="2000" dirty="0" smtClean="0"/>
          </a:p>
          <a:p>
            <a:pPr lvl="1"/>
            <a:r>
              <a:rPr lang="en-GB" sz="2000" dirty="0" smtClean="0"/>
              <a:t>EGI may be required to produce patched </a:t>
            </a:r>
            <a:r>
              <a:rPr lang="en-GB" sz="2000" dirty="0"/>
              <a:t>software when TP fails to deliver a </a:t>
            </a:r>
            <a:r>
              <a:rPr lang="en-GB" sz="2000" dirty="0" smtClean="0"/>
              <a:t>fix</a:t>
            </a:r>
          </a:p>
          <a:p>
            <a:pPr lvl="1"/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assess impact in PY4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3</a:t>
            </a:r>
            <a:r>
              <a:rPr lang="en-US" sz="2400" baseline="30000" dirty="0">
                <a:solidFill>
                  <a:schemeClr val="accent1"/>
                </a:solidFill>
              </a:rPr>
              <a:t>rd</a:t>
            </a:r>
            <a:r>
              <a:rPr lang="en-US" sz="2400" dirty="0">
                <a:solidFill>
                  <a:schemeClr val="accent1"/>
                </a:solidFill>
              </a:rPr>
              <a:t> level </a:t>
            </a:r>
            <a:r>
              <a:rPr lang="en-US" sz="2400" dirty="0" smtClean="0">
                <a:solidFill>
                  <a:schemeClr val="accent1"/>
                </a:solidFill>
              </a:rPr>
              <a:t>support through GGUS</a:t>
            </a:r>
          </a:p>
          <a:p>
            <a:pPr lvl="1"/>
            <a:r>
              <a:rPr lang="en-US" sz="2000" dirty="0" smtClean="0"/>
              <a:t>Now mainly provided by EMI and IGE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new support agreements for core products </a:t>
            </a:r>
            <a:r>
              <a:rPr lang="en-US" sz="2000" dirty="0" smtClean="0"/>
              <a:t>with TPs to be established in PY4</a:t>
            </a:r>
          </a:p>
          <a:p>
            <a:pPr lvl="1"/>
            <a:r>
              <a:rPr lang="en-US" sz="2000" dirty="0" smtClean="0"/>
              <a:t>Probably to be complemented by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community support </a:t>
            </a:r>
            <a:r>
              <a:rPr lang="en-US" sz="2000" dirty="0" smtClean="0"/>
              <a:t>where TP direct support is not sufficient in GGUS</a:t>
            </a:r>
            <a:endParaRPr lang="en-US" sz="2000" dirty="0"/>
          </a:p>
          <a:p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B2A08C-2BCF-47A7-9F18-E86A5477A292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1/30/2013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Operations global tasks: evolution after EGI-InSPIRE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Helpdesk (2/2)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Ticket </a:t>
            </a:r>
            <a:r>
              <a:rPr lang="en-US" dirty="0">
                <a:solidFill>
                  <a:schemeClr val="accent1"/>
                </a:solidFill>
              </a:rPr>
              <a:t>triage and </a:t>
            </a:r>
            <a:r>
              <a:rPr lang="en-US" dirty="0" smtClean="0">
                <a:solidFill>
                  <a:schemeClr val="accent1"/>
                </a:solidFill>
              </a:rPr>
              <a:t>assignment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Requires human processing of incident record  </a:t>
            </a:r>
            <a:r>
              <a:rPr lang="en-US" b="1" dirty="0" smtClean="0">
                <a:sym typeface="Wingdings" pitchFamily="2" charset="2"/>
              </a:rPr>
              <a:t>constant</a:t>
            </a:r>
            <a:endParaRPr lang="en-US" b="1" dirty="0"/>
          </a:p>
          <a:p>
            <a:r>
              <a:rPr lang="en-US" dirty="0">
                <a:solidFill>
                  <a:schemeClr val="accent1"/>
                </a:solidFill>
              </a:rPr>
              <a:t>Ticket oversight and </a:t>
            </a:r>
            <a:r>
              <a:rPr lang="en-US" dirty="0" smtClean="0">
                <a:solidFill>
                  <a:schemeClr val="accent1"/>
                </a:solidFill>
              </a:rPr>
              <a:t>follow-up</a:t>
            </a:r>
          </a:p>
          <a:p>
            <a:pPr lvl="1"/>
            <a:r>
              <a:rPr lang="en-US" dirty="0" smtClean="0"/>
              <a:t>Need of increasing automation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reduce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Network </a:t>
            </a:r>
            <a:r>
              <a:rPr lang="en-US" dirty="0" smtClean="0">
                <a:solidFill>
                  <a:schemeClr val="accent1"/>
                </a:solidFill>
              </a:rPr>
              <a:t>support</a:t>
            </a:r>
          </a:p>
          <a:p>
            <a:pPr lvl="1"/>
            <a:r>
              <a:rPr lang="en-US" dirty="0" smtClean="0"/>
              <a:t>Handover of responsibility to NRENs/DANTE being investigated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stop internal provisioning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B2A08C-2BCF-47A7-9F18-E86A5477A292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1/30/2013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Operations global tasks: evolution after EGI-InSPIRE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5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1. Operations Coordination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 oversight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24536"/>
          </a:xfrm>
        </p:spPr>
        <p:txBody>
          <a:bodyPr/>
          <a:lstStyle/>
          <a:p>
            <a:r>
              <a:rPr lang="en-GB" sz="2400" dirty="0" smtClean="0"/>
              <a:t>From </a:t>
            </a:r>
            <a:r>
              <a:rPr lang="en-GB" sz="2400" dirty="0" smtClean="0">
                <a:solidFill>
                  <a:schemeClr val="accent1"/>
                </a:solidFill>
              </a:rPr>
              <a:t>oversight of incident management </a:t>
            </a:r>
            <a:r>
              <a:rPr lang="en-GB" sz="2400" dirty="0" smtClean="0"/>
              <a:t>performed at an NGI level (escalation in case issues are not or cannot be handled at a national level) to</a:t>
            </a:r>
            <a:r>
              <a:rPr lang="en-GB" sz="2400" dirty="0"/>
              <a:t> </a:t>
            </a:r>
            <a:r>
              <a:rPr lang="en-GB" sz="2400" dirty="0" smtClean="0"/>
              <a:t>targeted </a:t>
            </a:r>
            <a:r>
              <a:rPr lang="en-GB" sz="2400" dirty="0"/>
              <a:t>technical support </a:t>
            </a:r>
            <a:r>
              <a:rPr lang="en-GB" sz="2400" dirty="0" smtClean="0"/>
              <a:t>actions including</a:t>
            </a:r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technical support to new Resource Centres and Operations </a:t>
            </a:r>
            <a:r>
              <a:rPr lang="en-GB" sz="2000" dirty="0" smtClean="0"/>
              <a:t>Centres</a:t>
            </a:r>
            <a:endParaRPr lang="en-GB" sz="1800" dirty="0"/>
          </a:p>
          <a:p>
            <a:pPr lvl="1"/>
            <a:r>
              <a:rPr lang="en-GB" sz="2000" dirty="0" smtClean="0">
                <a:solidFill>
                  <a:schemeClr val="accent1"/>
                </a:solidFill>
              </a:rPr>
              <a:t>Service </a:t>
            </a:r>
            <a:r>
              <a:rPr lang="en-GB" sz="2000" dirty="0">
                <a:solidFill>
                  <a:schemeClr val="accent1"/>
                </a:solidFill>
              </a:rPr>
              <a:t>level management </a:t>
            </a:r>
            <a:r>
              <a:rPr lang="en-GB" sz="2000" dirty="0"/>
              <a:t>of all </a:t>
            </a:r>
            <a:r>
              <a:rPr lang="en-GB" sz="2000" dirty="0" smtClean="0"/>
              <a:t>EGI services regulated </a:t>
            </a:r>
            <a:r>
              <a:rPr lang="en-GB" sz="2000" dirty="0"/>
              <a:t>by </a:t>
            </a:r>
            <a:r>
              <a:rPr lang="en-GB" sz="2000" dirty="0" smtClean="0"/>
              <a:t>SLAs </a:t>
            </a:r>
            <a:r>
              <a:rPr lang="en-GB" sz="2000" dirty="0"/>
              <a:t>and </a:t>
            </a:r>
            <a:r>
              <a:rPr lang="en-GB" sz="2000" dirty="0" smtClean="0"/>
              <a:t>OLAs (e.g. reporting, enforcement)</a:t>
            </a:r>
          </a:p>
          <a:p>
            <a:pPr lvl="2"/>
            <a:r>
              <a:rPr lang="en-GB" sz="1800" dirty="0" smtClean="0">
                <a:solidFill>
                  <a:schemeClr val="accent1"/>
                </a:solidFill>
              </a:rPr>
              <a:t>RC, NGI, EGI.eu</a:t>
            </a:r>
          </a:p>
          <a:p>
            <a:pPr lvl="2"/>
            <a:r>
              <a:rPr lang="en-GB" sz="1800" dirty="0" smtClean="0"/>
              <a:t>SLM for pay-per-use and/or centrally coordinated resource </a:t>
            </a:r>
            <a:r>
              <a:rPr lang="en-GB" sz="1800" dirty="0"/>
              <a:t>offering </a:t>
            </a:r>
            <a:endParaRPr lang="en-GB" sz="1800" dirty="0" smtClean="0"/>
          </a:p>
          <a:p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b="1" dirty="0" smtClean="0">
                <a:solidFill>
                  <a:srgbClr val="FF0000"/>
                </a:solidFill>
              </a:rPr>
              <a:t>reduce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with adequate level of SLM automation </a:t>
            </a:r>
          </a:p>
          <a:p>
            <a:pPr lvl="2"/>
            <a:endParaRPr lang="en-GB" sz="1800" dirty="0"/>
          </a:p>
          <a:p>
            <a:pPr lvl="1"/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8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/>
              <a:t>Coord</a:t>
            </a:r>
            <a:r>
              <a:rPr lang="en-GB" sz="3600" dirty="0" smtClean="0"/>
              <a:t>. </a:t>
            </a:r>
            <a:r>
              <a:rPr lang="en-GB" sz="3600" dirty="0"/>
              <a:t>o</a:t>
            </a:r>
            <a:r>
              <a:rPr lang="en-GB" sz="3600" dirty="0" smtClean="0"/>
              <a:t>f documentation </a:t>
            </a:r>
            <a:br>
              <a:rPr lang="en-GB" sz="3600" dirty="0" smtClean="0"/>
            </a:br>
            <a:r>
              <a:rPr lang="en-GB" sz="3600" dirty="0" smtClean="0"/>
              <a:t>and operations integration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96544"/>
          </a:xfrm>
        </p:spPr>
        <p:txBody>
          <a:bodyPr/>
          <a:lstStyle/>
          <a:p>
            <a:r>
              <a:rPr lang="en-GB" dirty="0" smtClean="0"/>
              <a:t>Operations documentation consolidated during EGI-</a:t>
            </a:r>
            <a:r>
              <a:rPr lang="en-GB" dirty="0" err="1" smtClean="0"/>
              <a:t>InSPIRE</a:t>
            </a:r>
            <a:r>
              <a:rPr lang="en-GB" dirty="0" smtClean="0"/>
              <a:t> (technical documentation, procedures, guides, OLAs)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reduce</a:t>
            </a:r>
          </a:p>
          <a:p>
            <a:r>
              <a:rPr lang="en-GB" dirty="0" smtClean="0">
                <a:sym typeface="Wingdings" pitchFamily="2" charset="2"/>
              </a:rPr>
              <a:t>Operations integration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Established procedures for extension of the operations tools to integrate new technologies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reduce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9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2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Security Operations Coordination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0AAC7-46AC-4719-821F-9C9B99BC5855}" type="datetime1">
              <a:rPr lang="en-US" smtClean="0"/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Operations global tasks: evolution after EGI-InSPIRE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3259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593</TotalTime>
  <Words>1227</Words>
  <Application>Microsoft Office PowerPoint</Application>
  <PresentationFormat>On-screen Show (4:3)</PresentationFormat>
  <Paragraphs>207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EGI-InSPIRE-Slide-Template_v4-1</vt:lpstr>
      <vt:lpstr>Operations global tasks: evolution after EGI-InSPIRE</vt:lpstr>
      <vt:lpstr>Outline</vt:lpstr>
      <vt:lpstr>Consultancy and support</vt:lpstr>
      <vt:lpstr>Helpdesk (1/2)</vt:lpstr>
      <vt:lpstr>Helpdesk (2/2)</vt:lpstr>
      <vt:lpstr>Coordination</vt:lpstr>
      <vt:lpstr>Grid oversight</vt:lpstr>
      <vt:lpstr>Coord. of documentation  and operations integration</vt:lpstr>
      <vt:lpstr>Coordination</vt:lpstr>
      <vt:lpstr>Coordination functions</vt:lpstr>
      <vt:lpstr>Coordination functions</vt:lpstr>
      <vt:lpstr>Platforms</vt:lpstr>
      <vt:lpstr>Staged Rollout</vt:lpstr>
      <vt:lpstr>Core Grid Services</vt:lpstr>
      <vt:lpstr>Accounting repository</vt:lpstr>
      <vt:lpstr>Metrics Portal</vt:lpstr>
      <vt:lpstr>Security monitoring</vt:lpstr>
      <vt:lpstr>Operations Portal</vt:lpstr>
      <vt:lpstr>OPS SAM and GGUS</vt:lpstr>
      <vt:lpstr>Other services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global tasks: evolution after EGI-InSPIRE</dc:title>
  <dc:creator>Tiziana Ferrari</dc:creator>
  <cp:lastModifiedBy>Tiziana Ferrari</cp:lastModifiedBy>
  <cp:revision>36</cp:revision>
  <dcterms:created xsi:type="dcterms:W3CDTF">2013-01-29T23:55:36Z</dcterms:created>
  <dcterms:modified xsi:type="dcterms:W3CDTF">2013-01-30T09:49:12Z</dcterms:modified>
</cp:coreProperties>
</file>