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66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695" autoAdjust="0"/>
  </p:normalViewPr>
  <p:slideViewPr>
    <p:cSldViewPr snapToGrid="0" snapToObjects="1">
      <p:cViewPr>
        <p:scale>
          <a:sx n="100" d="100"/>
          <a:sy n="100" d="100"/>
        </p:scale>
        <p:origin x="-1312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6B575-D533-C94C-9075-55EEBCDFB2F5}" type="doc">
      <dgm:prSet loTypeId="urn:microsoft.com/office/officeart/2005/8/layout/hChevron3" loCatId="" qsTypeId="urn:microsoft.com/office/officeart/2005/8/quickstyle/simple4" qsCatId="simple" csTypeId="urn:microsoft.com/office/officeart/2005/8/colors/colorful1" csCatId="colorful" phldr="1"/>
      <dgm:spPr/>
    </dgm:pt>
    <dgm:pt modelId="{A97A23FF-7DBA-044C-900F-F8C18D363DB8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  <a:effectLst/>
            </a:rPr>
            <a:t>What can you do?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7A97C1B5-FBEA-8F41-AD17-29EB3188D9A4}" type="parTrans" cxnId="{45C309B6-423E-1847-9139-B140CBE78819}">
      <dgm:prSet/>
      <dgm:spPr/>
      <dgm:t>
        <a:bodyPr/>
        <a:lstStyle/>
        <a:p>
          <a:endParaRPr lang="en-US"/>
        </a:p>
      </dgm:t>
    </dgm:pt>
    <dgm:pt modelId="{AB938CA9-F3A9-104A-8F65-F90681959131}" type="sibTrans" cxnId="{45C309B6-423E-1847-9139-B140CBE78819}">
      <dgm:prSet/>
      <dgm:spPr/>
      <dgm:t>
        <a:bodyPr/>
        <a:lstStyle/>
        <a:p>
          <a:endParaRPr lang="en-US"/>
        </a:p>
      </dgm:t>
    </dgm:pt>
    <dgm:pt modelId="{C9C1F841-AF13-5B4F-8800-1D028C86919B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  <a:effectLst/>
            </a:rPr>
            <a:t>What should you do?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56863114-CAE7-E946-9355-7960CD39F097}" type="parTrans" cxnId="{3204C44F-FA72-E649-BB7B-3491FCBBC8E7}">
      <dgm:prSet/>
      <dgm:spPr/>
      <dgm:t>
        <a:bodyPr/>
        <a:lstStyle/>
        <a:p>
          <a:endParaRPr lang="en-US"/>
        </a:p>
      </dgm:t>
    </dgm:pt>
    <dgm:pt modelId="{F4DE827D-DFB4-4E4F-B9D2-B1CF296B72A0}" type="sibTrans" cxnId="{3204C44F-FA72-E649-BB7B-3491FCBBC8E7}">
      <dgm:prSet/>
      <dgm:spPr/>
      <dgm:t>
        <a:bodyPr/>
        <a:lstStyle/>
        <a:p>
          <a:endParaRPr lang="en-US"/>
        </a:p>
      </dgm:t>
    </dgm:pt>
    <dgm:pt modelId="{3A719F39-F11F-124B-8CA7-6E7BB76F6CA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/>
            </a:rPr>
            <a:t>What have you decided to do?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5F1F6C21-CABF-0B4C-8EF2-2C8EE26F1732}" type="parTrans" cxnId="{60DFB8EA-6CDE-6B40-BEFB-CA51D8FDED53}">
      <dgm:prSet/>
      <dgm:spPr/>
      <dgm:t>
        <a:bodyPr/>
        <a:lstStyle/>
        <a:p>
          <a:endParaRPr lang="en-US"/>
        </a:p>
      </dgm:t>
    </dgm:pt>
    <dgm:pt modelId="{56A66FD5-40DE-D04C-A1B1-B6F94203931A}" type="sibTrans" cxnId="{60DFB8EA-6CDE-6B40-BEFB-CA51D8FDED53}">
      <dgm:prSet/>
      <dgm:spPr/>
      <dgm:t>
        <a:bodyPr/>
        <a:lstStyle/>
        <a:p>
          <a:endParaRPr lang="en-US"/>
        </a:p>
      </dgm:t>
    </dgm:pt>
    <dgm:pt modelId="{BEBEC6D1-0712-F342-BA5A-A8129A896A0A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  <a:effectLst/>
            </a:rPr>
            <a:t>What do you tell people you do?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EFCEB9F5-941B-4B4D-AE07-3860EBCB0ADF}" type="parTrans" cxnId="{04E553A6-CA3B-114F-A9E8-4F8B70CF5F60}">
      <dgm:prSet/>
      <dgm:spPr/>
      <dgm:t>
        <a:bodyPr/>
        <a:lstStyle/>
        <a:p>
          <a:endParaRPr lang="en-US"/>
        </a:p>
      </dgm:t>
    </dgm:pt>
    <dgm:pt modelId="{A6F3688E-E18F-DD41-8B3E-85EBED7920EF}" type="sibTrans" cxnId="{04E553A6-CA3B-114F-A9E8-4F8B70CF5F60}">
      <dgm:prSet/>
      <dgm:spPr/>
      <dgm:t>
        <a:bodyPr/>
        <a:lstStyle/>
        <a:p>
          <a:endParaRPr lang="en-US"/>
        </a:p>
      </dgm:t>
    </dgm:pt>
    <dgm:pt modelId="{05335415-5112-2E44-B9C8-3F9D5CD109DE}" type="pres">
      <dgm:prSet presAssocID="{D086B575-D533-C94C-9075-55EEBCDFB2F5}" presName="Name0" presStyleCnt="0">
        <dgm:presLayoutVars>
          <dgm:dir/>
          <dgm:resizeHandles val="exact"/>
        </dgm:presLayoutVars>
      </dgm:prSet>
      <dgm:spPr/>
    </dgm:pt>
    <dgm:pt modelId="{75B2B156-A2FA-AA49-A16F-B092CE592E26}" type="pres">
      <dgm:prSet presAssocID="{A97A23FF-7DBA-044C-900F-F8C18D363DB8}" presName="parTxOnly" presStyleLbl="node1" presStyleIdx="0" presStyleCnt="4">
        <dgm:presLayoutVars>
          <dgm:bulletEnabled val="1"/>
        </dgm:presLayoutVars>
      </dgm:prSet>
      <dgm:spPr/>
    </dgm:pt>
    <dgm:pt modelId="{B900DEFF-CFDC-6042-887E-97FD05D5E973}" type="pres">
      <dgm:prSet presAssocID="{AB938CA9-F3A9-104A-8F65-F90681959131}" presName="parSpace" presStyleCnt="0"/>
      <dgm:spPr/>
    </dgm:pt>
    <dgm:pt modelId="{D66216FA-704F-4944-AF66-8B7463229C6A}" type="pres">
      <dgm:prSet presAssocID="{C9C1F841-AF13-5B4F-8800-1D028C86919B}" presName="parTxOnly" presStyleLbl="node1" presStyleIdx="1" presStyleCnt="4">
        <dgm:presLayoutVars>
          <dgm:bulletEnabled val="1"/>
        </dgm:presLayoutVars>
      </dgm:prSet>
      <dgm:spPr/>
    </dgm:pt>
    <dgm:pt modelId="{855ADF28-C57B-5F45-BCBF-0E3238B02B58}" type="pres">
      <dgm:prSet presAssocID="{F4DE827D-DFB4-4E4F-B9D2-B1CF296B72A0}" presName="parSpace" presStyleCnt="0"/>
      <dgm:spPr/>
    </dgm:pt>
    <dgm:pt modelId="{66C8112D-2ABC-7046-80CD-9BFE5E86A4A4}" type="pres">
      <dgm:prSet presAssocID="{3A719F39-F11F-124B-8CA7-6E7BB76F6CA6}" presName="parTxOnly" presStyleLbl="node1" presStyleIdx="2" presStyleCnt="4">
        <dgm:presLayoutVars>
          <dgm:bulletEnabled val="1"/>
        </dgm:presLayoutVars>
      </dgm:prSet>
      <dgm:spPr/>
    </dgm:pt>
    <dgm:pt modelId="{CBBE7C5B-EA99-BD42-86F1-2A9E421DA064}" type="pres">
      <dgm:prSet presAssocID="{56A66FD5-40DE-D04C-A1B1-B6F94203931A}" presName="parSpace" presStyleCnt="0"/>
      <dgm:spPr/>
    </dgm:pt>
    <dgm:pt modelId="{35E68182-D4FF-8745-A550-952BE4A9FEC9}" type="pres">
      <dgm:prSet presAssocID="{BEBEC6D1-0712-F342-BA5A-A8129A896A0A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E01B409E-CF02-5D4E-A8AE-6358193FA04A}" type="presOf" srcId="{BEBEC6D1-0712-F342-BA5A-A8129A896A0A}" destId="{35E68182-D4FF-8745-A550-952BE4A9FEC9}" srcOrd="0" destOrd="0" presId="urn:microsoft.com/office/officeart/2005/8/layout/hChevron3"/>
    <dgm:cxn modelId="{27FB384E-6C4F-FD48-B24C-B507353F1775}" type="presOf" srcId="{3A719F39-F11F-124B-8CA7-6E7BB76F6CA6}" destId="{66C8112D-2ABC-7046-80CD-9BFE5E86A4A4}" srcOrd="0" destOrd="0" presId="urn:microsoft.com/office/officeart/2005/8/layout/hChevron3"/>
    <dgm:cxn modelId="{45C309B6-423E-1847-9139-B140CBE78819}" srcId="{D086B575-D533-C94C-9075-55EEBCDFB2F5}" destId="{A97A23FF-7DBA-044C-900F-F8C18D363DB8}" srcOrd="0" destOrd="0" parTransId="{7A97C1B5-FBEA-8F41-AD17-29EB3188D9A4}" sibTransId="{AB938CA9-F3A9-104A-8F65-F90681959131}"/>
    <dgm:cxn modelId="{54AAD840-EDBA-C442-8736-A33C51E865D5}" type="presOf" srcId="{A97A23FF-7DBA-044C-900F-F8C18D363DB8}" destId="{75B2B156-A2FA-AA49-A16F-B092CE592E26}" srcOrd="0" destOrd="0" presId="urn:microsoft.com/office/officeart/2005/8/layout/hChevron3"/>
    <dgm:cxn modelId="{100D8BEE-F279-914A-99BC-1F5C65C5F763}" type="presOf" srcId="{C9C1F841-AF13-5B4F-8800-1D028C86919B}" destId="{D66216FA-704F-4944-AF66-8B7463229C6A}" srcOrd="0" destOrd="0" presId="urn:microsoft.com/office/officeart/2005/8/layout/hChevron3"/>
    <dgm:cxn modelId="{04E553A6-CA3B-114F-A9E8-4F8B70CF5F60}" srcId="{D086B575-D533-C94C-9075-55EEBCDFB2F5}" destId="{BEBEC6D1-0712-F342-BA5A-A8129A896A0A}" srcOrd="3" destOrd="0" parTransId="{EFCEB9F5-941B-4B4D-AE07-3860EBCB0ADF}" sibTransId="{A6F3688E-E18F-DD41-8B3E-85EBED7920EF}"/>
    <dgm:cxn modelId="{60DFB8EA-6CDE-6B40-BEFB-CA51D8FDED53}" srcId="{D086B575-D533-C94C-9075-55EEBCDFB2F5}" destId="{3A719F39-F11F-124B-8CA7-6E7BB76F6CA6}" srcOrd="2" destOrd="0" parTransId="{5F1F6C21-CABF-0B4C-8EF2-2C8EE26F1732}" sibTransId="{56A66FD5-40DE-D04C-A1B1-B6F94203931A}"/>
    <dgm:cxn modelId="{7F01E32C-5F86-EE42-BD35-3BE1AA690792}" type="presOf" srcId="{D086B575-D533-C94C-9075-55EEBCDFB2F5}" destId="{05335415-5112-2E44-B9C8-3F9D5CD109DE}" srcOrd="0" destOrd="0" presId="urn:microsoft.com/office/officeart/2005/8/layout/hChevron3"/>
    <dgm:cxn modelId="{3204C44F-FA72-E649-BB7B-3491FCBBC8E7}" srcId="{D086B575-D533-C94C-9075-55EEBCDFB2F5}" destId="{C9C1F841-AF13-5B4F-8800-1D028C86919B}" srcOrd="1" destOrd="0" parTransId="{56863114-CAE7-E946-9355-7960CD39F097}" sibTransId="{F4DE827D-DFB4-4E4F-B9D2-B1CF296B72A0}"/>
    <dgm:cxn modelId="{3368390E-5211-3143-AFA6-26DBC4E05700}" type="presParOf" srcId="{05335415-5112-2E44-B9C8-3F9D5CD109DE}" destId="{75B2B156-A2FA-AA49-A16F-B092CE592E26}" srcOrd="0" destOrd="0" presId="urn:microsoft.com/office/officeart/2005/8/layout/hChevron3"/>
    <dgm:cxn modelId="{68091C66-B0BC-BB46-B563-95E8089C6074}" type="presParOf" srcId="{05335415-5112-2E44-B9C8-3F9D5CD109DE}" destId="{B900DEFF-CFDC-6042-887E-97FD05D5E973}" srcOrd="1" destOrd="0" presId="urn:microsoft.com/office/officeart/2005/8/layout/hChevron3"/>
    <dgm:cxn modelId="{069C80D2-D90D-5441-BBE1-0A77266C3838}" type="presParOf" srcId="{05335415-5112-2E44-B9C8-3F9D5CD109DE}" destId="{D66216FA-704F-4944-AF66-8B7463229C6A}" srcOrd="2" destOrd="0" presId="urn:microsoft.com/office/officeart/2005/8/layout/hChevron3"/>
    <dgm:cxn modelId="{A07BD521-EDFC-7646-907D-7DB0C5C37B42}" type="presParOf" srcId="{05335415-5112-2E44-B9C8-3F9D5CD109DE}" destId="{855ADF28-C57B-5F45-BCBF-0E3238B02B58}" srcOrd="3" destOrd="0" presId="urn:microsoft.com/office/officeart/2005/8/layout/hChevron3"/>
    <dgm:cxn modelId="{9BB0DD03-A323-CB4D-B3C4-4220B78D08D4}" type="presParOf" srcId="{05335415-5112-2E44-B9C8-3F9D5CD109DE}" destId="{66C8112D-2ABC-7046-80CD-9BFE5E86A4A4}" srcOrd="4" destOrd="0" presId="urn:microsoft.com/office/officeart/2005/8/layout/hChevron3"/>
    <dgm:cxn modelId="{59E1E244-45CD-134F-978A-F1B211920048}" type="presParOf" srcId="{05335415-5112-2E44-B9C8-3F9D5CD109DE}" destId="{CBBE7C5B-EA99-BD42-86F1-2A9E421DA064}" srcOrd="5" destOrd="0" presId="urn:microsoft.com/office/officeart/2005/8/layout/hChevron3"/>
    <dgm:cxn modelId="{42BFCA47-D9AF-FC49-9B57-4D45BCBCE0C8}" type="presParOf" srcId="{05335415-5112-2E44-B9C8-3F9D5CD109DE}" destId="{35E68182-D4FF-8745-A550-952BE4A9FEC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2B156-A2FA-AA49-A16F-B092CE592E26}">
      <dsp:nvSpPr>
        <dsp:cNvPr id="0" name=""/>
        <dsp:cNvSpPr/>
      </dsp:nvSpPr>
      <dsp:spPr>
        <a:xfrm>
          <a:off x="2615" y="2389775"/>
          <a:ext cx="2624373" cy="104974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tx1"/>
              </a:solidFill>
              <a:effectLst/>
            </a:rPr>
            <a:t>What can you do?</a:t>
          </a:r>
          <a:endParaRPr lang="en-US" sz="2100" kern="1200" dirty="0">
            <a:solidFill>
              <a:schemeClr val="tx1"/>
            </a:solidFill>
            <a:effectLst/>
          </a:endParaRPr>
        </a:p>
      </dsp:txBody>
      <dsp:txXfrm>
        <a:off x="2615" y="2389775"/>
        <a:ext cx="2361936" cy="1049749"/>
      </dsp:txXfrm>
    </dsp:sp>
    <dsp:sp modelId="{D66216FA-704F-4944-AF66-8B7463229C6A}">
      <dsp:nvSpPr>
        <dsp:cNvPr id="0" name=""/>
        <dsp:cNvSpPr/>
      </dsp:nvSpPr>
      <dsp:spPr>
        <a:xfrm>
          <a:off x="2102114" y="2389775"/>
          <a:ext cx="2624373" cy="104974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tx1"/>
              </a:solidFill>
              <a:effectLst/>
            </a:rPr>
            <a:t>What should you do?</a:t>
          </a:r>
          <a:endParaRPr lang="en-US" sz="2100" kern="1200" dirty="0">
            <a:solidFill>
              <a:schemeClr val="tx1"/>
            </a:solidFill>
            <a:effectLst/>
          </a:endParaRPr>
        </a:p>
      </dsp:txBody>
      <dsp:txXfrm>
        <a:off x="2626989" y="2389775"/>
        <a:ext cx="1574624" cy="1049749"/>
      </dsp:txXfrm>
    </dsp:sp>
    <dsp:sp modelId="{66C8112D-2ABC-7046-80CD-9BFE5E86A4A4}">
      <dsp:nvSpPr>
        <dsp:cNvPr id="0" name=""/>
        <dsp:cNvSpPr/>
      </dsp:nvSpPr>
      <dsp:spPr>
        <a:xfrm>
          <a:off x="4201612" y="2389775"/>
          <a:ext cx="2624373" cy="104974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effectLst/>
            </a:rPr>
            <a:t>What have you decided to do?</a:t>
          </a:r>
          <a:endParaRPr lang="en-US" sz="2100" kern="1200" dirty="0">
            <a:solidFill>
              <a:schemeClr val="tx1"/>
            </a:solidFill>
            <a:effectLst/>
          </a:endParaRPr>
        </a:p>
      </dsp:txBody>
      <dsp:txXfrm>
        <a:off x="4726487" y="2389775"/>
        <a:ext cx="1574624" cy="1049749"/>
      </dsp:txXfrm>
    </dsp:sp>
    <dsp:sp modelId="{35E68182-D4FF-8745-A550-952BE4A9FEC9}">
      <dsp:nvSpPr>
        <dsp:cNvPr id="0" name=""/>
        <dsp:cNvSpPr/>
      </dsp:nvSpPr>
      <dsp:spPr>
        <a:xfrm>
          <a:off x="6301111" y="2389775"/>
          <a:ext cx="2624373" cy="104974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tx1"/>
              </a:solidFill>
              <a:effectLst/>
            </a:rPr>
            <a:t>What do you tell people you do?</a:t>
          </a:r>
          <a:endParaRPr lang="en-US" sz="2100" kern="1200" dirty="0">
            <a:solidFill>
              <a:schemeClr val="tx1"/>
            </a:solidFill>
            <a:effectLst/>
          </a:endParaRPr>
        </a:p>
      </dsp:txBody>
      <dsp:txXfrm>
        <a:off x="6825986" y="2389775"/>
        <a:ext cx="1574624" cy="1049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Pag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10105-3F66-B540-ABCD-13AD419E2C59}" type="datetimeFigureOut">
              <a:rPr lang="en-US" smtClean="0"/>
              <a:pPr/>
              <a:t>29/01/2013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507AEB-23B8-F142-83A3-458C56B10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ewFedSMLogo1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48" y="458291"/>
            <a:ext cx="2985904" cy="1322497"/>
          </a:xfrm>
          <a:prstGeom prst="rect">
            <a:avLst/>
          </a:prstGeom>
        </p:spPr>
      </p:pic>
      <p:pic>
        <p:nvPicPr>
          <p:cNvPr id="11" name="Picture 10" descr="ba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674649"/>
            <a:ext cx="80645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9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29/01/2013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29/01/2013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9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29/01/2013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29/01/2013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29/01/2013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4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29/01/2013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29/01/2013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4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29/01/2013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29/01/2013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0105-3F66-B540-ABCD-13AD419E2C59}" type="datetimeFigureOut">
              <a:rPr lang="en-US" smtClean="0"/>
              <a:t>29/01/2013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drop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2828" cy="10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10105-3F66-B540-ABCD-13AD419E2C59}" type="datetimeFigureOut">
              <a:rPr lang="en-US" smtClean="0"/>
              <a:t>29/01/2013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05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0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7AEB-23B8-F142-83A3-458C56B100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2" y="1447022"/>
            <a:ext cx="9160932" cy="129600"/>
          </a:xfrm>
          <a:prstGeom prst="rect">
            <a:avLst/>
          </a:prstGeom>
        </p:spPr>
      </p:pic>
      <p:pic>
        <p:nvPicPr>
          <p:cNvPr id="9" name="Picture 8" descr="NewFedSMLogo10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94" y="447157"/>
            <a:ext cx="1755122" cy="7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1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2055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edsm.eu" TargetMode="External"/><Relationship Id="rId3" Type="http://schemas.openxmlformats.org/officeDocument/2006/relationships/hyperlink" Target="mailto:owen@emergence-tech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the EGI service portfolio: the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Owen Appleton</a:t>
            </a:r>
          </a:p>
          <a:p>
            <a:r>
              <a:rPr lang="en-US" sz="2000" dirty="0" smtClean="0"/>
              <a:t>Emergence Tech Ltd – FedS</a:t>
            </a:r>
            <a:r>
              <a:rPr lang="en-US" sz="2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03038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 are you serving? Who do you </a:t>
            </a:r>
            <a:r>
              <a:rPr lang="en-US" i="1" dirty="0" smtClean="0"/>
              <a:t>want to serve?</a:t>
            </a:r>
            <a:endParaRPr lang="en-US" dirty="0" smtClean="0"/>
          </a:p>
          <a:p>
            <a:pPr lvl="1"/>
            <a:r>
              <a:rPr lang="en-US" dirty="0" smtClean="0"/>
              <a:t>Other providers? Integrators? </a:t>
            </a:r>
          </a:p>
          <a:p>
            <a:pPr lvl="1"/>
            <a:r>
              <a:rPr lang="en-US" dirty="0" smtClean="0"/>
              <a:t>Researchers who want to store data or run simulations?</a:t>
            </a:r>
          </a:p>
          <a:p>
            <a:r>
              <a:rPr lang="en-US" dirty="0" smtClean="0"/>
              <a:t>To serve end users…</a:t>
            </a:r>
          </a:p>
          <a:p>
            <a:pPr lvl="1"/>
            <a:r>
              <a:rPr lang="en-US" dirty="0" smtClean="0"/>
              <a:t>Portfolio (and catalogue) make clear what value is, easier to get them or other funders to pay</a:t>
            </a:r>
          </a:p>
          <a:p>
            <a:r>
              <a:rPr lang="en-US" dirty="0" smtClean="0"/>
              <a:t>To serve other providers…</a:t>
            </a:r>
          </a:p>
          <a:p>
            <a:pPr lvl="1"/>
            <a:r>
              <a:rPr lang="en-US" dirty="0" smtClean="0"/>
              <a:t>Less work for you (maybe) but major risk these integrators don</a:t>
            </a:r>
            <a:r>
              <a:rPr lang="fr-FR" dirty="0" smtClean="0"/>
              <a:t>’</a:t>
            </a:r>
            <a:r>
              <a:rPr lang="en-US" dirty="0" smtClean="0"/>
              <a:t>t appear</a:t>
            </a:r>
          </a:p>
          <a:p>
            <a:r>
              <a:rPr lang="en-US" dirty="0" smtClean="0"/>
              <a:t>Decide what you want to do and for whom</a:t>
            </a:r>
          </a:p>
          <a:p>
            <a:pPr lvl="1"/>
            <a:r>
              <a:rPr lang="en-US" dirty="0" smtClean="0"/>
              <a:t>Then build business &amp; funding models…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566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Owen Appleton </a:t>
            </a:r>
          </a:p>
          <a:p>
            <a:pPr marL="0" indent="0" algn="ctr">
              <a:buNone/>
            </a:pPr>
            <a:r>
              <a:rPr lang="en-US" sz="1800" dirty="0" smtClean="0">
                <a:hlinkClick r:id="rId2"/>
              </a:rPr>
              <a:t>www.fedsm.eu</a:t>
            </a:r>
            <a:r>
              <a:rPr lang="en-US" sz="1800" dirty="0" smtClean="0"/>
              <a:t> - </a:t>
            </a:r>
            <a:r>
              <a:rPr lang="en-US" sz="1800" dirty="0" smtClean="0">
                <a:hlinkClick r:id="rId3"/>
              </a:rPr>
              <a:t>owen@emergence-tech.com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057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a service?</a:t>
            </a:r>
          </a:p>
          <a:p>
            <a:r>
              <a:rPr lang="en-US" dirty="0" smtClean="0"/>
              <a:t>What is a service portfolio?</a:t>
            </a:r>
          </a:p>
          <a:p>
            <a:r>
              <a:rPr lang="en-US" dirty="0" smtClean="0"/>
              <a:t>Challenges </a:t>
            </a:r>
            <a:r>
              <a:rPr lang="en-US" dirty="0" smtClean="0"/>
              <a:t>for EGI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7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What is a "Service”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92300"/>
            <a:ext cx="8229600" cy="4722417"/>
          </a:xfrm>
        </p:spPr>
        <p:txBody>
          <a:bodyPr/>
          <a:lstStyle/>
          <a:p>
            <a:r>
              <a:rPr lang="en-US" sz="1600" dirty="0" smtClean="0">
                <a:latin typeface="Arial" charset="0"/>
                <a:cs typeface="Arial" charset="0"/>
              </a:rPr>
              <a:t>Accommodation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Concierge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Escalators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Elevators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Restaurant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In-room dining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Front desk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Housekeeping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Laundry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Free TV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Pay TV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Minibar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Wired Internet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2582" y="1645568"/>
            <a:ext cx="86661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600"/>
              </a:spcAft>
              <a:buFont typeface="LMU CompatilFact" pitchFamily="2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9pPr>
          </a:lstStyle>
          <a:p>
            <a:r>
              <a:rPr lang="en-US" sz="1600" dirty="0" smtClean="0">
                <a:latin typeface="Arial" charset="0"/>
                <a:cs typeface="Arial" charset="0"/>
              </a:rPr>
              <a:t>Wireless Internet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Pool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Fitness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Congress rooms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Limousine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Hotel website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Safety facilities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Room lights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Room heating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Room air conditioning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Room furniture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Bathroom facilities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Room decoration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Cleaning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08104" y="1645568"/>
            <a:ext cx="86661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600"/>
              </a:spcAft>
              <a:buFont typeface="LMU CompatilFact" pitchFamily="2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9pPr>
          </a:lstStyle>
          <a:p>
            <a:endParaRPr lang="en-US" sz="1600" dirty="0">
              <a:latin typeface="Arial" charset="0"/>
              <a:cs typeface="Arial" charset="0"/>
            </a:endParaRPr>
          </a:p>
          <a:p>
            <a:endParaRPr lang="en-US" sz="16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1600" dirty="0">
              <a:latin typeface="Arial" charset="0"/>
              <a:cs typeface="Arial" charset="0"/>
            </a:endParaRPr>
          </a:p>
          <a:p>
            <a:endParaRPr lang="en-US" sz="1600" dirty="0" smtClean="0">
              <a:latin typeface="Arial" charset="0"/>
              <a:cs typeface="Arial" charset="0"/>
            </a:endParaRPr>
          </a:p>
          <a:p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cs typeface="Arial" charset="0"/>
              </a:rPr>
              <a:t>Car park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Illuminated hotel sign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Room reservation system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Invoice system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Music in the lobby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Music in the elevator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Room locks / key card readers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"Do not disturb" sign</a:t>
            </a:r>
          </a:p>
          <a:p>
            <a:r>
              <a:rPr lang="en-US" sz="1600" dirty="0" smtClean="0">
                <a:latin typeface="Arial" charset="0"/>
                <a:cs typeface="Arial" charset="0"/>
              </a:rPr>
              <a:t>Coat hook in room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600988" y="2744078"/>
            <a:ext cx="231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Example: Hotel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1613778"/>
            <a:ext cx="152508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4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What is a "Service”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08104" y="1353468"/>
            <a:ext cx="86661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600"/>
              </a:spcAft>
              <a:buFont typeface="LMU CompatilFact" pitchFamily="2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9pPr>
          </a:lstStyle>
          <a:p>
            <a:endParaRPr lang="en-US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endParaRPr lang="en-US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endParaRPr lang="en-US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endParaRPr lang="en-US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endParaRPr lang="en-US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Car park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Illuminated hotel sign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Room reservation system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Invoice system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Music in the lobby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Music in the elevator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Room locks / key card readers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"Do not disturb" sign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Coat hook in room</a:t>
            </a:r>
          </a:p>
        </p:txBody>
      </p:sp>
      <p:sp>
        <p:nvSpPr>
          <p:cNvPr id="9" name="Textfeld 7"/>
          <p:cNvSpPr txBox="1"/>
          <p:nvPr/>
        </p:nvSpPr>
        <p:spPr>
          <a:xfrm>
            <a:off x="6600988" y="2744078"/>
            <a:ext cx="231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Example: Hotel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1613778"/>
            <a:ext cx="1525089" cy="11430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892300"/>
            <a:ext cx="8229600" cy="472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Accommodation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Concierge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Escalators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Elevators</a:t>
            </a:r>
          </a:p>
          <a:p>
            <a:r>
              <a:rPr lang="en-US" sz="1600" b="1" dirty="0" smtClean="0">
                <a:latin typeface="Arial" charset="0"/>
                <a:cs typeface="Arial" charset="0"/>
              </a:rPr>
              <a:t>Restaurant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In-room dining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Front desk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Housekeeping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Laundry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Free TV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Pay TV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Minibar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Telephone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Wired Internet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602582" y="1645568"/>
            <a:ext cx="86661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600"/>
              </a:spcAft>
              <a:buFont typeface="LMU CompatilFact" pitchFamily="2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9pPr>
          </a:lstStyle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Wireless Internet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Pool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Fitness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Congress rooms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Limousine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Hotel website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Safety facilities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lights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heating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air conditioning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furniture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Bathroom facilities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decoration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Cleaning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08104" y="1645568"/>
            <a:ext cx="86661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600"/>
              </a:spcAft>
              <a:buFont typeface="LMU CompatilFact" pitchFamily="2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9pPr>
          </a:lstStyle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Car park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Illuminated hotel sign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reservation system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Invoice system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Music in the lobby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Music in the elevator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locks / key card readers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"Do not disturb" sign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Coat hook in room</a:t>
            </a:r>
          </a:p>
        </p:txBody>
      </p:sp>
    </p:spTree>
    <p:extLst>
      <p:ext uri="{BB962C8B-B14F-4D97-AF65-F5344CB8AC3E}">
        <p14:creationId xmlns:p14="http://schemas.microsoft.com/office/powerpoint/2010/main" val="63006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What is a "Service”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08104" y="1353468"/>
            <a:ext cx="86661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600"/>
              </a:spcAft>
              <a:buFont typeface="LMU CompatilFact" pitchFamily="2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9pPr>
          </a:lstStyle>
          <a:p>
            <a:endParaRPr lang="en-US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endParaRPr lang="en-US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endParaRPr lang="en-US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endParaRPr lang="en-US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endParaRPr lang="en-US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Car park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Illuminated hotel sign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Room reservation system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Invoice system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Music in the lobby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Music in the elevator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Room locks / key card readers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"Do not disturb" sign</a:t>
            </a:r>
          </a:p>
          <a:p>
            <a:r>
              <a:rPr lang="en-US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Coat hook in room</a:t>
            </a:r>
          </a:p>
        </p:txBody>
      </p:sp>
      <p:sp>
        <p:nvSpPr>
          <p:cNvPr id="9" name="Textfeld 7"/>
          <p:cNvSpPr txBox="1"/>
          <p:nvPr/>
        </p:nvSpPr>
        <p:spPr>
          <a:xfrm>
            <a:off x="6600988" y="2744078"/>
            <a:ext cx="231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Example: Hotel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1613778"/>
            <a:ext cx="1525089" cy="11430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892300"/>
            <a:ext cx="8229600" cy="472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Stay and sleep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Concierge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Escalators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Elevators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Eat and drink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In-room dining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Front desk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Housekeeping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Laundry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Free TV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Pay TV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Minibar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Telephone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Wired Internet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602582" y="1645568"/>
            <a:ext cx="86661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600"/>
              </a:spcAft>
              <a:buFont typeface="LMU CompatilFact" pitchFamily="2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9pPr>
          </a:lstStyle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Wireless Internet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Pool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Fitness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Hold a conference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Limousine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Hotel website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Safety facilities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lights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heating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air conditioning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furniture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Bathroom facilities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decoration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Cleaning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508104" y="1645568"/>
            <a:ext cx="86661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Font typeface="Times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600"/>
              </a:spcAft>
              <a:buFont typeface="LMU CompatilFact" pitchFamily="2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9pPr>
          </a:lstStyle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n-US" sz="1600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Car park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Illuminated hotel sign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reservation system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Invoice system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Music in the lobby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Music in the elevator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Room locks / key card readers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"Do not disturb" sign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Coat hook in room</a:t>
            </a:r>
          </a:p>
        </p:txBody>
      </p:sp>
    </p:spTree>
    <p:extLst>
      <p:ext uri="{BB962C8B-B14F-4D97-AF65-F5344CB8AC3E}">
        <p14:creationId xmlns:p14="http://schemas.microsoft.com/office/powerpoint/2010/main" val="304909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service is something that provides value (that they </a:t>
            </a:r>
            <a:r>
              <a:rPr lang="en-US" dirty="0" err="1" smtClean="0"/>
              <a:t>recognise</a:t>
            </a:r>
            <a:r>
              <a:rPr lang="en-US" dirty="0" smtClean="0"/>
              <a:t>) to customer</a:t>
            </a:r>
          </a:p>
          <a:p>
            <a:pPr lvl="1"/>
            <a:r>
              <a:rPr lang="en-US" dirty="0" smtClean="0"/>
              <a:t>On its own! </a:t>
            </a:r>
          </a:p>
          <a:p>
            <a:r>
              <a:rPr lang="en-US" dirty="0" smtClean="0"/>
              <a:t>Can include service components!</a:t>
            </a:r>
          </a:p>
          <a:p>
            <a:pPr lvl="1"/>
            <a:r>
              <a:rPr lang="en-US" dirty="0" smtClean="0"/>
              <a:t>Room includes cleaning</a:t>
            </a:r>
          </a:p>
          <a:p>
            <a:pPr lvl="1"/>
            <a:r>
              <a:rPr lang="en-US" dirty="0" smtClean="0"/>
              <a:t>Restaurant includes chairs!</a:t>
            </a:r>
          </a:p>
          <a:p>
            <a:r>
              <a:rPr lang="en-US" dirty="0" smtClean="0"/>
              <a:t>In ITSM terms:</a:t>
            </a:r>
          </a:p>
          <a:p>
            <a:pPr lvl="1"/>
            <a:r>
              <a:rPr lang="en-US" dirty="0" smtClean="0"/>
              <a:t>For customers, compute is a service, CREAM isn’t</a:t>
            </a:r>
          </a:p>
          <a:p>
            <a:pPr lvl="1"/>
            <a:r>
              <a:rPr lang="en-US" dirty="0" smtClean="0"/>
              <a:t>CREAM is a service for another provider</a:t>
            </a:r>
          </a:p>
          <a:p>
            <a:pPr lvl="2"/>
            <a:r>
              <a:rPr lang="en-US" dirty="0" smtClean="0"/>
              <a:t>Porsche designs cars for VW, car design is not an end user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2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smtClean="0"/>
              <a:t>service </a:t>
            </a:r>
            <a:r>
              <a:rPr lang="en-US" dirty="0" smtClean="0"/>
              <a:t>portfolio?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61096063"/>
              </p:ext>
            </p:extLst>
          </p:nvPr>
        </p:nvGraphicFramePr>
        <p:xfrm>
          <a:off x="63500" y="-584200"/>
          <a:ext cx="8928100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356100" y="1612900"/>
            <a:ext cx="2440428" cy="1587500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20279" y="3327400"/>
            <a:ext cx="172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 portfolio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85428" y="1612900"/>
            <a:ext cx="2118872" cy="1587500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07879" y="3327400"/>
            <a:ext cx="182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 catalogue</a:t>
            </a:r>
            <a:endParaRPr lang="en-US" dirty="0"/>
          </a:p>
        </p:txBody>
      </p:sp>
      <p:pic>
        <p:nvPicPr>
          <p:cNvPr id="5" name="Picture 4" descr="Screen Shot 2013-01-29 at 11.27.58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6"/>
          <a:stretch/>
        </p:blipFill>
        <p:spPr>
          <a:xfrm>
            <a:off x="533400" y="2044700"/>
            <a:ext cx="7990087" cy="378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7700" y="3860800"/>
            <a:ext cx="2338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list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‘Pre-menu’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Chef’s list of dishes he can make, prices , requirements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500" y="1765300"/>
            <a:ext cx="4411728" cy="490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8872" y="3860800"/>
            <a:ext cx="2338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list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List of dishes the chef knows of the right cuisine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500" y="3860800"/>
            <a:ext cx="233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list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List of dishes the chef knows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5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“Why  are you going backwards?”</a:t>
            </a:r>
          </a:p>
          <a:p>
            <a:pPr lvl="1"/>
            <a:r>
              <a:rPr lang="en-US" dirty="0" smtClean="0"/>
              <a:t>Because e-Infra stated providing services before it decided what the services were! </a:t>
            </a:r>
          </a:p>
          <a:p>
            <a:r>
              <a:rPr lang="en-US" dirty="0" smtClean="0"/>
              <a:t>EGI inherited this problem</a:t>
            </a:r>
          </a:p>
          <a:p>
            <a:pPr lvl="1"/>
            <a:r>
              <a:rPr lang="en-US" dirty="0" smtClean="0"/>
              <a:t>From EGEE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DataGrid</a:t>
            </a:r>
            <a:endParaRPr lang="en-US" dirty="0"/>
          </a:p>
          <a:p>
            <a:pPr lvl="1"/>
            <a:r>
              <a:rPr lang="en-US" dirty="0" smtClean="0"/>
              <a:t>From Ian Foster…</a:t>
            </a:r>
            <a:endParaRPr lang="en-US" dirty="0"/>
          </a:p>
        </p:txBody>
      </p:sp>
      <p:pic>
        <p:nvPicPr>
          <p:cNvPr id="4" name="Picture 3" descr="EGI-Value-Graph-Sequencing_V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22497"/>
            <a:ext cx="7801332" cy="5535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828" y="1231900"/>
            <a:ext cx="4902200" cy="54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 backwards</a:t>
            </a:r>
          </a:p>
          <a:p>
            <a:pPr lvl="1"/>
            <a:r>
              <a:rPr lang="en-GB" dirty="0" err="1" smtClean="0"/>
              <a:t>EGI.eu</a:t>
            </a:r>
            <a:r>
              <a:rPr lang="en-GB" dirty="0" smtClean="0"/>
              <a:t> started with a list of activities &amp; components</a:t>
            </a:r>
          </a:p>
          <a:p>
            <a:pPr lvl="1"/>
            <a:r>
              <a:rPr lang="en-GB" dirty="0" smtClean="0"/>
              <a:t>Filter down to services</a:t>
            </a:r>
          </a:p>
          <a:p>
            <a:pPr lvl="2"/>
            <a:r>
              <a:rPr lang="en-GB" dirty="0" smtClean="0"/>
              <a:t>Value network to ~50 proposed services down to ~10</a:t>
            </a:r>
          </a:p>
          <a:p>
            <a:r>
              <a:rPr lang="en-US" dirty="0" smtClean="0"/>
              <a:t>Look at what makes sense</a:t>
            </a:r>
          </a:p>
          <a:p>
            <a:pPr lvl="1"/>
            <a:r>
              <a:rPr lang="en-US" dirty="0" err="1" smtClean="0"/>
              <a:t>EGI.eu</a:t>
            </a:r>
            <a:r>
              <a:rPr lang="en-US" dirty="0" smtClean="0"/>
              <a:t> as a commercial conference organizer?</a:t>
            </a:r>
          </a:p>
          <a:p>
            <a:pPr lvl="1"/>
            <a:r>
              <a:rPr lang="en-US" dirty="0" err="1" smtClean="0"/>
              <a:t>EGI.eu</a:t>
            </a:r>
            <a:r>
              <a:rPr lang="en-US" dirty="0" smtClean="0"/>
              <a:t> as an advisor to user communities on who can provide them compute services?</a:t>
            </a:r>
          </a:p>
          <a:p>
            <a:r>
              <a:rPr lang="en-US" dirty="0" smtClean="0"/>
              <a:t>Create a coherent offering in parallel to already providing services for ‘free’</a:t>
            </a:r>
          </a:p>
        </p:txBody>
      </p:sp>
    </p:spTree>
    <p:extLst>
      <p:ext uri="{BB962C8B-B14F-4D97-AF65-F5344CB8AC3E}">
        <p14:creationId xmlns:p14="http://schemas.microsoft.com/office/powerpoint/2010/main" val="142576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dSM_templaye0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FedSM_templaye0.1.potx</Template>
  <TotalTime>995</TotalTime>
  <Words>720</Words>
  <Application>Microsoft Macintosh PowerPoint</Application>
  <PresentationFormat>On-screen Show (4:3)</PresentationFormat>
  <Paragraphs>227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FedSM_templaye0.1</vt:lpstr>
      <vt:lpstr>Defining the EGI service portfolio: the approach</vt:lpstr>
      <vt:lpstr>Overview</vt:lpstr>
      <vt:lpstr>What is a "Service”</vt:lpstr>
      <vt:lpstr>What is a "Service”</vt:lpstr>
      <vt:lpstr>What is a "Service”</vt:lpstr>
      <vt:lpstr>What is a service</vt:lpstr>
      <vt:lpstr>What is a service portfolio?</vt:lpstr>
      <vt:lpstr>Challenges for EGI</vt:lpstr>
      <vt:lpstr>Challenges for EGI</vt:lpstr>
      <vt:lpstr>Conclusions</vt:lpstr>
      <vt:lpstr>PowerPoint Presentation</vt:lpstr>
    </vt:vector>
  </TitlesOfParts>
  <Company>Emergence Tech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Appleton</dc:creator>
  <cp:lastModifiedBy>Owen Appleton</cp:lastModifiedBy>
  <cp:revision>28</cp:revision>
  <dcterms:created xsi:type="dcterms:W3CDTF">2012-10-22T15:50:45Z</dcterms:created>
  <dcterms:modified xsi:type="dcterms:W3CDTF">2013-01-29T22:01:37Z</dcterms:modified>
</cp:coreProperties>
</file>