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9A50B-407F-43D2-B000-0CFDAA3DFEBD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A247-4341-4D79-B729-1C1776BD0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FD28E1-5862-4A12-906A-99639C1C7E32}" type="datetime1">
              <a:rPr lang="en-US" smtClean="0"/>
              <a:t>1/30/2013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5FF166F-184D-4462-A1B5-D92D7BB4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FF494-FAE9-434F-89DF-95BA63910BD1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F166F-184D-4462-A1B5-D92D7BB4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3ADD-F336-4E9E-987D-9DC21902C381}" type="datetime1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64CC-AAA2-4BE9-9873-74A83B51D397}" type="datetime1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F6EFE7-B0F6-49E6-B97D-AF07A0F9B8A5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5FF166F-184D-4462-A1B5-D92D7BB411A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</a:t>
            </a:r>
            <a:r>
              <a:rPr lang="en-US" b="1" dirty="0"/>
              <a:t>to EGI Service Cost Analysis, Motivation and Expected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</a:t>
            </a:r>
          </a:p>
          <a:p>
            <a:r>
              <a:rPr lang="en-US" dirty="0" smtClean="0"/>
              <a:t>EGI.eu Director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640960" cy="4525963"/>
          </a:xfrm>
        </p:spPr>
        <p:txBody>
          <a:bodyPr/>
          <a:lstStyle/>
          <a:p>
            <a:r>
              <a:rPr lang="en-US" dirty="0" smtClean="0"/>
              <a:t>We need good data to make good decisions</a:t>
            </a:r>
          </a:p>
          <a:p>
            <a:r>
              <a:rPr lang="en-US" dirty="0" smtClean="0"/>
              <a:t>Criticality classification:</a:t>
            </a:r>
          </a:p>
          <a:p>
            <a:pPr lvl="1"/>
            <a:r>
              <a:rPr lang="en-US" dirty="0" smtClean="0"/>
              <a:t>Not about being funded or not funded</a:t>
            </a:r>
          </a:p>
          <a:p>
            <a:pPr lvl="1"/>
            <a:r>
              <a:rPr lang="en-US" dirty="0" smtClean="0"/>
              <a:t>It is more about who and how it is funded</a:t>
            </a:r>
          </a:p>
          <a:p>
            <a:pPr lvl="1"/>
            <a:r>
              <a:rPr lang="en-US" dirty="0" smtClean="0"/>
              <a:t>Not everything can be critical!</a:t>
            </a:r>
          </a:p>
          <a:p>
            <a:r>
              <a:rPr lang="en-US" dirty="0" smtClean="0"/>
              <a:t>Feedback will be used to refine strategy</a:t>
            </a:r>
          </a:p>
          <a:p>
            <a:pPr lvl="1"/>
            <a:r>
              <a:rPr lang="en-US" dirty="0" smtClean="0"/>
              <a:t>Develop EGI business model for 2014+</a:t>
            </a:r>
          </a:p>
          <a:p>
            <a:pPr lvl="1"/>
            <a:r>
              <a:rPr lang="en-US" dirty="0" smtClean="0"/>
              <a:t>Identify the projects needed to continue growth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32812" cy="4525963"/>
          </a:xfrm>
        </p:spPr>
        <p:txBody>
          <a:bodyPr/>
          <a:lstStyle/>
          <a:p>
            <a:r>
              <a:rPr lang="en-US" dirty="0" smtClean="0"/>
              <a:t>EDG &amp; EGEE let 1000s of flowers bloom</a:t>
            </a:r>
          </a:p>
          <a:p>
            <a:pPr lvl="1"/>
            <a:r>
              <a:rPr lang="en-US" dirty="0" smtClean="0"/>
              <a:t>Did not know exactly the services we needed</a:t>
            </a:r>
          </a:p>
          <a:p>
            <a:pPr lvl="1"/>
            <a:r>
              <a:rPr lang="en-US" dirty="0" smtClean="0"/>
              <a:t>Did not know exactly how they would work</a:t>
            </a:r>
          </a:p>
          <a:p>
            <a:r>
              <a:rPr lang="en-US" dirty="0" smtClean="0"/>
              <a:t>EGI_DS classified and </a:t>
            </a:r>
            <a:r>
              <a:rPr lang="en-US" dirty="0" err="1" smtClean="0"/>
              <a:t>analysed</a:t>
            </a:r>
            <a:r>
              <a:rPr lang="en-US" dirty="0" smtClean="0"/>
              <a:t> activities</a:t>
            </a:r>
          </a:p>
          <a:p>
            <a:pPr lvl="1"/>
            <a:r>
              <a:rPr lang="en-US" dirty="0" smtClean="0"/>
              <a:t>EGI Global Task:</a:t>
            </a:r>
          </a:p>
          <a:p>
            <a:pPr lvl="2"/>
            <a:r>
              <a:rPr lang="en-US" dirty="0" smtClean="0"/>
              <a:t>Done once across the community for all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GI International Tasks:</a:t>
            </a:r>
          </a:p>
          <a:p>
            <a:pPr lvl="2"/>
            <a:r>
              <a:rPr lang="en-US" dirty="0" smtClean="0"/>
              <a:t>Done nationally to interface with European activities</a:t>
            </a:r>
          </a:p>
          <a:p>
            <a:pPr lvl="1"/>
            <a:r>
              <a:rPr lang="en-US" dirty="0" smtClean="0"/>
              <a:t>Internal National activities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6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300" cy="4525963"/>
          </a:xfrm>
        </p:spPr>
        <p:txBody>
          <a:bodyPr/>
          <a:lstStyle/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implemented the Task Model</a:t>
            </a:r>
          </a:p>
          <a:p>
            <a:pPr lvl="1"/>
            <a:r>
              <a:rPr lang="en-US" dirty="0" smtClean="0"/>
              <a:t>Global Tasks: 25%EC, 25%EGI.eu, 50% NGI</a:t>
            </a:r>
          </a:p>
          <a:p>
            <a:pPr lvl="1"/>
            <a:r>
              <a:rPr lang="en-US" dirty="0" smtClean="0"/>
              <a:t>International Task: 33% EC, 67% NGI</a:t>
            </a:r>
          </a:p>
          <a:p>
            <a:r>
              <a:rPr lang="en-US" dirty="0" smtClean="0"/>
              <a:t>EGI Global Task Cost Analysis</a:t>
            </a:r>
          </a:p>
          <a:p>
            <a:pPr lvl="1"/>
            <a:r>
              <a:rPr lang="en-US" dirty="0" smtClean="0"/>
              <a:t>Survey at the end of PY1 and PY2</a:t>
            </a:r>
          </a:p>
          <a:p>
            <a:pPr lvl="1"/>
            <a:r>
              <a:rPr lang="en-US" dirty="0" smtClean="0"/>
              <a:t>Total Effort 574.3PM (48FTE)</a:t>
            </a:r>
          </a:p>
          <a:p>
            <a:pPr lvl="1"/>
            <a:r>
              <a:rPr lang="en-US" dirty="0" smtClean="0"/>
              <a:t>Total Cost €</a:t>
            </a:r>
            <a:r>
              <a:rPr lang="en-US" dirty="0"/>
              <a:t>4,710,326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9289032" cy="4525963"/>
          </a:xfrm>
        </p:spPr>
        <p:txBody>
          <a:bodyPr/>
          <a:lstStyle/>
          <a:p>
            <a:r>
              <a:rPr lang="en-US" dirty="0" smtClean="0"/>
              <a:t>What if there is no EC money in 2014?</a:t>
            </a:r>
          </a:p>
          <a:p>
            <a:r>
              <a:rPr lang="en-US" dirty="0" smtClean="0"/>
              <a:t>What if there is limited EC money in 2014?</a:t>
            </a:r>
          </a:p>
          <a:p>
            <a:r>
              <a:rPr lang="en-US" dirty="0" smtClean="0"/>
              <a:t>What if the EC money cannot go to operations?</a:t>
            </a:r>
          </a:p>
          <a:p>
            <a:r>
              <a:rPr lang="en-US" dirty="0" smtClean="0"/>
              <a:t>What if the EC money only goes to innovation?</a:t>
            </a:r>
          </a:p>
          <a:p>
            <a:r>
              <a:rPr lang="en-US" dirty="0" smtClean="0"/>
              <a:t>How much money is needed to operate EGI?</a:t>
            </a:r>
          </a:p>
          <a:p>
            <a:r>
              <a:rPr lang="en-US" dirty="0" smtClean="0"/>
              <a:t>How much money is needed to grow EGI?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Need information to answer these issues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Global Task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Name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Policy Development</a:t>
            </a:r>
          </a:p>
          <a:p>
            <a:r>
              <a:rPr lang="en-US" dirty="0" smtClean="0"/>
              <a:t>Activity Group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Software Acceptance Criteria</a:t>
            </a:r>
          </a:p>
          <a:p>
            <a:r>
              <a:rPr lang="en-US" dirty="0" smtClean="0"/>
              <a:t>Activity Type: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Coordination, Support, Operations, Maintenance, Development</a:t>
            </a:r>
          </a:p>
          <a:p>
            <a:r>
              <a:rPr lang="en-US" dirty="0" smtClean="0"/>
              <a:t>Criticality to EGI of the Service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the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406633"/>
              </p:ext>
            </p:extLst>
          </p:nvPr>
        </p:nvGraphicFramePr>
        <p:xfrm>
          <a:off x="323528" y="1268757"/>
          <a:ext cx="8424936" cy="475253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232248"/>
                <a:gridCol w="6192688"/>
              </a:tblGrid>
              <a:tr h="742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Definitions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What is the impact on EGI of not doing the </a:t>
                      </a:r>
                      <a:r>
                        <a:rPr lang="en-US" sz="2000" u="none" strike="noStrike" dirty="0" smtClean="0">
                          <a:effectLst/>
                        </a:rPr>
                        <a:t>activity?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42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Critical (CRI)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If this activity is not done, EGI will end in the short-term 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42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Degradation (DEG)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If this activity is not done, EGI will degrade over time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891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 </a:t>
                      </a:r>
                      <a:r>
                        <a:rPr lang="en-US" sz="2000" u="none" strike="noStrike" dirty="0" smtClean="0">
                          <a:effectLst/>
                        </a:rPr>
                        <a:t>Growth (NGR)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If this activity is not done, EGI will not grow or expand in the future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63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None (NO)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If this activity is not done, there will be no impact on EGI (e.g. activity performed by a partner external to EGI, activity not </a:t>
                      </a:r>
                      <a:r>
                        <a:rPr lang="en-US" sz="2000" u="none" strike="noStrike" dirty="0" smtClean="0">
                          <a:effectLst/>
                        </a:rPr>
                        <a:t>needed,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or this 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ctivity can  be performed inside another project/activity/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Analysis (for after 2014)</a:t>
            </a:r>
          </a:p>
          <a:p>
            <a:pPr lvl="1"/>
            <a:r>
              <a:rPr lang="en-US" dirty="0" smtClean="0"/>
              <a:t>Where do we need more/less/new effort?</a:t>
            </a:r>
          </a:p>
          <a:p>
            <a:pPr lvl="1"/>
            <a:r>
              <a:rPr lang="en-US" dirty="0" smtClean="0"/>
              <a:t>How critical to EGI is the service?</a:t>
            </a:r>
          </a:p>
          <a:p>
            <a:pPr lvl="1"/>
            <a:r>
              <a:rPr lang="en-US" dirty="0" smtClean="0"/>
              <a:t>How much does the service cost?</a:t>
            </a:r>
          </a:p>
          <a:p>
            <a:r>
              <a:rPr lang="en-US" dirty="0" smtClean="0"/>
              <a:t>Breakouts by area to review spreadsheet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344469" cy="865187"/>
          </a:xfrm>
        </p:spPr>
        <p:txBody>
          <a:bodyPr/>
          <a:lstStyle/>
          <a:p>
            <a:r>
              <a:rPr lang="en-US" dirty="0" smtClean="0"/>
              <a:t>Breakouts: Grouped by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Tiziana</a:t>
            </a:r>
            <a:r>
              <a:rPr lang="en-US" dirty="0" smtClean="0"/>
              <a:t>: Operations Coordination, Technology Coordination, </a:t>
            </a:r>
            <a:r>
              <a:rPr lang="en-US" dirty="0"/>
              <a:t>Helpdesk </a:t>
            </a:r>
            <a:r>
              <a:rPr lang="en-US" dirty="0" smtClean="0"/>
              <a:t>Support, </a:t>
            </a:r>
            <a:r>
              <a:rPr lang="en-US" dirty="0"/>
              <a:t>Security </a:t>
            </a:r>
            <a:r>
              <a:rPr lang="en-US" dirty="0" smtClean="0"/>
              <a:t>Coordination, </a:t>
            </a:r>
            <a:r>
              <a:rPr lang="en-US" dirty="0"/>
              <a:t>Core Grid Services</a:t>
            </a:r>
          </a:p>
          <a:p>
            <a:r>
              <a:rPr lang="en-US" b="1" dirty="0" smtClean="0"/>
              <a:t>Sergio</a:t>
            </a:r>
            <a:r>
              <a:rPr lang="en-US" dirty="0" smtClean="0"/>
              <a:t>: Project/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Mgmt</a:t>
            </a:r>
            <a:r>
              <a:rPr lang="en-US" dirty="0" smtClean="0"/>
              <a:t>,</a:t>
            </a:r>
            <a:r>
              <a:rPr lang="en-US" dirty="0"/>
              <a:t> Strategy and Policy Decision </a:t>
            </a:r>
            <a:r>
              <a:rPr lang="en-US" dirty="0" smtClean="0"/>
              <a:t>Support, Policy Development</a:t>
            </a:r>
          </a:p>
          <a:p>
            <a:r>
              <a:rPr lang="en-US" b="1" dirty="0" err="1" smtClean="0"/>
              <a:t>Gergely</a:t>
            </a:r>
            <a:r>
              <a:rPr lang="en-US" dirty="0" smtClean="0"/>
              <a:t>: Marketing, Outreach, Training Marketplace, Applications Database, Repository </a:t>
            </a:r>
            <a:r>
              <a:rPr lang="en-US" dirty="0"/>
              <a:t>of Validated </a:t>
            </a:r>
            <a:r>
              <a:rPr lang="en-US" dirty="0" smtClean="0"/>
              <a:t>Software, Technical Consultancy/Support, CRM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from Breakouts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32812" cy="4525963"/>
          </a:xfrm>
        </p:spPr>
        <p:txBody>
          <a:bodyPr/>
          <a:lstStyle/>
          <a:p>
            <a:r>
              <a:rPr lang="en-US" dirty="0" smtClean="0"/>
              <a:t>Examine Spreadsheet</a:t>
            </a:r>
          </a:p>
          <a:p>
            <a:pPr lvl="1"/>
            <a:r>
              <a:rPr lang="en-US" dirty="0" smtClean="0"/>
              <a:t>Green: OK no changes needed</a:t>
            </a:r>
          </a:p>
          <a:p>
            <a:pPr lvl="1"/>
            <a:r>
              <a:rPr lang="en-US" dirty="0" smtClean="0"/>
              <a:t>Yellow: OK, but some changes are needed or have been made in the highlighted cell</a:t>
            </a:r>
          </a:p>
          <a:p>
            <a:pPr lvl="1"/>
            <a:r>
              <a:rPr lang="en-US" dirty="0" smtClean="0"/>
              <a:t>Red: Major changes made or further investigation needed</a:t>
            </a:r>
          </a:p>
          <a:p>
            <a:r>
              <a:rPr lang="en-US" dirty="0" smtClean="0"/>
              <a:t>Plenary Session:</a:t>
            </a:r>
          </a:p>
          <a:p>
            <a:pPr lvl="1"/>
            <a:r>
              <a:rPr lang="en-US" dirty="0" smtClean="0"/>
              <a:t>Report on the ‘red’ issues</a:t>
            </a:r>
          </a:p>
          <a:p>
            <a:r>
              <a:rPr lang="en-US" dirty="0" smtClean="0"/>
              <a:t>Post event we will merge feedback &amp; refine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Global Task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6F-184D-4462-A1B5-D92D7BB411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308</TotalTime>
  <Words>591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EGITheme1</vt:lpstr>
      <vt:lpstr>Introduction to EGI Service Cost Analysis, Motivation and Expected Results</vt:lpstr>
      <vt:lpstr>History</vt:lpstr>
      <vt:lpstr>Funding</vt:lpstr>
      <vt:lpstr>Scenario Planning</vt:lpstr>
      <vt:lpstr>EGI Global Task Analysis</vt:lpstr>
      <vt:lpstr>Classifying the Services</vt:lpstr>
      <vt:lpstr>Rest of the Day</vt:lpstr>
      <vt:lpstr>Breakouts: Grouped by Area</vt:lpstr>
      <vt:lpstr>Output from Breakouts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Itroduction to EGI Service Cost Analysis, Motivation and Expected Results</dc:title>
  <dc:creator>StevenNewhouse</dc:creator>
  <cp:lastModifiedBy>StevenNewhouse</cp:lastModifiedBy>
  <cp:revision>10</cp:revision>
  <dcterms:created xsi:type="dcterms:W3CDTF">2013-01-30T04:34:13Z</dcterms:created>
  <dcterms:modified xsi:type="dcterms:W3CDTF">2013-01-30T09:42:20Z</dcterms:modified>
</cp:coreProperties>
</file>