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Pag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10105-3F66-B540-ABCD-13AD419E2C59}" type="datetimeFigureOut">
              <a:rPr lang="en-US" smtClean="0"/>
              <a:pPr/>
              <a:t>28/01/2013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07AEB-23B8-F142-83A3-458C56B10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ewFedSMLogo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8" y="458291"/>
            <a:ext cx="2985904" cy="1322497"/>
          </a:xfrm>
          <a:prstGeom prst="rect">
            <a:avLst/>
          </a:prstGeom>
        </p:spPr>
      </p:pic>
      <p:pic>
        <p:nvPicPr>
          <p:cNvPr id="11" name="Picture 10" descr="b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674649"/>
            <a:ext cx="80645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dro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2828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0105-3F66-B540-ABCD-13AD419E2C59}" type="datetimeFigureOut">
              <a:rPr lang="en-US" smtClean="0"/>
              <a:t>28/01/2013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05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2" y="1447022"/>
            <a:ext cx="9160932" cy="129600"/>
          </a:xfrm>
          <a:prstGeom prst="rect">
            <a:avLst/>
          </a:prstGeom>
        </p:spPr>
      </p:pic>
      <p:pic>
        <p:nvPicPr>
          <p:cNvPr id="9" name="Picture 8" descr="NewFedSMLogo1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94" y="447157"/>
            <a:ext cx="1755122" cy="7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2055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7.png"/><Relationship Id="rId5" Type="http://schemas.openxmlformats.org/officeDocument/2006/relationships/oleObject" Target="file:///\\localhost\Users\owen\Google%20Drive\ETL%20online\FedSM\presentations\Macintosh%20HD:Users:owen:Google%20Drive:ETL%20online:FedSM:Deliverables:D3.1:FedSM-D3.1-Business_models-v1.0.docx!OLE_LINK29" TargetMode="External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fedsm.eu/download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ergence-tech.com" TargetMode="External"/><Relationship Id="rId3" Type="http://schemas.openxmlformats.org/officeDocument/2006/relationships/hyperlink" Target="http://www.fedsm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models for federated infrastructures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Owen Appleton</a:t>
            </a:r>
          </a:p>
          <a:p>
            <a:r>
              <a:rPr lang="en-US" sz="1600" dirty="0" smtClean="0"/>
              <a:t>Emergence Tech Limited</a:t>
            </a:r>
          </a:p>
          <a:p>
            <a:r>
              <a:rPr lang="en-US" sz="1600" dirty="0" smtClean="0"/>
              <a:t> e-FISCAL &amp; FedSM projects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038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75271"/>
              </p:ext>
            </p:extLst>
          </p:nvPr>
        </p:nvGraphicFramePr>
        <p:xfrm>
          <a:off x="2316603" y="0"/>
          <a:ext cx="45434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5930900" imgH="8953500" progId="Word.Document.12">
                  <p:embed/>
                </p:oleObj>
              </mc:Choice>
              <mc:Fallback>
                <p:oleObj name="Document" r:id="rId3" imgW="5930900" imgH="895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6603" y="0"/>
                        <a:ext cx="45434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7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0689"/>
              </p:ext>
            </p:extLst>
          </p:nvPr>
        </p:nvGraphicFramePr>
        <p:xfrm>
          <a:off x="2316603" y="0"/>
          <a:ext cx="45434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930900" imgH="8953500" progId="Word.Document.12">
                  <p:embed/>
                </p:oleObj>
              </mc:Choice>
              <mc:Fallback>
                <p:oleObj name="Document" r:id="rId3" imgW="5930900" imgH="895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6603" y="0"/>
                        <a:ext cx="45434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83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responsibilities to </a:t>
            </a:r>
            <a:r>
              <a:rPr lang="en-US" dirty="0"/>
              <a:t>business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44245"/>
              </p:ext>
            </p:extLst>
          </p:nvPr>
        </p:nvGraphicFramePr>
        <p:xfrm>
          <a:off x="723900" y="2104541"/>
          <a:ext cx="2545374" cy="384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3" imgW="5930900" imgH="8953500" progId="Word.Document.12">
                  <p:embed/>
                </p:oleObj>
              </mc:Choice>
              <mc:Fallback>
                <p:oleObj name="Document" r:id="rId3" imgW="5930900" imgH="895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" y="2104541"/>
                        <a:ext cx="2545374" cy="3842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27827"/>
              </p:ext>
            </p:extLst>
          </p:nvPr>
        </p:nvGraphicFramePr>
        <p:xfrm>
          <a:off x="5651500" y="1955800"/>
          <a:ext cx="2870200" cy="413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5" imgW="5626100" imgH="8115300" progId="Word.Document.12">
                  <p:link updateAutomatic="1"/>
                </p:oleObj>
              </mc:Choice>
              <mc:Fallback>
                <p:oleObj name="Document" r:id="rId5" imgW="5626100" imgH="8115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1500" y="1955800"/>
                        <a:ext cx="2870200" cy="4139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3459774" y="3568377"/>
            <a:ext cx="2070100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0" y="1638300"/>
            <a:ext cx="7483160" cy="4991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1100" y="5308599"/>
            <a:ext cx="2933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Cost and resource use models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1" y="5266323"/>
            <a:ext cx="27940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Support (revenue streams and other support)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128" y="2590798"/>
            <a:ext cx="12933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 each customer type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389" y="6444844"/>
            <a:ext cx="355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http://fedsm.eu/</a:t>
            </a:r>
            <a:r>
              <a:rPr lang="en-US" dirty="0" smtClean="0">
                <a:hlinkClick r:id="rId3"/>
              </a:rPr>
              <a:t>downloads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 canvas: one stop shop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02361"/>
              </p:ext>
            </p:extLst>
          </p:nvPr>
        </p:nvGraphicFramePr>
        <p:xfrm>
          <a:off x="69850" y="527050"/>
          <a:ext cx="900430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9004300" imgH="5803900" progId="Word.Document.12">
                  <p:embed/>
                </p:oleObj>
              </mc:Choice>
              <mc:Fallback>
                <p:oleObj name="Document" r:id="rId3" imgW="9004300" imgH="580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" y="527050"/>
                        <a:ext cx="9004300" cy="580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239000" y="1600200"/>
            <a:ext cx="1835150" cy="10795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models are needed in the progress toward </a:t>
            </a:r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First need to decide what you do!</a:t>
            </a:r>
            <a:endParaRPr lang="en-US" dirty="0" smtClean="0"/>
          </a:p>
          <a:p>
            <a:r>
              <a:rPr lang="en-US" dirty="0" smtClean="0"/>
              <a:t>A model to understand federation types helps with many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Define activities, relationships, simplify structures</a:t>
            </a:r>
            <a:endParaRPr lang="en-US" dirty="0" smtClean="0"/>
          </a:p>
          <a:p>
            <a:pPr lvl="1"/>
            <a:r>
              <a:rPr lang="en-US" dirty="0" smtClean="0"/>
              <a:t>Allow </a:t>
            </a:r>
            <a:r>
              <a:rPr lang="en-US" dirty="0" smtClean="0"/>
              <a:t>description of </a:t>
            </a:r>
            <a:r>
              <a:rPr lang="en-US" dirty="0" smtClean="0"/>
              <a:t>Business models, management </a:t>
            </a:r>
            <a:r>
              <a:rPr lang="en-US" dirty="0" smtClean="0"/>
              <a:t>processes and procedures</a:t>
            </a:r>
          </a:p>
          <a:p>
            <a:r>
              <a:rPr lang="en-US" dirty="0" smtClean="0"/>
              <a:t>From this we can understand business models, e.g. via a business model </a:t>
            </a:r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Business models will vary widely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mtClean="0"/>
              <a:t>Owen Appleton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err="1" smtClean="0"/>
              <a:t>owen@emergence-tech.com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www.emergence-tech.com</a:t>
            </a:r>
            <a:r>
              <a:rPr lang="en-US" sz="2000" dirty="0" smtClean="0"/>
              <a:t> - </a:t>
            </a:r>
            <a:r>
              <a:rPr lang="en-US" sz="2000" dirty="0" smtClean="0">
                <a:hlinkClick r:id="rId3"/>
              </a:rPr>
              <a:t>www.fedsm.eu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05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 business model and why do we need them</a:t>
            </a:r>
          </a:p>
          <a:p>
            <a:r>
              <a:rPr lang="en-US" dirty="0" smtClean="0"/>
              <a:t>Mapping federation types</a:t>
            </a:r>
          </a:p>
          <a:p>
            <a:r>
              <a:rPr lang="en-US" dirty="0" smtClean="0"/>
              <a:t>Deriving business models</a:t>
            </a:r>
          </a:p>
          <a:p>
            <a:r>
              <a:rPr lang="en-US" dirty="0" smtClean="0"/>
              <a:t>Business models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 business model  defined:</a:t>
            </a:r>
          </a:p>
          <a:p>
            <a:pPr lvl="1"/>
            <a:r>
              <a:rPr lang="en-GB" sz="2000" i="1" dirty="0" smtClean="0"/>
              <a:t>The </a:t>
            </a:r>
            <a:r>
              <a:rPr lang="en-GB" sz="2000" i="1" dirty="0"/>
              <a:t>content, structure and governance of transactions designed so as to create value through the exploitation of business </a:t>
            </a:r>
            <a:r>
              <a:rPr lang="en-GB" sz="2000" i="1" dirty="0" smtClean="0"/>
              <a:t>opportunities</a:t>
            </a:r>
            <a:r>
              <a:rPr lang="en-GB" sz="1800" i="1" dirty="0" smtClean="0"/>
              <a:t>*</a:t>
            </a:r>
            <a:endParaRPr lang="en-GB" sz="2000" i="1" dirty="0" smtClean="0"/>
          </a:p>
          <a:p>
            <a:r>
              <a:rPr lang="en-GB" sz="2400" dirty="0" smtClean="0"/>
              <a:t>Value not </a:t>
            </a:r>
            <a:r>
              <a:rPr lang="en-GB" sz="2400" dirty="0"/>
              <a:t>be limited to </a:t>
            </a:r>
            <a:r>
              <a:rPr lang="en-GB" sz="2400" dirty="0" smtClean="0"/>
              <a:t>economic</a:t>
            </a:r>
          </a:p>
          <a:p>
            <a:pPr lvl="1"/>
            <a:r>
              <a:rPr lang="en-GB" sz="2000" dirty="0" smtClean="0"/>
              <a:t>social</a:t>
            </a:r>
            <a:r>
              <a:rPr lang="en-GB" sz="2000" dirty="0"/>
              <a:t>, cultural or other forms of value may also be taken into account</a:t>
            </a:r>
            <a:r>
              <a:rPr lang="en-GB" sz="2000" dirty="0" smtClean="0"/>
              <a:t>.</a:t>
            </a:r>
          </a:p>
          <a:p>
            <a:r>
              <a:rPr lang="en-GB" sz="2400" dirty="0" smtClean="0"/>
              <a:t>Not just a financial structure</a:t>
            </a:r>
          </a:p>
          <a:p>
            <a:r>
              <a:rPr lang="en-GB" sz="2400" dirty="0" smtClean="0"/>
              <a:t>Complex in federated environment</a:t>
            </a:r>
          </a:p>
          <a:p>
            <a:pPr lvl="1"/>
            <a:r>
              <a:rPr lang="en-GB" sz="2000" dirty="0" smtClean="0"/>
              <a:t>Limit ourselves to federator models</a:t>
            </a:r>
          </a:p>
          <a:p>
            <a:endParaRPr lang="en-GB" dirty="0"/>
          </a:p>
          <a:p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5877272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err="1" smtClean="0"/>
              <a:t>Amit</a:t>
            </a:r>
            <a:r>
              <a:rPr lang="en-US" sz="1200" dirty="0"/>
              <a:t>, R., and </a:t>
            </a:r>
            <a:r>
              <a:rPr lang="en-US" sz="1200" dirty="0" err="1"/>
              <a:t>Zott</a:t>
            </a:r>
            <a:r>
              <a:rPr lang="en-US" sz="1200" dirty="0"/>
              <a:t>, C.,(2001), “Value creation in e-business,” </a:t>
            </a:r>
            <a:r>
              <a:rPr lang="en-US" sz="1200" i="1" dirty="0"/>
              <a:t>Strategic Management Journal</a:t>
            </a:r>
            <a:r>
              <a:rPr lang="en-US" sz="1200" dirty="0"/>
              <a:t>, 22, pp. 493-520</a:t>
            </a:r>
            <a:r>
              <a:rPr lang="en-GB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08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FedSM Business model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A business model </a:t>
            </a:r>
            <a:r>
              <a:rPr lang="en-GB" dirty="0" smtClean="0"/>
              <a:t>should…</a:t>
            </a:r>
          </a:p>
          <a:p>
            <a:pPr lvl="1"/>
            <a:r>
              <a:rPr lang="en-GB" dirty="0" smtClean="0"/>
              <a:t>…provide a </a:t>
            </a:r>
            <a:r>
              <a:rPr lang="en-GB" dirty="0"/>
              <a:t>clear </a:t>
            </a:r>
            <a:r>
              <a:rPr lang="en-GB" b="1" dirty="0"/>
              <a:t>idea of the value that is created by a federator</a:t>
            </a:r>
            <a:r>
              <a:rPr lang="en-GB" dirty="0"/>
              <a:t> in its specific federation context.</a:t>
            </a:r>
          </a:p>
          <a:p>
            <a:pPr lvl="1"/>
            <a:r>
              <a:rPr lang="en-GB" dirty="0"/>
              <a:t>…</a:t>
            </a:r>
            <a:r>
              <a:rPr lang="en-GB" dirty="0" smtClean="0"/>
              <a:t>draw </a:t>
            </a:r>
            <a:r>
              <a:rPr lang="en-GB" dirty="0"/>
              <a:t>a clear picture of the </a:t>
            </a:r>
            <a:r>
              <a:rPr lang="en-GB" b="1" dirty="0"/>
              <a:t>stakeholders involved</a:t>
            </a:r>
            <a:r>
              <a:rPr lang="en-GB" dirty="0"/>
              <a:t> besides the federator; this shall include any types of relevant partners contributing to the value proposition as well as “consumers”.</a:t>
            </a:r>
          </a:p>
          <a:p>
            <a:pPr lvl="1"/>
            <a:r>
              <a:rPr lang="en-GB" dirty="0"/>
              <a:t>…</a:t>
            </a:r>
            <a:r>
              <a:rPr lang="en-GB" dirty="0" smtClean="0"/>
              <a:t>highlight </a:t>
            </a:r>
            <a:r>
              <a:rPr lang="en-GB" dirty="0"/>
              <a:t>the </a:t>
            </a:r>
            <a:r>
              <a:rPr lang="en-GB" b="1" dirty="0"/>
              <a:t>most important relationships </a:t>
            </a:r>
            <a:r>
              <a:rPr lang="en-GB" dirty="0"/>
              <a:t>in the regarded federation context, i.e. relationships and dependencies between the involved parties.</a:t>
            </a:r>
          </a:p>
          <a:p>
            <a:pPr lvl="1"/>
            <a:r>
              <a:rPr lang="en-GB" dirty="0"/>
              <a:t>…</a:t>
            </a:r>
            <a:r>
              <a:rPr lang="en-GB" dirty="0" smtClean="0"/>
              <a:t>cover </a:t>
            </a:r>
            <a:r>
              <a:rPr lang="en-GB" dirty="0"/>
              <a:t>information about </a:t>
            </a:r>
            <a:r>
              <a:rPr lang="en-GB" b="1" dirty="0"/>
              <a:t>resources required to deliver value </a:t>
            </a:r>
            <a:r>
              <a:rPr lang="en-GB" dirty="0"/>
              <a:t>as well as the (physical or logical) channels through which service and value is delivered.</a:t>
            </a:r>
          </a:p>
          <a:p>
            <a:pPr lvl="0"/>
            <a:r>
              <a:rPr lang="en-GB" dirty="0"/>
              <a:t>Any business model should be clearly defined in scope distinguished from other business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8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-Infrastructures grew organically</a:t>
            </a:r>
          </a:p>
          <a:p>
            <a:pPr lvl="1"/>
            <a:r>
              <a:rPr lang="en-US" dirty="0" smtClean="0"/>
              <a:t>Start in research groups</a:t>
            </a:r>
          </a:p>
          <a:p>
            <a:pPr lvl="1"/>
            <a:r>
              <a:rPr lang="en-US" dirty="0" smtClean="0"/>
              <a:t>Grow though state funded projects</a:t>
            </a:r>
          </a:p>
          <a:p>
            <a:pPr lvl="1"/>
            <a:r>
              <a:rPr lang="en-US" dirty="0" smtClean="0"/>
              <a:t>Only became cohesive landscape more recently</a:t>
            </a:r>
          </a:p>
          <a:p>
            <a:r>
              <a:rPr lang="en-US" dirty="0" smtClean="0"/>
              <a:t>Need to demonstrate sustainability</a:t>
            </a:r>
          </a:p>
          <a:p>
            <a:pPr lvl="1"/>
            <a:r>
              <a:rPr lang="en-US" dirty="0" smtClean="0"/>
              <a:t>Set out clear roles, relationships, activities, benefits</a:t>
            </a:r>
          </a:p>
          <a:p>
            <a:pPr lvl="1"/>
            <a:r>
              <a:rPr lang="en-US" dirty="0" smtClean="0"/>
              <a:t>Create sustainable governance structures</a:t>
            </a:r>
          </a:p>
          <a:p>
            <a:pPr lvl="1"/>
            <a:r>
              <a:rPr lang="en-US" dirty="0" smtClean="0"/>
              <a:t>Define realistic management processes</a:t>
            </a:r>
          </a:p>
          <a:p>
            <a:pPr lvl="1"/>
            <a:r>
              <a:rPr lang="en-US" dirty="0" smtClean="0"/>
              <a:t>Provide </a:t>
            </a:r>
            <a:r>
              <a:rPr lang="en-US" b="1" dirty="0" smtClean="0"/>
              <a:t>cost estimates </a:t>
            </a:r>
            <a:r>
              <a:rPr lang="en-US" dirty="0" smtClean="0"/>
              <a:t>allow </a:t>
            </a:r>
            <a:r>
              <a:rPr lang="en-US" dirty="0" smtClean="0"/>
              <a:t>for pricing or funding</a:t>
            </a:r>
          </a:p>
          <a:p>
            <a:pPr lvl="1"/>
            <a:endParaRPr lang="en-US" dirty="0"/>
          </a:p>
        </p:txBody>
      </p:sp>
      <p:pic>
        <p:nvPicPr>
          <p:cNvPr id="4" name="Picture 3" descr="2D version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66" y="4965700"/>
            <a:ext cx="1435634" cy="1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fr-FR" dirty="0" smtClean="0"/>
              <a:t>’</a:t>
            </a:r>
            <a:r>
              <a:rPr lang="en-US" dirty="0" smtClean="0"/>
              <a:t>t jump directly to business models</a:t>
            </a:r>
          </a:p>
          <a:p>
            <a:pPr lvl="1"/>
            <a:r>
              <a:rPr lang="en-US" dirty="0" smtClean="0"/>
              <a:t>BM dependent on structure of federation, </a:t>
            </a:r>
            <a:r>
              <a:rPr lang="en-US" i="1" dirty="0" smtClean="0"/>
              <a:t>many</a:t>
            </a:r>
            <a:r>
              <a:rPr lang="en-US" dirty="0" smtClean="0"/>
              <a:t> options</a:t>
            </a:r>
          </a:p>
          <a:p>
            <a:pPr lvl="1"/>
            <a:r>
              <a:rPr lang="en-US" dirty="0" smtClean="0"/>
              <a:t>Can create broad ‘types’ of federation and look at resultant BMs</a:t>
            </a:r>
          </a:p>
          <a:p>
            <a:pPr lvl="1"/>
            <a:endParaRPr lang="en-US" dirty="0"/>
          </a:p>
          <a:p>
            <a:r>
              <a:rPr lang="en-US" dirty="0" smtClean="0"/>
              <a:t>Need a structure for showing different federations</a:t>
            </a:r>
          </a:p>
          <a:p>
            <a:pPr lvl="1"/>
            <a:r>
              <a:rPr lang="en-US" dirty="0" smtClean="0"/>
              <a:t>Show relationships</a:t>
            </a:r>
          </a:p>
          <a:p>
            <a:pPr lvl="1"/>
            <a:r>
              <a:rPr lang="en-US" dirty="0" smtClean="0"/>
              <a:t>Show activities</a:t>
            </a:r>
          </a:p>
          <a:p>
            <a:pPr lvl="1"/>
            <a:r>
              <a:rPr lang="en-US" dirty="0" smtClean="0"/>
              <a:t>Show locations of IT Service Management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6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types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01700" y="1828800"/>
            <a:ext cx="27305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Customer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291832" y="1844824"/>
            <a:ext cx="27305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Customer</a:t>
            </a:r>
            <a:endParaRPr lang="en-US" sz="28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863600" y="3213100"/>
            <a:ext cx="2819400" cy="6350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 (integrator)</a:t>
            </a: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4860032" y="3213100"/>
            <a:ext cx="1401068" cy="2844800"/>
          </a:xfrm>
          <a:prstGeom prst="snip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 (Broker)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8000" y="4597400"/>
            <a:ext cx="1498600" cy="889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476500" y="4597400"/>
            <a:ext cx="1498600" cy="889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provider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81032" y="3644900"/>
            <a:ext cx="1274068" cy="70306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Resource provider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6379821" y="3679862"/>
            <a:ext cx="1210711" cy="6681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Resource provider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4" idx="2"/>
            <a:endCxn id="7" idx="3"/>
          </p:cNvCxnSpPr>
          <p:nvPr/>
        </p:nvCxnSpPr>
        <p:spPr>
          <a:xfrm>
            <a:off x="2266950" y="2514600"/>
            <a:ext cx="6350" cy="698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5560566" y="2530624"/>
            <a:ext cx="2034" cy="6824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0"/>
          </p:cNvCxnSpPr>
          <p:nvPr/>
        </p:nvCxnSpPr>
        <p:spPr>
          <a:xfrm flipV="1">
            <a:off x="6985177" y="2530624"/>
            <a:ext cx="0" cy="1149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</p:cNvCxnSpPr>
          <p:nvPr/>
        </p:nvCxnSpPr>
        <p:spPr>
          <a:xfrm flipH="1" flipV="1">
            <a:off x="7480300" y="2530624"/>
            <a:ext cx="937766" cy="1114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4"/>
          </p:cNvCxnSpPr>
          <p:nvPr/>
        </p:nvCxnSpPr>
        <p:spPr>
          <a:xfrm flipV="1">
            <a:off x="6261100" y="4347966"/>
            <a:ext cx="724077" cy="6177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1" idx="4"/>
          </p:cNvCxnSpPr>
          <p:nvPr/>
        </p:nvCxnSpPr>
        <p:spPr>
          <a:xfrm flipV="1">
            <a:off x="6261100" y="4347966"/>
            <a:ext cx="2156966" cy="1049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0"/>
          </p:cNvCxnSpPr>
          <p:nvPr/>
        </p:nvCxnSpPr>
        <p:spPr>
          <a:xfrm flipV="1">
            <a:off x="1257300" y="3848100"/>
            <a:ext cx="520700" cy="749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0"/>
          </p:cNvCxnSpPr>
          <p:nvPr/>
        </p:nvCxnSpPr>
        <p:spPr>
          <a:xfrm flipH="1" flipV="1">
            <a:off x="2870200" y="3848100"/>
            <a:ext cx="355600" cy="749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5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Responsibility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778000"/>
            <a:ext cx="4826000" cy="71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073400"/>
            <a:ext cx="1231900" cy="345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56100" y="3073400"/>
            <a:ext cx="1231900" cy="345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Federation members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06600" y="3073400"/>
            <a:ext cx="2362200" cy="86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ITSM processes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6600" y="3937000"/>
            <a:ext cx="2362200" cy="86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Customer-facing services / components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06600" y="4800600"/>
            <a:ext cx="2362200" cy="86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Federation facing services/components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6600" y="5664200"/>
            <a:ext cx="2362200" cy="86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service components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4700" y="2070100"/>
            <a:ext cx="2819400" cy="4616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Design &amp; transition of new or changed services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Service Level management (SLAs, OLAs)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Service reporting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Service continuity &amp; availability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Financial management (budgeting, accounting, charging) for services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Capacity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Information security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Incident &amp; service request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Problem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Configuration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Change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Release &amp; deployment management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Continual service improvement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6600" y="3086100"/>
            <a:ext cx="2362200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ITSM processes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06600" y="3949700"/>
            <a:ext cx="2362200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Customer-facing services / components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54700" y="3352800"/>
            <a:ext cx="28194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Provision of main technical service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Advice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Assignment of resources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Legal contracts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Billing and payments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Platform for using </a:t>
            </a:r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006600" y="4813300"/>
            <a:ext cx="2362200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Federation facing services/components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4700" y="3352800"/>
            <a:ext cx="28194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Internal communication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Collective bargaining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Internal mediation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Promotion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Validation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Facilitate technical interoperation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06600" y="5664200"/>
            <a:ext cx="2362200" cy="86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service components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54700" y="3352800"/>
            <a:ext cx="28194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Technical components that support the overall service.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Central AAI system from federator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Portal provided by one federation member to the whole federation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07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32985"/>
              </p:ext>
            </p:extLst>
          </p:nvPr>
        </p:nvGraphicFramePr>
        <p:xfrm>
          <a:off x="2333430" y="0"/>
          <a:ext cx="4526598" cy="68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930900" imgH="8953500" progId="Word.Document.12">
                  <p:embed/>
                </p:oleObj>
              </mc:Choice>
              <mc:Fallback>
                <p:oleObj name="Document" r:id="rId3" imgW="5930900" imgH="895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430" y="0"/>
                        <a:ext cx="4526598" cy="683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4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dSM_templaye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FedSM_templaye0.1.potx</Template>
  <TotalTime>235</TotalTime>
  <Words>657</Words>
  <Application>Microsoft Macintosh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FedSM_templaye0.1</vt:lpstr>
      <vt:lpstr>\\localhost\Users\owen\Google Drive\ETL online\FedSM\presentations\Macintosh HD:Users:owen:Google Drive:ETL online:FedSM:Deliverables:D3.1:FedSM-D3.1-Business_models-v1.0.docx!OLE_LINK29</vt:lpstr>
      <vt:lpstr>Document</vt:lpstr>
      <vt:lpstr>Business models for federated infrastructures</vt:lpstr>
      <vt:lpstr>Overview</vt:lpstr>
      <vt:lpstr>What is a business model</vt:lpstr>
      <vt:lpstr>FedSM Business model definition</vt:lpstr>
      <vt:lpstr>Why is this helpful</vt:lpstr>
      <vt:lpstr>Establish context</vt:lpstr>
      <vt:lpstr>Federation types</vt:lpstr>
      <vt:lpstr>Federation Responsibility model</vt:lpstr>
      <vt:lpstr>PowerPoint Presentation</vt:lpstr>
      <vt:lpstr>PowerPoint Presentation</vt:lpstr>
      <vt:lpstr>PowerPoint Presentation</vt:lpstr>
      <vt:lpstr>From responsibilities to business models</vt:lpstr>
      <vt:lpstr>Business model canvas</vt:lpstr>
      <vt:lpstr>BM canvas: one stop shop</vt:lpstr>
      <vt:lpstr>Conclusions</vt:lpstr>
      <vt:lpstr>Thanks for listening!</vt:lpstr>
    </vt:vector>
  </TitlesOfParts>
  <Company>Emergence Tech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Appleton</dc:creator>
  <cp:lastModifiedBy>Owen Appleton</cp:lastModifiedBy>
  <cp:revision>22</cp:revision>
  <dcterms:created xsi:type="dcterms:W3CDTF">2012-10-22T15:50:45Z</dcterms:created>
  <dcterms:modified xsi:type="dcterms:W3CDTF">2013-01-28T11:29:36Z</dcterms:modified>
</cp:coreProperties>
</file>