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307" r:id="rId4"/>
    <p:sldId id="260" r:id="rId5"/>
    <p:sldId id="262" r:id="rId6"/>
    <p:sldId id="280" r:id="rId7"/>
    <p:sldId id="281" r:id="rId8"/>
    <p:sldId id="309" r:id="rId9"/>
    <p:sldId id="266" r:id="rId10"/>
    <p:sldId id="282" r:id="rId11"/>
    <p:sldId id="297" r:id="rId12"/>
    <p:sldId id="283" r:id="rId13"/>
    <p:sldId id="284" r:id="rId14"/>
    <p:sldId id="285" r:id="rId15"/>
    <p:sldId id="286" r:id="rId16"/>
    <p:sldId id="308" r:id="rId17"/>
    <p:sldId id="290" r:id="rId18"/>
    <p:sldId id="287" r:id="rId19"/>
    <p:sldId id="310" r:id="rId20"/>
    <p:sldId id="288" r:id="rId21"/>
    <p:sldId id="311" r:id="rId22"/>
    <p:sldId id="312" r:id="rId23"/>
    <p:sldId id="313" r:id="rId24"/>
    <p:sldId id="314" r:id="rId25"/>
    <p:sldId id="294" r:id="rId26"/>
    <p:sldId id="269" r:id="rId27"/>
    <p:sldId id="289" r:id="rId28"/>
    <p:sldId id="298" r:id="rId29"/>
    <p:sldId id="299" r:id="rId30"/>
    <p:sldId id="300" r:id="rId31"/>
    <p:sldId id="301" r:id="rId32"/>
    <p:sldId id="302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InterVideo\My%20Documents\temporary1_9_2003\proposal_fotis\deliverable_2_3\working_sheets\presentation_erg_amsterdam_helping_fi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InterVideo\My%20Documents\temporary1_9_2003\proposal_fotis\deliverable_2_3\working_sheets\presentation_erg_amsterdam_helping_fi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InterVideo\My%20Documents\temporary1_9_2003\proposal_fotis\deliverable_2_3\working_sheets\presentation_erg_amsterdam_helping_fi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posal_fotis\proposal_fotis\deliverable_2_3\working_sheets\Amazon_analysis_4_2301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posal_fotis\proposal_fotis\deliverable_2_3\working_sheets\Amazon_analysis_4_2301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posal_fotis\proposal_fotis\deliverable_2_3\working_sheets\Amazon_analysis_4_2301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67377443693936"/>
          <c:y val="0.27340923970490882"/>
          <c:w val="0.51700766137805154"/>
          <c:h val="0.4531851781410132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Sample!$B$3:$B$5</c:f>
              <c:strCache>
                <c:ptCount val="3"/>
                <c:pt idx="0">
                  <c:v>Coordination</c:v>
                </c:pt>
                <c:pt idx="1">
                  <c:v>Computing</c:v>
                </c:pt>
                <c:pt idx="2">
                  <c:v>Both </c:v>
                </c:pt>
              </c:strCache>
            </c:strRef>
          </c:cat>
          <c:val>
            <c:numRef>
              <c:f>Sample!$C$3:$C$5</c:f>
              <c:numCache>
                <c:formatCode>General</c:formatCode>
                <c:ptCount val="3"/>
                <c:pt idx="0">
                  <c:v>1</c:v>
                </c:pt>
                <c:pt idx="1">
                  <c:v>12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81203969238231"/>
          <c:y val="0.36232012256610396"/>
          <c:w val="0.30797155933600734"/>
          <c:h val="0.2427544821192897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Sample!$E$3:$E$6</c:f>
              <c:strCache>
                <c:ptCount val="4"/>
                <c:pt idx="0">
                  <c:v>NGI/EGI</c:v>
                </c:pt>
                <c:pt idx="1">
                  <c:v>National HPC infra/PRACE</c:v>
                </c:pt>
                <c:pt idx="2">
                  <c:v>Both</c:v>
                </c:pt>
                <c:pt idx="3">
                  <c:v>Other</c:v>
                </c:pt>
              </c:strCache>
            </c:strRef>
          </c:cat>
          <c:val>
            <c:numRef>
              <c:f>Sample!$F$3:$F$6</c:f>
              <c:numCache>
                <c:formatCode>General</c:formatCode>
                <c:ptCount val="4"/>
                <c:pt idx="0">
                  <c:v>14</c:v>
                </c:pt>
                <c:pt idx="1">
                  <c:v>3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dirty="0"/>
              <a:t>Median %</a:t>
            </a:r>
            <a:endParaRPr lang="en-US" dirty="0"/>
          </a:p>
        </c:rich>
      </c:tx>
      <c:layout>
        <c:manualLayout>
          <c:xMode val="edge"/>
          <c:yMode val="edge"/>
          <c:x val="0.46484965562948832"/>
          <c:y val="3.15315131063162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479189623507803"/>
          <c:y val="0.1445191993464052"/>
          <c:w val="0.43870913682277324"/>
          <c:h val="0.78064419934640528"/>
        </c:manualLayout>
      </c:layout>
      <c:pieChart>
        <c:varyColors val="1"/>
        <c:ser>
          <c:idx val="0"/>
          <c:order val="0"/>
          <c:tx>
            <c:strRef>
              <c:f>Presentation_info!$B$3</c:f>
              <c:strCache>
                <c:ptCount val="1"/>
                <c:pt idx="0">
                  <c:v>Median %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5125172176308538E-2"/>
                  <c:y val="-5.757557189542484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356921487603304E-2"/>
                  <c:y val="-6.69019607843137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820844811753903"/>
                  <c:y val="-2.70947712418300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314772727272727"/>
                  <c:y val="0.131741013071895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744536271808998"/>
                  <c:y val="-2.93737745098039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Presentation_info!$A$4:$A$11</c:f>
              <c:strCache>
                <c:ptCount val="8"/>
                <c:pt idx="0">
                  <c:v>Depreciation core</c:v>
                </c:pt>
                <c:pt idx="1">
                  <c:v>Depreciation storage</c:v>
                </c:pt>
                <c:pt idx="2">
                  <c:v>Depreciation other</c:v>
                </c:pt>
                <c:pt idx="3">
                  <c:v>Software </c:v>
                </c:pt>
                <c:pt idx="4">
                  <c:v>Personnel</c:v>
                </c:pt>
                <c:pt idx="5">
                  <c:v>Premises cost</c:v>
                </c:pt>
                <c:pt idx="6">
                  <c:v>Electricity cost</c:v>
                </c:pt>
                <c:pt idx="7">
                  <c:v>Other cost</c:v>
                </c:pt>
              </c:strCache>
            </c:strRef>
          </c:cat>
          <c:val>
            <c:numRef>
              <c:f>Presentation_info!$B$4:$B$11</c:f>
              <c:numCache>
                <c:formatCode>0%</c:formatCode>
                <c:ptCount val="8"/>
                <c:pt idx="0">
                  <c:v>0.21210000000000001</c:v>
                </c:pt>
                <c:pt idx="1">
                  <c:v>1.7899999999999999E-2</c:v>
                </c:pt>
                <c:pt idx="2">
                  <c:v>7.8199999999999992E-2</c:v>
                </c:pt>
                <c:pt idx="3">
                  <c:v>1.72E-2</c:v>
                </c:pt>
                <c:pt idx="4">
                  <c:v>0.49830000000000002</c:v>
                </c:pt>
                <c:pt idx="5">
                  <c:v>2.5600000000000001E-2</c:v>
                </c:pt>
                <c:pt idx="6">
                  <c:v>0.1507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M/L/XL standard instances - LINUX  - 27% DEGRADATION </a:t>
            </a:r>
            <a:endParaRPr lang="el-GR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indifference_degradation!$C$183</c:f>
              <c:strCache>
                <c:ptCount val="1"/>
                <c:pt idx="0">
                  <c:v>On demand istances</c:v>
                </c:pt>
              </c:strCache>
            </c:strRef>
          </c:tx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indifference_degradation!$C$184:$C$193</c:f>
              <c:numCache>
                <c:formatCode>0.000</c:formatCode>
                <c:ptCount val="10"/>
                <c:pt idx="0">
                  <c:v>8.0937195167704687E-2</c:v>
                </c:pt>
                <c:pt idx="1">
                  <c:v>8.0937195167704687E-2</c:v>
                </c:pt>
                <c:pt idx="2">
                  <c:v>8.0937195167704687E-2</c:v>
                </c:pt>
                <c:pt idx="3">
                  <c:v>8.0937195167704687E-2</c:v>
                </c:pt>
                <c:pt idx="4">
                  <c:v>8.0937195167704687E-2</c:v>
                </c:pt>
                <c:pt idx="5">
                  <c:v>8.0937195167704687E-2</c:v>
                </c:pt>
                <c:pt idx="6">
                  <c:v>8.0937195167704687E-2</c:v>
                </c:pt>
                <c:pt idx="7">
                  <c:v>8.0937195167704687E-2</c:v>
                </c:pt>
                <c:pt idx="8">
                  <c:v>8.0937195167704687E-2</c:v>
                </c:pt>
                <c:pt idx="9">
                  <c:v>8.0937195167704687E-2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indifference_degradation!$D$183</c:f>
              <c:strCache>
                <c:ptCount val="1"/>
                <c:pt idx="0">
                  <c:v>1year reserved -60%</c:v>
                </c:pt>
              </c:strCache>
            </c:strRef>
          </c:tx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indifference_degradation!$D$184:$D$193</c:f>
              <c:numCache>
                <c:formatCode>0.000</c:formatCode>
                <c:ptCount val="10"/>
                <c:pt idx="0">
                  <c:v>5.9132197382797888E-2</c:v>
                </c:pt>
                <c:pt idx="1">
                  <c:v>5.9132197382797888E-2</c:v>
                </c:pt>
                <c:pt idx="2">
                  <c:v>5.9132197382797888E-2</c:v>
                </c:pt>
                <c:pt idx="3">
                  <c:v>5.9132197382797888E-2</c:v>
                </c:pt>
                <c:pt idx="4">
                  <c:v>5.9132197382797888E-2</c:v>
                </c:pt>
                <c:pt idx="5">
                  <c:v>5.9132197382797888E-2</c:v>
                </c:pt>
                <c:pt idx="6">
                  <c:v>5.9132197382797888E-2</c:v>
                </c:pt>
                <c:pt idx="7">
                  <c:v>5.9132197382797888E-2</c:v>
                </c:pt>
                <c:pt idx="8">
                  <c:v>5.9132197382797888E-2</c:v>
                </c:pt>
                <c:pt idx="9">
                  <c:v>5.9132197382797888E-2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indifference_degradation!$E$183</c:f>
              <c:strCache>
                <c:ptCount val="1"/>
                <c:pt idx="0">
                  <c:v>1year reserved -80%</c:v>
                </c:pt>
              </c:strCache>
            </c:strRef>
          </c:tx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indifference_degradation!$E$184:$E$193</c:f>
              <c:numCache>
                <c:formatCode>0.000</c:formatCode>
                <c:ptCount val="10"/>
                <c:pt idx="0">
                  <c:v>5.0300412387665E-2</c:v>
                </c:pt>
                <c:pt idx="1">
                  <c:v>5.0300412387665E-2</c:v>
                </c:pt>
                <c:pt idx="2">
                  <c:v>5.0300412387665E-2</c:v>
                </c:pt>
                <c:pt idx="3">
                  <c:v>5.0300412387665E-2</c:v>
                </c:pt>
                <c:pt idx="4">
                  <c:v>5.0300412387665E-2</c:v>
                </c:pt>
                <c:pt idx="5">
                  <c:v>5.0300412387665E-2</c:v>
                </c:pt>
                <c:pt idx="6">
                  <c:v>5.0300412387665E-2</c:v>
                </c:pt>
                <c:pt idx="7">
                  <c:v>5.0300412387665E-2</c:v>
                </c:pt>
                <c:pt idx="8">
                  <c:v>5.0300412387665E-2</c:v>
                </c:pt>
                <c:pt idx="9">
                  <c:v>5.0300412387665E-2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indifference_degradation!$H$183</c:f>
              <c:strCache>
                <c:ptCount val="1"/>
                <c:pt idx="0">
                  <c:v>e-FISCAL all median</c:v>
                </c:pt>
              </c:strCache>
            </c:strRef>
          </c:tx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indifference_degradation!$H$184:$H$193</c:f>
              <c:numCache>
                <c:formatCode>0.000</c:formatCode>
                <c:ptCount val="10"/>
                <c:pt idx="0">
                  <c:v>0.23253424657534247</c:v>
                </c:pt>
                <c:pt idx="1">
                  <c:v>0.11626712328767123</c:v>
                </c:pt>
                <c:pt idx="2">
                  <c:v>7.7511415525114161E-2</c:v>
                </c:pt>
                <c:pt idx="3">
                  <c:v>5.8133561643835624E-2</c:v>
                </c:pt>
                <c:pt idx="4">
                  <c:v>4.6506849315068481E-2</c:v>
                </c:pt>
                <c:pt idx="5">
                  <c:v>3.875570776255708E-2</c:v>
                </c:pt>
                <c:pt idx="6">
                  <c:v>3.3219178082191783E-2</c:v>
                </c:pt>
                <c:pt idx="7">
                  <c:v>2.9066780821917802E-2</c:v>
                </c:pt>
                <c:pt idx="8">
                  <c:v>2.5837138508371393E-2</c:v>
                </c:pt>
                <c:pt idx="9">
                  <c:v>2.3253424657534241E-2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indifference_degradation!$I$183</c:f>
              <c:strCache>
                <c:ptCount val="1"/>
                <c:pt idx="0">
                  <c:v>e-FISCAL all average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ln>
                <a:solidFill>
                  <a:srgbClr val="FFFF00"/>
                </a:solidFill>
              </a:ln>
            </c:spPr>
          </c:marker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indifference_degradation!$I$184:$I$193</c:f>
              <c:numCache>
                <c:formatCode>0.000</c:formatCode>
                <c:ptCount val="10"/>
                <c:pt idx="0">
                  <c:v>0.4458333333333333</c:v>
                </c:pt>
                <c:pt idx="1">
                  <c:v>0.22291666666666671</c:v>
                </c:pt>
                <c:pt idx="2">
                  <c:v>0.14861111111111114</c:v>
                </c:pt>
                <c:pt idx="3">
                  <c:v>0.11145833333333333</c:v>
                </c:pt>
                <c:pt idx="4">
                  <c:v>8.91666666666667E-2</c:v>
                </c:pt>
                <c:pt idx="5">
                  <c:v>7.4305555555555555E-2</c:v>
                </c:pt>
                <c:pt idx="6">
                  <c:v>6.36904761904762E-2</c:v>
                </c:pt>
                <c:pt idx="7">
                  <c:v>5.572916666666667E-2</c:v>
                </c:pt>
                <c:pt idx="8">
                  <c:v>4.9537037037037053E-2</c:v>
                </c:pt>
                <c:pt idx="9">
                  <c:v>4.458333333333335E-2</c:v>
                </c:pt>
              </c:numCache>
            </c:numRef>
          </c:val>
          <c:smooth val="0"/>
        </c:ser>
        <c:dLbls>
          <c:dLblPos val="t"/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38984"/>
        <c:axId val="216104120"/>
      </c:lineChart>
      <c:catAx>
        <c:axId val="214738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600" dirty="0" smtClean="0"/>
                  <a:t>Utilisation of in-house</a:t>
                </a:r>
                <a:r>
                  <a:rPr lang="en-GB" sz="1600" baseline="0" dirty="0" smtClean="0"/>
                  <a:t> infrastructure</a:t>
                </a:r>
                <a:endParaRPr lang="en-GB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216104120"/>
        <c:crosses val="autoZero"/>
        <c:auto val="1"/>
        <c:lblAlgn val="ctr"/>
        <c:lblOffset val="100"/>
        <c:noMultiLvlLbl val="0"/>
      </c:catAx>
      <c:valAx>
        <c:axId val="216104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l-GR" sz="1800" dirty="0"/>
                  <a:t>€</a:t>
                </a:r>
                <a:r>
                  <a:rPr lang="el-GR" sz="18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sz="18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core hour </a:t>
                </a:r>
              </a:p>
            </c:rich>
          </c:tx>
          <c:layout/>
          <c:overlay val="0"/>
        </c:title>
        <c:numFmt formatCode="0.000" sourceLinked="1"/>
        <c:majorTickMark val="none"/>
        <c:minorTickMark val="none"/>
        <c:tickLblPos val="nextTo"/>
        <c:crossAx val="214738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87094976480486"/>
          <c:y val="0.7374467905392551"/>
          <c:w val="0.20554311019834046"/>
          <c:h val="0.2184431942873927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M/L/XL standard instances - LINUX  - </a:t>
            </a:r>
            <a:r>
              <a:rPr lang="en-US" sz="1800" b="1" i="0" u="none" strike="noStrike" baseline="0" dirty="0"/>
              <a:t>27% DEGRADATION 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indifference_degradation!$F$183</c:f>
              <c:strCache>
                <c:ptCount val="1"/>
                <c:pt idx="0">
                  <c:v>3 year reserved -60%</c:v>
                </c:pt>
              </c:strCache>
            </c:strRef>
          </c:tx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indifference_degradation!$F$184:$F$193</c:f>
              <c:numCache>
                <c:formatCode>0.000</c:formatCode>
                <c:ptCount val="10"/>
                <c:pt idx="0">
                  <c:v>3.7160527963111298E-2</c:v>
                </c:pt>
                <c:pt idx="1">
                  <c:v>3.7160527963111298E-2</c:v>
                </c:pt>
                <c:pt idx="2">
                  <c:v>3.7160527963111298E-2</c:v>
                </c:pt>
                <c:pt idx="3">
                  <c:v>3.7160527963111298E-2</c:v>
                </c:pt>
                <c:pt idx="4">
                  <c:v>3.7160527963111298E-2</c:v>
                </c:pt>
                <c:pt idx="5">
                  <c:v>3.7160527963111298E-2</c:v>
                </c:pt>
                <c:pt idx="6">
                  <c:v>3.7160527963111298E-2</c:v>
                </c:pt>
                <c:pt idx="7">
                  <c:v>3.7160527963111298E-2</c:v>
                </c:pt>
                <c:pt idx="8">
                  <c:v>3.7160527963111298E-2</c:v>
                </c:pt>
                <c:pt idx="9">
                  <c:v>3.7160527963111298E-2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indifference_degradation!$G$183</c:f>
              <c:strCache>
                <c:ptCount val="1"/>
                <c:pt idx="0">
                  <c:v>3 year reserved -80%</c:v>
                </c:pt>
              </c:strCache>
            </c:strRef>
          </c:tx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indifference_degradation!$G$184:$G$193</c:f>
              <c:numCache>
                <c:formatCode>0.000</c:formatCode>
                <c:ptCount val="10"/>
                <c:pt idx="0">
                  <c:v>3.2631407452786657E-2</c:v>
                </c:pt>
                <c:pt idx="1">
                  <c:v>3.2631407452786657E-2</c:v>
                </c:pt>
                <c:pt idx="2">
                  <c:v>3.2631407452786657E-2</c:v>
                </c:pt>
                <c:pt idx="3">
                  <c:v>3.2631407452786657E-2</c:v>
                </c:pt>
                <c:pt idx="4">
                  <c:v>3.2631407452786657E-2</c:v>
                </c:pt>
                <c:pt idx="5">
                  <c:v>3.2631407452786657E-2</c:v>
                </c:pt>
                <c:pt idx="6">
                  <c:v>3.2631407452786657E-2</c:v>
                </c:pt>
                <c:pt idx="7">
                  <c:v>3.2631407452786657E-2</c:v>
                </c:pt>
                <c:pt idx="8">
                  <c:v>3.2631407452786657E-2</c:v>
                </c:pt>
                <c:pt idx="9">
                  <c:v>3.2631407452786657E-2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indifference_degradation!$H$183</c:f>
              <c:strCache>
                <c:ptCount val="1"/>
                <c:pt idx="0">
                  <c:v>e-FISCAL all median</c:v>
                </c:pt>
              </c:strCache>
            </c:strRef>
          </c:tx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indifference_degradation!$H$184:$H$193</c:f>
              <c:numCache>
                <c:formatCode>0.000</c:formatCode>
                <c:ptCount val="10"/>
                <c:pt idx="0">
                  <c:v>0.23253424657534247</c:v>
                </c:pt>
                <c:pt idx="1">
                  <c:v>0.11626712328767123</c:v>
                </c:pt>
                <c:pt idx="2">
                  <c:v>7.7511415525114161E-2</c:v>
                </c:pt>
                <c:pt idx="3">
                  <c:v>5.8133561643835624E-2</c:v>
                </c:pt>
                <c:pt idx="4">
                  <c:v>4.6506849315068481E-2</c:v>
                </c:pt>
                <c:pt idx="5">
                  <c:v>3.875570776255708E-2</c:v>
                </c:pt>
                <c:pt idx="6">
                  <c:v>3.3219178082191783E-2</c:v>
                </c:pt>
                <c:pt idx="7">
                  <c:v>2.9066780821917802E-2</c:v>
                </c:pt>
                <c:pt idx="8">
                  <c:v>2.5837138508371393E-2</c:v>
                </c:pt>
                <c:pt idx="9">
                  <c:v>2.3253424657534241E-2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indifference_degradation!$I$183</c:f>
              <c:strCache>
                <c:ptCount val="1"/>
                <c:pt idx="0">
                  <c:v>e-FISCAL all average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ln>
                <a:solidFill>
                  <a:srgbClr val="FFFF00"/>
                </a:solidFill>
              </a:ln>
            </c:spPr>
          </c:marker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indifference_degradation!$I$184:$I$193</c:f>
              <c:numCache>
                <c:formatCode>0.000</c:formatCode>
                <c:ptCount val="10"/>
                <c:pt idx="0">
                  <c:v>0.4458333333333333</c:v>
                </c:pt>
                <c:pt idx="1">
                  <c:v>0.22291666666666671</c:v>
                </c:pt>
                <c:pt idx="2">
                  <c:v>0.14861111111111114</c:v>
                </c:pt>
                <c:pt idx="3">
                  <c:v>0.11145833333333333</c:v>
                </c:pt>
                <c:pt idx="4">
                  <c:v>8.91666666666667E-2</c:v>
                </c:pt>
                <c:pt idx="5">
                  <c:v>7.4305555555555555E-2</c:v>
                </c:pt>
                <c:pt idx="6">
                  <c:v>6.36904761904762E-2</c:v>
                </c:pt>
                <c:pt idx="7">
                  <c:v>5.572916666666667E-2</c:v>
                </c:pt>
                <c:pt idx="8">
                  <c:v>4.9537037037037053E-2</c:v>
                </c:pt>
                <c:pt idx="9">
                  <c:v>4.458333333333335E-2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102552"/>
        <c:axId val="216103336"/>
      </c:lineChart>
      <c:catAx>
        <c:axId val="216102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800" b="1" i="0" baseline="0" dirty="0" smtClean="0">
                    <a:effectLst/>
                  </a:rPr>
                  <a:t>Utilisation of in-house infrastructure</a:t>
                </a:r>
                <a:endParaRPr lang="el-GR" dirty="0">
                  <a:effectLst/>
                </a:endParaRP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216103336"/>
        <c:crosses val="autoZero"/>
        <c:auto val="1"/>
        <c:lblAlgn val="ctr"/>
        <c:lblOffset val="100"/>
        <c:noMultiLvlLbl val="0"/>
      </c:catAx>
      <c:valAx>
        <c:axId val="216103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l-GR" sz="1800"/>
                  <a:t>€</a:t>
                </a:r>
                <a:r>
                  <a:rPr lang="el-GR"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core hour </a:t>
                </a:r>
              </a:p>
            </c:rich>
          </c:tx>
          <c:layout/>
          <c:overlay val="0"/>
        </c:title>
        <c:numFmt formatCode="0.000" sourceLinked="1"/>
        <c:majorTickMark val="none"/>
        <c:minorTickMark val="none"/>
        <c:tickLblPos val="nextTo"/>
        <c:crossAx val="216102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Cluster Compute Quadruple XL- LINUX - </a:t>
            </a:r>
            <a:r>
              <a:rPr lang="en-US" sz="1800" b="1" i="0" u="none" strike="noStrike" baseline="0"/>
              <a:t>43% DEGRADATION </a:t>
            </a:r>
            <a:endParaRPr lang="el-GR" sz="1800" b="1" i="0" baseline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indifference_degradation!$C$211</c:f>
              <c:strCache>
                <c:ptCount val="1"/>
                <c:pt idx="0">
                  <c:v>On demand istances</c:v>
                </c:pt>
              </c:strCache>
            </c:strRef>
          </c:tx>
          <c:cat>
            <c:numRef>
              <c:f>indifference_degradation!$B$212:$B$221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indifference_degradation!$C$212:$C$221</c:f>
              <c:numCache>
                <c:formatCode>0.000</c:formatCode>
                <c:ptCount val="10"/>
                <c:pt idx="0">
                  <c:v>0.17416898026562666</c:v>
                </c:pt>
                <c:pt idx="1">
                  <c:v>0.17416898026562666</c:v>
                </c:pt>
                <c:pt idx="2">
                  <c:v>0.17416898026562666</c:v>
                </c:pt>
                <c:pt idx="3">
                  <c:v>0.17416898026562666</c:v>
                </c:pt>
                <c:pt idx="4">
                  <c:v>0.17416898026562666</c:v>
                </c:pt>
                <c:pt idx="5">
                  <c:v>0.17416898026562666</c:v>
                </c:pt>
                <c:pt idx="6">
                  <c:v>0.17416898026562666</c:v>
                </c:pt>
                <c:pt idx="7">
                  <c:v>0.17416898026562666</c:v>
                </c:pt>
                <c:pt idx="8">
                  <c:v>0.17416898026562666</c:v>
                </c:pt>
                <c:pt idx="9">
                  <c:v>0.17416898026562666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indifference_degradation!$D$211</c:f>
              <c:strCache>
                <c:ptCount val="1"/>
                <c:pt idx="0">
                  <c:v>1year reserved -60%</c:v>
                </c:pt>
              </c:strCache>
            </c:strRef>
          </c:tx>
          <c:cat>
            <c:numRef>
              <c:f>indifference_degradation!$B$212:$B$221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indifference_degradation!$D$212:$D$221</c:f>
              <c:numCache>
                <c:formatCode>0.000</c:formatCode>
                <c:ptCount val="10"/>
                <c:pt idx="0">
                  <c:v>0.14328085286858241</c:v>
                </c:pt>
                <c:pt idx="1">
                  <c:v>0.14328085286858241</c:v>
                </c:pt>
                <c:pt idx="2">
                  <c:v>0.14328085286858241</c:v>
                </c:pt>
                <c:pt idx="3">
                  <c:v>0.14328085286858241</c:v>
                </c:pt>
                <c:pt idx="4">
                  <c:v>0.14328085286858241</c:v>
                </c:pt>
                <c:pt idx="5">
                  <c:v>0.14328085286858241</c:v>
                </c:pt>
                <c:pt idx="6">
                  <c:v>0.14328085286858241</c:v>
                </c:pt>
                <c:pt idx="7">
                  <c:v>0.14328085286858241</c:v>
                </c:pt>
                <c:pt idx="8">
                  <c:v>0.14328085286858241</c:v>
                </c:pt>
                <c:pt idx="9">
                  <c:v>0.14328085286858241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indifference_degradation!$E$211</c:f>
              <c:strCache>
                <c:ptCount val="1"/>
                <c:pt idx="0">
                  <c:v>1year reserved -80%</c:v>
                </c:pt>
              </c:strCache>
            </c:strRef>
          </c:tx>
          <c:cat>
            <c:numRef>
              <c:f>indifference_degradation!$B$212:$B$221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indifference_degradation!$E$212:$E$221</c:f>
              <c:numCache>
                <c:formatCode>0.000</c:formatCode>
                <c:ptCount val="10"/>
                <c:pt idx="0">
                  <c:v>0.11740836794737773</c:v>
                </c:pt>
                <c:pt idx="1">
                  <c:v>0.11740836794737773</c:v>
                </c:pt>
                <c:pt idx="2">
                  <c:v>0.11740836794737773</c:v>
                </c:pt>
                <c:pt idx="3">
                  <c:v>0.11740836794737773</c:v>
                </c:pt>
                <c:pt idx="4">
                  <c:v>0.11740836794737773</c:v>
                </c:pt>
                <c:pt idx="5">
                  <c:v>0.11740836794737773</c:v>
                </c:pt>
                <c:pt idx="6">
                  <c:v>0.11740836794737773</c:v>
                </c:pt>
                <c:pt idx="7">
                  <c:v>0.11740836794737773</c:v>
                </c:pt>
                <c:pt idx="8">
                  <c:v>0.11740836794737773</c:v>
                </c:pt>
                <c:pt idx="9">
                  <c:v>0.11740836794737773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indifference_degradation!$F$211</c:f>
              <c:strCache>
                <c:ptCount val="1"/>
                <c:pt idx="0">
                  <c:v>e-FISCAL all median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ln>
                <a:solidFill>
                  <a:schemeClr val="accent6"/>
                </a:solidFill>
              </a:ln>
            </c:spPr>
          </c:marker>
          <c:cat>
            <c:numRef>
              <c:f>indifference_degradation!$B$212:$B$221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indifference_degradation!$F$212:$F$221</c:f>
              <c:numCache>
                <c:formatCode>0.000</c:formatCode>
                <c:ptCount val="10"/>
                <c:pt idx="0">
                  <c:v>0.23253424657534247</c:v>
                </c:pt>
                <c:pt idx="1">
                  <c:v>0.11626712328767123</c:v>
                </c:pt>
                <c:pt idx="2">
                  <c:v>7.7511415525114161E-2</c:v>
                </c:pt>
                <c:pt idx="3">
                  <c:v>5.8133561643835624E-2</c:v>
                </c:pt>
                <c:pt idx="4">
                  <c:v>4.6506849315068481E-2</c:v>
                </c:pt>
                <c:pt idx="5">
                  <c:v>3.875570776255708E-2</c:v>
                </c:pt>
                <c:pt idx="6">
                  <c:v>3.3219178082191783E-2</c:v>
                </c:pt>
                <c:pt idx="7">
                  <c:v>2.9066780821917802E-2</c:v>
                </c:pt>
                <c:pt idx="8">
                  <c:v>2.5837138508371393E-2</c:v>
                </c:pt>
                <c:pt idx="9">
                  <c:v>2.3253424657534241E-2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indifference_degradation!$G$211</c:f>
              <c:strCache>
                <c:ptCount val="1"/>
                <c:pt idx="0">
                  <c:v>e-FISCAL all average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ln>
                <a:solidFill>
                  <a:srgbClr val="FFFF00"/>
                </a:solidFill>
              </a:ln>
            </c:spPr>
          </c:marker>
          <c:cat>
            <c:numRef>
              <c:f>indifference_degradation!$B$212:$B$221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0.70000000000000007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indifference_degradation!$G$212:$G$221</c:f>
              <c:numCache>
                <c:formatCode>0.000</c:formatCode>
                <c:ptCount val="10"/>
                <c:pt idx="0">
                  <c:v>0.4458333333333333</c:v>
                </c:pt>
                <c:pt idx="1">
                  <c:v>0.22291666666666671</c:v>
                </c:pt>
                <c:pt idx="2">
                  <c:v>0.14861111111111114</c:v>
                </c:pt>
                <c:pt idx="3">
                  <c:v>0.11145833333333333</c:v>
                </c:pt>
                <c:pt idx="4">
                  <c:v>8.91666666666667E-2</c:v>
                </c:pt>
                <c:pt idx="5">
                  <c:v>7.4305555555555555E-2</c:v>
                </c:pt>
                <c:pt idx="6">
                  <c:v>6.36904761904762E-2</c:v>
                </c:pt>
                <c:pt idx="7">
                  <c:v>5.572916666666667E-2</c:v>
                </c:pt>
                <c:pt idx="8">
                  <c:v>4.9537037037037053E-2</c:v>
                </c:pt>
                <c:pt idx="9">
                  <c:v>4.458333333333335E-2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102160"/>
        <c:axId val="216104512"/>
      </c:lineChart>
      <c:catAx>
        <c:axId val="216102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800" b="1" i="0" baseline="0" dirty="0" smtClean="0">
                    <a:effectLst/>
                  </a:rPr>
                  <a:t>Utilisation of in-house infrastructure</a:t>
                </a:r>
                <a:endParaRPr lang="el-GR" dirty="0">
                  <a:effectLst/>
                </a:endParaRP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216104512"/>
        <c:crosses val="autoZero"/>
        <c:auto val="1"/>
        <c:lblAlgn val="ctr"/>
        <c:lblOffset val="100"/>
        <c:noMultiLvlLbl val="0"/>
      </c:catAx>
      <c:valAx>
        <c:axId val="216104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l-GR" sz="1800" b="1" i="0" u="none" strike="noStrike" baseline="0" dirty="0" smtClean="0">
                    <a:effectLst/>
                  </a:rPr>
                  <a:t>€/</a:t>
                </a:r>
                <a:r>
                  <a:rPr lang="en-US" sz="1800" b="1" i="0" u="none" strike="noStrike" baseline="0" dirty="0" smtClean="0">
                    <a:effectLst/>
                  </a:rPr>
                  <a:t>core hour</a:t>
                </a:r>
                <a:endParaRPr lang="en-GB" sz="1800" dirty="0"/>
              </a:p>
            </c:rich>
          </c:tx>
          <c:layout/>
          <c:overlay val="0"/>
        </c:title>
        <c:numFmt formatCode="0.000" sourceLinked="1"/>
        <c:majorTickMark val="none"/>
        <c:minorTickMark val="none"/>
        <c:tickLblPos val="nextTo"/>
        <c:crossAx val="216102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5BB721-0AEF-475F-B660-802907F5A455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D0F4DE-2DAE-418B-81C3-BD687A791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a typeface="MS PGothic" charset="0"/>
              </a:rPr>
              <a:t>e-IRGSP2 findings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MS PGothic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a typeface="MS PGothic" charset="0"/>
              </a:rPr>
              <a:t>EGI Capex: 93 – 230 M Euros, Capex per year: 19-62M per year, Opex 36 – 56M per year, Opex-Capex ratio: 1.90-0,90 (1 rule of thumb)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a typeface="MS PGothic" charset="0"/>
              </a:rPr>
              <a:t>Total per year:  55 – 118M, Cost per core hour: 90% utilisation, without storage: 90%: 0,0521-0,0680, 80%: 0,0586-0,0765, 60%: 0,0782-0,1020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a typeface="MS PGothic" charset="0"/>
              </a:rPr>
              <a:t>With storage: 0,0569-0,09 E, 80%: 0,0641-0,1017, 60%: 0,0854-0,1356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6871ECAD-3434-4055-8B85-FDB60559B8B1}" type="slidenum">
              <a:rPr lang="en-US" sz="1200">
                <a:latin typeface="Arial" charset="0"/>
              </a:rPr>
              <a:pPr eaLnBrk="1" hangingPunct="1">
                <a:defRPr/>
              </a:pPr>
              <a:t>5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4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19" y="13802"/>
            <a:ext cx="1899285" cy="168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6069013" y="590550"/>
            <a:ext cx="2643187" cy="504825"/>
            <a:chOff x="3798" y="391"/>
            <a:chExt cx="1665" cy="318"/>
          </a:xfrm>
        </p:grpSpPr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8" y="48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9" y="391"/>
              <a:ext cx="413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396"/>
              <a:ext cx="49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38450" y="6356350"/>
            <a:ext cx="34512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DFAB-55D4-4014-84A9-7D2ABB54DA5F}" type="datetime1">
              <a:rPr lang="en-GB" smtClean="0"/>
              <a:t>28/01/2013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186D-6E69-47B6-B80A-DECB1222D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7C0F-103D-4FF3-AD8B-95680C1FC037}" type="datetime1">
              <a:rPr lang="en-GB" smtClean="0"/>
              <a:t>28/01/2013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254B-B209-48E8-B0E9-711A86E9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66" y="3566"/>
            <a:ext cx="13271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882" y="274638"/>
            <a:ext cx="7132917" cy="1143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978EBC-1C73-408E-A102-3C6B852B3A4A}" type="datetime1">
              <a:rPr lang="en-GB" smtClean="0"/>
              <a:t>28/01/2013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213" y="6356350"/>
            <a:ext cx="33845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e-FISCAL Final Workshop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DF5F-B529-4271-A86D-D07D30D3F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21C3-B815-4969-A34D-3CE127CF7D8E}" type="datetime1">
              <a:rPr lang="en-GB" smtClean="0"/>
              <a:t>28/01/2013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34BD-FC3F-4959-9503-E2C8D4A9C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6E44-FF51-4B40-AB7E-5E8461EE2DA6}" type="datetime1">
              <a:rPr lang="en-GB" smtClean="0"/>
              <a:t>28/01/2013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82E0-2D48-4320-BA5C-1FB23511B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D418-1776-4203-B683-7E2171F6E7C2}" type="datetime1">
              <a:rPr lang="en-GB" smtClean="0"/>
              <a:t>28/01/2013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0BA5-C1CB-4B4C-99D7-63EC3575F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05F0A-4C44-44AF-AD68-B4F1A0F6B73F}" type="datetime1">
              <a:rPr lang="en-GB" smtClean="0"/>
              <a:t>28/01/2013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2270-494C-4420-8069-A0E455F2D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80297-4FEC-4816-A8B4-B0DB91AA5BBD}" type="datetime1">
              <a:rPr lang="en-GB" smtClean="0"/>
              <a:t>28/01/2013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C376-B3B5-4168-9742-814F3CCB5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CEBA-CD53-4C19-BFA1-2A3F05BDB83D}" type="datetime1">
              <a:rPr lang="en-GB" smtClean="0"/>
              <a:t>28/01/2013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8745-EAC0-475F-8B50-3C0EA875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3748-8848-4264-8734-661944972FC7}" type="datetime1">
              <a:rPr lang="en-GB" smtClean="0"/>
              <a:t>28/01/2013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D9DF-44EC-4F00-A39F-FEC7ACCE4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100000">
              <a:schemeClr val="bg1">
                <a:tint val="45000"/>
                <a:shade val="99000"/>
                <a:satMod val="350000"/>
              </a:schemeClr>
            </a:gs>
            <a:gs pos="100000">
              <a:srgbClr val="3D4AB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AF960A-43EB-4E29-8F0E-B529226D4816}" type="datetime1">
              <a:rPr lang="en-GB" smtClean="0"/>
              <a:t>28/01/2013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0B61E-DC64-42E9-88A2-E72A1C83A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efiscal.eu/state-of-the-art" TargetMode="Externa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fiscal.eu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efiscal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fiscal.eu/state-of-the-ar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Verdana" pitchFamily="34" charset="0"/>
                <a:ea typeface="MS PGothic" pitchFamily="34" charset="-128"/>
              </a:rPr>
              <a:t>e-FISCAL Final Workshop </a:t>
            </a:r>
            <a:br>
              <a:rPr lang="en-US" sz="2000" b="1" dirty="0" smtClean="0">
                <a:latin typeface="Verdana" pitchFamily="34" charset="0"/>
                <a:ea typeface="MS PGothic" pitchFamily="34" charset="-128"/>
              </a:rPr>
            </a:br>
            <a:r>
              <a:rPr lang="en-GB" sz="2000" b="1" dirty="0" smtClean="0">
                <a:latin typeface="Verdana" pitchFamily="34" charset="0"/>
                <a:ea typeface="MS PGothic" pitchFamily="34" charset="-128"/>
              </a:rPr>
              <a:t>Amsterdam, 28 January 2013</a:t>
            </a:r>
            <a:endParaRPr lang="en-US" sz="2400" b="1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755650" y="3357563"/>
            <a:ext cx="7521575" cy="2112962"/>
          </a:xfrm>
        </p:spPr>
        <p:txBody>
          <a:bodyPr/>
          <a:lstStyle/>
          <a:p>
            <a:pPr eaLnBrk="1" hangingPunct="1"/>
            <a:r>
              <a:rPr lang="en-US" sz="2900" dirty="0" smtClean="0">
                <a:solidFill>
                  <a:schemeClr val="tx1"/>
                </a:solidFill>
                <a:latin typeface="Arial" pitchFamily="34" charset="0"/>
              </a:rPr>
              <a:t>Introduction and key 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</a:rPr>
              <a:t>findings</a:t>
            </a:r>
          </a:p>
          <a:p>
            <a:pPr eaLnBrk="1" hangingPunct="1"/>
            <a:endParaRPr lang="en-US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Fotis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</a:rPr>
              <a:t>Karagiannis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, Sandra Cohen,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Athens University of Economics and Business-Research Center  (AUEB-RC)</a:t>
            </a:r>
          </a:p>
          <a:p>
            <a:pPr eaLnBrk="1" hangingPunct="1"/>
            <a:endParaRPr lang="en-US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733256"/>
            <a:ext cx="8639175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Countries contributing</a:t>
            </a:r>
          </a:p>
        </p:txBody>
      </p:sp>
      <p:sp>
        <p:nvSpPr>
          <p:cNvPr id="1331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40683D4-23F1-4403-8B37-6AA96AC65611}" type="slidenum">
              <a:rPr lang="en-US" sz="1200">
                <a:ea typeface="MS PGothic" pitchFamily="34" charset="-128"/>
              </a:rPr>
              <a:pPr algn="r"/>
              <a:t>10</a:t>
            </a:fld>
            <a:endParaRPr lang="en-US" sz="1200">
              <a:ea typeface="MS PGothic" pitchFamily="34" charset="-128"/>
            </a:endParaRPr>
          </a:p>
        </p:txBody>
      </p:sp>
      <p:pic>
        <p:nvPicPr>
          <p:cNvPr id="6350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77240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786578" y="1125538"/>
            <a:ext cx="2357422" cy="101757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latin typeface="Calibri" charset="0"/>
                <a:ea typeface="MS PGothic" charset="0"/>
                <a:cs typeface="MS PGothic" charset="0"/>
              </a:rPr>
              <a:t>We  would like to 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latin typeface="Calibri" charset="0"/>
                <a:ea typeface="MS PGothic" charset="0"/>
                <a:cs typeface="MS PGothic" charset="0"/>
              </a:rPr>
              <a:t>thank all contributors!</a:t>
            </a:r>
            <a:endParaRPr lang="en-GB" dirty="0">
              <a:solidFill>
                <a:schemeClr val="bg2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323850" y="5805488"/>
            <a:ext cx="82804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US" dirty="0">
                <a:solidFill>
                  <a:schemeClr val="bg1"/>
                </a:solidFill>
              </a:rPr>
              <a:t>Belgium (5), Bulgaria, Cyprus, Finland, Germany, Greece (4), Hungary, Ireland, </a:t>
            </a:r>
            <a:r>
              <a:rPr lang="en-US" dirty="0" smtClean="0">
                <a:solidFill>
                  <a:schemeClr val="bg1"/>
                </a:solidFill>
              </a:rPr>
              <a:t>Italy, Latvia</a:t>
            </a:r>
            <a:r>
              <a:rPr lang="en-US" dirty="0">
                <a:solidFill>
                  <a:schemeClr val="bg1"/>
                </a:solidFill>
              </a:rPr>
              <a:t>, </a:t>
            </a:r>
          </a:p>
          <a:p>
            <a:pPr algn="ctr" defTabSz="914400"/>
            <a:r>
              <a:rPr lang="en-US" dirty="0">
                <a:solidFill>
                  <a:schemeClr val="bg1"/>
                </a:solidFill>
              </a:rPr>
              <a:t>Norway, Poland, Romania, Spain (6), </a:t>
            </a:r>
            <a:r>
              <a:rPr lang="en-US" dirty="0" smtClean="0">
                <a:solidFill>
                  <a:schemeClr val="bg1"/>
                </a:solidFill>
              </a:rPr>
              <a:t>Turkey, UK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48425"/>
            <a:ext cx="21336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8C5C39E-71B8-4B33-B439-876AE57E80B6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213" y="6448425"/>
            <a:ext cx="338455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96E09-0D49-49E5-A8D8-4C4F4D006E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924944"/>
            <a:ext cx="342900" cy="27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4437112"/>
            <a:ext cx="342900" cy="27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43213" y="6356350"/>
            <a:ext cx="3384550" cy="365125"/>
          </a:xfrm>
        </p:spPr>
        <p:txBody>
          <a:bodyPr/>
          <a:lstStyle/>
          <a:p>
            <a:pPr algn="ctr">
              <a:defRPr/>
            </a:pPr>
            <a:fld id="{FDF4A4E2-FAAF-4595-8CF1-9C998ADD7F4E}" type="slidenum">
              <a:rPr lang="en-US"/>
              <a:pPr algn="ctr">
                <a:defRPr/>
              </a:pPr>
              <a:t>11</a:t>
            </a:fld>
            <a:endParaRPr lang="en-US"/>
          </a:p>
        </p:txBody>
      </p:sp>
      <p:sp>
        <p:nvSpPr>
          <p:cNvPr id="14339" name="Rectangle 2"/>
          <p:cNvSpPr>
            <a:spLocks noGrp="1"/>
          </p:cNvSpPr>
          <p:nvPr>
            <p:ph type="title" idx="4294967295"/>
          </p:nvPr>
        </p:nvSpPr>
        <p:spPr>
          <a:xfrm>
            <a:off x="1187450" y="188913"/>
            <a:ext cx="7859713" cy="1143000"/>
          </a:xfrm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Sample/Respondents</a:t>
            </a:r>
            <a:endParaRPr lang="en-GB" dirty="0" smtClean="0">
              <a:ea typeface="MS PGothic" pitchFamily="34" charset="-128"/>
            </a:endParaRPr>
          </a:p>
        </p:txBody>
      </p:sp>
      <p:sp>
        <p:nvSpPr>
          <p:cNvPr id="14340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a typeface="MS PGothic" pitchFamily="34" charset="-128"/>
              </a:rPr>
              <a:t>We have gathered information from:	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MS PGothic" pitchFamily="34" charset="-128"/>
              </a:rPr>
              <a:t>28 respondents – 16 countries</a:t>
            </a:r>
          </a:p>
          <a:p>
            <a:pPr lvl="1">
              <a:lnSpc>
                <a:spcPct val="80000"/>
              </a:lnSpc>
            </a:pPr>
            <a:endParaRPr lang="en-US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MS PGothic" pitchFamily="34" charset="-128"/>
              </a:rPr>
              <a:t>The vast majority of respondents provide both computing and coordination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MS PGothic" pitchFamily="34" charset="-128"/>
              </a:rPr>
              <a:t>Most of the data from HTC or mixed HTC/HPC </a:t>
            </a:r>
            <a:r>
              <a:rPr lang="en-US" dirty="0" err="1" smtClean="0">
                <a:ea typeface="MS PGothic" pitchFamily="34" charset="-128"/>
              </a:rPr>
              <a:t>centres</a:t>
            </a:r>
            <a:endParaRPr lang="en-US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ea typeface="MS PGothic" pitchFamily="34" charset="-128"/>
            </a:endParaRPr>
          </a:p>
        </p:txBody>
      </p:sp>
      <p:sp>
        <p:nvSpPr>
          <p:cNvPr id="14343" name="Date Placeholder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1200">
              <a:ea typeface="MS PGothic" pitchFamily="34" charset="-128"/>
            </a:endParaRPr>
          </a:p>
        </p:txBody>
      </p:sp>
      <p:sp>
        <p:nvSpPr>
          <p:cNvPr id="14344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D9B641-1EA1-4028-AE10-3CF36AE97986}" type="slidenum">
              <a:rPr lang="en-US" sz="1200">
                <a:ea typeface="MS PGothic" pitchFamily="34" charset="-128"/>
              </a:rPr>
              <a:pPr algn="r"/>
              <a:t>11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8E2A49-5AA3-4B34-B3D2-6650C9990254}" type="datetime1">
              <a:rPr lang="en-GB" smtClean="0"/>
              <a:t>28/01/2013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71406" y="2143116"/>
          <a:ext cx="421484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4429124" y="2143116"/>
          <a:ext cx="457203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smtClean="0"/>
              <a:t>Review the state-of-the-art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77EAC-D25A-48B3-8054-EA5F1AA1DC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112713" y="1844675"/>
          <a:ext cx="9031287" cy="458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Worksheet" r:id="rId3" imgW="8496367" imgH="4686300" progId="Excel.Sheet.8">
                  <p:embed/>
                </p:oleObj>
              </mc:Choice>
              <mc:Fallback>
                <p:oleObj name="Worksheet" r:id="rId3" imgW="8496367" imgH="46863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1844675"/>
                        <a:ext cx="9031287" cy="458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2624138" y="1209902"/>
            <a:ext cx="3822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http://www.efiscal.eu/state-of-the-art</a:t>
            </a:r>
            <a:r>
              <a:rPr lang="en-US" dirty="0"/>
              <a:t> 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7E295E41-15BE-4E07-B073-D34D5599FBB4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6965950" y="325438"/>
            <a:ext cx="2286000" cy="1447800"/>
          </a:xfrm>
          <a:prstGeom prst="wedgeRoundRectCallout">
            <a:avLst>
              <a:gd name="adj1" fmla="val -64653"/>
              <a:gd name="adj2" fmla="val 89366"/>
              <a:gd name="adj3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All studies perform a case study or multiple case analysis. e-FISCAL is the first to provide an extended synthesis</a:t>
            </a:r>
            <a:endParaRPr lang="en-GB" sz="16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/>
              <a:t>e-FISCAL main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In-house </a:t>
            </a:r>
            <a:r>
              <a:rPr lang="en-US" sz="2400" dirty="0"/>
              <a:t>HPC/HTC e-Infrastructures are cost-effective </a:t>
            </a:r>
            <a:endParaRPr lang="en-US" sz="2400" dirty="0" smtClean="0"/>
          </a:p>
          <a:p>
            <a:pPr lvl="1">
              <a:buFontTx/>
              <a:buChar char="-"/>
              <a:defRPr/>
            </a:pPr>
            <a:r>
              <a:rPr lang="en-US" sz="1800" dirty="0" smtClean="0"/>
              <a:t>With high </a:t>
            </a:r>
            <a:r>
              <a:rPr lang="en-US" sz="1800" dirty="0" err="1" smtClean="0"/>
              <a:t>utilisation</a:t>
            </a:r>
            <a:r>
              <a:rPr lang="en-US" sz="1800" dirty="0" smtClean="0"/>
              <a:t> </a:t>
            </a:r>
            <a:r>
              <a:rPr lang="en-US" sz="1800" dirty="0"/>
              <a:t>rates &amp; depreciation </a:t>
            </a:r>
            <a:r>
              <a:rPr lang="en-US" sz="1800" dirty="0" smtClean="0"/>
              <a:t>rates (as reported)</a:t>
            </a:r>
          </a:p>
          <a:p>
            <a:pPr lvl="1">
              <a:buFontTx/>
              <a:buChar char="-"/>
              <a:defRPr/>
            </a:pPr>
            <a:r>
              <a:rPr lang="en-US" sz="1800" dirty="0"/>
              <a:t>However per application cost analysis is </a:t>
            </a:r>
            <a:r>
              <a:rPr lang="en-US" sz="1800" dirty="0" smtClean="0"/>
              <a:t>needed</a:t>
            </a:r>
            <a:endParaRPr lang="en-US" sz="1800" dirty="0"/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Personnel ~50% of total costs; CAPEX/OPEX=30/70%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Larger sites have in general less </a:t>
            </a:r>
            <a:r>
              <a:rPr lang="en-US" sz="2400" dirty="0" smtClean="0"/>
              <a:t>FTEs/core</a:t>
            </a: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S</a:t>
            </a:r>
            <a:r>
              <a:rPr lang="en-US" sz="2400" dirty="0" smtClean="0"/>
              <a:t>mall-scale </a:t>
            </a:r>
            <a:r>
              <a:rPr lang="en-US" sz="2400" dirty="0" smtClean="0"/>
              <a:t>benchmarking efforts between in-house HPC and Amazon Compute Cluster instance:</a:t>
            </a:r>
          </a:p>
          <a:p>
            <a:pPr lvl="1">
              <a:defRPr/>
            </a:pPr>
            <a:r>
              <a:rPr lang="en-US" sz="2000" dirty="0"/>
              <a:t>A ~40% performance degradation of the latter for HPC, </a:t>
            </a:r>
            <a:r>
              <a:rPr lang="en-US" sz="2000" dirty="0" smtClean="0"/>
              <a:t>a bit better for HTC (more on next presentation!)</a:t>
            </a:r>
            <a:endParaRPr lang="en-US" sz="2000" dirty="0"/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Modest </a:t>
            </a:r>
            <a:r>
              <a:rPr lang="en-US" sz="2400" dirty="0"/>
              <a:t>size HPC </a:t>
            </a:r>
            <a:r>
              <a:rPr lang="en-US" sz="2400" dirty="0" err="1"/>
              <a:t>centres</a:t>
            </a:r>
            <a:r>
              <a:rPr lang="en-US" sz="2400" dirty="0"/>
              <a:t> similar to state-of-the-art HTC ones</a:t>
            </a:r>
          </a:p>
          <a:p>
            <a:pPr>
              <a:buFont typeface="Arial" charset="0"/>
              <a:buChar char="•"/>
              <a:defRPr/>
            </a:pP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646B4-6D90-4DB7-82C0-B6A09A89D38A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D484253-B694-4932-B87D-A37C9A26B651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smtClean="0"/>
              <a:t>More details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CAPEX / OPEX ratio in 2011:           </a:t>
            </a:r>
            <a:r>
              <a:rPr lang="en-US" sz="2000" dirty="0"/>
              <a:t>27/73% </a:t>
            </a:r>
            <a:r>
              <a:rPr lang="en-US" sz="2800" dirty="0"/>
              <a:t>-    </a:t>
            </a:r>
            <a:r>
              <a:rPr lang="en-US" sz="2000" b="1" dirty="0"/>
              <a:t>31/69%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en-US" sz="2800" dirty="0"/>
              <a:t>Personnel / Total costs in 2011:                       </a:t>
            </a:r>
            <a:r>
              <a:rPr lang="en-US" sz="2000" b="1" dirty="0"/>
              <a:t>50% !</a:t>
            </a:r>
            <a:endParaRPr lang="en-US" sz="2800" b="1" dirty="0"/>
          </a:p>
          <a:p>
            <a:pPr>
              <a:defRPr/>
            </a:pPr>
            <a:r>
              <a:rPr lang="en-US" sz="2800" dirty="0"/>
              <a:t>Cost per core hour in € in 2011:</a:t>
            </a:r>
            <a:r>
              <a:rPr lang="en-US" sz="2000" dirty="0"/>
              <a:t>      </a:t>
            </a:r>
            <a:r>
              <a:rPr lang="en-US" sz="2000" dirty="0" smtClean="0"/>
              <a:t>0,072  </a:t>
            </a:r>
            <a:r>
              <a:rPr lang="en-US" sz="2000" dirty="0"/>
              <a:t>- </a:t>
            </a:r>
            <a:r>
              <a:rPr lang="en-US" sz="2000" b="1" dirty="0"/>
              <a:t>	    0,031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000" b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b="1" dirty="0"/>
              <a:t>Median for minimum </a:t>
            </a:r>
            <a:r>
              <a:rPr lang="en-US" sz="2000" b="1" dirty="0" err="1"/>
              <a:t>utilisation</a:t>
            </a:r>
            <a:r>
              <a:rPr lang="en-US" sz="2000" b="1" dirty="0"/>
              <a:t> rate: </a:t>
            </a:r>
            <a:r>
              <a:rPr lang="en-US" sz="2000" b="1" dirty="0" smtClean="0"/>
              <a:t>75% </a:t>
            </a:r>
            <a:endParaRPr lang="en-US" sz="2000" b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dirty="0"/>
              <a:t>Likely underestimated, at 80% rate, the cost drops to : €0,029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b="1" dirty="0"/>
              <a:t>Depreciation rate:  5 years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dirty="0"/>
              <a:t>For a value of 3 years it goes up to € 0,037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000" dirty="0"/>
          </a:p>
          <a:p>
            <a:pPr marL="0" indent="0"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ea typeface="MS PGothic" pitchFamily="34" charset="-128"/>
              </a:rPr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5B701-9BA1-4463-B0FB-1D085EFB6D0E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5510213" y="1268413"/>
            <a:ext cx="2446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Average      -       Median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26DDA48-9D78-4CF6-9F0F-A1CC728E3CE1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smtClean="0"/>
              <a:t>More details (2)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dirty="0" smtClean="0"/>
              <a:t>Cost per core in € in 2011:      </a:t>
            </a:r>
            <a:r>
              <a:rPr lang="en-US" sz="2000" dirty="0" smtClean="0"/>
              <a:t>390</a:t>
            </a:r>
            <a:r>
              <a:rPr lang="en-US" sz="2000" b="1" dirty="0" smtClean="0"/>
              <a:t>	        204</a:t>
            </a:r>
            <a:endParaRPr lang="en-US" sz="2400" b="1" dirty="0" smtClean="0"/>
          </a:p>
          <a:p>
            <a:r>
              <a:rPr lang="en-US" dirty="0" smtClean="0"/>
              <a:t>CPU useful lives:          				</a:t>
            </a:r>
            <a:r>
              <a:rPr lang="en-US" sz="2000" dirty="0" smtClean="0"/>
              <a:t>5</a:t>
            </a:r>
            <a:r>
              <a:rPr lang="en-US" sz="2000" b="1" dirty="0" smtClean="0"/>
              <a:t>                    5</a:t>
            </a:r>
            <a:endParaRPr lang="en-US" sz="2400" b="1" dirty="0" smtClean="0"/>
          </a:p>
          <a:p>
            <a:r>
              <a:rPr lang="en-US" dirty="0" smtClean="0"/>
              <a:t>Interconnect equipment:      </a:t>
            </a:r>
            <a:r>
              <a:rPr lang="en-US" sz="2000" dirty="0" smtClean="0"/>
              <a:t>10</a:t>
            </a:r>
            <a:r>
              <a:rPr lang="en-US" sz="2000" b="1" dirty="0" smtClean="0"/>
              <a:t>%     10% of CPUs hw costs</a:t>
            </a:r>
          </a:p>
          <a:p>
            <a:r>
              <a:rPr lang="en-US" dirty="0" smtClean="0"/>
              <a:t>Software costs:                          </a:t>
            </a:r>
            <a:r>
              <a:rPr lang="en-US" sz="2000" dirty="0" smtClean="0"/>
              <a:t>4%</a:t>
            </a:r>
            <a:r>
              <a:rPr lang="en-US" sz="2000" b="1" dirty="0" smtClean="0"/>
              <a:t>      2%</a:t>
            </a:r>
            <a:r>
              <a:rPr lang="en-US" sz="2000" dirty="0" smtClean="0"/>
              <a:t> </a:t>
            </a:r>
            <a:r>
              <a:rPr lang="en-US" sz="2000" b="1" dirty="0" smtClean="0"/>
              <a:t>of CPUs hw costs</a:t>
            </a:r>
            <a:endParaRPr lang="en-US" dirty="0" smtClean="0"/>
          </a:p>
          <a:p>
            <a:r>
              <a:rPr lang="en-US" dirty="0" smtClean="0"/>
              <a:t>Average salary in € in 2011:    </a:t>
            </a:r>
            <a:r>
              <a:rPr lang="en-US" sz="2000" dirty="0" smtClean="0"/>
              <a:t>53k</a:t>
            </a:r>
            <a:r>
              <a:rPr lang="en-US" sz="2000" b="1" dirty="0" smtClean="0"/>
              <a:t>                49k </a:t>
            </a:r>
            <a:r>
              <a:rPr lang="en-US" sz="2000" dirty="0" smtClean="0"/>
              <a:t>     </a:t>
            </a:r>
            <a:endParaRPr lang="en-US" dirty="0" smtClean="0"/>
          </a:p>
          <a:p>
            <a:r>
              <a:rPr lang="en-US" dirty="0" smtClean="0">
                <a:ea typeface="MS PGothic" pitchFamily="34" charset="-128"/>
              </a:rPr>
              <a:t>Power Usage Effectiveness:    </a:t>
            </a:r>
            <a:r>
              <a:rPr lang="en-US" sz="2000" dirty="0" smtClean="0">
                <a:ea typeface="MS PGothic" pitchFamily="34" charset="-128"/>
              </a:rPr>
              <a:t>1,55</a:t>
            </a:r>
            <a:r>
              <a:rPr lang="en-US" sz="2000" b="1" dirty="0" smtClean="0">
                <a:ea typeface="MS PGothic" pitchFamily="34" charset="-128"/>
              </a:rPr>
              <a:t>              1,49</a:t>
            </a:r>
            <a:r>
              <a:rPr lang="en-US" dirty="0" smtClean="0">
                <a:ea typeface="MS PGothic" pitchFamily="34" charset="-128"/>
              </a:rPr>
              <a:t>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0F0AF-82AA-4D65-A245-A40129B4F824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5510213" y="1268413"/>
            <a:ext cx="2446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Average      -       Median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8E8C22B-01B6-4EAF-8627-4D4EC8A1DD64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54163" y="44624"/>
            <a:ext cx="7132637" cy="1143000"/>
          </a:xfrm>
        </p:spPr>
        <p:txBody>
          <a:bodyPr/>
          <a:lstStyle/>
          <a:p>
            <a:r>
              <a:rPr lang="en-US" dirty="0" smtClean="0"/>
              <a:t>Costs breakdown </a:t>
            </a:r>
            <a:br>
              <a:rPr lang="en-US" dirty="0" smtClean="0"/>
            </a:br>
            <a:r>
              <a:rPr lang="en-US" sz="3200" dirty="0" smtClean="0"/>
              <a:t>(2011-median)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F400AD-0326-4C40-B9F5-0D1BD709188A}" type="datetime1">
              <a:rPr lang="en-GB" smtClean="0">
                <a:solidFill>
                  <a:schemeClr val="tx1"/>
                </a:solidFill>
              </a:rPr>
              <a:t>28/01/2013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e-FISCAL Final Workshop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4DF73-49ED-429C-BFE6-A3C331F99E65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466732"/>
              </p:ext>
            </p:extLst>
          </p:nvPr>
        </p:nvGraphicFramePr>
        <p:xfrm>
          <a:off x="252000" y="1340768"/>
          <a:ext cx="8712000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smtClean="0"/>
              <a:t>Cost per core hour in</a:t>
            </a:r>
            <a:r>
              <a:rPr lang="el-GR" smtClean="0"/>
              <a:t> €</a:t>
            </a:r>
            <a:r>
              <a:rPr lang="en-US" smtClean="0"/>
              <a:t>  / </a:t>
            </a:r>
            <a:br>
              <a:rPr lang="en-US" smtClean="0"/>
            </a:br>
            <a:r>
              <a:rPr lang="en-US" smtClean="0"/>
              <a:t>no of cores*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8FFB-65C5-4E1D-BD24-8C372850C02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1557338"/>
            <a:ext cx="77819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8043863" y="5272088"/>
            <a:ext cx="1026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No of cores</a:t>
            </a:r>
            <a:endParaRPr lang="en-US" sz="2400" b="1" dirty="0"/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1042988" y="1844675"/>
            <a:ext cx="17970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Cost per core hour in  Euros</a:t>
            </a:r>
            <a:endParaRPr lang="en-US" b="1"/>
          </a:p>
        </p:txBody>
      </p:sp>
      <p:sp>
        <p:nvSpPr>
          <p:cNvPr id="9" name="Right Arrow 8"/>
          <p:cNvSpPr/>
          <p:nvPr/>
        </p:nvSpPr>
        <p:spPr>
          <a:xfrm rot="387935">
            <a:off x="2470150" y="3849688"/>
            <a:ext cx="4967288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1017588" y="5534025"/>
            <a:ext cx="698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 Dots are </a:t>
            </a:r>
            <a:r>
              <a:rPr lang="en-US" dirty="0" smtClean="0"/>
              <a:t>sites</a:t>
            </a:r>
            <a:endParaRPr lang="en-US" dirty="0"/>
          </a:p>
          <a:p>
            <a:r>
              <a:rPr lang="en-US" dirty="0"/>
              <a:t>   </a:t>
            </a:r>
            <a:r>
              <a:rPr lang="en-US" b="1" dirty="0"/>
              <a:t>Larger sites are in general more cost effective – however outliers exist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5C5C390-2DE5-49C7-A5DF-43068106A9EB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e-FISCAL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C00000"/>
                </a:solidFill>
              </a:rPr>
              <a:t>Amazon EC2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0663" y="6369050"/>
            <a:ext cx="2133600" cy="365125"/>
          </a:xfrm>
        </p:spPr>
        <p:txBody>
          <a:bodyPr/>
          <a:lstStyle/>
          <a:p>
            <a:pPr>
              <a:defRPr/>
            </a:pPr>
            <a:fld id="{9DCD4E80-E71D-4F49-B901-F9FA228A097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679648" y="346600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835150" y="5516563"/>
            <a:ext cx="55546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b="1"/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211960" y="3542208"/>
            <a:ext cx="5950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0.072</a:t>
            </a:r>
            <a:endParaRPr lang="en-US" sz="1400" dirty="0"/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1352725" y="2950071"/>
            <a:ext cx="314726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e-FISCAL findings </a:t>
            </a:r>
            <a:r>
              <a:rPr lang="en-US" dirty="0" smtClean="0">
                <a:solidFill>
                  <a:schemeClr val="bg1"/>
                </a:solidFill>
              </a:rPr>
              <a:t>(median-</a:t>
            </a:r>
            <a:r>
              <a:rPr lang="en-US" dirty="0" err="1" smtClean="0">
                <a:solidFill>
                  <a:schemeClr val="bg1"/>
                </a:solidFill>
              </a:rPr>
              <a:t>avg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13" name="Rectangle 17"/>
          <p:cNvSpPr>
            <a:spLocks noChangeArrowheads="1"/>
          </p:cNvSpPr>
          <p:nvPr/>
        </p:nvSpPr>
        <p:spPr bwMode="auto">
          <a:xfrm>
            <a:off x="0" y="4465638"/>
            <a:ext cx="8991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*</a:t>
            </a:r>
            <a:r>
              <a:rPr lang="en-US" dirty="0" smtClean="0"/>
              <a:t>Price </a:t>
            </a:r>
            <a:r>
              <a:rPr lang="en-US" dirty="0"/>
              <a:t>for 3-year reserved instances/hour </a:t>
            </a:r>
            <a:r>
              <a:rPr lang="en-US" dirty="0" smtClean="0"/>
              <a:t>transformed </a:t>
            </a:r>
            <a:r>
              <a:rPr lang="en-US" dirty="0"/>
              <a:t>in </a:t>
            </a:r>
            <a:r>
              <a:rPr lang="el-GR" dirty="0"/>
              <a:t>€</a:t>
            </a:r>
            <a:r>
              <a:rPr lang="el-GR" dirty="0" smtClean="0"/>
              <a:t>/</a:t>
            </a:r>
            <a:r>
              <a:rPr lang="en-US" dirty="0" smtClean="0"/>
              <a:t>core </a:t>
            </a:r>
            <a:r>
              <a:rPr lang="en-US" dirty="0"/>
              <a:t>hour 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equivalence based on instance characteristics)</a:t>
            </a:r>
          </a:p>
          <a:p>
            <a:pPr algn="ctr"/>
            <a:r>
              <a:rPr lang="en-US" dirty="0"/>
              <a:t>Based on </a:t>
            </a:r>
            <a:r>
              <a:rPr lang="en-US" dirty="0" smtClean="0"/>
              <a:t>Linux 60</a:t>
            </a:r>
            <a:r>
              <a:rPr lang="en-US" dirty="0"/>
              <a:t>%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 -80</a:t>
            </a:r>
            <a:r>
              <a:rPr lang="en-US" dirty="0"/>
              <a:t>% (</a:t>
            </a:r>
            <a:r>
              <a:rPr lang="en-US" b="1" dirty="0">
                <a:solidFill>
                  <a:srgbClr val="FFC000"/>
                </a:solidFill>
              </a:rPr>
              <a:t>yellow</a:t>
            </a:r>
            <a:r>
              <a:rPr lang="en-US" dirty="0"/>
              <a:t>) usage of reserved instances. </a:t>
            </a:r>
          </a:p>
          <a:p>
            <a:pPr algn="ctr"/>
            <a:r>
              <a:rPr lang="en-US" dirty="0"/>
              <a:t>Amazon site accessed on </a:t>
            </a:r>
            <a:r>
              <a:rPr lang="en-US" dirty="0" smtClean="0"/>
              <a:t>15/1/2013,   </a:t>
            </a:r>
            <a:r>
              <a:rPr lang="en-US" dirty="0"/>
              <a:t>1 </a:t>
            </a:r>
            <a:r>
              <a:rPr lang="el-GR" dirty="0"/>
              <a:t>€ = </a:t>
            </a:r>
            <a:r>
              <a:rPr lang="en-US" dirty="0" smtClean="0"/>
              <a:t>$ 1.3327</a:t>
            </a:r>
          </a:p>
          <a:p>
            <a:pPr algn="ctr"/>
            <a:r>
              <a:rPr lang="en-US" dirty="0" smtClean="0"/>
              <a:t>** Price for 1-year reserved instances/hour </a:t>
            </a:r>
            <a:endParaRPr lang="en-US" dirty="0"/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41275" y="1052736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e-FISCAL results compared with </a:t>
            </a:r>
            <a:r>
              <a:rPr lang="en-US" sz="2000" b="1" dirty="0"/>
              <a:t>EC2 reserved instances </a:t>
            </a:r>
            <a:r>
              <a:rPr lang="el-GR" sz="2000" dirty="0" smtClean="0"/>
              <a:t>(</a:t>
            </a:r>
            <a:r>
              <a:rPr lang="en-US" sz="2000" b="1" dirty="0"/>
              <a:t>all amounts in </a:t>
            </a:r>
            <a:r>
              <a:rPr lang="el-GR" sz="2000" b="1" dirty="0"/>
              <a:t>€</a:t>
            </a:r>
            <a:r>
              <a:rPr lang="el-GR" sz="2000" dirty="0"/>
              <a:t>)</a:t>
            </a:r>
            <a:endParaRPr lang="en-US" sz="2000" dirty="0"/>
          </a:p>
          <a:p>
            <a:pPr algn="ctr"/>
            <a:r>
              <a:rPr lang="en-US" sz="2000" dirty="0"/>
              <a:t>Costs refer to 2011 – Prices refer to </a:t>
            </a:r>
            <a:r>
              <a:rPr lang="en-US" sz="2000" dirty="0" smtClean="0"/>
              <a:t>1/2013</a:t>
            </a:r>
            <a:endParaRPr lang="en-US" sz="2000" dirty="0"/>
          </a:p>
        </p:txBody>
      </p:sp>
      <p:sp>
        <p:nvSpPr>
          <p:cNvPr id="21515" name="Line 44"/>
          <p:cNvSpPr>
            <a:spLocks noChangeShapeType="1"/>
          </p:cNvSpPr>
          <p:nvPr/>
        </p:nvSpPr>
        <p:spPr bwMode="auto">
          <a:xfrm>
            <a:off x="1387649" y="346600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1516" name="Line 47"/>
          <p:cNvSpPr>
            <a:spLocks noChangeShapeType="1"/>
          </p:cNvSpPr>
          <p:nvPr/>
        </p:nvSpPr>
        <p:spPr bwMode="auto">
          <a:xfrm>
            <a:off x="4511997" y="346600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1517" name="Text Box 51"/>
          <p:cNvSpPr txBox="1">
            <a:spLocks noChangeArrowheads="1"/>
          </p:cNvSpPr>
          <p:nvPr/>
        </p:nvSpPr>
        <p:spPr bwMode="auto">
          <a:xfrm>
            <a:off x="1187624" y="3618408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ea typeface="MS PGothic" pitchFamily="34" charset="-128"/>
              </a:rPr>
              <a:t>0.031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60032" y="1988840"/>
            <a:ext cx="1984303" cy="2198132"/>
            <a:chOff x="5292080" y="1988840"/>
            <a:chExt cx="1984303" cy="2198132"/>
          </a:xfrm>
        </p:grpSpPr>
        <p:sp>
          <p:nvSpPr>
            <p:cNvPr id="21522" name="Text Box 15"/>
            <p:cNvSpPr txBox="1">
              <a:spLocks noChangeArrowheads="1"/>
            </p:cNvSpPr>
            <p:nvPr/>
          </p:nvSpPr>
          <p:spPr bwMode="auto">
            <a:xfrm>
              <a:off x="5292080" y="3817640"/>
              <a:ext cx="7136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0.082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523" name="Text Box 53"/>
            <p:cNvSpPr txBox="1">
              <a:spLocks noChangeArrowheads="1"/>
            </p:cNvSpPr>
            <p:nvPr/>
          </p:nvSpPr>
          <p:spPr bwMode="auto">
            <a:xfrm>
              <a:off x="6595488" y="3817640"/>
              <a:ext cx="5966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0.10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21527" name="Rectangle 19"/>
            <p:cNvSpPr>
              <a:spLocks noChangeArrowheads="1"/>
            </p:cNvSpPr>
            <p:nvPr/>
          </p:nvSpPr>
          <p:spPr bwMode="auto">
            <a:xfrm>
              <a:off x="5318287" y="1988840"/>
              <a:ext cx="1958096" cy="685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Cluster Compute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Quadruple XL**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532" name="Line 52"/>
            <p:cNvSpPr>
              <a:spLocks noChangeShapeType="1"/>
            </p:cNvSpPr>
            <p:nvPr/>
          </p:nvSpPr>
          <p:spPr bwMode="auto">
            <a:xfrm>
              <a:off x="6947887" y="267464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1533" name="Line 54"/>
            <p:cNvSpPr>
              <a:spLocks noChangeShapeType="1"/>
            </p:cNvSpPr>
            <p:nvPr/>
          </p:nvSpPr>
          <p:spPr bwMode="auto">
            <a:xfrm>
              <a:off x="5580225" y="267464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8185" y="2034083"/>
            <a:ext cx="1657511" cy="2182257"/>
            <a:chOff x="1734525" y="2034083"/>
            <a:chExt cx="1657511" cy="2182257"/>
          </a:xfrm>
        </p:grpSpPr>
        <p:sp>
          <p:nvSpPr>
            <p:cNvPr id="21526" name="Rectangle 13"/>
            <p:cNvSpPr>
              <a:spLocks noChangeArrowheads="1"/>
            </p:cNvSpPr>
            <p:nvPr/>
          </p:nvSpPr>
          <p:spPr bwMode="auto">
            <a:xfrm>
              <a:off x="1734525" y="2034083"/>
              <a:ext cx="1657511" cy="6699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Standard Reserved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Instances (L-XL</a:t>
              </a:r>
              <a:r>
                <a:rPr lang="en-US" sz="1600" dirty="0" smtClean="0">
                  <a:solidFill>
                    <a:schemeClr val="bg1"/>
                  </a:solidFill>
                </a:rPr>
                <a:t>)*</a:t>
              </a:r>
              <a:endParaRPr lang="en-GB" sz="1600" dirty="0"/>
            </a:p>
          </p:txBody>
        </p:sp>
        <p:sp>
          <p:nvSpPr>
            <p:cNvPr id="21534" name="Line 55"/>
            <p:cNvSpPr>
              <a:spLocks noChangeShapeType="1"/>
            </p:cNvSpPr>
            <p:nvPr/>
          </p:nvSpPr>
          <p:spPr bwMode="auto">
            <a:xfrm>
              <a:off x="2312078" y="2704008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1535" name="Line 56"/>
            <p:cNvSpPr>
              <a:spLocks noChangeShapeType="1"/>
            </p:cNvSpPr>
            <p:nvPr/>
          </p:nvSpPr>
          <p:spPr bwMode="auto">
            <a:xfrm>
              <a:off x="2814484" y="2704008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1536" name="Text Box 57"/>
            <p:cNvSpPr txBox="1">
              <a:spLocks noChangeArrowheads="1"/>
            </p:cNvSpPr>
            <p:nvPr/>
          </p:nvSpPr>
          <p:spPr bwMode="auto">
            <a:xfrm>
              <a:off x="1957817" y="3847008"/>
              <a:ext cx="7136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0.026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21537" name="Text Box 58"/>
            <p:cNvSpPr txBox="1">
              <a:spLocks noChangeArrowheads="1"/>
            </p:cNvSpPr>
            <p:nvPr/>
          </p:nvSpPr>
          <p:spPr bwMode="auto">
            <a:xfrm>
              <a:off x="2599780" y="3847008"/>
              <a:ext cx="7136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0.029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519" name="TextBox 42"/>
          <p:cNvSpPr txBox="1">
            <a:spLocks noChangeArrowheads="1"/>
          </p:cNvSpPr>
          <p:nvPr/>
        </p:nvSpPr>
        <p:spPr bwMode="auto">
          <a:xfrm>
            <a:off x="344488" y="5516563"/>
            <a:ext cx="6465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Notes: </a:t>
            </a:r>
            <a:r>
              <a:rPr lang="en-US" b="1" dirty="0" smtClean="0"/>
              <a:t>a</a:t>
            </a:r>
            <a:r>
              <a:rPr lang="en-US" b="1" dirty="0"/>
              <a:t>. No performance adjustment has been </a:t>
            </a:r>
            <a:r>
              <a:rPr lang="en-US" b="1" dirty="0" smtClean="0"/>
              <a:t>performed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    b</a:t>
            </a:r>
            <a:r>
              <a:rPr lang="en-US" dirty="0"/>
              <a:t>. Networking costs have been excluded in both cases</a:t>
            </a:r>
          </a:p>
          <a:p>
            <a:r>
              <a:rPr lang="en-US" dirty="0"/>
              <a:t>	</a:t>
            </a:r>
            <a:r>
              <a:rPr lang="en-US" dirty="0" smtClean="0"/>
              <a:t>    c</a:t>
            </a:r>
            <a:r>
              <a:rPr lang="en-US" dirty="0"/>
              <a:t>. Storage costs have been </a:t>
            </a:r>
            <a:r>
              <a:rPr lang="en-US" dirty="0" smtClean="0"/>
              <a:t>excluded</a:t>
            </a:r>
            <a:endParaRPr lang="en-US" dirty="0"/>
          </a:p>
        </p:txBody>
      </p:sp>
      <p:sp>
        <p:nvSpPr>
          <p:cNvPr id="36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DD9D01CF-3677-41D4-ACEA-AF13BA24D20D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  <p:sp>
        <p:nvSpPr>
          <p:cNvPr id="34" name="Rounded Rectangle 33"/>
          <p:cNvSpPr/>
          <p:nvPr/>
        </p:nvSpPr>
        <p:spPr>
          <a:xfrm>
            <a:off x="2071670" y="142852"/>
            <a:ext cx="5429288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PERFORMANCE ADJUSTMENTS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e-FISCAL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C00000"/>
                </a:solidFill>
              </a:rPr>
              <a:t>Amazon EC2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0663" y="6369050"/>
            <a:ext cx="2133600" cy="365125"/>
          </a:xfrm>
        </p:spPr>
        <p:txBody>
          <a:bodyPr/>
          <a:lstStyle/>
          <a:p>
            <a:pPr>
              <a:defRPr/>
            </a:pPr>
            <a:fld id="{9DCD4E80-E71D-4F49-B901-F9FA228A097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683568" y="3451209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835150" y="5516563"/>
            <a:ext cx="55546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b="1"/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193704" y="3527409"/>
            <a:ext cx="5950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0.072</a:t>
            </a:r>
            <a:endParaRPr lang="en-US" sz="1400" dirty="0"/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1331640" y="2935272"/>
            <a:ext cx="316738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e-FISCAL findings </a:t>
            </a:r>
            <a:r>
              <a:rPr lang="en-US" dirty="0" smtClean="0">
                <a:solidFill>
                  <a:schemeClr val="bg1"/>
                </a:solidFill>
              </a:rPr>
              <a:t>(median-avg.)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13" name="Rectangle 17"/>
          <p:cNvSpPr>
            <a:spLocks noChangeArrowheads="1"/>
          </p:cNvSpPr>
          <p:nvPr/>
        </p:nvSpPr>
        <p:spPr bwMode="auto">
          <a:xfrm>
            <a:off x="0" y="4259247"/>
            <a:ext cx="8991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*</a:t>
            </a:r>
            <a:r>
              <a:rPr lang="en-US" dirty="0" smtClean="0"/>
              <a:t>Price </a:t>
            </a:r>
            <a:r>
              <a:rPr lang="en-US" dirty="0"/>
              <a:t>for 3-year reserved instances/hour </a:t>
            </a:r>
            <a:r>
              <a:rPr lang="en-US" dirty="0" smtClean="0"/>
              <a:t>transformed </a:t>
            </a:r>
            <a:r>
              <a:rPr lang="en-US" dirty="0"/>
              <a:t>in </a:t>
            </a:r>
            <a:r>
              <a:rPr lang="el-GR" dirty="0"/>
              <a:t>€</a:t>
            </a:r>
            <a:r>
              <a:rPr lang="el-GR" dirty="0" smtClean="0"/>
              <a:t>/</a:t>
            </a:r>
            <a:r>
              <a:rPr lang="en-US" dirty="0" smtClean="0"/>
              <a:t>core </a:t>
            </a:r>
            <a:r>
              <a:rPr lang="en-US" dirty="0"/>
              <a:t>hour  </a:t>
            </a:r>
            <a:endParaRPr lang="en-US" dirty="0" smtClean="0"/>
          </a:p>
          <a:p>
            <a:pPr algn="ctr"/>
            <a:r>
              <a:rPr lang="en-US" dirty="0" smtClean="0"/>
              <a:t>equivalence </a:t>
            </a:r>
            <a:r>
              <a:rPr lang="en-US" dirty="0"/>
              <a:t>based on instance characteristics)</a:t>
            </a:r>
          </a:p>
          <a:p>
            <a:pPr algn="ctr"/>
            <a:r>
              <a:rPr lang="en-US" dirty="0"/>
              <a:t>Based on </a:t>
            </a:r>
            <a:r>
              <a:rPr lang="en-US" dirty="0" smtClean="0"/>
              <a:t>Linux/60</a:t>
            </a:r>
            <a:r>
              <a:rPr lang="en-US" dirty="0"/>
              <a:t>%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 -80</a:t>
            </a:r>
            <a:r>
              <a:rPr lang="en-US" dirty="0"/>
              <a:t>% (</a:t>
            </a:r>
            <a:r>
              <a:rPr lang="en-US" dirty="0">
                <a:solidFill>
                  <a:srgbClr val="FFC000"/>
                </a:solidFill>
              </a:rPr>
              <a:t>yellow</a:t>
            </a:r>
            <a:r>
              <a:rPr lang="en-US" dirty="0"/>
              <a:t>) usage of reserved instances. </a:t>
            </a:r>
          </a:p>
          <a:p>
            <a:pPr algn="ctr"/>
            <a:r>
              <a:rPr lang="en-US" dirty="0"/>
              <a:t>Amazon site accessed on </a:t>
            </a:r>
            <a:r>
              <a:rPr lang="en-US" dirty="0" smtClean="0"/>
              <a:t>15/1/2013,   </a:t>
            </a:r>
            <a:r>
              <a:rPr lang="en-US" dirty="0"/>
              <a:t>1 </a:t>
            </a:r>
            <a:r>
              <a:rPr lang="el-GR" dirty="0"/>
              <a:t>€ = </a:t>
            </a:r>
            <a:r>
              <a:rPr lang="en-US" dirty="0" smtClean="0"/>
              <a:t>$ 1.3327</a:t>
            </a:r>
          </a:p>
          <a:p>
            <a:pPr algn="ctr"/>
            <a:r>
              <a:rPr lang="en-US" dirty="0" smtClean="0"/>
              <a:t>** Price for 1-year reserved instances/hour </a:t>
            </a:r>
            <a:endParaRPr lang="en-US" dirty="0"/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41275" y="1052736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e-FISCAL results compared with </a:t>
            </a:r>
            <a:r>
              <a:rPr lang="en-US" sz="2000" b="1" dirty="0"/>
              <a:t>EC2 reserved </a:t>
            </a:r>
            <a:r>
              <a:rPr lang="en-US" sz="2000" b="1" dirty="0" smtClean="0"/>
              <a:t>instances</a:t>
            </a:r>
            <a:r>
              <a:rPr lang="en-US" sz="2000" dirty="0" smtClean="0"/>
              <a:t> </a:t>
            </a:r>
            <a:r>
              <a:rPr lang="el-GR" sz="2000" dirty="0"/>
              <a:t>(</a:t>
            </a:r>
            <a:r>
              <a:rPr lang="en-US" sz="2000" b="1" dirty="0"/>
              <a:t>all amounts in </a:t>
            </a:r>
            <a:r>
              <a:rPr lang="el-GR" sz="2000" b="1" dirty="0"/>
              <a:t>€</a:t>
            </a:r>
            <a:r>
              <a:rPr lang="el-GR" sz="2000" dirty="0"/>
              <a:t>)</a:t>
            </a:r>
            <a:endParaRPr lang="en-US" sz="2000" dirty="0"/>
          </a:p>
          <a:p>
            <a:pPr algn="ctr"/>
            <a:r>
              <a:rPr lang="en-US" sz="2000" dirty="0"/>
              <a:t>Costs refer to 2011 – Prices refer to </a:t>
            </a:r>
            <a:r>
              <a:rPr lang="en-US" sz="2000" dirty="0" smtClean="0"/>
              <a:t>1/2013</a:t>
            </a:r>
            <a:endParaRPr lang="en-US" sz="2000" dirty="0"/>
          </a:p>
        </p:txBody>
      </p:sp>
      <p:sp>
        <p:nvSpPr>
          <p:cNvPr id="21515" name="Line 44"/>
          <p:cNvSpPr>
            <a:spLocks noChangeShapeType="1"/>
          </p:cNvSpPr>
          <p:nvPr/>
        </p:nvSpPr>
        <p:spPr bwMode="auto">
          <a:xfrm>
            <a:off x="1373163" y="345120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1516" name="Line 47"/>
          <p:cNvSpPr>
            <a:spLocks noChangeShapeType="1"/>
          </p:cNvSpPr>
          <p:nvPr/>
        </p:nvSpPr>
        <p:spPr bwMode="auto">
          <a:xfrm>
            <a:off x="4493741" y="345120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1517" name="Text Box 51"/>
          <p:cNvSpPr txBox="1">
            <a:spLocks noChangeArrowheads="1"/>
          </p:cNvSpPr>
          <p:nvPr/>
        </p:nvSpPr>
        <p:spPr bwMode="auto">
          <a:xfrm>
            <a:off x="1173138" y="3603609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ea typeface="MS PGothic" pitchFamily="34" charset="-128"/>
              </a:rPr>
              <a:t>0.031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30326" y="1988840"/>
            <a:ext cx="1958098" cy="2198132"/>
            <a:chOff x="6646350" y="1988840"/>
            <a:chExt cx="1958098" cy="2198132"/>
          </a:xfrm>
        </p:grpSpPr>
        <p:sp>
          <p:nvSpPr>
            <p:cNvPr id="21522" name="Text Box 15"/>
            <p:cNvSpPr txBox="1">
              <a:spLocks noChangeArrowheads="1"/>
            </p:cNvSpPr>
            <p:nvPr/>
          </p:nvSpPr>
          <p:spPr bwMode="auto">
            <a:xfrm>
              <a:off x="7638281" y="3817640"/>
              <a:ext cx="7136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0.143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523" name="Text Box 53"/>
            <p:cNvSpPr txBox="1">
              <a:spLocks noChangeArrowheads="1"/>
            </p:cNvSpPr>
            <p:nvPr/>
          </p:nvSpPr>
          <p:spPr bwMode="auto">
            <a:xfrm>
              <a:off x="6923318" y="3817640"/>
              <a:ext cx="7136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0.117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21527" name="Rectangle 19"/>
            <p:cNvSpPr>
              <a:spLocks noChangeArrowheads="1"/>
            </p:cNvSpPr>
            <p:nvPr/>
          </p:nvSpPr>
          <p:spPr bwMode="auto">
            <a:xfrm>
              <a:off x="6646350" y="1988840"/>
              <a:ext cx="1958098" cy="685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Cluster Compute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Quadruple XL**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532" name="Line 52"/>
            <p:cNvSpPr>
              <a:spLocks noChangeShapeType="1"/>
            </p:cNvSpPr>
            <p:nvPr/>
          </p:nvSpPr>
          <p:spPr bwMode="auto">
            <a:xfrm>
              <a:off x="7247521" y="267464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1533" name="Line 54"/>
            <p:cNvSpPr>
              <a:spLocks noChangeShapeType="1"/>
            </p:cNvSpPr>
            <p:nvPr/>
          </p:nvSpPr>
          <p:spPr bwMode="auto">
            <a:xfrm>
              <a:off x="7947455" y="267464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03007" y="2060443"/>
            <a:ext cx="1956825" cy="2097813"/>
            <a:chOff x="1103007" y="2060443"/>
            <a:chExt cx="1956825" cy="2097813"/>
          </a:xfrm>
        </p:grpSpPr>
        <p:sp>
          <p:nvSpPr>
            <p:cNvPr id="21526" name="Rectangle 13"/>
            <p:cNvSpPr>
              <a:spLocks noChangeArrowheads="1"/>
            </p:cNvSpPr>
            <p:nvPr/>
          </p:nvSpPr>
          <p:spPr bwMode="auto">
            <a:xfrm>
              <a:off x="1416257" y="2060443"/>
              <a:ext cx="1643575" cy="6286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Standard Reserved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Instances (L-XL</a:t>
              </a:r>
              <a:r>
                <a:rPr lang="en-US" sz="1600" dirty="0" smtClean="0">
                  <a:solidFill>
                    <a:schemeClr val="bg1"/>
                  </a:solidFill>
                </a:rPr>
                <a:t>)*</a:t>
              </a:r>
              <a:endParaRPr lang="en-GB" sz="1600" dirty="0"/>
            </a:p>
          </p:txBody>
        </p:sp>
        <p:sp>
          <p:nvSpPr>
            <p:cNvPr id="21534" name="Line 55"/>
            <p:cNvSpPr>
              <a:spLocks noChangeShapeType="1"/>
            </p:cNvSpPr>
            <p:nvPr/>
          </p:nvSpPr>
          <p:spPr bwMode="auto">
            <a:xfrm>
              <a:off x="1477309" y="268909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1535" name="Line 56"/>
            <p:cNvSpPr>
              <a:spLocks noChangeShapeType="1"/>
            </p:cNvSpPr>
            <p:nvPr/>
          </p:nvSpPr>
          <p:spPr bwMode="auto">
            <a:xfrm>
              <a:off x="2125715" y="268909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1536" name="Text Box 57"/>
            <p:cNvSpPr txBox="1">
              <a:spLocks noChangeArrowheads="1"/>
            </p:cNvSpPr>
            <p:nvPr/>
          </p:nvSpPr>
          <p:spPr bwMode="auto">
            <a:xfrm>
              <a:off x="1103007" y="3779706"/>
              <a:ext cx="7136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0.033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21537" name="Text Box 58"/>
            <p:cNvSpPr txBox="1">
              <a:spLocks noChangeArrowheads="1"/>
            </p:cNvSpPr>
            <p:nvPr/>
          </p:nvSpPr>
          <p:spPr bwMode="auto">
            <a:xfrm>
              <a:off x="1823087" y="3788924"/>
              <a:ext cx="7136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0.037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519" name="TextBox 42"/>
          <p:cNvSpPr txBox="1">
            <a:spLocks noChangeArrowheads="1"/>
          </p:cNvSpPr>
          <p:nvPr/>
        </p:nvSpPr>
        <p:spPr bwMode="auto">
          <a:xfrm>
            <a:off x="0" y="528638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Notes: </a:t>
            </a:r>
            <a:r>
              <a:rPr lang="en-US" b="1" dirty="0" smtClean="0"/>
              <a:t>a</a:t>
            </a:r>
            <a:r>
              <a:rPr lang="en-US" b="1" dirty="0"/>
              <a:t>. </a:t>
            </a:r>
            <a:r>
              <a:rPr lang="en-US" b="1" dirty="0" smtClean="0"/>
              <a:t>Performance </a:t>
            </a:r>
            <a:r>
              <a:rPr lang="en-US" b="1" dirty="0"/>
              <a:t>adjustment has been </a:t>
            </a:r>
            <a:r>
              <a:rPr lang="en-US" b="1" dirty="0" smtClean="0"/>
              <a:t>performed</a:t>
            </a:r>
          </a:p>
          <a:p>
            <a:r>
              <a:rPr lang="en-US" b="1" dirty="0" smtClean="0"/>
              <a:t>             (Standard L-XL  27% / Cluster Compute Quadruple XL 43%) 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     b</a:t>
            </a:r>
            <a:r>
              <a:rPr lang="en-US" dirty="0"/>
              <a:t>. Networking costs have been excluded in both cases</a:t>
            </a:r>
          </a:p>
          <a:p>
            <a:r>
              <a:rPr lang="en-US" dirty="0"/>
              <a:t>	</a:t>
            </a:r>
            <a:r>
              <a:rPr lang="en-US" dirty="0" smtClean="0"/>
              <a:t>     c</a:t>
            </a:r>
            <a:r>
              <a:rPr lang="en-US" dirty="0"/>
              <a:t>. Storage costs have been excluded also</a:t>
            </a:r>
          </a:p>
        </p:txBody>
      </p:sp>
      <p:sp>
        <p:nvSpPr>
          <p:cNvPr id="36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91FD4BB-157E-4EE0-B2CF-649D512F0D61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  <p:sp>
        <p:nvSpPr>
          <p:cNvPr id="28" name="Rounded Rectangle 27"/>
          <p:cNvSpPr/>
          <p:nvPr/>
        </p:nvSpPr>
        <p:spPr>
          <a:xfrm>
            <a:off x="2071670" y="142852"/>
            <a:ext cx="5429288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DEGRADATION INCLUDED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0825" y="1282700"/>
            <a:ext cx="3951288" cy="1630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Verdana" charset="0"/>
                <a:ea typeface="MS PGothic" charset="0"/>
              </a:rPr>
              <a:t>It</a:t>
            </a:r>
            <a:r>
              <a:rPr lang="ja-JP" altLang="en-US" dirty="0">
                <a:latin typeface="Verdana" charset="0"/>
              </a:rPr>
              <a:t>’</a:t>
            </a:r>
            <a:r>
              <a:rPr lang="en-US" altLang="ja-JP" dirty="0">
                <a:latin typeface="Verdana" charset="0"/>
              </a:rPr>
              <a:t>s all about knowing the costs..</a:t>
            </a:r>
            <a:endParaRPr lang="en-US" dirty="0">
              <a:latin typeface="Verdana" charset="0"/>
              <a:ea typeface="MS PGothic" charset="0"/>
            </a:endParaRPr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FD1399B-355F-4368-B06D-70892B091494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0061234F-EA84-4832-872A-C3C801F6A4F0}" type="slidenum">
              <a:rPr lang="en-GB" sz="1400"/>
              <a:pPr eaLnBrk="1" hangingPunct="1">
                <a:defRPr/>
              </a:pPr>
              <a:t>2</a:t>
            </a:fld>
            <a:endParaRPr lang="en-GB" sz="140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27088" y="3141663"/>
            <a:ext cx="40322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600">
                <a:solidFill>
                  <a:schemeClr val="tx2"/>
                </a:solidFill>
              </a:rPr>
              <a:t>…their composition..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23850" y="4627563"/>
            <a:ext cx="40322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600" dirty="0">
                <a:solidFill>
                  <a:schemeClr val="tx2"/>
                </a:solidFill>
              </a:rPr>
              <a:t>…and putting </a:t>
            </a:r>
            <a:r>
              <a:rPr lang="fi-FI" sz="3600" dirty="0" smtClean="0">
                <a:solidFill>
                  <a:schemeClr val="tx2"/>
                </a:solidFill>
              </a:rPr>
              <a:t>them </a:t>
            </a:r>
            <a:r>
              <a:rPr lang="fi-FI" sz="3600" dirty="0">
                <a:solidFill>
                  <a:schemeClr val="tx2"/>
                </a:solidFill>
              </a:rPr>
              <a:t>in context!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2" name="Picture 1" descr="Slice-botto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886325"/>
            <a:ext cx="403225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lice-midd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54300"/>
            <a:ext cx="40163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ce-t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52513"/>
            <a:ext cx="40163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4"/>
          <p:cNvSpPr txBox="1">
            <a:spLocks noChangeArrowheads="1"/>
          </p:cNvSpPr>
          <p:nvPr/>
        </p:nvSpPr>
        <p:spPr bwMode="auto">
          <a:xfrm>
            <a:off x="1236663" y="304800"/>
            <a:ext cx="76533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ea typeface="MS PGothic" pitchFamily="34" charset="-128"/>
              </a:rPr>
              <a:t>Financial Study for Sustainable Computing e-Infrastructures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e-FISCAL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C00000"/>
                </a:solidFill>
              </a:rPr>
              <a:t>Amazon EC2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22531" name="Rectangle 17"/>
          <p:cNvSpPr>
            <a:spLocks noChangeArrowheads="1"/>
          </p:cNvSpPr>
          <p:nvPr/>
        </p:nvSpPr>
        <p:spPr bwMode="auto">
          <a:xfrm>
            <a:off x="0" y="4465638"/>
            <a:ext cx="8991600" cy="103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*Price for </a:t>
            </a:r>
            <a:r>
              <a:rPr lang="en-US" dirty="0"/>
              <a:t>instances/hour </a:t>
            </a:r>
            <a:r>
              <a:rPr lang="en-US" dirty="0" smtClean="0"/>
              <a:t>transformed </a:t>
            </a:r>
            <a:r>
              <a:rPr lang="en-US" dirty="0"/>
              <a:t>in </a:t>
            </a:r>
            <a:r>
              <a:rPr lang="el-GR" dirty="0"/>
              <a:t>€</a:t>
            </a:r>
            <a:r>
              <a:rPr lang="el-GR" dirty="0" smtClean="0"/>
              <a:t>/</a:t>
            </a:r>
            <a:r>
              <a:rPr lang="en-US" dirty="0" smtClean="0"/>
              <a:t>core </a:t>
            </a:r>
            <a:r>
              <a:rPr lang="en-US" dirty="0"/>
              <a:t>hour 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equivalence based on instance characteristics)</a:t>
            </a:r>
          </a:p>
          <a:p>
            <a:pPr algn="ctr"/>
            <a:r>
              <a:rPr lang="en-US" dirty="0"/>
              <a:t>Based on </a:t>
            </a:r>
            <a:r>
              <a:rPr lang="en-US" dirty="0" smtClean="0"/>
              <a:t>Linux</a:t>
            </a:r>
            <a:endParaRPr lang="en-US" dirty="0"/>
          </a:p>
          <a:p>
            <a:pPr algn="ctr"/>
            <a:r>
              <a:rPr lang="en-US" dirty="0"/>
              <a:t>Amazon site accessed on </a:t>
            </a:r>
            <a:r>
              <a:rPr lang="en-US" dirty="0" smtClean="0"/>
              <a:t>15/1/2013, $ 1.3327</a:t>
            </a:r>
            <a:endParaRPr lang="en-US" dirty="0"/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41275" y="1052736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e-FISCAL results compared with </a:t>
            </a:r>
            <a:r>
              <a:rPr lang="en-US" sz="2000" b="1" dirty="0"/>
              <a:t>EC2 on-demand </a:t>
            </a:r>
            <a:r>
              <a:rPr lang="en-US" sz="2000" b="1" dirty="0" smtClean="0"/>
              <a:t>instances</a:t>
            </a:r>
            <a:r>
              <a:rPr lang="en-US" sz="2000" dirty="0" smtClean="0"/>
              <a:t> </a:t>
            </a:r>
            <a:r>
              <a:rPr lang="el-GR" sz="2000" dirty="0"/>
              <a:t>(</a:t>
            </a:r>
            <a:r>
              <a:rPr lang="en-US" sz="2000" b="1" dirty="0"/>
              <a:t>all amounts in </a:t>
            </a:r>
            <a:r>
              <a:rPr lang="el-GR" sz="2000" b="1" dirty="0"/>
              <a:t>€</a:t>
            </a:r>
            <a:r>
              <a:rPr lang="el-GR" sz="2000" dirty="0"/>
              <a:t>)</a:t>
            </a:r>
            <a:endParaRPr lang="en-US" sz="2000" dirty="0"/>
          </a:p>
          <a:p>
            <a:pPr algn="ctr"/>
            <a:r>
              <a:rPr lang="en-US" sz="2000" dirty="0"/>
              <a:t>Costs refer to 2011 – Prices refer to </a:t>
            </a:r>
            <a:r>
              <a:rPr lang="en-US" sz="2000" dirty="0" smtClean="0"/>
              <a:t>1/2013</a:t>
            </a:r>
            <a:endParaRPr lang="en-US" sz="2000" dirty="0"/>
          </a:p>
        </p:txBody>
      </p:sp>
      <p:sp>
        <p:nvSpPr>
          <p:cNvPr id="22533" name="Slide Number Placeholder 5"/>
          <p:cNvSpPr txBox="1">
            <a:spLocks noGrp="1"/>
          </p:cNvSpPr>
          <p:nvPr/>
        </p:nvSpPr>
        <p:spPr bwMode="auto">
          <a:xfrm>
            <a:off x="6553200" y="64484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6BAB67A-F04A-431E-94D5-BB588F6CB608}" type="slidenum">
              <a:rPr lang="en-US" sz="1200">
                <a:ea typeface="MS PGothic" pitchFamily="34" charset="-128"/>
              </a:rPr>
              <a:pPr algn="r"/>
              <a:t>20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22547" name="Text Box 11"/>
          <p:cNvSpPr txBox="1">
            <a:spLocks noChangeArrowheads="1"/>
          </p:cNvSpPr>
          <p:nvPr/>
        </p:nvSpPr>
        <p:spPr bwMode="auto">
          <a:xfrm>
            <a:off x="5132388" y="2339032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22542" name="TextBox 64"/>
          <p:cNvSpPr txBox="1">
            <a:spLocks noChangeArrowheads="1"/>
          </p:cNvSpPr>
          <p:nvPr/>
        </p:nvSpPr>
        <p:spPr bwMode="auto">
          <a:xfrm>
            <a:off x="344488" y="5516563"/>
            <a:ext cx="6465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Notes: 	a. No performance adjustment has been </a:t>
            </a:r>
            <a:r>
              <a:rPr lang="en-US" b="1" dirty="0" smtClean="0"/>
              <a:t>performed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         b</a:t>
            </a:r>
            <a:r>
              <a:rPr lang="en-US" dirty="0"/>
              <a:t>. Networking costs have been excluded in both cases</a:t>
            </a:r>
          </a:p>
          <a:p>
            <a:r>
              <a:rPr lang="en-US" dirty="0"/>
              <a:t>	</a:t>
            </a:r>
            <a:r>
              <a:rPr lang="en-US" dirty="0" smtClean="0"/>
              <a:t>         c</a:t>
            </a:r>
            <a:r>
              <a:rPr lang="en-US" dirty="0"/>
              <a:t>. Storage costs have been excluded also</a:t>
            </a:r>
          </a:p>
        </p:txBody>
      </p:sp>
      <p:sp>
        <p:nvSpPr>
          <p:cNvPr id="2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48425"/>
            <a:ext cx="21336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3AAC608-E088-4BA0-9CDD-D3AA377A2FFA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213" y="6448425"/>
            <a:ext cx="338455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2071670" y="142852"/>
            <a:ext cx="5429288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PERFORMANCE ADJUSTMENTS </a:t>
            </a:r>
            <a:endParaRPr lang="el-GR" dirty="0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679648" y="346600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211960" y="3542208"/>
            <a:ext cx="5950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0.072</a:t>
            </a:r>
            <a:endParaRPr lang="en-US" sz="1400" dirty="0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352725" y="2950071"/>
            <a:ext cx="314726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e-FISCAL findings </a:t>
            </a:r>
            <a:r>
              <a:rPr lang="en-US" dirty="0" smtClean="0">
                <a:solidFill>
                  <a:schemeClr val="bg1"/>
                </a:solidFill>
              </a:rPr>
              <a:t>(median-avg.)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>
            <a:off x="1387649" y="346600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" name="Line 47"/>
          <p:cNvSpPr>
            <a:spLocks noChangeShapeType="1"/>
          </p:cNvSpPr>
          <p:nvPr/>
        </p:nvSpPr>
        <p:spPr bwMode="auto">
          <a:xfrm>
            <a:off x="4511997" y="346600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1187624" y="3618408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ea typeface="MS PGothic" pitchFamily="34" charset="-128"/>
              </a:rPr>
              <a:t>0.031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4168" y="2033290"/>
            <a:ext cx="1958096" cy="2259250"/>
            <a:chOff x="6718360" y="2033290"/>
            <a:chExt cx="1958096" cy="2259250"/>
          </a:xfrm>
        </p:grpSpPr>
        <p:sp>
          <p:nvSpPr>
            <p:cNvPr id="22554" name="Text Box 38"/>
            <p:cNvSpPr txBox="1">
              <a:spLocks noChangeArrowheads="1"/>
            </p:cNvSpPr>
            <p:nvPr/>
          </p:nvSpPr>
          <p:spPr bwMode="auto">
            <a:xfrm>
              <a:off x="7951788" y="3923208"/>
              <a:ext cx="7136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0.122</a:t>
              </a:r>
              <a:endParaRPr lang="en-US" b="1" dirty="0"/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6718360" y="2033290"/>
              <a:ext cx="1958096" cy="6413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Cluster Compute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Quadruple XL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Line 52"/>
            <p:cNvSpPr>
              <a:spLocks noChangeShapeType="1"/>
            </p:cNvSpPr>
            <p:nvPr/>
          </p:nvSpPr>
          <p:spPr bwMode="auto">
            <a:xfrm>
              <a:off x="8347960" y="267464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71800" y="2060848"/>
            <a:ext cx="1771731" cy="2186449"/>
            <a:chOff x="4096413" y="2034083"/>
            <a:chExt cx="1771731" cy="2186449"/>
          </a:xfrm>
        </p:grpSpPr>
        <p:sp>
          <p:nvSpPr>
            <p:cNvPr id="22552" name="Text Box 36"/>
            <p:cNvSpPr txBox="1">
              <a:spLocks noChangeArrowheads="1"/>
            </p:cNvSpPr>
            <p:nvPr/>
          </p:nvSpPr>
          <p:spPr bwMode="auto">
            <a:xfrm>
              <a:off x="4788024" y="3851200"/>
              <a:ext cx="7136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0.064</a:t>
              </a:r>
              <a:endParaRPr lang="en-US" b="1" dirty="0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4096413" y="2034083"/>
              <a:ext cx="1771731" cy="6699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Standard </a:t>
              </a:r>
              <a:r>
                <a:rPr lang="en-US" sz="1600" dirty="0" smtClean="0">
                  <a:solidFill>
                    <a:schemeClr val="bg1"/>
                  </a:solidFill>
                </a:rPr>
                <a:t>on demand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Instances (L-XL</a:t>
              </a:r>
              <a:r>
                <a:rPr lang="en-US" sz="1600" dirty="0" smtClean="0">
                  <a:solidFill>
                    <a:schemeClr val="bg1"/>
                  </a:solidFill>
                </a:rPr>
                <a:t>)*</a:t>
              </a:r>
              <a:endParaRPr lang="en-GB" sz="1600" dirty="0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5176372" y="2704008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e-FISCAL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C00000"/>
                </a:solidFill>
              </a:rPr>
              <a:t>Amazon EC2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22531" name="Rectangle 17"/>
          <p:cNvSpPr>
            <a:spLocks noChangeArrowheads="1"/>
          </p:cNvSpPr>
          <p:nvPr/>
        </p:nvSpPr>
        <p:spPr bwMode="auto">
          <a:xfrm>
            <a:off x="0" y="4187809"/>
            <a:ext cx="8991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*Price </a:t>
            </a:r>
            <a:r>
              <a:rPr lang="en-US" dirty="0"/>
              <a:t>for instances/hour </a:t>
            </a:r>
            <a:r>
              <a:rPr lang="en-US" dirty="0" smtClean="0"/>
              <a:t>transformed </a:t>
            </a:r>
            <a:r>
              <a:rPr lang="en-US" dirty="0"/>
              <a:t>in </a:t>
            </a:r>
            <a:r>
              <a:rPr lang="el-GR" dirty="0"/>
              <a:t>€</a:t>
            </a:r>
            <a:r>
              <a:rPr lang="el-GR" dirty="0" smtClean="0"/>
              <a:t>/</a:t>
            </a:r>
            <a:r>
              <a:rPr lang="en-US" dirty="0" smtClean="0"/>
              <a:t>core </a:t>
            </a:r>
            <a:r>
              <a:rPr lang="en-US" dirty="0"/>
              <a:t>hour 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/>
              <a:t>(equivalence based on instance characteristics)</a:t>
            </a:r>
          </a:p>
          <a:p>
            <a:pPr algn="ctr"/>
            <a:r>
              <a:rPr lang="en-US" dirty="0"/>
              <a:t>Based on </a:t>
            </a:r>
            <a:r>
              <a:rPr lang="en-US" dirty="0" smtClean="0"/>
              <a:t>Linux</a:t>
            </a:r>
            <a:endParaRPr lang="en-US" dirty="0"/>
          </a:p>
          <a:p>
            <a:pPr algn="ctr"/>
            <a:r>
              <a:rPr lang="en-US" dirty="0"/>
              <a:t>Amazon site accessed on </a:t>
            </a:r>
            <a:r>
              <a:rPr lang="en-US" dirty="0" smtClean="0"/>
              <a:t>15/1/2013, $ 1.3327</a:t>
            </a:r>
            <a:endParaRPr lang="en-US" dirty="0"/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41275" y="1071546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e-FISCAL results compared with </a:t>
            </a:r>
            <a:r>
              <a:rPr lang="en-US" sz="2000" b="1" dirty="0"/>
              <a:t>EC2 on-demand </a:t>
            </a:r>
            <a:r>
              <a:rPr lang="en-US" sz="2000" b="1" dirty="0" smtClean="0"/>
              <a:t>instances</a:t>
            </a:r>
            <a:r>
              <a:rPr lang="en-US" sz="2000" dirty="0" smtClean="0"/>
              <a:t> </a:t>
            </a:r>
            <a:r>
              <a:rPr lang="el-GR" sz="2000" dirty="0"/>
              <a:t>(</a:t>
            </a:r>
            <a:r>
              <a:rPr lang="en-US" sz="2000" b="1" dirty="0"/>
              <a:t>all amounts in </a:t>
            </a:r>
            <a:r>
              <a:rPr lang="el-GR" sz="2000" b="1" dirty="0"/>
              <a:t>€</a:t>
            </a:r>
            <a:r>
              <a:rPr lang="el-GR" sz="2000" dirty="0"/>
              <a:t>)</a:t>
            </a:r>
            <a:endParaRPr lang="en-US" sz="2000" dirty="0"/>
          </a:p>
          <a:p>
            <a:pPr algn="ctr"/>
            <a:r>
              <a:rPr lang="en-US" sz="2000" dirty="0"/>
              <a:t>Costs refer to 2011 – Prices refer to </a:t>
            </a:r>
            <a:r>
              <a:rPr lang="en-US" sz="2000" dirty="0" smtClean="0"/>
              <a:t>1/2013</a:t>
            </a:r>
            <a:endParaRPr lang="en-US" sz="2000" dirty="0"/>
          </a:p>
        </p:txBody>
      </p:sp>
      <p:sp>
        <p:nvSpPr>
          <p:cNvPr id="22533" name="Slide Number Placeholder 5"/>
          <p:cNvSpPr txBox="1">
            <a:spLocks noGrp="1"/>
          </p:cNvSpPr>
          <p:nvPr/>
        </p:nvSpPr>
        <p:spPr bwMode="auto">
          <a:xfrm>
            <a:off x="6553200" y="64484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6BAB67A-F04A-431E-94D5-BB588F6CB608}" type="slidenum">
              <a:rPr lang="en-US" sz="1200">
                <a:ea typeface="MS PGothic" pitchFamily="34" charset="-128"/>
              </a:rPr>
              <a:pPr algn="r"/>
              <a:t>21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22542" name="TextBox 64"/>
          <p:cNvSpPr txBox="1">
            <a:spLocks noChangeArrowheads="1"/>
          </p:cNvSpPr>
          <p:nvPr/>
        </p:nvSpPr>
        <p:spPr bwMode="auto">
          <a:xfrm>
            <a:off x="214282" y="5214950"/>
            <a:ext cx="8656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Notes: </a:t>
            </a:r>
            <a:r>
              <a:rPr lang="en-US" b="1" dirty="0" smtClean="0"/>
              <a:t>a. Performance adjustment has been performed</a:t>
            </a:r>
          </a:p>
          <a:p>
            <a:r>
              <a:rPr lang="en-US" b="1" dirty="0" smtClean="0"/>
              <a:t>                 (</a:t>
            </a:r>
            <a:r>
              <a:rPr lang="en-US" b="1" dirty="0" smtClean="0">
                <a:solidFill>
                  <a:srgbClr val="FF0000"/>
                </a:solidFill>
              </a:rPr>
              <a:t>Standard L-XL  27% / Cluster Compute Quadruple XL 43%)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</a:t>
            </a:r>
            <a:r>
              <a:rPr lang="en-US" dirty="0" smtClean="0"/>
              <a:t>     b</a:t>
            </a:r>
            <a:r>
              <a:rPr lang="en-US" dirty="0"/>
              <a:t>. Networking costs have been excluded in both cases</a:t>
            </a:r>
          </a:p>
          <a:p>
            <a:r>
              <a:rPr lang="en-US" dirty="0"/>
              <a:t>	</a:t>
            </a:r>
            <a:r>
              <a:rPr lang="en-US" dirty="0" smtClean="0"/>
              <a:t>     c</a:t>
            </a:r>
            <a:r>
              <a:rPr lang="en-US" dirty="0"/>
              <a:t>. Storage costs have been excluded also</a:t>
            </a:r>
          </a:p>
        </p:txBody>
      </p:sp>
      <p:sp>
        <p:nvSpPr>
          <p:cNvPr id="2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48425"/>
            <a:ext cx="21336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FF63EB33-34E4-401C-AEEB-CC9D2249DF1E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213" y="6448425"/>
            <a:ext cx="338455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2071670" y="142852"/>
            <a:ext cx="5429288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DEGRADATION INCLUDED</a:t>
            </a:r>
            <a:endParaRPr lang="el-GR" dirty="0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683568" y="3435040"/>
            <a:ext cx="7293619" cy="161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193704" y="3527409"/>
            <a:ext cx="5950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0.072</a:t>
            </a:r>
            <a:endParaRPr lang="en-US" sz="1400" dirty="0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331640" y="2935272"/>
            <a:ext cx="316738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e-FISCAL findings </a:t>
            </a:r>
            <a:r>
              <a:rPr lang="en-US" dirty="0" smtClean="0">
                <a:solidFill>
                  <a:schemeClr val="bg1"/>
                </a:solidFill>
              </a:rPr>
              <a:t>(median-avg.)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1373163" y="345120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1" name="Line 47"/>
          <p:cNvSpPr>
            <a:spLocks noChangeShapeType="1"/>
          </p:cNvSpPr>
          <p:nvPr/>
        </p:nvSpPr>
        <p:spPr bwMode="auto">
          <a:xfrm>
            <a:off x="4493741" y="345120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1173138" y="3603609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ea typeface="MS PGothic" pitchFamily="34" charset="-128"/>
              </a:rPr>
              <a:t>0.031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84368" y="2060848"/>
            <a:ext cx="1248745" cy="2105254"/>
            <a:chOff x="7884368" y="2060848"/>
            <a:chExt cx="1248745" cy="2105254"/>
          </a:xfrm>
        </p:grpSpPr>
        <p:sp>
          <p:nvSpPr>
            <p:cNvPr id="22553" name="Line 37"/>
            <p:cNvSpPr>
              <a:spLocks noChangeShapeType="1"/>
            </p:cNvSpPr>
            <p:nvPr/>
          </p:nvSpPr>
          <p:spPr bwMode="auto">
            <a:xfrm>
              <a:off x="8747495" y="2376219"/>
              <a:ext cx="969" cy="1484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554" name="Text Box 38"/>
            <p:cNvSpPr txBox="1">
              <a:spLocks noChangeArrowheads="1"/>
            </p:cNvSpPr>
            <p:nvPr/>
          </p:nvSpPr>
          <p:spPr bwMode="auto">
            <a:xfrm>
              <a:off x="8394129" y="3796770"/>
              <a:ext cx="7136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0.174</a:t>
              </a:r>
              <a:endParaRPr lang="en-US" b="1" dirty="0"/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7884368" y="2060848"/>
              <a:ext cx="1248745" cy="685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Cluster Compute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Quadruple XL**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Line 4"/>
          <p:cNvSpPr>
            <a:spLocks noChangeShapeType="1"/>
          </p:cNvSpPr>
          <p:nvPr/>
        </p:nvSpPr>
        <p:spPr bwMode="auto">
          <a:xfrm flipV="1">
            <a:off x="7977187" y="3438509"/>
            <a:ext cx="539937" cy="654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 flipV="1">
            <a:off x="8471062" y="3435397"/>
            <a:ext cx="537195" cy="63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4" name="Group 3"/>
          <p:cNvGrpSpPr/>
          <p:nvPr/>
        </p:nvGrpSpPr>
        <p:grpSpPr>
          <a:xfrm>
            <a:off x="4530869" y="2060848"/>
            <a:ext cx="1625307" cy="2101601"/>
            <a:chOff x="6115045" y="2060848"/>
            <a:chExt cx="1625307" cy="2101601"/>
          </a:xfrm>
        </p:grpSpPr>
        <p:sp>
          <p:nvSpPr>
            <p:cNvPr id="22552" name="Text Box 36"/>
            <p:cNvSpPr txBox="1">
              <a:spLocks noChangeArrowheads="1"/>
            </p:cNvSpPr>
            <p:nvPr/>
          </p:nvSpPr>
          <p:spPr bwMode="auto">
            <a:xfrm>
              <a:off x="6660232" y="3793117"/>
              <a:ext cx="7136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0.081</a:t>
              </a:r>
              <a:endParaRPr lang="en-US" b="1" dirty="0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>
              <a:off x="6992787" y="2348880"/>
              <a:ext cx="969" cy="1484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6115045" y="2060848"/>
              <a:ext cx="1625307" cy="685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Standard Reserved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Instances (L-XL</a:t>
              </a:r>
              <a:r>
                <a:rPr lang="en-US" sz="1600" dirty="0" smtClean="0">
                  <a:solidFill>
                    <a:schemeClr val="bg1"/>
                  </a:solidFill>
                </a:rPr>
                <a:t>)*</a:t>
              </a:r>
              <a:endParaRPr lang="en-GB" sz="16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625B-264C-4E23-B484-A90D4BFBFE32}" type="datetime1">
              <a:rPr lang="en-GB" smtClean="0"/>
              <a:t>28/01/2013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e-FISCAL Final Workshop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pPr/>
              <a:t>22</a:t>
            </a:fld>
            <a:endParaRPr lang="el-GR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32657233"/>
              </p:ext>
            </p:extLst>
          </p:nvPr>
        </p:nvGraphicFramePr>
        <p:xfrm>
          <a:off x="457201" y="980728"/>
          <a:ext cx="812720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035252" y="1988840"/>
            <a:ext cx="42854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e-FISCAL median at 30%</a:t>
            </a:r>
            <a:r>
              <a:rPr lang="en-US" dirty="0" smtClean="0"/>
              <a:t>=EC2 on demand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e-FISCAL median at 40%</a:t>
            </a:r>
            <a:r>
              <a:rPr lang="en-US" dirty="0" smtClean="0"/>
              <a:t>=1year EC2@60%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e-FISCAL </a:t>
            </a:r>
            <a:r>
              <a:rPr lang="en-US" dirty="0" smtClean="0">
                <a:solidFill>
                  <a:schemeClr val="accent6"/>
                </a:solidFill>
              </a:rPr>
              <a:t>median at 50</a:t>
            </a:r>
            <a:r>
              <a:rPr lang="en-US" dirty="0">
                <a:solidFill>
                  <a:schemeClr val="accent6"/>
                </a:solidFill>
              </a:rPr>
              <a:t>%</a:t>
            </a:r>
            <a:r>
              <a:rPr lang="en-US" dirty="0"/>
              <a:t>=1year </a:t>
            </a:r>
            <a:r>
              <a:rPr lang="en-US" dirty="0" smtClean="0"/>
              <a:t>EC2@80% </a:t>
            </a:r>
            <a:endParaRPr lang="el-GR" dirty="0"/>
          </a:p>
        </p:txBody>
      </p:sp>
      <p:sp>
        <p:nvSpPr>
          <p:cNvPr id="8" name="Rounded Rectangle 7"/>
          <p:cNvSpPr/>
          <p:nvPr/>
        </p:nvSpPr>
        <p:spPr>
          <a:xfrm>
            <a:off x="3124200" y="3174152"/>
            <a:ext cx="41965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e-FISCAL average at 55%</a:t>
            </a:r>
            <a:r>
              <a:rPr lang="en-US" dirty="0" smtClean="0"/>
              <a:t>=EC2 on demand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e-FISCAL average at 75%</a:t>
            </a:r>
            <a:r>
              <a:rPr lang="en-US" dirty="0" smtClean="0"/>
              <a:t>=1year EC2@60%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e-FISCAL </a:t>
            </a:r>
            <a:r>
              <a:rPr lang="en-US" dirty="0" smtClean="0">
                <a:solidFill>
                  <a:srgbClr val="FFFF00"/>
                </a:solidFill>
              </a:rPr>
              <a:t>average at 90%</a:t>
            </a:r>
            <a:r>
              <a:rPr lang="en-US" dirty="0" smtClean="0"/>
              <a:t>=</a:t>
            </a:r>
            <a:r>
              <a:rPr lang="en-US" dirty="0"/>
              <a:t>1year </a:t>
            </a:r>
            <a:r>
              <a:rPr lang="en-US" dirty="0" smtClean="0"/>
              <a:t>EC2@80% </a:t>
            </a:r>
            <a:endParaRPr lang="el-G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In-house </a:t>
            </a:r>
            <a:r>
              <a:rPr lang="en-US" dirty="0" smtClean="0"/>
              <a:t>utilization </a:t>
            </a:r>
            <a:r>
              <a:rPr lang="en-US" dirty="0" smtClean="0"/>
              <a:t>vs. </a:t>
            </a:r>
            <a:r>
              <a:rPr lang="en-US" dirty="0" smtClean="0">
                <a:solidFill>
                  <a:srgbClr val="C00000"/>
                </a:solidFill>
              </a:rPr>
              <a:t>Amazon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82F-2AB7-4BC4-91E8-685C9D2087EC}" type="datetime1">
              <a:rPr lang="en-GB" smtClean="0"/>
              <a:t>28/01/2013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e-FISCAL Final Workshop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pPr/>
              <a:t>23</a:t>
            </a:fld>
            <a:endParaRPr lang="el-GR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91834245"/>
              </p:ext>
            </p:extLst>
          </p:nvPr>
        </p:nvGraphicFramePr>
        <p:xfrm>
          <a:off x="457200" y="1052736"/>
          <a:ext cx="7889529" cy="527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411760" y="1988840"/>
            <a:ext cx="42866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e-FISCAL median at 60%~</a:t>
            </a:r>
            <a:r>
              <a:rPr lang="en-US" dirty="0" smtClean="0"/>
              <a:t>3year EC2@60%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e-FISCAL </a:t>
            </a:r>
            <a:r>
              <a:rPr lang="en-US" dirty="0" smtClean="0">
                <a:solidFill>
                  <a:schemeClr val="accent6"/>
                </a:solidFill>
              </a:rPr>
              <a:t>median at 70</a:t>
            </a:r>
            <a:r>
              <a:rPr lang="en-US" dirty="0" smtClean="0">
                <a:solidFill>
                  <a:schemeClr val="accent6"/>
                </a:solidFill>
              </a:rPr>
              <a:t>%=</a:t>
            </a:r>
            <a:r>
              <a:rPr lang="en-US" dirty="0" smtClean="0"/>
              <a:t>3year EC2@80% 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2411760" y="2852936"/>
            <a:ext cx="4251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e-FISCAL average @100%</a:t>
            </a:r>
            <a:r>
              <a:rPr lang="en-US" dirty="0" smtClean="0"/>
              <a:t>  always &gt; </a:t>
            </a:r>
          </a:p>
          <a:p>
            <a:pPr algn="ctr"/>
            <a:r>
              <a:rPr lang="en-US" dirty="0" smtClean="0"/>
              <a:t>3year EC2@60% or 80%</a:t>
            </a:r>
            <a:endParaRPr lang="el-G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In-house</a:t>
            </a:r>
            <a:r>
              <a:rPr lang="en-US" dirty="0" smtClean="0"/>
              <a:t> utilization </a:t>
            </a:r>
            <a:r>
              <a:rPr lang="en-US" dirty="0" smtClean="0"/>
              <a:t>vs. </a:t>
            </a:r>
            <a:r>
              <a:rPr lang="en-US" dirty="0" smtClean="0">
                <a:solidFill>
                  <a:srgbClr val="C00000"/>
                </a:solidFill>
              </a:rPr>
              <a:t>Amazon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FFF0-F148-4E60-928D-ED33B5EA7D55}" type="datetime1">
              <a:rPr lang="en-GB" smtClean="0"/>
              <a:t>28/01/2013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e-FISCAL Final Workshop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pPr/>
              <a:t>24</a:t>
            </a:fld>
            <a:endParaRPr lang="el-GR"/>
          </a:p>
        </p:txBody>
      </p:sp>
      <p:graphicFrame>
        <p:nvGraphicFramePr>
          <p:cNvPr id="5" name="Chart 7"/>
          <p:cNvGraphicFramePr/>
          <p:nvPr>
            <p:extLst>
              <p:ext uri="{D42A27DB-BD31-4B8C-83A1-F6EECF244321}">
                <p14:modId xmlns:p14="http://schemas.microsoft.com/office/powerpoint/2010/main" val="375239"/>
              </p:ext>
            </p:extLst>
          </p:nvPr>
        </p:nvGraphicFramePr>
        <p:xfrm>
          <a:off x="457200" y="1042146"/>
          <a:ext cx="7818343" cy="5195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-27384"/>
            <a:ext cx="85344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In-house</a:t>
            </a:r>
            <a:r>
              <a:rPr lang="en-US" dirty="0" smtClean="0"/>
              <a:t> </a:t>
            </a:r>
            <a:r>
              <a:rPr lang="en-US" dirty="0" smtClean="0"/>
              <a:t>utilization vs. </a:t>
            </a:r>
            <a:r>
              <a:rPr lang="en-US" dirty="0" smtClean="0">
                <a:solidFill>
                  <a:srgbClr val="C00000"/>
                </a:solidFill>
              </a:rPr>
              <a:t>Amazon (3)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429272" y="1568921"/>
            <a:ext cx="42854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e-FISCAL median at 15%</a:t>
            </a:r>
            <a:r>
              <a:rPr lang="en-US" dirty="0" smtClean="0"/>
              <a:t>=EC2 on demand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e-FISCAL median at 18%</a:t>
            </a:r>
            <a:r>
              <a:rPr lang="en-US" dirty="0" smtClean="0"/>
              <a:t>~1year EC2@60%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e-FISCAL </a:t>
            </a:r>
            <a:r>
              <a:rPr lang="en-US" dirty="0" smtClean="0">
                <a:solidFill>
                  <a:schemeClr val="accent6"/>
                </a:solidFill>
              </a:rPr>
              <a:t>median at 20</a:t>
            </a:r>
            <a:r>
              <a:rPr lang="en-US" dirty="0">
                <a:solidFill>
                  <a:schemeClr val="accent6"/>
                </a:solidFill>
              </a:rPr>
              <a:t>%=</a:t>
            </a:r>
            <a:r>
              <a:rPr lang="en-US" dirty="0"/>
              <a:t>1year </a:t>
            </a:r>
            <a:r>
              <a:rPr lang="en-US" dirty="0" smtClean="0"/>
              <a:t>EC2@80% 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2429272" y="2780928"/>
            <a:ext cx="41965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e-FISCAL average at 27%</a:t>
            </a:r>
            <a:r>
              <a:rPr lang="en-US" dirty="0" smtClean="0"/>
              <a:t>~EC2 on demand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e-FISCAL average at 30%</a:t>
            </a:r>
            <a:r>
              <a:rPr lang="en-US" dirty="0" smtClean="0"/>
              <a:t>=1year EC2@60%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e-FISCAL </a:t>
            </a:r>
            <a:r>
              <a:rPr lang="en-US" dirty="0" smtClean="0">
                <a:solidFill>
                  <a:srgbClr val="FFFF00"/>
                </a:solidFill>
              </a:rPr>
              <a:t>average at 40%</a:t>
            </a:r>
            <a:r>
              <a:rPr lang="en-US" dirty="0" smtClean="0"/>
              <a:t>=</a:t>
            </a:r>
            <a:r>
              <a:rPr lang="en-US" dirty="0"/>
              <a:t>1year </a:t>
            </a:r>
            <a:r>
              <a:rPr lang="en-US" dirty="0" smtClean="0"/>
              <a:t>EC2@80%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683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Conclusions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507288" cy="5137150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2"/>
                </a:solidFill>
                <a:ea typeface="MS PGothic" pitchFamily="34" charset="-128"/>
              </a:rPr>
              <a:t>e-FISCAL </a:t>
            </a:r>
            <a:r>
              <a:rPr lang="en-GB" sz="2400" b="1" dirty="0">
                <a:solidFill>
                  <a:schemeClr val="accent2"/>
                </a:solidFill>
                <a:ea typeface="MS PGothic" pitchFamily="34" charset="-128"/>
              </a:rPr>
              <a:t>pioneer in costing computing e-Infrastructures </a:t>
            </a:r>
            <a:r>
              <a:rPr lang="en-GB" sz="2400" dirty="0" smtClean="0">
                <a:ea typeface="MS PGothic" pitchFamily="34" charset="-128"/>
              </a:rPr>
              <a:t>: </a:t>
            </a:r>
          </a:p>
          <a:p>
            <a:pPr lvl="1"/>
            <a:r>
              <a:rPr lang="en-GB" sz="2000" dirty="0" smtClean="0">
                <a:ea typeface="MS PGothic" pitchFamily="34" charset="-128"/>
              </a:rPr>
              <a:t>Assessing costs </a:t>
            </a:r>
            <a:r>
              <a:rPr lang="en-GB" sz="2000" dirty="0" smtClean="0">
                <a:ea typeface="MS PGothic" pitchFamily="34" charset="-128"/>
              </a:rPr>
              <a:t>in a highly distributed-heterogeneous environment!</a:t>
            </a:r>
          </a:p>
          <a:p>
            <a:r>
              <a:rPr lang="en-GB" sz="2400" dirty="0" smtClean="0">
                <a:ea typeface="MS PGothic" pitchFamily="34" charset="-128"/>
              </a:rPr>
              <a:t>Our results are inline with literature</a:t>
            </a:r>
          </a:p>
          <a:p>
            <a:pPr lvl="1"/>
            <a:r>
              <a:rPr lang="en-GB" sz="2000" dirty="0" smtClean="0">
                <a:ea typeface="MS PGothic" pitchFamily="34" charset="-128"/>
              </a:rPr>
              <a:t>Cost per logical CPU/hour € 0.031 (median 2011 whole sample)</a:t>
            </a:r>
          </a:p>
          <a:p>
            <a:pPr lvl="1"/>
            <a:r>
              <a:rPr lang="en-GB" sz="2000" dirty="0" smtClean="0">
                <a:ea typeface="MS PGothic" pitchFamily="34" charset="-128"/>
              </a:rPr>
              <a:t>Costs show decreasing trends </a:t>
            </a:r>
            <a:r>
              <a:rPr lang="en-GB" sz="2000" dirty="0" smtClean="0">
                <a:ea typeface="MS PGothic" pitchFamily="34" charset="-128"/>
              </a:rPr>
              <a:t>- </a:t>
            </a:r>
            <a:r>
              <a:rPr lang="en-GB" sz="1800" dirty="0" smtClean="0">
                <a:ea typeface="MS PGothic" pitchFamily="34" charset="-128"/>
              </a:rPr>
              <a:t>not only </a:t>
            </a:r>
            <a:r>
              <a:rPr lang="en-GB" sz="1800" dirty="0" smtClean="0">
                <a:ea typeface="MS PGothic" pitchFamily="34" charset="-128"/>
              </a:rPr>
              <a:t>for CAPEX but also for </a:t>
            </a:r>
            <a:r>
              <a:rPr lang="en-GB" sz="1800" dirty="0" smtClean="0">
                <a:ea typeface="MS PGothic" pitchFamily="34" charset="-128"/>
              </a:rPr>
              <a:t>OPEX</a:t>
            </a:r>
            <a:endParaRPr lang="en-GB" sz="1400" dirty="0" smtClean="0">
              <a:ea typeface="MS PGothic" pitchFamily="34" charset="-128"/>
            </a:endParaRPr>
          </a:p>
          <a:p>
            <a:r>
              <a:rPr lang="en-GB" sz="2400" dirty="0" smtClean="0">
                <a:ea typeface="MS PGothic" pitchFamily="34" charset="-128"/>
              </a:rPr>
              <a:t>Nevertheless some interesting issues emerged:</a:t>
            </a:r>
          </a:p>
          <a:p>
            <a:pPr lvl="1"/>
            <a:r>
              <a:rPr lang="en-GB" sz="2000" dirty="0" smtClean="0">
                <a:ea typeface="MS PGothic" pitchFamily="34" charset="-128"/>
              </a:rPr>
              <a:t>Divergence in cost structures</a:t>
            </a:r>
          </a:p>
          <a:p>
            <a:pPr lvl="1"/>
            <a:r>
              <a:rPr lang="en-GB" sz="2000" dirty="0" smtClean="0">
                <a:ea typeface="MS PGothic" pitchFamily="34" charset="-128"/>
              </a:rPr>
              <a:t>High Useful lives</a:t>
            </a:r>
          </a:p>
          <a:p>
            <a:pPr lvl="1"/>
            <a:r>
              <a:rPr lang="en-GB" sz="2000" dirty="0" smtClean="0">
                <a:ea typeface="MS PGothic" pitchFamily="34" charset="-128"/>
              </a:rPr>
              <a:t>FTEs/core and personnel costs</a:t>
            </a:r>
          </a:p>
          <a:p>
            <a:pPr lvl="1"/>
            <a:r>
              <a:rPr lang="en-GB" sz="2000" dirty="0" smtClean="0">
                <a:ea typeface="MS PGothic" pitchFamily="34" charset="-128"/>
              </a:rPr>
              <a:t>Non- unanimous economies of scale existence </a:t>
            </a:r>
            <a:endParaRPr lang="en-GB" sz="2000" dirty="0" smtClean="0">
              <a:ea typeface="MS PGothic" pitchFamily="34" charset="-128"/>
            </a:endParaRPr>
          </a:p>
          <a:p>
            <a:pPr lvl="1"/>
            <a:r>
              <a:rPr lang="en-GB" sz="2000" dirty="0" smtClean="0">
                <a:ea typeface="MS PGothic" pitchFamily="34" charset="-128"/>
              </a:rPr>
              <a:t>Moving to the cloud will not certainly reduce much on FTEs</a:t>
            </a:r>
          </a:p>
          <a:p>
            <a:pPr lvl="1"/>
            <a:r>
              <a:rPr lang="en-GB" sz="2000" dirty="0" smtClean="0">
                <a:ea typeface="MS PGothic" pitchFamily="34" charset="-128"/>
              </a:rPr>
              <a:t>Indifference points for in-house utilisation vary a lot:</a:t>
            </a:r>
          </a:p>
          <a:p>
            <a:pPr lvl="2"/>
            <a:r>
              <a:rPr lang="en-GB" sz="1600" dirty="0" smtClean="0">
                <a:ea typeface="MS PGothic" pitchFamily="34" charset="-128"/>
              </a:rPr>
              <a:t>30-55% compared to EC2 standard on-demand instances,  reserved ones competitive</a:t>
            </a:r>
          </a:p>
          <a:p>
            <a:pPr lvl="2"/>
            <a:r>
              <a:rPr lang="en-GB" sz="1600" dirty="0" smtClean="0">
                <a:ea typeface="MS PGothic" pitchFamily="34" charset="-128"/>
              </a:rPr>
              <a:t>15-27% compared to cluster compute on demand, 18-40% for reserved ones</a:t>
            </a:r>
          </a:p>
          <a:p>
            <a:pPr lvl="2"/>
            <a:endParaRPr lang="en-GB" sz="1600" dirty="0" smtClean="0">
              <a:ea typeface="MS PGothic" pitchFamily="34" charset="-128"/>
            </a:endParaRPr>
          </a:p>
        </p:txBody>
      </p:sp>
      <p:sp>
        <p:nvSpPr>
          <p:cNvPr id="24580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72A602-60FF-4D4A-A0D6-AC4A3A3B9DCD}" type="slidenum">
              <a:rPr lang="en-US" sz="1200">
                <a:ea typeface="MS PGothic" pitchFamily="34" charset="-128"/>
              </a:rPr>
              <a:pPr algn="r"/>
              <a:t>25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79B12A94-6B42-4985-80A7-C1474E27B564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dirty="0" smtClean="0"/>
              <a:t>e-FISCAL Final Workshop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F6B0-4A2B-4290-A983-BB16831AD8F4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4213" y="1268413"/>
            <a:ext cx="7631112" cy="494188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sz="2800" smtClean="0"/>
              <a:t>All material to be available in </a:t>
            </a:r>
            <a:r>
              <a:rPr lang="en-GB" sz="2800" smtClean="0">
                <a:hlinkClick r:id="rId2"/>
              </a:rPr>
              <a:t>www.efiscal.eu</a:t>
            </a:r>
            <a:r>
              <a:rPr lang="en-GB" sz="2800" smtClean="0"/>
              <a:t> </a:t>
            </a:r>
            <a:endParaRPr lang="en-US" sz="2800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en-US" sz="2400" smtClean="0"/>
              <a:t>e-mail us at </a:t>
            </a:r>
            <a:r>
              <a:rPr lang="en-US" sz="2400" smtClean="0">
                <a:hlinkClick r:id="rId3"/>
              </a:rPr>
              <a:t>info @ efiscal.eu</a:t>
            </a:r>
            <a:r>
              <a:rPr lang="en-US" sz="2400" smtClean="0"/>
              <a:t> to and keep up with the project (update list)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536192E4-2F4D-4831-BC9A-C2F58BF64482}" type="slidenum">
              <a:rPr lang="en-GB" sz="1400"/>
              <a:pPr eaLnBrk="1" hangingPunct="1">
                <a:defRPr/>
              </a:pPr>
              <a:t>26</a:t>
            </a:fld>
            <a:endParaRPr lang="en-GB" sz="1400"/>
          </a:p>
        </p:txBody>
      </p:sp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MS PGothic" pitchFamily="34" charset="-128"/>
              </a:rPr>
              <a:t>              Thanks! </a:t>
            </a:r>
          </a:p>
        </p:txBody>
      </p:sp>
      <p:sp>
        <p:nvSpPr>
          <p:cNvPr id="15366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DDBA36BD-A4DA-4382-AEDF-EAB38AF6F567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15367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/>
          </a:p>
        </p:txBody>
      </p:sp>
      <p:pic>
        <p:nvPicPr>
          <p:cNvPr id="26632" name="Picture 1" descr="2D version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475" y="4894263"/>
            <a:ext cx="1350963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3" name="Group 14"/>
          <p:cNvGrpSpPr>
            <a:grpSpLocks/>
          </p:cNvGrpSpPr>
          <p:nvPr/>
        </p:nvGrpSpPr>
        <p:grpSpPr bwMode="auto">
          <a:xfrm>
            <a:off x="6321425" y="482600"/>
            <a:ext cx="2643188" cy="504825"/>
            <a:chOff x="3798" y="391"/>
            <a:chExt cx="1665" cy="318"/>
          </a:xfrm>
        </p:grpSpPr>
        <p:pic>
          <p:nvPicPr>
            <p:cNvPr id="26635" name="Picture 1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8" y="48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9" y="391"/>
              <a:ext cx="413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396"/>
              <a:ext cx="49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4" name="Rectangle 2"/>
          <p:cNvSpPr>
            <a:spLocks noChangeArrowheads="1"/>
          </p:cNvSpPr>
          <p:nvPr/>
        </p:nvSpPr>
        <p:spPr bwMode="auto">
          <a:xfrm>
            <a:off x="2973388" y="3098800"/>
            <a:ext cx="48990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>
                <a:latin typeface="Verdana" pitchFamily="34" charset="0"/>
                <a:ea typeface="MS PGothic" pitchFamily="34" charset="-128"/>
              </a:rPr>
              <a:t>Project acronym: </a:t>
            </a:r>
            <a:r>
              <a:rPr lang="en-US">
                <a:latin typeface="Verdana" pitchFamily="34" charset="0"/>
                <a:ea typeface="MS PGothic" pitchFamily="34" charset="-128"/>
              </a:rPr>
              <a:t>e-FISCAL</a:t>
            </a:r>
          </a:p>
          <a:p>
            <a:pPr>
              <a:buFont typeface="Arial" pitchFamily="34" charset="0"/>
              <a:buChar char="•"/>
            </a:pPr>
            <a:r>
              <a:rPr lang="en-US" b="1">
                <a:latin typeface="Verdana" pitchFamily="34" charset="0"/>
                <a:ea typeface="MS PGothic" pitchFamily="34" charset="-128"/>
              </a:rPr>
              <a:t>Contract n°: </a:t>
            </a:r>
            <a:r>
              <a:rPr lang="en-US">
                <a:latin typeface="Verdana" pitchFamily="34" charset="0"/>
                <a:ea typeface="MS PGothic" pitchFamily="34" charset="-128"/>
              </a:rPr>
              <a:t>RI-283449</a:t>
            </a:r>
          </a:p>
          <a:p>
            <a:pPr>
              <a:buFont typeface="Arial" pitchFamily="34" charset="0"/>
              <a:buChar char="•"/>
            </a:pPr>
            <a:r>
              <a:rPr lang="en-US" b="1">
                <a:latin typeface="Verdana" pitchFamily="34" charset="0"/>
                <a:ea typeface="MS PGothic" pitchFamily="34" charset="-128"/>
              </a:rPr>
              <a:t>Project type: </a:t>
            </a:r>
            <a:r>
              <a:rPr lang="en-US">
                <a:latin typeface="Verdana" pitchFamily="34" charset="0"/>
                <a:ea typeface="MS PGothic" pitchFamily="34" charset="-128"/>
              </a:rPr>
              <a:t>CSA-SA</a:t>
            </a:r>
          </a:p>
          <a:p>
            <a:pPr>
              <a:buFont typeface="Arial" pitchFamily="34" charset="0"/>
              <a:buChar char="•"/>
            </a:pPr>
            <a:r>
              <a:rPr lang="en-US" b="1">
                <a:latin typeface="Verdana" pitchFamily="34" charset="0"/>
                <a:ea typeface="MS PGothic" pitchFamily="34" charset="-128"/>
              </a:rPr>
              <a:t>Start date: </a:t>
            </a:r>
            <a:r>
              <a:rPr lang="en-US">
                <a:latin typeface="Verdana" pitchFamily="34" charset="0"/>
                <a:ea typeface="MS PGothic" pitchFamily="34" charset="-128"/>
              </a:rPr>
              <a:t>01/08/2011</a:t>
            </a:r>
          </a:p>
          <a:p>
            <a:pPr>
              <a:buFont typeface="Arial" pitchFamily="34" charset="0"/>
              <a:buChar char="•"/>
            </a:pPr>
            <a:r>
              <a:rPr lang="en-US" b="1">
                <a:latin typeface="Verdana" pitchFamily="34" charset="0"/>
                <a:ea typeface="MS PGothic" pitchFamily="34" charset="-128"/>
              </a:rPr>
              <a:t>Duration: </a:t>
            </a:r>
            <a:r>
              <a:rPr lang="en-US">
                <a:latin typeface="Verdana" pitchFamily="34" charset="0"/>
                <a:ea typeface="MS PGothic" pitchFamily="34" charset="-128"/>
              </a:rPr>
              <a:t>18 months (end 31/1/2013)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Verdana" pitchFamily="34" charset="0"/>
                <a:ea typeface="MS PGothic" pitchFamily="34" charset="-128"/>
              </a:rPr>
              <a:t> </a:t>
            </a:r>
            <a:r>
              <a:rPr lang="en-US" b="1">
                <a:latin typeface="Verdana" pitchFamily="34" charset="0"/>
                <a:ea typeface="MS PGothic" pitchFamily="34" charset="-128"/>
              </a:rPr>
              <a:t>Total budget:</a:t>
            </a:r>
            <a:r>
              <a:rPr lang="en-US">
                <a:latin typeface="Verdana" pitchFamily="34" charset="0"/>
                <a:ea typeface="MS PGothic" pitchFamily="34" charset="-128"/>
              </a:rPr>
              <a:t> 392.523 €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Verdana" pitchFamily="34" charset="0"/>
                <a:ea typeface="MS PGothic" pitchFamily="34" charset="-128"/>
              </a:rPr>
              <a:t> </a:t>
            </a:r>
            <a:r>
              <a:rPr lang="en-US" b="1">
                <a:latin typeface="Verdana" pitchFamily="34" charset="0"/>
                <a:ea typeface="MS PGothic" pitchFamily="34" charset="-128"/>
              </a:rPr>
              <a:t>Funding from the EC: </a:t>
            </a:r>
            <a:r>
              <a:rPr lang="en-US">
                <a:latin typeface="Verdana" pitchFamily="34" charset="0"/>
                <a:ea typeface="MS PGothic" pitchFamily="34" charset="-128"/>
              </a:rPr>
              <a:t>349 999 €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Verdana" pitchFamily="34" charset="0"/>
                <a:ea typeface="MS PGothic" pitchFamily="34" charset="-128"/>
              </a:rPr>
              <a:t> </a:t>
            </a:r>
            <a:r>
              <a:rPr lang="en-US" b="1">
                <a:latin typeface="Verdana" pitchFamily="34" charset="0"/>
                <a:ea typeface="MS PGothic" pitchFamily="34" charset="-128"/>
              </a:rPr>
              <a:t>Total funded effort in PMs: </a:t>
            </a:r>
            <a:r>
              <a:rPr lang="en-US">
                <a:latin typeface="Verdana" pitchFamily="34" charset="0"/>
                <a:ea typeface="MS PGothic" pitchFamily="34" charset="-128"/>
              </a:rPr>
              <a:t>33.75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latin typeface="Verdana" pitchFamily="34" charset="0"/>
                <a:ea typeface="MS PGothic" pitchFamily="34" charset="-128"/>
              </a:rPr>
              <a:t> </a:t>
            </a:r>
            <a:r>
              <a:rPr lang="en-US" b="1">
                <a:latin typeface="Verdana" pitchFamily="34" charset="0"/>
                <a:ea typeface="MS PGothic" pitchFamily="34" charset="-128"/>
              </a:rPr>
              <a:t>Web site: </a:t>
            </a:r>
            <a:r>
              <a:rPr lang="en-US" u="sng">
                <a:latin typeface="Verdana" pitchFamily="34" charset="0"/>
                <a:ea typeface="MS PGothic" pitchFamily="34" charset="-128"/>
                <a:hlinkClick r:id="rId2"/>
              </a:rPr>
              <a:t>www.efiscal.eu</a:t>
            </a:r>
            <a:endParaRPr lang="en-US">
              <a:latin typeface="Verdana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Transforming instances into number of cores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B09B6-8474-43B6-8A17-632F11812C2C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57" name="Text Box 1028"/>
          <p:cNvSpPr txBox="1">
            <a:spLocks noChangeArrowheads="1"/>
          </p:cNvSpPr>
          <p:nvPr/>
        </p:nvSpPr>
        <p:spPr bwMode="auto">
          <a:xfrm>
            <a:off x="288925" y="5445125"/>
            <a:ext cx="850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Sources: </a:t>
            </a:r>
            <a:r>
              <a:rPr lang="en-US">
                <a:cs typeface="Times New Roman" pitchFamily="18" charset="0"/>
              </a:rPr>
              <a:t>Berriman, B. and Deelman, E. “How To Use Cloud Computing To Do Astronomy”,</a:t>
            </a:r>
          </a:p>
          <a:p>
            <a:r>
              <a:rPr lang="en-US">
                <a:cs typeface="Times New Roman" pitchFamily="18" charset="0"/>
              </a:rPr>
              <a:t> IPAC, May 9, 2012, p. 8; plus e-FISCAL estimations</a:t>
            </a:r>
            <a:r>
              <a:rPr lang="en-US">
                <a:latin typeface="CalisMTBol"/>
                <a:cs typeface="Times New Roman" pitchFamily="18" charset="0"/>
              </a:rPr>
              <a:t> </a:t>
            </a:r>
            <a:endParaRPr lang="en-GB">
              <a:cs typeface="Times New Roman" pitchFamily="18" charset="0"/>
            </a:endParaRPr>
          </a:p>
          <a:p>
            <a:endParaRPr lang="en-GB"/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E0A02C7-712E-4565-9B8E-94E380B1405A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57224" y="1571612"/>
          <a:ext cx="6929486" cy="3701626"/>
        </p:xfrm>
        <a:graphic>
          <a:graphicData uri="http://schemas.openxmlformats.org/drawingml/2006/table">
            <a:tbl>
              <a:tblPr/>
              <a:tblGrid>
                <a:gridCol w="3043614"/>
                <a:gridCol w="3885872"/>
              </a:tblGrid>
              <a:tr h="47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Type of Instances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cores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M1 Medium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M1 Large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M1 Extra Large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Arial"/>
                        </a:rPr>
                        <a:t>M3 Extra Large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M3 Double X Large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"/>
                        </a:rPr>
                        <a:t>Cluster Compute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2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Quadruple Extra Large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Eight X-Large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"/>
                        </a:rPr>
                        <a:t>High-CPU  Instances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Extra Large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43213" y="6356350"/>
            <a:ext cx="3384550" cy="365125"/>
          </a:xfrm>
        </p:spPr>
        <p:txBody>
          <a:bodyPr/>
          <a:lstStyle/>
          <a:p>
            <a:pPr algn="ctr">
              <a:defRPr/>
            </a:pPr>
            <a:fld id="{240FB9CE-DA95-488A-B2A0-F66A3C2BA286}" type="slidenum">
              <a:rPr lang="en-US"/>
              <a:pPr algn="ctr">
                <a:defRPr/>
              </a:pPr>
              <a:t>28</a:t>
            </a:fld>
            <a:endParaRPr lang="en-US"/>
          </a:p>
        </p:txBody>
      </p:sp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>
          <a:xfrm>
            <a:off x="715963" y="274638"/>
            <a:ext cx="7437437" cy="11430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Hardware </a:t>
            </a:r>
          </a:p>
        </p:txBody>
      </p:sp>
      <p:sp>
        <p:nvSpPr>
          <p:cNvPr id="27652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>
              <a:ea typeface="MS PGothic" pitchFamily="34" charset="-128"/>
            </a:endParaRPr>
          </a:p>
        </p:txBody>
      </p:sp>
      <p:sp>
        <p:nvSpPr>
          <p:cNvPr id="27653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DDA1EC7-8ECF-417C-A4BB-028A474F0F20}" type="slidenum">
              <a:rPr lang="en-US" sz="1200">
                <a:ea typeface="MS PGothic" pitchFamily="34" charset="-128"/>
              </a:rPr>
              <a:pPr algn="r"/>
              <a:t>28</a:t>
            </a:fld>
            <a:endParaRPr lang="en-US" sz="1200">
              <a:ea typeface="MS PGothic" pitchFamily="34" charset="-128"/>
            </a:endParaRPr>
          </a:p>
        </p:txBody>
      </p:sp>
      <p:graphicFrame>
        <p:nvGraphicFramePr>
          <p:cNvPr id="27654" name="Object 17"/>
          <p:cNvGraphicFramePr>
            <a:graphicFrameLocks noChangeAspect="1"/>
          </p:cNvGraphicFramePr>
          <p:nvPr/>
        </p:nvGraphicFramePr>
        <p:xfrm>
          <a:off x="76200" y="1219200"/>
          <a:ext cx="8839200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Worksheet" r:id="rId3" imgW="5953640" imgH="2114950" progId="Excel.Sheet.8">
                  <p:embed/>
                </p:oleObj>
              </mc:Choice>
              <mc:Fallback>
                <p:oleObj name="Worksheet" r:id="rId3" imgW="5953640" imgH="2114950" progId="Excel.Shee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19200"/>
                        <a:ext cx="8839200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1295400" y="2181225"/>
            <a:ext cx="7772400" cy="3990975"/>
            <a:chOff x="204" y="1434"/>
            <a:chExt cx="5256" cy="2514"/>
          </a:xfrm>
        </p:grpSpPr>
        <p:sp>
          <p:nvSpPr>
            <p:cNvPr id="52233" name="Oval 9"/>
            <p:cNvSpPr>
              <a:spLocks noChangeArrowheads="1"/>
            </p:cNvSpPr>
            <p:nvPr/>
          </p:nvSpPr>
          <p:spPr bwMode="auto">
            <a:xfrm>
              <a:off x="4740" y="1434"/>
              <a:ext cx="720" cy="158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204" y="3612"/>
              <a:ext cx="4368" cy="33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</a:rPr>
                <a:t>Reluctance to disclose information regarding acquisition costs  </a:t>
              </a:r>
            </a:p>
          </p:txBody>
        </p:sp>
      </p:grpSp>
      <p:grpSp>
        <p:nvGrpSpPr>
          <p:cNvPr id="18446" name="Group 14"/>
          <p:cNvGrpSpPr>
            <a:grpSpLocks/>
          </p:cNvGrpSpPr>
          <p:nvPr/>
        </p:nvGrpSpPr>
        <p:grpSpPr bwMode="auto">
          <a:xfrm>
            <a:off x="685800" y="2135188"/>
            <a:ext cx="7459663" cy="2817812"/>
            <a:chOff x="216" y="1434"/>
            <a:chExt cx="4699" cy="1775"/>
          </a:xfrm>
        </p:grpSpPr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216" y="2873"/>
              <a:ext cx="4368" cy="33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</a:rPr>
                <a:t>Median mitigates the effect of outliers that influence average metrics </a:t>
              </a:r>
            </a:p>
          </p:txBody>
        </p:sp>
        <p:sp>
          <p:nvSpPr>
            <p:cNvPr id="52240" name="Oval 16"/>
            <p:cNvSpPr>
              <a:spLocks noChangeArrowheads="1"/>
            </p:cNvSpPr>
            <p:nvPr/>
          </p:nvSpPr>
          <p:spPr bwMode="auto">
            <a:xfrm>
              <a:off x="4195" y="1434"/>
              <a:ext cx="720" cy="158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228600" y="3213100"/>
            <a:ext cx="6934200" cy="2478088"/>
            <a:chOff x="204" y="2024"/>
            <a:chExt cx="4368" cy="1561"/>
          </a:xfrm>
        </p:grpSpPr>
        <p:sp>
          <p:nvSpPr>
            <p:cNvPr id="52241" name="Rectangle 17"/>
            <p:cNvSpPr>
              <a:spLocks noChangeArrowheads="1"/>
            </p:cNvSpPr>
            <p:nvPr/>
          </p:nvSpPr>
          <p:spPr bwMode="auto">
            <a:xfrm>
              <a:off x="204" y="3249"/>
              <a:ext cx="4368" cy="33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</a:rPr>
                <a:t>Decreasing trends in costs per logical CPU and Storage per TB </a:t>
              </a:r>
            </a:p>
          </p:txBody>
        </p:sp>
        <p:sp>
          <p:nvSpPr>
            <p:cNvPr id="52242" name="AutoShape 18"/>
            <p:cNvSpPr>
              <a:spLocks noChangeArrowheads="1"/>
            </p:cNvSpPr>
            <p:nvPr/>
          </p:nvSpPr>
          <p:spPr bwMode="auto">
            <a:xfrm>
              <a:off x="4286" y="2024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FED93D2-AC74-46AB-9F43-F18EFB934263}" type="datetime1">
              <a:rPr lang="en-GB" smtClean="0"/>
              <a:t>28/01/2013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43213" y="6356350"/>
            <a:ext cx="3384550" cy="365125"/>
          </a:xfrm>
        </p:spPr>
        <p:txBody>
          <a:bodyPr/>
          <a:lstStyle/>
          <a:p>
            <a:pPr algn="ctr">
              <a:defRPr/>
            </a:pPr>
            <a:fld id="{1DB896AE-E21D-4E3F-A5DE-A16C2ACA6E9B}" type="slidenum">
              <a:rPr lang="en-US"/>
              <a:pPr algn="ctr">
                <a:defRPr/>
              </a:pPr>
              <a:t>29</a:t>
            </a:fld>
            <a:endParaRPr lang="en-US"/>
          </a:p>
        </p:txBody>
      </p:sp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>
          <a:xfrm>
            <a:off x="1219200" y="274638"/>
            <a:ext cx="7772400" cy="11430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Useful lives </a:t>
            </a:r>
          </a:p>
        </p:txBody>
      </p:sp>
      <p:sp>
        <p:nvSpPr>
          <p:cNvPr id="2867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>
              <a:ea typeface="MS PGothic" pitchFamily="34" charset="-128"/>
            </a:endParaRPr>
          </a:p>
        </p:txBody>
      </p:sp>
      <p:sp>
        <p:nvSpPr>
          <p:cNvPr id="2867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FB9058F-51E3-4F83-837C-9F98B2830856}" type="slidenum">
              <a:rPr lang="en-US" sz="1200">
                <a:ea typeface="MS PGothic" pitchFamily="34" charset="-128"/>
              </a:rPr>
              <a:pPr algn="r"/>
              <a:t>29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95288" y="4365625"/>
            <a:ext cx="8229600" cy="18716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Prolongation of the useful life of computing and storage infrastructure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Most commonly encountered useful lives in literature for </a:t>
            </a:r>
            <a:r>
              <a:rPr lang="en-US" b="1">
                <a:solidFill>
                  <a:schemeClr val="bg1"/>
                </a:solidFill>
              </a:rPr>
              <a:t>computing</a:t>
            </a:r>
            <a:r>
              <a:rPr lang="en-US">
                <a:solidFill>
                  <a:schemeClr val="bg1"/>
                </a:solidFill>
              </a:rPr>
              <a:t> between 3-4 years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Depreciation period influences yearly CAPEX. 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The longer the depreciation  period the lower the yearly CAPEX</a:t>
            </a:r>
          </a:p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Less straightforward - obvious effect: Old machines consume more electricity </a:t>
            </a:r>
          </a:p>
        </p:txBody>
      </p:sp>
      <p:graphicFrame>
        <p:nvGraphicFramePr>
          <p:cNvPr id="28679" name="Object 8"/>
          <p:cNvGraphicFramePr>
            <a:graphicFrameLocks noChangeAspect="1"/>
          </p:cNvGraphicFramePr>
          <p:nvPr/>
        </p:nvGraphicFramePr>
        <p:xfrm>
          <a:off x="107950" y="1412875"/>
          <a:ext cx="8610600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Worksheet" r:id="rId3" imgW="5016500" imgH="1638300" progId="Excel.Sheet.8">
                  <p:embed/>
                </p:oleObj>
              </mc:Choice>
              <mc:Fallback>
                <p:oleObj name="Worksheet" r:id="rId3" imgW="5016500" imgH="1638300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12875"/>
                        <a:ext cx="8610600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6705600" y="1989138"/>
            <a:ext cx="1143000" cy="2514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BCF0039-1BDB-495A-B9F6-363E3D72166C}" type="datetime1">
              <a:rPr lang="en-GB" smtClean="0"/>
              <a:t>28/01/2013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MS PGothic" pitchFamily="34" charset="-128"/>
              </a:rPr>
              <a:t>Consortium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3B2F9C09-D2BF-4DCC-9DFE-DABCAB7A3243}" type="slidenum">
              <a:rPr lang="en-GB" sz="1400"/>
              <a:pPr eaLnBrk="1" hangingPunct="1">
                <a:defRPr/>
              </a:pPr>
              <a:t>3</a:t>
            </a:fld>
            <a:endParaRPr lang="en-GB" sz="140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71600"/>
            <a:ext cx="57594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2463800"/>
            <a:ext cx="5726113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369175" y="1592263"/>
            <a:ext cx="1595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  <a:ea typeface="MS PGothic" pitchFamily="34" charset="-128"/>
              </a:rPr>
              <a:t>AUEB-RC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7380288" y="2679700"/>
            <a:ext cx="1238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  <a:ea typeface="MS PGothic" pitchFamily="34" charset="-128"/>
              </a:rPr>
              <a:t>EGI.eu</a:t>
            </a:r>
          </a:p>
        </p:txBody>
      </p:sp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595688"/>
            <a:ext cx="57594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7380288" y="3740150"/>
            <a:ext cx="144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  <a:ea typeface="MS PGothic" pitchFamily="34" charset="-128"/>
              </a:rPr>
              <a:t>NUIG* </a:t>
            </a:r>
          </a:p>
          <a:p>
            <a:r>
              <a:rPr lang="en-US" sz="2400">
                <a:latin typeface="Verdana" pitchFamily="34" charset="0"/>
                <a:ea typeface="MS PGothic" pitchFamily="34" charset="-128"/>
              </a:rPr>
              <a:t>(ICHEC)</a:t>
            </a:r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684213" y="6000750"/>
            <a:ext cx="814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* National University of Ireland, Galway / Irish Centre for High End Computing (ICHEC)</a:t>
            </a:r>
          </a:p>
        </p:txBody>
      </p:sp>
      <p:pic>
        <p:nvPicPr>
          <p:cNvPr id="820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5046663"/>
            <a:ext cx="57261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7505700" y="5127625"/>
            <a:ext cx="738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  <a:ea typeface="MS PGothic" pitchFamily="34" charset="-128"/>
              </a:rPr>
              <a:t>ETL</a:t>
            </a:r>
          </a:p>
        </p:txBody>
      </p:sp>
      <p:sp>
        <p:nvSpPr>
          <p:cNvPr id="8205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5EAD452-9B07-4496-9D5B-EAFF05C25E12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8206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000125" y="4437063"/>
            <a:ext cx="5156200" cy="493712"/>
            <a:chOff x="663811" y="4022257"/>
            <a:chExt cx="5692675" cy="990919"/>
          </a:xfrm>
        </p:grpSpPr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3811" y="4022257"/>
              <a:ext cx="5692675" cy="990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332354" y="4277156"/>
              <a:ext cx="3889177" cy="3664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5"/>
                  </a:solidFill>
                  <a:cs typeface="Arial" charset="0"/>
                </a:rPr>
                <a:t>Letter of Support received</a:t>
              </a:r>
              <a:endParaRPr lang="en-US" sz="2000" b="1" dirty="0">
                <a:solidFill>
                  <a:schemeClr val="accent5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 idx="4294967295"/>
          </p:nvPr>
        </p:nvSpPr>
        <p:spPr>
          <a:xfrm>
            <a:off x="1219200" y="609600"/>
            <a:ext cx="7467600" cy="11430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Other infra costs and software</a:t>
            </a:r>
          </a:p>
        </p:txBody>
      </p:sp>
      <p:sp>
        <p:nvSpPr>
          <p:cNvPr id="29701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4717EEC-A87A-416E-BE06-4EF4F6CC445E}" type="slidenum">
              <a:rPr lang="en-US" sz="1200">
                <a:ea typeface="MS PGothic" pitchFamily="34" charset="-128"/>
              </a:rPr>
              <a:pPr algn="r"/>
              <a:t>30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70669" name="AutoShape 13"/>
          <p:cNvSpPr>
            <a:spLocks noChangeArrowheads="1"/>
          </p:cNvSpPr>
          <p:nvPr/>
        </p:nvSpPr>
        <p:spPr bwMode="auto">
          <a:xfrm>
            <a:off x="7380288" y="1412875"/>
            <a:ext cx="1447800" cy="609600"/>
          </a:xfrm>
          <a:prstGeom prst="wedgeRoundRectCallout">
            <a:avLst>
              <a:gd name="adj1" fmla="val -56032"/>
              <a:gd name="adj2" fmla="val 97657"/>
              <a:gd name="adj3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Important 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Cost </a:t>
            </a:r>
            <a:endParaRPr lang="en-GB">
              <a:solidFill>
                <a:schemeClr val="bg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>
            <a:off x="7696200" y="2192338"/>
            <a:ext cx="1371600" cy="1447800"/>
          </a:xfrm>
          <a:prstGeom prst="wedgeRoundRectCallout">
            <a:avLst>
              <a:gd name="adj1" fmla="val -75463"/>
              <a:gd name="adj2" fmla="val 13375"/>
              <a:gd name="adj3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Difficult to distinguish from acquisition cost</a:t>
            </a:r>
            <a:endParaRPr lang="en-GB">
              <a:solidFill>
                <a:schemeClr val="bg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auto">
          <a:xfrm>
            <a:off x="7620000" y="3716338"/>
            <a:ext cx="1524000" cy="1447800"/>
          </a:xfrm>
          <a:prstGeom prst="wedgeRoundRectCallout">
            <a:avLst>
              <a:gd name="adj1" fmla="val -71875"/>
              <a:gd name="adj2" fmla="val -10634"/>
              <a:gd name="adj3" fmla="val 16667"/>
            </a:avLst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alibri" charset="0"/>
                <a:ea typeface="MS PGothic" charset="0"/>
                <a:cs typeface="MS PGothic" charset="0"/>
              </a:rPr>
              <a:t>Very </a:t>
            </a:r>
            <a:r>
              <a:rPr lang="en-US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Important Cost difficult to capture </a:t>
            </a:r>
            <a:endParaRPr lang="en-GB">
              <a:solidFill>
                <a:schemeClr val="bg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auto">
          <a:xfrm>
            <a:off x="7620000" y="5229225"/>
            <a:ext cx="1524000" cy="1219200"/>
          </a:xfrm>
          <a:prstGeom prst="wedgeRoundRectCallout">
            <a:avLst>
              <a:gd name="adj1" fmla="val -70208"/>
              <a:gd name="adj2" fmla="val 7681"/>
              <a:gd name="adj3" fmla="val 16667"/>
            </a:avLst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Software </a:t>
            </a:r>
            <a:r>
              <a:rPr lang="en-US">
                <a:solidFill>
                  <a:schemeClr val="tx2"/>
                </a:solidFill>
                <a:latin typeface="Calibri" charset="0"/>
                <a:ea typeface="MS PGothic" charset="0"/>
                <a:cs typeface="MS PGothic" charset="0"/>
              </a:rPr>
              <a:t>enigma</a:t>
            </a:r>
          </a:p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alibri" charset="0"/>
                <a:ea typeface="MS PGothic" charset="0"/>
                <a:cs typeface="MS PGothic" charset="0"/>
              </a:rPr>
              <a:t>CAPEX or OPEX</a:t>
            </a:r>
          </a:p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alibri" charset="0"/>
                <a:ea typeface="MS PGothic" charset="0"/>
                <a:cs typeface="MS PGothic" charset="0"/>
              </a:rPr>
              <a:t> </a:t>
            </a:r>
            <a:endParaRPr lang="en-GB">
              <a:solidFill>
                <a:schemeClr val="tx2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29706" name="Object 11"/>
          <p:cNvGraphicFramePr>
            <a:graphicFrameLocks noChangeAspect="1"/>
          </p:cNvGraphicFramePr>
          <p:nvPr/>
        </p:nvGraphicFramePr>
        <p:xfrm>
          <a:off x="684213" y="1628775"/>
          <a:ext cx="6610350" cy="458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Worksheet" r:id="rId3" imgW="5296348" imgH="3677063" progId="Excel.Sheet.8">
                  <p:embed/>
                </p:oleObj>
              </mc:Choice>
              <mc:Fallback>
                <p:oleObj name="Worksheet" r:id="rId3" imgW="5296348" imgH="3677063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28775"/>
                        <a:ext cx="6610350" cy="458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1199DB-0D45-4413-92FB-8CF69E6F6047}" type="datetime1">
              <a:rPr lang="en-GB" smtClean="0"/>
              <a:t>28/01/2013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213" y="6381328"/>
            <a:ext cx="338455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e-FISCAL Final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 animBg="1"/>
      <p:bldP spid="70670" grpId="0" animBg="1"/>
      <p:bldP spid="70671" grpId="0" animBg="1"/>
      <p:bldP spid="706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Personnel costs - FTEs </a:t>
            </a:r>
          </a:p>
        </p:txBody>
      </p:sp>
      <p:sp>
        <p:nvSpPr>
          <p:cNvPr id="3072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3573758-CAC8-4F43-9831-BF9F917C172A}" type="slidenum">
              <a:rPr lang="en-US" sz="1200">
                <a:ea typeface="MS PGothic" pitchFamily="34" charset="-128"/>
              </a:rPr>
              <a:pPr algn="r"/>
              <a:t>31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7315200" y="1371600"/>
            <a:ext cx="1828800" cy="1524000"/>
          </a:xfrm>
          <a:prstGeom prst="wedgeRoundRectCallout">
            <a:avLst>
              <a:gd name="adj1" fmla="val -66060"/>
              <a:gd name="adj2" fmla="val 33231"/>
              <a:gd name="adj3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The salary range is 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very wide </a:t>
            </a:r>
            <a:endParaRPr lang="en-GB">
              <a:solidFill>
                <a:schemeClr val="bg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30727" name="Object 11"/>
          <p:cNvGraphicFramePr>
            <a:graphicFrameLocks noChangeAspect="1"/>
          </p:cNvGraphicFramePr>
          <p:nvPr/>
        </p:nvGraphicFramePr>
        <p:xfrm>
          <a:off x="838200" y="1371600"/>
          <a:ext cx="59436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Worksheet" r:id="rId3" imgW="4686748" imgH="1467156" progId="Excel.Sheet.8">
                  <p:embed/>
                </p:oleObj>
              </mc:Choice>
              <mc:Fallback>
                <p:oleObj name="Worksheet" r:id="rId3" imgW="4686748" imgH="1467156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5943600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1933575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 flipH="1">
            <a:off x="4953000" y="60198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2722" name="Oval 18"/>
          <p:cNvSpPr>
            <a:spLocks noChangeArrowheads="1"/>
          </p:cNvSpPr>
          <p:nvPr/>
        </p:nvSpPr>
        <p:spPr bwMode="auto">
          <a:xfrm>
            <a:off x="6248400" y="5562600"/>
            <a:ext cx="16002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/>
              <a:t>Questionnaires </a:t>
            </a:r>
          </a:p>
          <a:p>
            <a:pPr algn="ctr">
              <a:defRPr/>
            </a:pPr>
            <a:r>
              <a:rPr lang="en-US"/>
              <a:t>1 to 24</a:t>
            </a:r>
            <a:endParaRPr lang="en-GB"/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4038600" y="1752600"/>
            <a:ext cx="1295400" cy="1752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0732" name="Rectangle 20"/>
          <p:cNvSpPr>
            <a:spLocks noChangeArrowheads="1"/>
          </p:cNvSpPr>
          <p:nvPr/>
        </p:nvSpPr>
        <p:spPr bwMode="auto">
          <a:xfrm>
            <a:off x="106363" y="3835400"/>
            <a:ext cx="5695950" cy="245903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33" name="Rectangle 21"/>
          <p:cNvSpPr>
            <a:spLocks noChangeArrowheads="1"/>
          </p:cNvSpPr>
          <p:nvPr/>
        </p:nvSpPr>
        <p:spPr bwMode="auto">
          <a:xfrm>
            <a:off x="438150" y="3965575"/>
            <a:ext cx="4405313" cy="20764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34" name="Line 22"/>
          <p:cNvSpPr>
            <a:spLocks noChangeShapeType="1"/>
          </p:cNvSpPr>
          <p:nvPr/>
        </p:nvSpPr>
        <p:spPr bwMode="auto">
          <a:xfrm>
            <a:off x="438150" y="5697538"/>
            <a:ext cx="4405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35" name="Line 23"/>
          <p:cNvSpPr>
            <a:spLocks noChangeShapeType="1"/>
          </p:cNvSpPr>
          <p:nvPr/>
        </p:nvSpPr>
        <p:spPr bwMode="auto">
          <a:xfrm>
            <a:off x="438150" y="5348288"/>
            <a:ext cx="4405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36" name="Line 24"/>
          <p:cNvSpPr>
            <a:spLocks noChangeShapeType="1"/>
          </p:cNvSpPr>
          <p:nvPr/>
        </p:nvSpPr>
        <p:spPr bwMode="auto">
          <a:xfrm>
            <a:off x="438150" y="5003800"/>
            <a:ext cx="44053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37" name="Line 25"/>
          <p:cNvSpPr>
            <a:spLocks noChangeShapeType="1"/>
          </p:cNvSpPr>
          <p:nvPr/>
        </p:nvSpPr>
        <p:spPr bwMode="auto">
          <a:xfrm>
            <a:off x="438150" y="4659313"/>
            <a:ext cx="4405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38" name="Line 26"/>
          <p:cNvSpPr>
            <a:spLocks noChangeShapeType="1"/>
          </p:cNvSpPr>
          <p:nvPr/>
        </p:nvSpPr>
        <p:spPr bwMode="auto">
          <a:xfrm>
            <a:off x="438150" y="4308475"/>
            <a:ext cx="44053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39" name="Line 27"/>
          <p:cNvSpPr>
            <a:spLocks noChangeShapeType="1"/>
          </p:cNvSpPr>
          <p:nvPr/>
        </p:nvSpPr>
        <p:spPr bwMode="auto">
          <a:xfrm>
            <a:off x="438150" y="3965575"/>
            <a:ext cx="44053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40" name="Rectangle 28"/>
          <p:cNvSpPr>
            <a:spLocks noChangeArrowheads="1"/>
          </p:cNvSpPr>
          <p:nvPr/>
        </p:nvSpPr>
        <p:spPr bwMode="auto">
          <a:xfrm>
            <a:off x="438150" y="3965575"/>
            <a:ext cx="4405313" cy="2076450"/>
          </a:xfrm>
          <a:prstGeom prst="rect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41" name="Line 29"/>
          <p:cNvSpPr>
            <a:spLocks noChangeShapeType="1"/>
          </p:cNvSpPr>
          <p:nvPr/>
        </p:nvSpPr>
        <p:spPr bwMode="auto">
          <a:xfrm>
            <a:off x="438150" y="3965575"/>
            <a:ext cx="1588" cy="2076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42" name="Line 30"/>
          <p:cNvSpPr>
            <a:spLocks noChangeShapeType="1"/>
          </p:cNvSpPr>
          <p:nvPr/>
        </p:nvSpPr>
        <p:spPr bwMode="auto">
          <a:xfrm>
            <a:off x="414338" y="6042025"/>
            <a:ext cx="23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43" name="Line 31"/>
          <p:cNvSpPr>
            <a:spLocks noChangeShapeType="1"/>
          </p:cNvSpPr>
          <p:nvPr/>
        </p:nvSpPr>
        <p:spPr bwMode="auto">
          <a:xfrm>
            <a:off x="414338" y="5697538"/>
            <a:ext cx="238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44" name="Line 32"/>
          <p:cNvSpPr>
            <a:spLocks noChangeShapeType="1"/>
          </p:cNvSpPr>
          <p:nvPr/>
        </p:nvSpPr>
        <p:spPr bwMode="auto">
          <a:xfrm>
            <a:off x="414338" y="5348288"/>
            <a:ext cx="238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45" name="Line 33"/>
          <p:cNvSpPr>
            <a:spLocks noChangeShapeType="1"/>
          </p:cNvSpPr>
          <p:nvPr/>
        </p:nvSpPr>
        <p:spPr bwMode="auto">
          <a:xfrm>
            <a:off x="414338" y="5003800"/>
            <a:ext cx="23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46" name="Line 34"/>
          <p:cNvSpPr>
            <a:spLocks noChangeShapeType="1"/>
          </p:cNvSpPr>
          <p:nvPr/>
        </p:nvSpPr>
        <p:spPr bwMode="auto">
          <a:xfrm>
            <a:off x="414338" y="4659313"/>
            <a:ext cx="238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47" name="Line 35"/>
          <p:cNvSpPr>
            <a:spLocks noChangeShapeType="1"/>
          </p:cNvSpPr>
          <p:nvPr/>
        </p:nvSpPr>
        <p:spPr bwMode="auto">
          <a:xfrm>
            <a:off x="414338" y="4308475"/>
            <a:ext cx="23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48" name="Line 36"/>
          <p:cNvSpPr>
            <a:spLocks noChangeShapeType="1"/>
          </p:cNvSpPr>
          <p:nvPr/>
        </p:nvSpPr>
        <p:spPr bwMode="auto">
          <a:xfrm>
            <a:off x="414338" y="3965575"/>
            <a:ext cx="23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49" name="Line 37"/>
          <p:cNvSpPr>
            <a:spLocks noChangeShapeType="1"/>
          </p:cNvSpPr>
          <p:nvPr/>
        </p:nvSpPr>
        <p:spPr bwMode="auto">
          <a:xfrm>
            <a:off x="438150" y="6042025"/>
            <a:ext cx="44053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50" name="Line 38"/>
          <p:cNvSpPr>
            <a:spLocks noChangeShapeType="1"/>
          </p:cNvSpPr>
          <p:nvPr/>
        </p:nvSpPr>
        <p:spPr bwMode="auto">
          <a:xfrm flipV="1">
            <a:off x="438150" y="6042025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51" name="Line 39"/>
          <p:cNvSpPr>
            <a:spLocks noChangeShapeType="1"/>
          </p:cNvSpPr>
          <p:nvPr/>
        </p:nvSpPr>
        <p:spPr bwMode="auto">
          <a:xfrm flipV="1">
            <a:off x="622300" y="6042025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52" name="Line 40"/>
          <p:cNvSpPr>
            <a:spLocks noChangeShapeType="1"/>
          </p:cNvSpPr>
          <p:nvPr/>
        </p:nvSpPr>
        <p:spPr bwMode="auto">
          <a:xfrm flipV="1">
            <a:off x="808038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53" name="Line 41"/>
          <p:cNvSpPr>
            <a:spLocks noChangeShapeType="1"/>
          </p:cNvSpPr>
          <p:nvPr/>
        </p:nvSpPr>
        <p:spPr bwMode="auto">
          <a:xfrm flipV="1">
            <a:off x="992188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54" name="Line 42"/>
          <p:cNvSpPr>
            <a:spLocks noChangeShapeType="1"/>
          </p:cNvSpPr>
          <p:nvPr/>
        </p:nvSpPr>
        <p:spPr bwMode="auto">
          <a:xfrm flipV="1">
            <a:off x="1176338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55" name="Line 43"/>
          <p:cNvSpPr>
            <a:spLocks noChangeShapeType="1"/>
          </p:cNvSpPr>
          <p:nvPr/>
        </p:nvSpPr>
        <p:spPr bwMode="auto">
          <a:xfrm flipV="1">
            <a:off x="1354138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56" name="Line 44"/>
          <p:cNvSpPr>
            <a:spLocks noChangeShapeType="1"/>
          </p:cNvSpPr>
          <p:nvPr/>
        </p:nvSpPr>
        <p:spPr bwMode="auto">
          <a:xfrm flipV="1">
            <a:off x="1538288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57" name="Line 45"/>
          <p:cNvSpPr>
            <a:spLocks noChangeShapeType="1"/>
          </p:cNvSpPr>
          <p:nvPr/>
        </p:nvSpPr>
        <p:spPr bwMode="auto">
          <a:xfrm flipV="1">
            <a:off x="1722438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58" name="Line 46"/>
          <p:cNvSpPr>
            <a:spLocks noChangeShapeType="1"/>
          </p:cNvSpPr>
          <p:nvPr/>
        </p:nvSpPr>
        <p:spPr bwMode="auto">
          <a:xfrm flipV="1">
            <a:off x="1906588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59" name="Line 47"/>
          <p:cNvSpPr>
            <a:spLocks noChangeShapeType="1"/>
          </p:cNvSpPr>
          <p:nvPr/>
        </p:nvSpPr>
        <p:spPr bwMode="auto">
          <a:xfrm flipV="1">
            <a:off x="2090738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60" name="Line 48"/>
          <p:cNvSpPr>
            <a:spLocks noChangeShapeType="1"/>
          </p:cNvSpPr>
          <p:nvPr/>
        </p:nvSpPr>
        <p:spPr bwMode="auto">
          <a:xfrm flipV="1">
            <a:off x="2274888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61" name="Line 49"/>
          <p:cNvSpPr>
            <a:spLocks noChangeShapeType="1"/>
          </p:cNvSpPr>
          <p:nvPr/>
        </p:nvSpPr>
        <p:spPr bwMode="auto">
          <a:xfrm flipV="1">
            <a:off x="2460625" y="6042025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62" name="Line 50"/>
          <p:cNvSpPr>
            <a:spLocks noChangeShapeType="1"/>
          </p:cNvSpPr>
          <p:nvPr/>
        </p:nvSpPr>
        <p:spPr bwMode="auto">
          <a:xfrm flipV="1">
            <a:off x="2644775" y="6042025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63" name="Line 51"/>
          <p:cNvSpPr>
            <a:spLocks noChangeShapeType="1"/>
          </p:cNvSpPr>
          <p:nvPr/>
        </p:nvSpPr>
        <p:spPr bwMode="auto">
          <a:xfrm flipV="1">
            <a:off x="2822575" y="6042025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64" name="Line 52"/>
          <p:cNvSpPr>
            <a:spLocks noChangeShapeType="1"/>
          </p:cNvSpPr>
          <p:nvPr/>
        </p:nvSpPr>
        <p:spPr bwMode="auto">
          <a:xfrm flipV="1">
            <a:off x="3006725" y="6042025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65" name="Line 53"/>
          <p:cNvSpPr>
            <a:spLocks noChangeShapeType="1"/>
          </p:cNvSpPr>
          <p:nvPr/>
        </p:nvSpPr>
        <p:spPr bwMode="auto">
          <a:xfrm flipV="1">
            <a:off x="3190875" y="6042025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66" name="Line 54"/>
          <p:cNvSpPr>
            <a:spLocks noChangeShapeType="1"/>
          </p:cNvSpPr>
          <p:nvPr/>
        </p:nvSpPr>
        <p:spPr bwMode="auto">
          <a:xfrm flipV="1">
            <a:off x="3375025" y="6042025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67" name="Line 55"/>
          <p:cNvSpPr>
            <a:spLocks noChangeShapeType="1"/>
          </p:cNvSpPr>
          <p:nvPr/>
        </p:nvSpPr>
        <p:spPr bwMode="auto">
          <a:xfrm flipV="1">
            <a:off x="3559175" y="6042025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68" name="Line 56"/>
          <p:cNvSpPr>
            <a:spLocks noChangeShapeType="1"/>
          </p:cNvSpPr>
          <p:nvPr/>
        </p:nvSpPr>
        <p:spPr bwMode="auto">
          <a:xfrm flipV="1">
            <a:off x="3743325" y="6042025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69" name="Line 57"/>
          <p:cNvSpPr>
            <a:spLocks noChangeShapeType="1"/>
          </p:cNvSpPr>
          <p:nvPr/>
        </p:nvSpPr>
        <p:spPr bwMode="auto">
          <a:xfrm flipV="1">
            <a:off x="3927475" y="6042025"/>
            <a:ext cx="15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70" name="Line 58"/>
          <p:cNvSpPr>
            <a:spLocks noChangeShapeType="1"/>
          </p:cNvSpPr>
          <p:nvPr/>
        </p:nvSpPr>
        <p:spPr bwMode="auto">
          <a:xfrm flipV="1">
            <a:off x="4113213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71" name="Line 59"/>
          <p:cNvSpPr>
            <a:spLocks noChangeShapeType="1"/>
          </p:cNvSpPr>
          <p:nvPr/>
        </p:nvSpPr>
        <p:spPr bwMode="auto">
          <a:xfrm flipV="1">
            <a:off x="4291013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72" name="Line 60"/>
          <p:cNvSpPr>
            <a:spLocks noChangeShapeType="1"/>
          </p:cNvSpPr>
          <p:nvPr/>
        </p:nvSpPr>
        <p:spPr bwMode="auto">
          <a:xfrm flipV="1">
            <a:off x="4475163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73" name="Line 61"/>
          <p:cNvSpPr>
            <a:spLocks noChangeShapeType="1"/>
          </p:cNvSpPr>
          <p:nvPr/>
        </p:nvSpPr>
        <p:spPr bwMode="auto">
          <a:xfrm flipV="1">
            <a:off x="4659313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74" name="Line 62"/>
          <p:cNvSpPr>
            <a:spLocks noChangeShapeType="1"/>
          </p:cNvSpPr>
          <p:nvPr/>
        </p:nvSpPr>
        <p:spPr bwMode="auto">
          <a:xfrm flipV="1">
            <a:off x="4843463" y="60420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75" name="Line 63"/>
          <p:cNvSpPr>
            <a:spLocks noChangeShapeType="1"/>
          </p:cNvSpPr>
          <p:nvPr/>
        </p:nvSpPr>
        <p:spPr bwMode="auto">
          <a:xfrm>
            <a:off x="530225" y="6035675"/>
            <a:ext cx="184150" cy="1588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76" name="Line 64"/>
          <p:cNvSpPr>
            <a:spLocks noChangeShapeType="1"/>
          </p:cNvSpPr>
          <p:nvPr/>
        </p:nvSpPr>
        <p:spPr bwMode="auto">
          <a:xfrm flipV="1">
            <a:off x="714375" y="6029325"/>
            <a:ext cx="185738" cy="6350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77" name="Line 65"/>
          <p:cNvSpPr>
            <a:spLocks noChangeShapeType="1"/>
          </p:cNvSpPr>
          <p:nvPr/>
        </p:nvSpPr>
        <p:spPr bwMode="auto">
          <a:xfrm>
            <a:off x="900113" y="6029325"/>
            <a:ext cx="184150" cy="1588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78" name="Line 66"/>
          <p:cNvSpPr>
            <a:spLocks noChangeShapeType="1"/>
          </p:cNvSpPr>
          <p:nvPr/>
        </p:nvSpPr>
        <p:spPr bwMode="auto">
          <a:xfrm flipV="1">
            <a:off x="1084263" y="6011863"/>
            <a:ext cx="177800" cy="17462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79" name="Line 67"/>
          <p:cNvSpPr>
            <a:spLocks noChangeShapeType="1"/>
          </p:cNvSpPr>
          <p:nvPr/>
        </p:nvSpPr>
        <p:spPr bwMode="auto">
          <a:xfrm flipV="1">
            <a:off x="1262063" y="6005513"/>
            <a:ext cx="184150" cy="6350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80" name="Line 68"/>
          <p:cNvSpPr>
            <a:spLocks noChangeShapeType="1"/>
          </p:cNvSpPr>
          <p:nvPr/>
        </p:nvSpPr>
        <p:spPr bwMode="auto">
          <a:xfrm flipV="1">
            <a:off x="1446213" y="5956300"/>
            <a:ext cx="184150" cy="49213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81" name="Line 69"/>
          <p:cNvSpPr>
            <a:spLocks noChangeShapeType="1"/>
          </p:cNvSpPr>
          <p:nvPr/>
        </p:nvSpPr>
        <p:spPr bwMode="auto">
          <a:xfrm>
            <a:off x="1630363" y="5956300"/>
            <a:ext cx="184150" cy="1588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82" name="Line 70"/>
          <p:cNvSpPr>
            <a:spLocks noChangeShapeType="1"/>
          </p:cNvSpPr>
          <p:nvPr/>
        </p:nvSpPr>
        <p:spPr bwMode="auto">
          <a:xfrm flipV="1">
            <a:off x="1814513" y="5943600"/>
            <a:ext cx="184150" cy="12700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83" name="Line 71"/>
          <p:cNvSpPr>
            <a:spLocks noChangeShapeType="1"/>
          </p:cNvSpPr>
          <p:nvPr/>
        </p:nvSpPr>
        <p:spPr bwMode="auto">
          <a:xfrm flipV="1">
            <a:off x="1998663" y="5930900"/>
            <a:ext cx="184150" cy="12700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84" name="Line 72"/>
          <p:cNvSpPr>
            <a:spLocks noChangeShapeType="1"/>
          </p:cNvSpPr>
          <p:nvPr/>
        </p:nvSpPr>
        <p:spPr bwMode="auto">
          <a:xfrm flipV="1">
            <a:off x="2182813" y="5913438"/>
            <a:ext cx="184150" cy="17462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85" name="Line 73"/>
          <p:cNvSpPr>
            <a:spLocks noChangeShapeType="1"/>
          </p:cNvSpPr>
          <p:nvPr/>
        </p:nvSpPr>
        <p:spPr bwMode="auto">
          <a:xfrm flipV="1">
            <a:off x="2366963" y="5894388"/>
            <a:ext cx="185737" cy="19050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86" name="Line 74"/>
          <p:cNvSpPr>
            <a:spLocks noChangeShapeType="1"/>
          </p:cNvSpPr>
          <p:nvPr/>
        </p:nvSpPr>
        <p:spPr bwMode="auto">
          <a:xfrm flipV="1">
            <a:off x="2552700" y="5881688"/>
            <a:ext cx="177800" cy="12700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87" name="Line 75"/>
          <p:cNvSpPr>
            <a:spLocks noChangeShapeType="1"/>
          </p:cNvSpPr>
          <p:nvPr/>
        </p:nvSpPr>
        <p:spPr bwMode="auto">
          <a:xfrm flipV="1">
            <a:off x="2730500" y="5845175"/>
            <a:ext cx="184150" cy="36513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88" name="Line 76"/>
          <p:cNvSpPr>
            <a:spLocks noChangeShapeType="1"/>
          </p:cNvSpPr>
          <p:nvPr/>
        </p:nvSpPr>
        <p:spPr bwMode="auto">
          <a:xfrm flipV="1">
            <a:off x="2914650" y="5783263"/>
            <a:ext cx="184150" cy="61912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89" name="Line 77"/>
          <p:cNvSpPr>
            <a:spLocks noChangeShapeType="1"/>
          </p:cNvSpPr>
          <p:nvPr/>
        </p:nvSpPr>
        <p:spPr bwMode="auto">
          <a:xfrm flipV="1">
            <a:off x="3098800" y="5778500"/>
            <a:ext cx="184150" cy="4763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90" name="Line 78"/>
          <p:cNvSpPr>
            <a:spLocks noChangeShapeType="1"/>
          </p:cNvSpPr>
          <p:nvPr/>
        </p:nvSpPr>
        <p:spPr bwMode="auto">
          <a:xfrm flipV="1">
            <a:off x="3282950" y="5759450"/>
            <a:ext cx="184150" cy="19050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91" name="Line 79"/>
          <p:cNvSpPr>
            <a:spLocks noChangeShapeType="1"/>
          </p:cNvSpPr>
          <p:nvPr/>
        </p:nvSpPr>
        <p:spPr bwMode="auto">
          <a:xfrm flipV="1">
            <a:off x="3467100" y="5722938"/>
            <a:ext cx="184150" cy="36512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92" name="Line 80"/>
          <p:cNvSpPr>
            <a:spLocks noChangeShapeType="1"/>
          </p:cNvSpPr>
          <p:nvPr/>
        </p:nvSpPr>
        <p:spPr bwMode="auto">
          <a:xfrm flipV="1">
            <a:off x="3651250" y="5624513"/>
            <a:ext cx="184150" cy="98425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93" name="Line 81"/>
          <p:cNvSpPr>
            <a:spLocks noChangeShapeType="1"/>
          </p:cNvSpPr>
          <p:nvPr/>
        </p:nvSpPr>
        <p:spPr bwMode="auto">
          <a:xfrm flipV="1">
            <a:off x="3835400" y="5348288"/>
            <a:ext cx="184150" cy="276225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94" name="Line 82"/>
          <p:cNvSpPr>
            <a:spLocks noChangeShapeType="1"/>
          </p:cNvSpPr>
          <p:nvPr/>
        </p:nvSpPr>
        <p:spPr bwMode="auto">
          <a:xfrm flipV="1">
            <a:off x="4019550" y="5181600"/>
            <a:ext cx="179388" cy="166688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95" name="Line 83"/>
          <p:cNvSpPr>
            <a:spLocks noChangeShapeType="1"/>
          </p:cNvSpPr>
          <p:nvPr/>
        </p:nvSpPr>
        <p:spPr bwMode="auto">
          <a:xfrm flipV="1">
            <a:off x="4198938" y="5108575"/>
            <a:ext cx="184150" cy="73025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96" name="Line 84"/>
          <p:cNvSpPr>
            <a:spLocks noChangeShapeType="1"/>
          </p:cNvSpPr>
          <p:nvPr/>
        </p:nvSpPr>
        <p:spPr bwMode="auto">
          <a:xfrm flipV="1">
            <a:off x="4383088" y="4886325"/>
            <a:ext cx="184150" cy="222250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97" name="Line 85"/>
          <p:cNvSpPr>
            <a:spLocks noChangeShapeType="1"/>
          </p:cNvSpPr>
          <p:nvPr/>
        </p:nvSpPr>
        <p:spPr bwMode="auto">
          <a:xfrm flipV="1">
            <a:off x="4567238" y="4837113"/>
            <a:ext cx="184150" cy="49212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98" name="Line 86"/>
          <p:cNvSpPr>
            <a:spLocks noChangeShapeType="1"/>
          </p:cNvSpPr>
          <p:nvPr/>
        </p:nvSpPr>
        <p:spPr bwMode="auto">
          <a:xfrm flipV="1">
            <a:off x="530225" y="4849813"/>
            <a:ext cx="184150" cy="233362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799" name="Line 87"/>
          <p:cNvSpPr>
            <a:spLocks noChangeShapeType="1"/>
          </p:cNvSpPr>
          <p:nvPr/>
        </p:nvSpPr>
        <p:spPr bwMode="auto">
          <a:xfrm flipV="1">
            <a:off x="714375" y="4198938"/>
            <a:ext cx="185738" cy="650875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00" name="Line 88"/>
          <p:cNvSpPr>
            <a:spLocks noChangeShapeType="1"/>
          </p:cNvSpPr>
          <p:nvPr/>
        </p:nvSpPr>
        <p:spPr bwMode="auto">
          <a:xfrm>
            <a:off x="900113" y="4198938"/>
            <a:ext cx="184150" cy="1406525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01" name="Line 89"/>
          <p:cNvSpPr>
            <a:spLocks noChangeShapeType="1"/>
          </p:cNvSpPr>
          <p:nvPr/>
        </p:nvSpPr>
        <p:spPr bwMode="auto">
          <a:xfrm>
            <a:off x="1084263" y="5605463"/>
            <a:ext cx="177800" cy="295275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02" name="Line 90"/>
          <p:cNvSpPr>
            <a:spLocks noChangeShapeType="1"/>
          </p:cNvSpPr>
          <p:nvPr/>
        </p:nvSpPr>
        <p:spPr bwMode="auto">
          <a:xfrm flipV="1">
            <a:off x="1262063" y="5772150"/>
            <a:ext cx="184150" cy="128588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03" name="Line 91"/>
          <p:cNvSpPr>
            <a:spLocks noChangeShapeType="1"/>
          </p:cNvSpPr>
          <p:nvPr/>
        </p:nvSpPr>
        <p:spPr bwMode="auto">
          <a:xfrm>
            <a:off x="1446213" y="5772150"/>
            <a:ext cx="184150" cy="36513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04" name="Line 92"/>
          <p:cNvSpPr>
            <a:spLocks noChangeShapeType="1"/>
          </p:cNvSpPr>
          <p:nvPr/>
        </p:nvSpPr>
        <p:spPr bwMode="auto">
          <a:xfrm>
            <a:off x="1630363" y="5808663"/>
            <a:ext cx="184150" cy="177800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05" name="Line 93"/>
          <p:cNvSpPr>
            <a:spLocks noChangeShapeType="1"/>
          </p:cNvSpPr>
          <p:nvPr/>
        </p:nvSpPr>
        <p:spPr bwMode="auto">
          <a:xfrm flipV="1">
            <a:off x="1814513" y="5894388"/>
            <a:ext cx="184150" cy="92075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06" name="Line 94"/>
          <p:cNvSpPr>
            <a:spLocks noChangeShapeType="1"/>
          </p:cNvSpPr>
          <p:nvPr/>
        </p:nvSpPr>
        <p:spPr bwMode="auto">
          <a:xfrm>
            <a:off x="1998663" y="5894388"/>
            <a:ext cx="184150" cy="61912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07" name="Line 95"/>
          <p:cNvSpPr>
            <a:spLocks noChangeShapeType="1"/>
          </p:cNvSpPr>
          <p:nvPr/>
        </p:nvSpPr>
        <p:spPr bwMode="auto">
          <a:xfrm flipV="1">
            <a:off x="2182813" y="5930900"/>
            <a:ext cx="184150" cy="25400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08" name="Line 96"/>
          <p:cNvSpPr>
            <a:spLocks noChangeShapeType="1"/>
          </p:cNvSpPr>
          <p:nvPr/>
        </p:nvSpPr>
        <p:spPr bwMode="auto">
          <a:xfrm flipV="1">
            <a:off x="2366963" y="5913438"/>
            <a:ext cx="185737" cy="17462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09" name="Line 97"/>
          <p:cNvSpPr>
            <a:spLocks noChangeShapeType="1"/>
          </p:cNvSpPr>
          <p:nvPr/>
        </p:nvSpPr>
        <p:spPr bwMode="auto">
          <a:xfrm flipV="1">
            <a:off x="2552700" y="5894388"/>
            <a:ext cx="177800" cy="19050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10" name="Line 98"/>
          <p:cNvSpPr>
            <a:spLocks noChangeShapeType="1"/>
          </p:cNvSpPr>
          <p:nvPr/>
        </p:nvSpPr>
        <p:spPr bwMode="auto">
          <a:xfrm flipV="1">
            <a:off x="2730500" y="5556250"/>
            <a:ext cx="184150" cy="338138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11" name="Line 99"/>
          <p:cNvSpPr>
            <a:spLocks noChangeShapeType="1"/>
          </p:cNvSpPr>
          <p:nvPr/>
        </p:nvSpPr>
        <p:spPr bwMode="auto">
          <a:xfrm>
            <a:off x="2914650" y="5556250"/>
            <a:ext cx="184150" cy="246063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12" name="Line 100"/>
          <p:cNvSpPr>
            <a:spLocks noChangeShapeType="1"/>
          </p:cNvSpPr>
          <p:nvPr/>
        </p:nvSpPr>
        <p:spPr bwMode="auto">
          <a:xfrm>
            <a:off x="3098800" y="5802313"/>
            <a:ext cx="184150" cy="203200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13" name="Line 101"/>
          <p:cNvSpPr>
            <a:spLocks noChangeShapeType="1"/>
          </p:cNvSpPr>
          <p:nvPr/>
        </p:nvSpPr>
        <p:spPr bwMode="auto">
          <a:xfrm flipV="1">
            <a:off x="3282950" y="5648325"/>
            <a:ext cx="184150" cy="357188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14" name="Line 102"/>
          <p:cNvSpPr>
            <a:spLocks noChangeShapeType="1"/>
          </p:cNvSpPr>
          <p:nvPr/>
        </p:nvSpPr>
        <p:spPr bwMode="auto">
          <a:xfrm>
            <a:off x="3467100" y="5648325"/>
            <a:ext cx="184150" cy="381000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15" name="Line 103"/>
          <p:cNvSpPr>
            <a:spLocks noChangeShapeType="1"/>
          </p:cNvSpPr>
          <p:nvPr/>
        </p:nvSpPr>
        <p:spPr bwMode="auto">
          <a:xfrm flipV="1">
            <a:off x="3651250" y="5992813"/>
            <a:ext cx="184150" cy="36512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16" name="Line 104"/>
          <p:cNvSpPr>
            <a:spLocks noChangeShapeType="1"/>
          </p:cNvSpPr>
          <p:nvPr/>
        </p:nvSpPr>
        <p:spPr bwMode="auto">
          <a:xfrm>
            <a:off x="3835400" y="5992813"/>
            <a:ext cx="184150" cy="30162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17" name="Line 105"/>
          <p:cNvSpPr>
            <a:spLocks noChangeShapeType="1"/>
          </p:cNvSpPr>
          <p:nvPr/>
        </p:nvSpPr>
        <p:spPr bwMode="auto">
          <a:xfrm flipV="1">
            <a:off x="4019550" y="6005513"/>
            <a:ext cx="179388" cy="17462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18" name="Line 106"/>
          <p:cNvSpPr>
            <a:spLocks noChangeShapeType="1"/>
          </p:cNvSpPr>
          <p:nvPr/>
        </p:nvSpPr>
        <p:spPr bwMode="auto">
          <a:xfrm flipV="1">
            <a:off x="4198938" y="5992813"/>
            <a:ext cx="184150" cy="12700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19" name="Line 107"/>
          <p:cNvSpPr>
            <a:spLocks noChangeShapeType="1"/>
          </p:cNvSpPr>
          <p:nvPr/>
        </p:nvSpPr>
        <p:spPr bwMode="auto">
          <a:xfrm flipV="1">
            <a:off x="4383088" y="5919788"/>
            <a:ext cx="184150" cy="73025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20" name="Line 108"/>
          <p:cNvSpPr>
            <a:spLocks noChangeShapeType="1"/>
          </p:cNvSpPr>
          <p:nvPr/>
        </p:nvSpPr>
        <p:spPr bwMode="auto">
          <a:xfrm flipV="1">
            <a:off x="4567238" y="5740400"/>
            <a:ext cx="184150" cy="179388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21" name="Freeform 109"/>
          <p:cNvSpPr>
            <a:spLocks/>
          </p:cNvSpPr>
          <p:nvPr/>
        </p:nvSpPr>
        <p:spPr bwMode="auto">
          <a:xfrm>
            <a:off x="512763" y="6018213"/>
            <a:ext cx="36512" cy="36512"/>
          </a:xfrm>
          <a:custGeom>
            <a:avLst/>
            <a:gdLst>
              <a:gd name="T0" fmla="*/ 27720545 w 23"/>
              <a:gd name="T1" fmla="*/ 0 h 23"/>
              <a:gd name="T2" fmla="*/ 57962006 w 23"/>
              <a:gd name="T3" fmla="*/ 27720545 h 23"/>
              <a:gd name="T4" fmla="*/ 27720545 w 23"/>
              <a:gd name="T5" fmla="*/ 57962006 h 23"/>
              <a:gd name="T6" fmla="*/ 0 w 23"/>
              <a:gd name="T7" fmla="*/ 27720545 h 23"/>
              <a:gd name="T8" fmla="*/ 27720545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23" y="11"/>
                </a:lnTo>
                <a:lnTo>
                  <a:pt x="11" y="23"/>
                </a:lnTo>
                <a:lnTo>
                  <a:pt x="0" y="11"/>
                </a:lnTo>
                <a:lnTo>
                  <a:pt x="11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22" name="Freeform 110"/>
          <p:cNvSpPr>
            <a:spLocks/>
          </p:cNvSpPr>
          <p:nvPr/>
        </p:nvSpPr>
        <p:spPr bwMode="auto">
          <a:xfrm>
            <a:off x="696913" y="6018213"/>
            <a:ext cx="36512" cy="36512"/>
          </a:xfrm>
          <a:custGeom>
            <a:avLst/>
            <a:gdLst>
              <a:gd name="T0" fmla="*/ 27720545 w 23"/>
              <a:gd name="T1" fmla="*/ 0 h 23"/>
              <a:gd name="T2" fmla="*/ 57962006 w 23"/>
              <a:gd name="T3" fmla="*/ 27720545 h 23"/>
              <a:gd name="T4" fmla="*/ 27720545 w 23"/>
              <a:gd name="T5" fmla="*/ 57962006 h 23"/>
              <a:gd name="T6" fmla="*/ 0 w 23"/>
              <a:gd name="T7" fmla="*/ 27720545 h 23"/>
              <a:gd name="T8" fmla="*/ 27720545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23" y="11"/>
                </a:lnTo>
                <a:lnTo>
                  <a:pt x="11" y="23"/>
                </a:lnTo>
                <a:lnTo>
                  <a:pt x="0" y="11"/>
                </a:lnTo>
                <a:lnTo>
                  <a:pt x="11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23" name="Freeform 111"/>
          <p:cNvSpPr>
            <a:spLocks/>
          </p:cNvSpPr>
          <p:nvPr/>
        </p:nvSpPr>
        <p:spPr bwMode="auto">
          <a:xfrm>
            <a:off x="881063" y="6011863"/>
            <a:ext cx="36512" cy="36512"/>
          </a:xfrm>
          <a:custGeom>
            <a:avLst/>
            <a:gdLst>
              <a:gd name="T0" fmla="*/ 30241461 w 23"/>
              <a:gd name="T1" fmla="*/ 0 h 23"/>
              <a:gd name="T2" fmla="*/ 57962006 w 23"/>
              <a:gd name="T3" fmla="*/ 27720545 h 23"/>
              <a:gd name="T4" fmla="*/ 30241461 w 23"/>
              <a:gd name="T5" fmla="*/ 57962006 h 23"/>
              <a:gd name="T6" fmla="*/ 0 w 23"/>
              <a:gd name="T7" fmla="*/ 27720545 h 23"/>
              <a:gd name="T8" fmla="*/ 30241461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2" y="0"/>
                </a:moveTo>
                <a:lnTo>
                  <a:pt x="23" y="11"/>
                </a:lnTo>
                <a:lnTo>
                  <a:pt x="12" y="23"/>
                </a:lnTo>
                <a:lnTo>
                  <a:pt x="0" y="11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24" name="Freeform 112"/>
          <p:cNvSpPr>
            <a:spLocks/>
          </p:cNvSpPr>
          <p:nvPr/>
        </p:nvSpPr>
        <p:spPr bwMode="auto">
          <a:xfrm>
            <a:off x="1065213" y="6011863"/>
            <a:ext cx="36512" cy="36512"/>
          </a:xfrm>
          <a:custGeom>
            <a:avLst/>
            <a:gdLst>
              <a:gd name="T0" fmla="*/ 30241461 w 23"/>
              <a:gd name="T1" fmla="*/ 0 h 23"/>
              <a:gd name="T2" fmla="*/ 57962006 w 23"/>
              <a:gd name="T3" fmla="*/ 27720545 h 23"/>
              <a:gd name="T4" fmla="*/ 30241461 w 23"/>
              <a:gd name="T5" fmla="*/ 57962006 h 23"/>
              <a:gd name="T6" fmla="*/ 0 w 23"/>
              <a:gd name="T7" fmla="*/ 27720545 h 23"/>
              <a:gd name="T8" fmla="*/ 30241461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2" y="0"/>
                </a:moveTo>
                <a:lnTo>
                  <a:pt x="23" y="11"/>
                </a:lnTo>
                <a:lnTo>
                  <a:pt x="12" y="23"/>
                </a:lnTo>
                <a:lnTo>
                  <a:pt x="0" y="11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25" name="Freeform 113"/>
          <p:cNvSpPr>
            <a:spLocks/>
          </p:cNvSpPr>
          <p:nvPr/>
        </p:nvSpPr>
        <p:spPr bwMode="auto">
          <a:xfrm>
            <a:off x="1243013" y="5992813"/>
            <a:ext cx="36512" cy="36512"/>
          </a:xfrm>
          <a:custGeom>
            <a:avLst/>
            <a:gdLst>
              <a:gd name="T0" fmla="*/ 30241461 w 23"/>
              <a:gd name="T1" fmla="*/ 0 h 23"/>
              <a:gd name="T2" fmla="*/ 57962006 w 23"/>
              <a:gd name="T3" fmla="*/ 30241461 h 23"/>
              <a:gd name="T4" fmla="*/ 30241461 w 23"/>
              <a:gd name="T5" fmla="*/ 57962006 h 23"/>
              <a:gd name="T6" fmla="*/ 0 w 23"/>
              <a:gd name="T7" fmla="*/ 30241461 h 23"/>
              <a:gd name="T8" fmla="*/ 30241461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2" y="0"/>
                </a:moveTo>
                <a:lnTo>
                  <a:pt x="23" y="12"/>
                </a:lnTo>
                <a:lnTo>
                  <a:pt x="12" y="23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26" name="Freeform 114"/>
          <p:cNvSpPr>
            <a:spLocks/>
          </p:cNvSpPr>
          <p:nvPr/>
        </p:nvSpPr>
        <p:spPr bwMode="auto">
          <a:xfrm>
            <a:off x="1427163" y="5986463"/>
            <a:ext cx="38100" cy="36512"/>
          </a:xfrm>
          <a:custGeom>
            <a:avLst/>
            <a:gdLst>
              <a:gd name="T0" fmla="*/ 30241875 w 24"/>
              <a:gd name="T1" fmla="*/ 0 h 23"/>
              <a:gd name="T2" fmla="*/ 60483750 w 24"/>
              <a:gd name="T3" fmla="*/ 30241461 h 23"/>
              <a:gd name="T4" fmla="*/ 30241875 w 24"/>
              <a:gd name="T5" fmla="*/ 57962006 h 23"/>
              <a:gd name="T6" fmla="*/ 0 w 24"/>
              <a:gd name="T7" fmla="*/ 30241461 h 23"/>
              <a:gd name="T8" fmla="*/ 30241875 w 24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23">
                <a:moveTo>
                  <a:pt x="12" y="0"/>
                </a:moveTo>
                <a:lnTo>
                  <a:pt x="24" y="12"/>
                </a:lnTo>
                <a:lnTo>
                  <a:pt x="12" y="23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27" name="Freeform 115"/>
          <p:cNvSpPr>
            <a:spLocks/>
          </p:cNvSpPr>
          <p:nvPr/>
        </p:nvSpPr>
        <p:spPr bwMode="auto">
          <a:xfrm>
            <a:off x="1611313" y="5937250"/>
            <a:ext cx="38100" cy="36513"/>
          </a:xfrm>
          <a:custGeom>
            <a:avLst/>
            <a:gdLst>
              <a:gd name="T0" fmla="*/ 30241875 w 24"/>
              <a:gd name="T1" fmla="*/ 0 h 23"/>
              <a:gd name="T2" fmla="*/ 60483750 w 24"/>
              <a:gd name="T3" fmla="*/ 30242289 h 23"/>
              <a:gd name="T4" fmla="*/ 30241875 w 24"/>
              <a:gd name="T5" fmla="*/ 57965181 h 23"/>
              <a:gd name="T6" fmla="*/ 0 w 24"/>
              <a:gd name="T7" fmla="*/ 30242289 h 23"/>
              <a:gd name="T8" fmla="*/ 30241875 w 24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23">
                <a:moveTo>
                  <a:pt x="12" y="0"/>
                </a:moveTo>
                <a:lnTo>
                  <a:pt x="24" y="12"/>
                </a:lnTo>
                <a:lnTo>
                  <a:pt x="12" y="23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28" name="Freeform 116"/>
          <p:cNvSpPr>
            <a:spLocks/>
          </p:cNvSpPr>
          <p:nvPr/>
        </p:nvSpPr>
        <p:spPr bwMode="auto">
          <a:xfrm>
            <a:off x="1797050" y="5937250"/>
            <a:ext cx="36513" cy="36513"/>
          </a:xfrm>
          <a:custGeom>
            <a:avLst/>
            <a:gdLst>
              <a:gd name="T0" fmla="*/ 27722892 w 23"/>
              <a:gd name="T1" fmla="*/ 0 h 23"/>
              <a:gd name="T2" fmla="*/ 57965181 w 23"/>
              <a:gd name="T3" fmla="*/ 30242289 h 23"/>
              <a:gd name="T4" fmla="*/ 27722892 w 23"/>
              <a:gd name="T5" fmla="*/ 57965181 h 23"/>
              <a:gd name="T6" fmla="*/ 0 w 23"/>
              <a:gd name="T7" fmla="*/ 30242289 h 23"/>
              <a:gd name="T8" fmla="*/ 27722892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23" y="12"/>
                </a:lnTo>
                <a:lnTo>
                  <a:pt x="11" y="23"/>
                </a:lnTo>
                <a:lnTo>
                  <a:pt x="0" y="12"/>
                </a:lnTo>
                <a:lnTo>
                  <a:pt x="11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29" name="Freeform 117"/>
          <p:cNvSpPr>
            <a:spLocks/>
          </p:cNvSpPr>
          <p:nvPr/>
        </p:nvSpPr>
        <p:spPr bwMode="auto">
          <a:xfrm>
            <a:off x="1981200" y="5924550"/>
            <a:ext cx="36513" cy="38100"/>
          </a:xfrm>
          <a:custGeom>
            <a:avLst/>
            <a:gdLst>
              <a:gd name="T0" fmla="*/ 27722892 w 23"/>
              <a:gd name="T1" fmla="*/ 0 h 24"/>
              <a:gd name="T2" fmla="*/ 57965181 w 23"/>
              <a:gd name="T3" fmla="*/ 30241875 h 24"/>
              <a:gd name="T4" fmla="*/ 27722892 w 23"/>
              <a:gd name="T5" fmla="*/ 60483750 h 24"/>
              <a:gd name="T6" fmla="*/ 0 w 23"/>
              <a:gd name="T7" fmla="*/ 30241875 h 24"/>
              <a:gd name="T8" fmla="*/ 27722892 w 23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23" y="12"/>
                </a:lnTo>
                <a:lnTo>
                  <a:pt x="11" y="24"/>
                </a:lnTo>
                <a:lnTo>
                  <a:pt x="0" y="12"/>
                </a:lnTo>
                <a:lnTo>
                  <a:pt x="11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30" name="Freeform 118"/>
          <p:cNvSpPr>
            <a:spLocks/>
          </p:cNvSpPr>
          <p:nvPr/>
        </p:nvSpPr>
        <p:spPr bwMode="auto">
          <a:xfrm>
            <a:off x="2165350" y="5913438"/>
            <a:ext cx="36513" cy="36512"/>
          </a:xfrm>
          <a:custGeom>
            <a:avLst/>
            <a:gdLst>
              <a:gd name="T0" fmla="*/ 27722892 w 23"/>
              <a:gd name="T1" fmla="*/ 0 h 23"/>
              <a:gd name="T2" fmla="*/ 57965181 w 23"/>
              <a:gd name="T3" fmla="*/ 27720545 h 23"/>
              <a:gd name="T4" fmla="*/ 27722892 w 23"/>
              <a:gd name="T5" fmla="*/ 57962006 h 23"/>
              <a:gd name="T6" fmla="*/ 0 w 23"/>
              <a:gd name="T7" fmla="*/ 27720545 h 23"/>
              <a:gd name="T8" fmla="*/ 27722892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23" y="11"/>
                </a:lnTo>
                <a:lnTo>
                  <a:pt x="11" y="23"/>
                </a:lnTo>
                <a:lnTo>
                  <a:pt x="0" y="11"/>
                </a:lnTo>
                <a:lnTo>
                  <a:pt x="11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31" name="Freeform 119"/>
          <p:cNvSpPr>
            <a:spLocks/>
          </p:cNvSpPr>
          <p:nvPr/>
        </p:nvSpPr>
        <p:spPr bwMode="auto">
          <a:xfrm>
            <a:off x="2349500" y="5894388"/>
            <a:ext cx="36513" cy="36512"/>
          </a:xfrm>
          <a:custGeom>
            <a:avLst/>
            <a:gdLst>
              <a:gd name="T0" fmla="*/ 27722892 w 23"/>
              <a:gd name="T1" fmla="*/ 0 h 23"/>
              <a:gd name="T2" fmla="*/ 57965181 w 23"/>
              <a:gd name="T3" fmla="*/ 30241461 h 23"/>
              <a:gd name="T4" fmla="*/ 27722892 w 23"/>
              <a:gd name="T5" fmla="*/ 57962006 h 23"/>
              <a:gd name="T6" fmla="*/ 0 w 23"/>
              <a:gd name="T7" fmla="*/ 30241461 h 23"/>
              <a:gd name="T8" fmla="*/ 27722892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23" y="12"/>
                </a:lnTo>
                <a:lnTo>
                  <a:pt x="11" y="23"/>
                </a:lnTo>
                <a:lnTo>
                  <a:pt x="0" y="12"/>
                </a:lnTo>
                <a:lnTo>
                  <a:pt x="11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32" name="Freeform 120"/>
          <p:cNvSpPr>
            <a:spLocks/>
          </p:cNvSpPr>
          <p:nvPr/>
        </p:nvSpPr>
        <p:spPr bwMode="auto">
          <a:xfrm>
            <a:off x="2533650" y="5875338"/>
            <a:ext cx="36513" cy="38100"/>
          </a:xfrm>
          <a:custGeom>
            <a:avLst/>
            <a:gdLst>
              <a:gd name="T0" fmla="*/ 30242289 w 23"/>
              <a:gd name="T1" fmla="*/ 0 h 24"/>
              <a:gd name="T2" fmla="*/ 57965181 w 23"/>
              <a:gd name="T3" fmla="*/ 30241875 h 24"/>
              <a:gd name="T4" fmla="*/ 30242289 w 23"/>
              <a:gd name="T5" fmla="*/ 60483750 h 24"/>
              <a:gd name="T6" fmla="*/ 0 w 23"/>
              <a:gd name="T7" fmla="*/ 30241875 h 24"/>
              <a:gd name="T8" fmla="*/ 30242289 w 23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4">
                <a:moveTo>
                  <a:pt x="12" y="0"/>
                </a:moveTo>
                <a:lnTo>
                  <a:pt x="23" y="12"/>
                </a:lnTo>
                <a:lnTo>
                  <a:pt x="12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33" name="Freeform 121"/>
          <p:cNvSpPr>
            <a:spLocks/>
          </p:cNvSpPr>
          <p:nvPr/>
        </p:nvSpPr>
        <p:spPr bwMode="auto">
          <a:xfrm>
            <a:off x="2711450" y="5864225"/>
            <a:ext cx="36513" cy="36513"/>
          </a:xfrm>
          <a:custGeom>
            <a:avLst/>
            <a:gdLst>
              <a:gd name="T0" fmla="*/ 30242289 w 23"/>
              <a:gd name="T1" fmla="*/ 0 h 23"/>
              <a:gd name="T2" fmla="*/ 57965181 w 23"/>
              <a:gd name="T3" fmla="*/ 27722892 h 23"/>
              <a:gd name="T4" fmla="*/ 30242289 w 23"/>
              <a:gd name="T5" fmla="*/ 57965181 h 23"/>
              <a:gd name="T6" fmla="*/ 0 w 23"/>
              <a:gd name="T7" fmla="*/ 27722892 h 23"/>
              <a:gd name="T8" fmla="*/ 30242289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2" y="0"/>
                </a:moveTo>
                <a:lnTo>
                  <a:pt x="23" y="11"/>
                </a:lnTo>
                <a:lnTo>
                  <a:pt x="12" y="23"/>
                </a:lnTo>
                <a:lnTo>
                  <a:pt x="0" y="11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34" name="Freeform 122"/>
          <p:cNvSpPr>
            <a:spLocks/>
          </p:cNvSpPr>
          <p:nvPr/>
        </p:nvSpPr>
        <p:spPr bwMode="auto">
          <a:xfrm>
            <a:off x="2895600" y="5827713"/>
            <a:ext cx="36513" cy="36512"/>
          </a:xfrm>
          <a:custGeom>
            <a:avLst/>
            <a:gdLst>
              <a:gd name="T0" fmla="*/ 30242289 w 23"/>
              <a:gd name="T1" fmla="*/ 0 h 23"/>
              <a:gd name="T2" fmla="*/ 57965181 w 23"/>
              <a:gd name="T3" fmla="*/ 27720545 h 23"/>
              <a:gd name="T4" fmla="*/ 30242289 w 23"/>
              <a:gd name="T5" fmla="*/ 57962006 h 23"/>
              <a:gd name="T6" fmla="*/ 0 w 23"/>
              <a:gd name="T7" fmla="*/ 27720545 h 23"/>
              <a:gd name="T8" fmla="*/ 30242289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2" y="0"/>
                </a:moveTo>
                <a:lnTo>
                  <a:pt x="23" y="11"/>
                </a:lnTo>
                <a:lnTo>
                  <a:pt x="12" y="23"/>
                </a:lnTo>
                <a:lnTo>
                  <a:pt x="0" y="11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35" name="Freeform 123"/>
          <p:cNvSpPr>
            <a:spLocks/>
          </p:cNvSpPr>
          <p:nvPr/>
        </p:nvSpPr>
        <p:spPr bwMode="auto">
          <a:xfrm>
            <a:off x="3079750" y="5765800"/>
            <a:ext cx="38100" cy="36513"/>
          </a:xfrm>
          <a:custGeom>
            <a:avLst/>
            <a:gdLst>
              <a:gd name="T0" fmla="*/ 30241875 w 24"/>
              <a:gd name="T1" fmla="*/ 0 h 23"/>
              <a:gd name="T2" fmla="*/ 60483750 w 24"/>
              <a:gd name="T3" fmla="*/ 27722892 h 23"/>
              <a:gd name="T4" fmla="*/ 30241875 w 24"/>
              <a:gd name="T5" fmla="*/ 57965181 h 23"/>
              <a:gd name="T6" fmla="*/ 0 w 24"/>
              <a:gd name="T7" fmla="*/ 27722892 h 23"/>
              <a:gd name="T8" fmla="*/ 30241875 w 24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23">
                <a:moveTo>
                  <a:pt x="12" y="0"/>
                </a:moveTo>
                <a:lnTo>
                  <a:pt x="24" y="11"/>
                </a:lnTo>
                <a:lnTo>
                  <a:pt x="12" y="23"/>
                </a:lnTo>
                <a:lnTo>
                  <a:pt x="0" y="11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36" name="Freeform 124"/>
          <p:cNvSpPr>
            <a:spLocks/>
          </p:cNvSpPr>
          <p:nvPr/>
        </p:nvSpPr>
        <p:spPr bwMode="auto">
          <a:xfrm>
            <a:off x="3263900" y="5759450"/>
            <a:ext cx="38100" cy="36513"/>
          </a:xfrm>
          <a:custGeom>
            <a:avLst/>
            <a:gdLst>
              <a:gd name="T0" fmla="*/ 30241875 w 24"/>
              <a:gd name="T1" fmla="*/ 0 h 23"/>
              <a:gd name="T2" fmla="*/ 60483750 w 24"/>
              <a:gd name="T3" fmla="*/ 30242289 h 23"/>
              <a:gd name="T4" fmla="*/ 30241875 w 24"/>
              <a:gd name="T5" fmla="*/ 57965181 h 23"/>
              <a:gd name="T6" fmla="*/ 0 w 24"/>
              <a:gd name="T7" fmla="*/ 30242289 h 23"/>
              <a:gd name="T8" fmla="*/ 30241875 w 24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23">
                <a:moveTo>
                  <a:pt x="12" y="0"/>
                </a:moveTo>
                <a:lnTo>
                  <a:pt x="24" y="12"/>
                </a:lnTo>
                <a:lnTo>
                  <a:pt x="12" y="23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37" name="Freeform 125"/>
          <p:cNvSpPr>
            <a:spLocks/>
          </p:cNvSpPr>
          <p:nvPr/>
        </p:nvSpPr>
        <p:spPr bwMode="auto">
          <a:xfrm>
            <a:off x="3449638" y="5740400"/>
            <a:ext cx="36512" cy="38100"/>
          </a:xfrm>
          <a:custGeom>
            <a:avLst/>
            <a:gdLst>
              <a:gd name="T0" fmla="*/ 27720545 w 23"/>
              <a:gd name="T1" fmla="*/ 0 h 24"/>
              <a:gd name="T2" fmla="*/ 57962006 w 23"/>
              <a:gd name="T3" fmla="*/ 30241875 h 24"/>
              <a:gd name="T4" fmla="*/ 27720545 w 23"/>
              <a:gd name="T5" fmla="*/ 60483750 h 24"/>
              <a:gd name="T6" fmla="*/ 0 w 23"/>
              <a:gd name="T7" fmla="*/ 30241875 h 24"/>
              <a:gd name="T8" fmla="*/ 27720545 w 23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23" y="12"/>
                </a:lnTo>
                <a:lnTo>
                  <a:pt x="11" y="24"/>
                </a:lnTo>
                <a:lnTo>
                  <a:pt x="0" y="12"/>
                </a:lnTo>
                <a:lnTo>
                  <a:pt x="11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38" name="Freeform 126"/>
          <p:cNvSpPr>
            <a:spLocks/>
          </p:cNvSpPr>
          <p:nvPr/>
        </p:nvSpPr>
        <p:spPr bwMode="auto">
          <a:xfrm>
            <a:off x="3633788" y="5703888"/>
            <a:ext cx="36512" cy="36512"/>
          </a:xfrm>
          <a:custGeom>
            <a:avLst/>
            <a:gdLst>
              <a:gd name="T0" fmla="*/ 27720545 w 23"/>
              <a:gd name="T1" fmla="*/ 0 h 23"/>
              <a:gd name="T2" fmla="*/ 57962006 w 23"/>
              <a:gd name="T3" fmla="*/ 30241461 h 23"/>
              <a:gd name="T4" fmla="*/ 27720545 w 23"/>
              <a:gd name="T5" fmla="*/ 57962006 h 23"/>
              <a:gd name="T6" fmla="*/ 0 w 23"/>
              <a:gd name="T7" fmla="*/ 30241461 h 23"/>
              <a:gd name="T8" fmla="*/ 27720545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23" y="12"/>
                </a:lnTo>
                <a:lnTo>
                  <a:pt x="11" y="23"/>
                </a:lnTo>
                <a:lnTo>
                  <a:pt x="0" y="12"/>
                </a:lnTo>
                <a:lnTo>
                  <a:pt x="11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39" name="Freeform 127"/>
          <p:cNvSpPr>
            <a:spLocks/>
          </p:cNvSpPr>
          <p:nvPr/>
        </p:nvSpPr>
        <p:spPr bwMode="auto">
          <a:xfrm>
            <a:off x="3817938" y="5605463"/>
            <a:ext cx="36512" cy="36512"/>
          </a:xfrm>
          <a:custGeom>
            <a:avLst/>
            <a:gdLst>
              <a:gd name="T0" fmla="*/ 27720545 w 23"/>
              <a:gd name="T1" fmla="*/ 0 h 23"/>
              <a:gd name="T2" fmla="*/ 57962006 w 23"/>
              <a:gd name="T3" fmla="*/ 30241461 h 23"/>
              <a:gd name="T4" fmla="*/ 27720545 w 23"/>
              <a:gd name="T5" fmla="*/ 57962006 h 23"/>
              <a:gd name="T6" fmla="*/ 0 w 23"/>
              <a:gd name="T7" fmla="*/ 30241461 h 23"/>
              <a:gd name="T8" fmla="*/ 27720545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23" y="12"/>
                </a:lnTo>
                <a:lnTo>
                  <a:pt x="11" y="23"/>
                </a:lnTo>
                <a:lnTo>
                  <a:pt x="0" y="12"/>
                </a:lnTo>
                <a:lnTo>
                  <a:pt x="11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40" name="Freeform 128"/>
          <p:cNvSpPr>
            <a:spLocks/>
          </p:cNvSpPr>
          <p:nvPr/>
        </p:nvSpPr>
        <p:spPr bwMode="auto">
          <a:xfrm>
            <a:off x="4002088" y="5329238"/>
            <a:ext cx="36512" cy="36512"/>
          </a:xfrm>
          <a:custGeom>
            <a:avLst/>
            <a:gdLst>
              <a:gd name="T0" fmla="*/ 27720545 w 23"/>
              <a:gd name="T1" fmla="*/ 0 h 23"/>
              <a:gd name="T2" fmla="*/ 57962006 w 23"/>
              <a:gd name="T3" fmla="*/ 30241461 h 23"/>
              <a:gd name="T4" fmla="*/ 27720545 w 23"/>
              <a:gd name="T5" fmla="*/ 57962006 h 23"/>
              <a:gd name="T6" fmla="*/ 0 w 23"/>
              <a:gd name="T7" fmla="*/ 30241461 h 23"/>
              <a:gd name="T8" fmla="*/ 27720545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23" y="12"/>
                </a:lnTo>
                <a:lnTo>
                  <a:pt x="11" y="23"/>
                </a:lnTo>
                <a:lnTo>
                  <a:pt x="0" y="12"/>
                </a:lnTo>
                <a:lnTo>
                  <a:pt x="11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41" name="Freeform 129"/>
          <p:cNvSpPr>
            <a:spLocks/>
          </p:cNvSpPr>
          <p:nvPr/>
        </p:nvSpPr>
        <p:spPr bwMode="auto">
          <a:xfrm>
            <a:off x="4179888" y="5162550"/>
            <a:ext cx="36512" cy="38100"/>
          </a:xfrm>
          <a:custGeom>
            <a:avLst/>
            <a:gdLst>
              <a:gd name="T0" fmla="*/ 30241461 w 23"/>
              <a:gd name="T1" fmla="*/ 0 h 24"/>
              <a:gd name="T2" fmla="*/ 57962006 w 23"/>
              <a:gd name="T3" fmla="*/ 30241875 h 24"/>
              <a:gd name="T4" fmla="*/ 30241461 w 23"/>
              <a:gd name="T5" fmla="*/ 60483750 h 24"/>
              <a:gd name="T6" fmla="*/ 0 w 23"/>
              <a:gd name="T7" fmla="*/ 30241875 h 24"/>
              <a:gd name="T8" fmla="*/ 30241461 w 23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4">
                <a:moveTo>
                  <a:pt x="12" y="0"/>
                </a:moveTo>
                <a:lnTo>
                  <a:pt x="23" y="12"/>
                </a:lnTo>
                <a:lnTo>
                  <a:pt x="12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42" name="Freeform 130"/>
          <p:cNvSpPr>
            <a:spLocks/>
          </p:cNvSpPr>
          <p:nvPr/>
        </p:nvSpPr>
        <p:spPr bwMode="auto">
          <a:xfrm>
            <a:off x="4364038" y="5089525"/>
            <a:ext cx="36512" cy="36513"/>
          </a:xfrm>
          <a:custGeom>
            <a:avLst/>
            <a:gdLst>
              <a:gd name="T0" fmla="*/ 30241461 w 23"/>
              <a:gd name="T1" fmla="*/ 0 h 23"/>
              <a:gd name="T2" fmla="*/ 57962006 w 23"/>
              <a:gd name="T3" fmla="*/ 30242289 h 23"/>
              <a:gd name="T4" fmla="*/ 30241461 w 23"/>
              <a:gd name="T5" fmla="*/ 57965181 h 23"/>
              <a:gd name="T6" fmla="*/ 0 w 23"/>
              <a:gd name="T7" fmla="*/ 30242289 h 23"/>
              <a:gd name="T8" fmla="*/ 30241461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2" y="0"/>
                </a:moveTo>
                <a:lnTo>
                  <a:pt x="23" y="12"/>
                </a:lnTo>
                <a:lnTo>
                  <a:pt x="12" y="23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43" name="Freeform 131"/>
          <p:cNvSpPr>
            <a:spLocks/>
          </p:cNvSpPr>
          <p:nvPr/>
        </p:nvSpPr>
        <p:spPr bwMode="auto">
          <a:xfrm>
            <a:off x="4548188" y="4868863"/>
            <a:ext cx="36512" cy="36512"/>
          </a:xfrm>
          <a:custGeom>
            <a:avLst/>
            <a:gdLst>
              <a:gd name="T0" fmla="*/ 30241461 w 23"/>
              <a:gd name="T1" fmla="*/ 0 h 23"/>
              <a:gd name="T2" fmla="*/ 57962006 w 23"/>
              <a:gd name="T3" fmla="*/ 27720545 h 23"/>
              <a:gd name="T4" fmla="*/ 30241461 w 23"/>
              <a:gd name="T5" fmla="*/ 57962006 h 23"/>
              <a:gd name="T6" fmla="*/ 0 w 23"/>
              <a:gd name="T7" fmla="*/ 27720545 h 23"/>
              <a:gd name="T8" fmla="*/ 30241461 w 2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3">
                <a:moveTo>
                  <a:pt x="12" y="0"/>
                </a:moveTo>
                <a:lnTo>
                  <a:pt x="23" y="11"/>
                </a:lnTo>
                <a:lnTo>
                  <a:pt x="12" y="23"/>
                </a:lnTo>
                <a:lnTo>
                  <a:pt x="0" y="11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44" name="Freeform 132"/>
          <p:cNvSpPr>
            <a:spLocks/>
          </p:cNvSpPr>
          <p:nvPr/>
        </p:nvSpPr>
        <p:spPr bwMode="auto">
          <a:xfrm>
            <a:off x="4732338" y="4819650"/>
            <a:ext cx="38100" cy="36513"/>
          </a:xfrm>
          <a:custGeom>
            <a:avLst/>
            <a:gdLst>
              <a:gd name="T0" fmla="*/ 30241875 w 24"/>
              <a:gd name="T1" fmla="*/ 0 h 23"/>
              <a:gd name="T2" fmla="*/ 60483750 w 24"/>
              <a:gd name="T3" fmla="*/ 27722892 h 23"/>
              <a:gd name="T4" fmla="*/ 30241875 w 24"/>
              <a:gd name="T5" fmla="*/ 57965181 h 23"/>
              <a:gd name="T6" fmla="*/ 0 w 24"/>
              <a:gd name="T7" fmla="*/ 27722892 h 23"/>
              <a:gd name="T8" fmla="*/ 30241875 w 24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23">
                <a:moveTo>
                  <a:pt x="12" y="0"/>
                </a:moveTo>
                <a:lnTo>
                  <a:pt x="24" y="11"/>
                </a:lnTo>
                <a:lnTo>
                  <a:pt x="12" y="23"/>
                </a:lnTo>
                <a:lnTo>
                  <a:pt x="0" y="11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45" name="Rectangle 133"/>
          <p:cNvSpPr>
            <a:spLocks noChangeArrowheads="1"/>
          </p:cNvSpPr>
          <p:nvPr/>
        </p:nvSpPr>
        <p:spPr bwMode="auto">
          <a:xfrm>
            <a:off x="512763" y="5065713"/>
            <a:ext cx="30162" cy="30162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46" name="Rectangle 134"/>
          <p:cNvSpPr>
            <a:spLocks noChangeArrowheads="1"/>
          </p:cNvSpPr>
          <p:nvPr/>
        </p:nvSpPr>
        <p:spPr bwMode="auto">
          <a:xfrm>
            <a:off x="696913" y="4830763"/>
            <a:ext cx="30162" cy="31750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47" name="Rectangle 135"/>
          <p:cNvSpPr>
            <a:spLocks noChangeArrowheads="1"/>
          </p:cNvSpPr>
          <p:nvPr/>
        </p:nvSpPr>
        <p:spPr bwMode="auto">
          <a:xfrm>
            <a:off x="881063" y="4179888"/>
            <a:ext cx="30162" cy="30162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48" name="Rectangle 136"/>
          <p:cNvSpPr>
            <a:spLocks noChangeArrowheads="1"/>
          </p:cNvSpPr>
          <p:nvPr/>
        </p:nvSpPr>
        <p:spPr bwMode="auto">
          <a:xfrm>
            <a:off x="1065213" y="5588000"/>
            <a:ext cx="30162" cy="30163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49" name="Rectangle 137"/>
          <p:cNvSpPr>
            <a:spLocks noChangeArrowheads="1"/>
          </p:cNvSpPr>
          <p:nvPr/>
        </p:nvSpPr>
        <p:spPr bwMode="auto">
          <a:xfrm>
            <a:off x="1243013" y="5881688"/>
            <a:ext cx="31750" cy="31750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50" name="Rectangle 138"/>
          <p:cNvSpPr>
            <a:spLocks noChangeArrowheads="1"/>
          </p:cNvSpPr>
          <p:nvPr/>
        </p:nvSpPr>
        <p:spPr bwMode="auto">
          <a:xfrm>
            <a:off x="1427163" y="5753100"/>
            <a:ext cx="31750" cy="30163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51" name="Rectangle 139"/>
          <p:cNvSpPr>
            <a:spLocks noChangeArrowheads="1"/>
          </p:cNvSpPr>
          <p:nvPr/>
        </p:nvSpPr>
        <p:spPr bwMode="auto">
          <a:xfrm>
            <a:off x="1611313" y="5789613"/>
            <a:ext cx="31750" cy="31750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52" name="Rectangle 140"/>
          <p:cNvSpPr>
            <a:spLocks noChangeArrowheads="1"/>
          </p:cNvSpPr>
          <p:nvPr/>
        </p:nvSpPr>
        <p:spPr bwMode="auto">
          <a:xfrm>
            <a:off x="1797050" y="5969000"/>
            <a:ext cx="30163" cy="30163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53" name="Rectangle 141"/>
          <p:cNvSpPr>
            <a:spLocks noChangeArrowheads="1"/>
          </p:cNvSpPr>
          <p:nvPr/>
        </p:nvSpPr>
        <p:spPr bwMode="auto">
          <a:xfrm>
            <a:off x="1981200" y="5875338"/>
            <a:ext cx="30163" cy="31750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54" name="Rectangle 142"/>
          <p:cNvSpPr>
            <a:spLocks noChangeArrowheads="1"/>
          </p:cNvSpPr>
          <p:nvPr/>
        </p:nvSpPr>
        <p:spPr bwMode="auto">
          <a:xfrm>
            <a:off x="2165350" y="5937250"/>
            <a:ext cx="30163" cy="31750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55" name="Rectangle 143"/>
          <p:cNvSpPr>
            <a:spLocks noChangeArrowheads="1"/>
          </p:cNvSpPr>
          <p:nvPr/>
        </p:nvSpPr>
        <p:spPr bwMode="auto">
          <a:xfrm>
            <a:off x="2349500" y="5913438"/>
            <a:ext cx="30163" cy="30162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56" name="Rectangle 144"/>
          <p:cNvSpPr>
            <a:spLocks noChangeArrowheads="1"/>
          </p:cNvSpPr>
          <p:nvPr/>
        </p:nvSpPr>
        <p:spPr bwMode="auto">
          <a:xfrm>
            <a:off x="2533650" y="5894388"/>
            <a:ext cx="30163" cy="30162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57" name="Rectangle 145"/>
          <p:cNvSpPr>
            <a:spLocks noChangeArrowheads="1"/>
          </p:cNvSpPr>
          <p:nvPr/>
        </p:nvSpPr>
        <p:spPr bwMode="auto">
          <a:xfrm>
            <a:off x="2711450" y="5875338"/>
            <a:ext cx="31750" cy="31750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58" name="Rectangle 146"/>
          <p:cNvSpPr>
            <a:spLocks noChangeArrowheads="1"/>
          </p:cNvSpPr>
          <p:nvPr/>
        </p:nvSpPr>
        <p:spPr bwMode="auto">
          <a:xfrm>
            <a:off x="2895600" y="5538788"/>
            <a:ext cx="31750" cy="30162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59" name="Rectangle 147"/>
          <p:cNvSpPr>
            <a:spLocks noChangeArrowheads="1"/>
          </p:cNvSpPr>
          <p:nvPr/>
        </p:nvSpPr>
        <p:spPr bwMode="auto">
          <a:xfrm>
            <a:off x="3079750" y="5783263"/>
            <a:ext cx="31750" cy="31750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60" name="Rectangle 148"/>
          <p:cNvSpPr>
            <a:spLocks noChangeArrowheads="1"/>
          </p:cNvSpPr>
          <p:nvPr/>
        </p:nvSpPr>
        <p:spPr bwMode="auto">
          <a:xfrm>
            <a:off x="3263900" y="5986463"/>
            <a:ext cx="31750" cy="31750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61" name="Rectangle 149"/>
          <p:cNvSpPr>
            <a:spLocks noChangeArrowheads="1"/>
          </p:cNvSpPr>
          <p:nvPr/>
        </p:nvSpPr>
        <p:spPr bwMode="auto">
          <a:xfrm>
            <a:off x="3449638" y="5630863"/>
            <a:ext cx="30162" cy="30162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62" name="Rectangle 150"/>
          <p:cNvSpPr>
            <a:spLocks noChangeArrowheads="1"/>
          </p:cNvSpPr>
          <p:nvPr/>
        </p:nvSpPr>
        <p:spPr bwMode="auto">
          <a:xfrm>
            <a:off x="3633788" y="6011863"/>
            <a:ext cx="30162" cy="30162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63" name="Rectangle 151"/>
          <p:cNvSpPr>
            <a:spLocks noChangeArrowheads="1"/>
          </p:cNvSpPr>
          <p:nvPr/>
        </p:nvSpPr>
        <p:spPr bwMode="auto">
          <a:xfrm>
            <a:off x="3817938" y="5973763"/>
            <a:ext cx="30162" cy="31750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64" name="Rectangle 152"/>
          <p:cNvSpPr>
            <a:spLocks noChangeArrowheads="1"/>
          </p:cNvSpPr>
          <p:nvPr/>
        </p:nvSpPr>
        <p:spPr bwMode="auto">
          <a:xfrm>
            <a:off x="4002088" y="6005513"/>
            <a:ext cx="30162" cy="30162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65" name="Rectangle 153"/>
          <p:cNvSpPr>
            <a:spLocks noChangeArrowheads="1"/>
          </p:cNvSpPr>
          <p:nvPr/>
        </p:nvSpPr>
        <p:spPr bwMode="auto">
          <a:xfrm>
            <a:off x="4179888" y="5986463"/>
            <a:ext cx="30162" cy="31750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66" name="Rectangle 154"/>
          <p:cNvSpPr>
            <a:spLocks noChangeArrowheads="1"/>
          </p:cNvSpPr>
          <p:nvPr/>
        </p:nvSpPr>
        <p:spPr bwMode="auto">
          <a:xfrm>
            <a:off x="4364038" y="5973763"/>
            <a:ext cx="31750" cy="31750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67" name="Rectangle 155"/>
          <p:cNvSpPr>
            <a:spLocks noChangeArrowheads="1"/>
          </p:cNvSpPr>
          <p:nvPr/>
        </p:nvSpPr>
        <p:spPr bwMode="auto">
          <a:xfrm>
            <a:off x="4548188" y="5900738"/>
            <a:ext cx="31750" cy="30162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68" name="Rectangle 156"/>
          <p:cNvSpPr>
            <a:spLocks noChangeArrowheads="1"/>
          </p:cNvSpPr>
          <p:nvPr/>
        </p:nvSpPr>
        <p:spPr bwMode="auto">
          <a:xfrm>
            <a:off x="4732338" y="5722938"/>
            <a:ext cx="31750" cy="30162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69" name="Rectangle 157"/>
          <p:cNvSpPr>
            <a:spLocks noChangeArrowheads="1"/>
          </p:cNvSpPr>
          <p:nvPr/>
        </p:nvSpPr>
        <p:spPr bwMode="auto">
          <a:xfrm>
            <a:off x="223838" y="5992813"/>
            <a:ext cx="2032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0,00</a:t>
            </a:r>
            <a:endParaRPr lang="en-GB"/>
          </a:p>
        </p:txBody>
      </p:sp>
      <p:sp>
        <p:nvSpPr>
          <p:cNvPr id="30870" name="Rectangle 158"/>
          <p:cNvSpPr>
            <a:spLocks noChangeArrowheads="1"/>
          </p:cNvSpPr>
          <p:nvPr/>
        </p:nvSpPr>
        <p:spPr bwMode="auto">
          <a:xfrm>
            <a:off x="223838" y="5648325"/>
            <a:ext cx="2032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5,00</a:t>
            </a:r>
            <a:endParaRPr lang="en-GB"/>
          </a:p>
        </p:txBody>
      </p:sp>
      <p:sp>
        <p:nvSpPr>
          <p:cNvPr id="30871" name="Rectangle 159"/>
          <p:cNvSpPr>
            <a:spLocks noChangeArrowheads="1"/>
          </p:cNvSpPr>
          <p:nvPr/>
        </p:nvSpPr>
        <p:spPr bwMode="auto">
          <a:xfrm>
            <a:off x="180975" y="5299075"/>
            <a:ext cx="2524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10,00</a:t>
            </a:r>
            <a:endParaRPr lang="en-GB"/>
          </a:p>
        </p:txBody>
      </p:sp>
      <p:sp>
        <p:nvSpPr>
          <p:cNvPr id="30872" name="Rectangle 160"/>
          <p:cNvSpPr>
            <a:spLocks noChangeArrowheads="1"/>
          </p:cNvSpPr>
          <p:nvPr/>
        </p:nvSpPr>
        <p:spPr bwMode="auto">
          <a:xfrm>
            <a:off x="180975" y="4954588"/>
            <a:ext cx="2524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15,00</a:t>
            </a:r>
            <a:endParaRPr lang="en-GB"/>
          </a:p>
        </p:txBody>
      </p:sp>
      <p:sp>
        <p:nvSpPr>
          <p:cNvPr id="30873" name="Rectangle 161"/>
          <p:cNvSpPr>
            <a:spLocks noChangeArrowheads="1"/>
          </p:cNvSpPr>
          <p:nvPr/>
        </p:nvSpPr>
        <p:spPr bwMode="auto">
          <a:xfrm>
            <a:off x="180975" y="4610100"/>
            <a:ext cx="2524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20,00</a:t>
            </a:r>
            <a:endParaRPr lang="en-GB"/>
          </a:p>
        </p:txBody>
      </p:sp>
      <p:sp>
        <p:nvSpPr>
          <p:cNvPr id="30874" name="Rectangle 162"/>
          <p:cNvSpPr>
            <a:spLocks noChangeArrowheads="1"/>
          </p:cNvSpPr>
          <p:nvPr/>
        </p:nvSpPr>
        <p:spPr bwMode="auto">
          <a:xfrm>
            <a:off x="180975" y="4259263"/>
            <a:ext cx="2524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25,00</a:t>
            </a:r>
            <a:endParaRPr lang="en-GB"/>
          </a:p>
        </p:txBody>
      </p:sp>
      <p:sp>
        <p:nvSpPr>
          <p:cNvPr id="30875" name="Rectangle 163"/>
          <p:cNvSpPr>
            <a:spLocks noChangeArrowheads="1"/>
          </p:cNvSpPr>
          <p:nvPr/>
        </p:nvSpPr>
        <p:spPr bwMode="auto">
          <a:xfrm>
            <a:off x="180975" y="3916363"/>
            <a:ext cx="2524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30,00</a:t>
            </a:r>
            <a:endParaRPr lang="en-GB"/>
          </a:p>
        </p:txBody>
      </p:sp>
      <p:sp>
        <p:nvSpPr>
          <p:cNvPr id="30876" name="Rectangle 164"/>
          <p:cNvSpPr>
            <a:spLocks noChangeArrowheads="1"/>
          </p:cNvSpPr>
          <p:nvPr/>
        </p:nvSpPr>
        <p:spPr bwMode="auto">
          <a:xfrm>
            <a:off x="512763" y="6110288"/>
            <a:ext cx="857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GB"/>
          </a:p>
        </p:txBody>
      </p:sp>
      <p:sp>
        <p:nvSpPr>
          <p:cNvPr id="30877" name="Rectangle 165"/>
          <p:cNvSpPr>
            <a:spLocks noChangeArrowheads="1"/>
          </p:cNvSpPr>
          <p:nvPr/>
        </p:nvSpPr>
        <p:spPr bwMode="auto">
          <a:xfrm>
            <a:off x="696913" y="6110288"/>
            <a:ext cx="857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GB"/>
          </a:p>
        </p:txBody>
      </p:sp>
      <p:sp>
        <p:nvSpPr>
          <p:cNvPr id="30878" name="Rectangle 166"/>
          <p:cNvSpPr>
            <a:spLocks noChangeArrowheads="1"/>
          </p:cNvSpPr>
          <p:nvPr/>
        </p:nvSpPr>
        <p:spPr bwMode="auto">
          <a:xfrm>
            <a:off x="881063" y="6110288"/>
            <a:ext cx="857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GB"/>
          </a:p>
        </p:txBody>
      </p:sp>
      <p:sp>
        <p:nvSpPr>
          <p:cNvPr id="30879" name="Rectangle 167"/>
          <p:cNvSpPr>
            <a:spLocks noChangeArrowheads="1"/>
          </p:cNvSpPr>
          <p:nvPr/>
        </p:nvSpPr>
        <p:spPr bwMode="auto">
          <a:xfrm>
            <a:off x="1065213" y="6130925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en-GB"/>
          </a:p>
        </p:txBody>
      </p:sp>
      <p:sp>
        <p:nvSpPr>
          <p:cNvPr id="30880" name="Rectangle 168"/>
          <p:cNvSpPr>
            <a:spLocks noChangeArrowheads="1"/>
          </p:cNvSpPr>
          <p:nvPr/>
        </p:nvSpPr>
        <p:spPr bwMode="auto">
          <a:xfrm>
            <a:off x="1243013" y="6110288"/>
            <a:ext cx="857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5</a:t>
            </a:r>
            <a:endParaRPr lang="en-GB"/>
          </a:p>
        </p:txBody>
      </p:sp>
      <p:sp>
        <p:nvSpPr>
          <p:cNvPr id="30881" name="Rectangle 169"/>
          <p:cNvSpPr>
            <a:spLocks noChangeArrowheads="1"/>
          </p:cNvSpPr>
          <p:nvPr/>
        </p:nvSpPr>
        <p:spPr bwMode="auto">
          <a:xfrm>
            <a:off x="1427163" y="6110288"/>
            <a:ext cx="857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6</a:t>
            </a:r>
            <a:endParaRPr lang="en-GB"/>
          </a:p>
        </p:txBody>
      </p:sp>
      <p:sp>
        <p:nvSpPr>
          <p:cNvPr id="30882" name="Rectangle 170"/>
          <p:cNvSpPr>
            <a:spLocks noChangeArrowheads="1"/>
          </p:cNvSpPr>
          <p:nvPr/>
        </p:nvSpPr>
        <p:spPr bwMode="auto">
          <a:xfrm>
            <a:off x="1611313" y="6110288"/>
            <a:ext cx="857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7</a:t>
            </a:r>
            <a:endParaRPr lang="en-GB"/>
          </a:p>
        </p:txBody>
      </p:sp>
      <p:sp>
        <p:nvSpPr>
          <p:cNvPr id="30883" name="Rectangle 171"/>
          <p:cNvSpPr>
            <a:spLocks noChangeArrowheads="1"/>
          </p:cNvSpPr>
          <p:nvPr/>
        </p:nvSpPr>
        <p:spPr bwMode="auto">
          <a:xfrm>
            <a:off x="1797050" y="6110288"/>
            <a:ext cx="857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8</a:t>
            </a:r>
            <a:endParaRPr lang="en-GB"/>
          </a:p>
        </p:txBody>
      </p:sp>
      <p:sp>
        <p:nvSpPr>
          <p:cNvPr id="30884" name="Rectangle 172"/>
          <p:cNvSpPr>
            <a:spLocks noChangeArrowheads="1"/>
          </p:cNvSpPr>
          <p:nvPr/>
        </p:nvSpPr>
        <p:spPr bwMode="auto">
          <a:xfrm>
            <a:off x="1981200" y="6110288"/>
            <a:ext cx="857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9</a:t>
            </a:r>
            <a:endParaRPr lang="en-GB"/>
          </a:p>
        </p:txBody>
      </p:sp>
      <p:sp>
        <p:nvSpPr>
          <p:cNvPr id="30885" name="Rectangle 173"/>
          <p:cNvSpPr>
            <a:spLocks noChangeArrowheads="1"/>
          </p:cNvSpPr>
          <p:nvPr/>
        </p:nvSpPr>
        <p:spPr bwMode="auto">
          <a:xfrm>
            <a:off x="2139950" y="6110288"/>
            <a:ext cx="134938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10</a:t>
            </a:r>
            <a:endParaRPr lang="en-GB"/>
          </a:p>
        </p:txBody>
      </p:sp>
      <p:sp>
        <p:nvSpPr>
          <p:cNvPr id="30886" name="Rectangle 174"/>
          <p:cNvSpPr>
            <a:spLocks noChangeArrowheads="1"/>
          </p:cNvSpPr>
          <p:nvPr/>
        </p:nvSpPr>
        <p:spPr bwMode="auto">
          <a:xfrm>
            <a:off x="2324100" y="6110288"/>
            <a:ext cx="134938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11</a:t>
            </a:r>
            <a:endParaRPr lang="en-GB"/>
          </a:p>
        </p:txBody>
      </p:sp>
      <p:sp>
        <p:nvSpPr>
          <p:cNvPr id="30887" name="Rectangle 175"/>
          <p:cNvSpPr>
            <a:spLocks noChangeArrowheads="1"/>
          </p:cNvSpPr>
          <p:nvPr/>
        </p:nvSpPr>
        <p:spPr bwMode="auto">
          <a:xfrm>
            <a:off x="2508250" y="6110288"/>
            <a:ext cx="134938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12</a:t>
            </a:r>
            <a:endParaRPr lang="en-GB"/>
          </a:p>
        </p:txBody>
      </p:sp>
      <p:sp>
        <p:nvSpPr>
          <p:cNvPr id="30888" name="Rectangle 176"/>
          <p:cNvSpPr>
            <a:spLocks noChangeArrowheads="1"/>
          </p:cNvSpPr>
          <p:nvPr/>
        </p:nvSpPr>
        <p:spPr bwMode="auto">
          <a:xfrm>
            <a:off x="2687638" y="6110288"/>
            <a:ext cx="1349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13</a:t>
            </a:r>
            <a:endParaRPr lang="en-GB"/>
          </a:p>
        </p:txBody>
      </p:sp>
      <p:sp>
        <p:nvSpPr>
          <p:cNvPr id="30889" name="Rectangle 177"/>
          <p:cNvSpPr>
            <a:spLocks noChangeArrowheads="1"/>
          </p:cNvSpPr>
          <p:nvPr/>
        </p:nvSpPr>
        <p:spPr bwMode="auto">
          <a:xfrm>
            <a:off x="2871788" y="6110288"/>
            <a:ext cx="1349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14</a:t>
            </a:r>
            <a:endParaRPr lang="en-GB"/>
          </a:p>
        </p:txBody>
      </p:sp>
      <p:sp>
        <p:nvSpPr>
          <p:cNvPr id="30890" name="Rectangle 178"/>
          <p:cNvSpPr>
            <a:spLocks noChangeArrowheads="1"/>
          </p:cNvSpPr>
          <p:nvPr/>
        </p:nvSpPr>
        <p:spPr bwMode="auto">
          <a:xfrm>
            <a:off x="3055938" y="6110288"/>
            <a:ext cx="1349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15</a:t>
            </a:r>
            <a:endParaRPr lang="en-GB"/>
          </a:p>
        </p:txBody>
      </p:sp>
      <p:sp>
        <p:nvSpPr>
          <p:cNvPr id="30891" name="Rectangle 179"/>
          <p:cNvSpPr>
            <a:spLocks noChangeArrowheads="1"/>
          </p:cNvSpPr>
          <p:nvPr/>
        </p:nvSpPr>
        <p:spPr bwMode="auto">
          <a:xfrm>
            <a:off x="3240088" y="6110288"/>
            <a:ext cx="1349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16</a:t>
            </a:r>
            <a:endParaRPr lang="en-GB"/>
          </a:p>
        </p:txBody>
      </p:sp>
      <p:sp>
        <p:nvSpPr>
          <p:cNvPr id="30892" name="Rectangle 180"/>
          <p:cNvSpPr>
            <a:spLocks noChangeArrowheads="1"/>
          </p:cNvSpPr>
          <p:nvPr/>
        </p:nvSpPr>
        <p:spPr bwMode="auto">
          <a:xfrm>
            <a:off x="3424238" y="6110288"/>
            <a:ext cx="1349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17</a:t>
            </a:r>
            <a:endParaRPr lang="en-GB"/>
          </a:p>
        </p:txBody>
      </p:sp>
      <p:sp>
        <p:nvSpPr>
          <p:cNvPr id="30893" name="Rectangle 181"/>
          <p:cNvSpPr>
            <a:spLocks noChangeArrowheads="1"/>
          </p:cNvSpPr>
          <p:nvPr/>
        </p:nvSpPr>
        <p:spPr bwMode="auto">
          <a:xfrm>
            <a:off x="3608388" y="6110288"/>
            <a:ext cx="1349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18</a:t>
            </a:r>
            <a:endParaRPr lang="en-GB"/>
          </a:p>
        </p:txBody>
      </p:sp>
      <p:sp>
        <p:nvSpPr>
          <p:cNvPr id="30894" name="Rectangle 182"/>
          <p:cNvSpPr>
            <a:spLocks noChangeArrowheads="1"/>
          </p:cNvSpPr>
          <p:nvPr/>
        </p:nvSpPr>
        <p:spPr bwMode="auto">
          <a:xfrm>
            <a:off x="3792538" y="6110288"/>
            <a:ext cx="1349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19</a:t>
            </a:r>
            <a:endParaRPr lang="en-GB"/>
          </a:p>
        </p:txBody>
      </p:sp>
      <p:sp>
        <p:nvSpPr>
          <p:cNvPr id="30895" name="Rectangle 183"/>
          <p:cNvSpPr>
            <a:spLocks noChangeArrowheads="1"/>
          </p:cNvSpPr>
          <p:nvPr/>
        </p:nvSpPr>
        <p:spPr bwMode="auto">
          <a:xfrm>
            <a:off x="3976688" y="6110288"/>
            <a:ext cx="1349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20</a:t>
            </a:r>
            <a:endParaRPr lang="en-GB"/>
          </a:p>
        </p:txBody>
      </p:sp>
      <p:sp>
        <p:nvSpPr>
          <p:cNvPr id="30896" name="Rectangle 184"/>
          <p:cNvSpPr>
            <a:spLocks noChangeArrowheads="1"/>
          </p:cNvSpPr>
          <p:nvPr/>
        </p:nvSpPr>
        <p:spPr bwMode="auto">
          <a:xfrm>
            <a:off x="4156075" y="6110288"/>
            <a:ext cx="134938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21</a:t>
            </a:r>
            <a:endParaRPr lang="en-GB"/>
          </a:p>
        </p:txBody>
      </p:sp>
      <p:sp>
        <p:nvSpPr>
          <p:cNvPr id="30897" name="Rectangle 185"/>
          <p:cNvSpPr>
            <a:spLocks noChangeArrowheads="1"/>
          </p:cNvSpPr>
          <p:nvPr/>
        </p:nvSpPr>
        <p:spPr bwMode="auto">
          <a:xfrm>
            <a:off x="4340225" y="6110288"/>
            <a:ext cx="134938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22</a:t>
            </a:r>
            <a:endParaRPr lang="en-GB"/>
          </a:p>
        </p:txBody>
      </p:sp>
      <p:sp>
        <p:nvSpPr>
          <p:cNvPr id="30898" name="Rectangle 186"/>
          <p:cNvSpPr>
            <a:spLocks noChangeArrowheads="1"/>
          </p:cNvSpPr>
          <p:nvPr/>
        </p:nvSpPr>
        <p:spPr bwMode="auto">
          <a:xfrm>
            <a:off x="4524375" y="6110288"/>
            <a:ext cx="134938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23</a:t>
            </a:r>
            <a:endParaRPr lang="en-GB"/>
          </a:p>
        </p:txBody>
      </p:sp>
      <p:sp>
        <p:nvSpPr>
          <p:cNvPr id="30899" name="Rectangle 187"/>
          <p:cNvSpPr>
            <a:spLocks noChangeArrowheads="1"/>
          </p:cNvSpPr>
          <p:nvPr/>
        </p:nvSpPr>
        <p:spPr bwMode="auto">
          <a:xfrm>
            <a:off x="4708525" y="6110288"/>
            <a:ext cx="134938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24</a:t>
            </a:r>
            <a:endParaRPr lang="en-GB"/>
          </a:p>
        </p:txBody>
      </p:sp>
      <p:sp>
        <p:nvSpPr>
          <p:cNvPr id="30900" name="Rectangle 188"/>
          <p:cNvSpPr>
            <a:spLocks noChangeArrowheads="1"/>
          </p:cNvSpPr>
          <p:nvPr/>
        </p:nvSpPr>
        <p:spPr bwMode="auto">
          <a:xfrm>
            <a:off x="4911725" y="4875213"/>
            <a:ext cx="865188" cy="2571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901" name="Line 189"/>
          <p:cNvSpPr>
            <a:spLocks noChangeShapeType="1"/>
          </p:cNvSpPr>
          <p:nvPr/>
        </p:nvSpPr>
        <p:spPr bwMode="auto">
          <a:xfrm>
            <a:off x="4941888" y="4948238"/>
            <a:ext cx="165100" cy="1587"/>
          </a:xfrm>
          <a:prstGeom prst="line">
            <a:avLst/>
          </a:prstGeom>
          <a:noFill/>
          <a:ln w="63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902" name="Freeform 190"/>
          <p:cNvSpPr>
            <a:spLocks/>
          </p:cNvSpPr>
          <p:nvPr/>
        </p:nvSpPr>
        <p:spPr bwMode="auto">
          <a:xfrm>
            <a:off x="5003800" y="4929188"/>
            <a:ext cx="36513" cy="38100"/>
          </a:xfrm>
          <a:custGeom>
            <a:avLst/>
            <a:gdLst>
              <a:gd name="T0" fmla="*/ 27722892 w 23"/>
              <a:gd name="T1" fmla="*/ 0 h 24"/>
              <a:gd name="T2" fmla="*/ 57965181 w 23"/>
              <a:gd name="T3" fmla="*/ 30241875 h 24"/>
              <a:gd name="T4" fmla="*/ 27722892 w 23"/>
              <a:gd name="T5" fmla="*/ 60483750 h 24"/>
              <a:gd name="T6" fmla="*/ 0 w 23"/>
              <a:gd name="T7" fmla="*/ 30241875 h 24"/>
              <a:gd name="T8" fmla="*/ 27722892 w 23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23" y="12"/>
                </a:lnTo>
                <a:lnTo>
                  <a:pt x="11" y="24"/>
                </a:lnTo>
                <a:lnTo>
                  <a:pt x="0" y="12"/>
                </a:lnTo>
                <a:lnTo>
                  <a:pt x="11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903" name="Rectangle 191"/>
          <p:cNvSpPr>
            <a:spLocks noChangeArrowheads="1"/>
          </p:cNvSpPr>
          <p:nvPr/>
        </p:nvSpPr>
        <p:spPr bwMode="auto">
          <a:xfrm>
            <a:off x="5126038" y="4892675"/>
            <a:ext cx="4603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1000/cores</a:t>
            </a:r>
            <a:endParaRPr lang="en-GB"/>
          </a:p>
        </p:txBody>
      </p:sp>
      <p:sp>
        <p:nvSpPr>
          <p:cNvPr id="30904" name="Line 192"/>
          <p:cNvSpPr>
            <a:spLocks noChangeShapeType="1"/>
          </p:cNvSpPr>
          <p:nvPr/>
        </p:nvSpPr>
        <p:spPr bwMode="auto">
          <a:xfrm>
            <a:off x="4941888" y="5076825"/>
            <a:ext cx="165100" cy="1588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905" name="Rectangle 193"/>
          <p:cNvSpPr>
            <a:spLocks noChangeArrowheads="1"/>
          </p:cNvSpPr>
          <p:nvPr/>
        </p:nvSpPr>
        <p:spPr bwMode="auto">
          <a:xfrm>
            <a:off x="5003800" y="5059363"/>
            <a:ext cx="30163" cy="30162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906" name="Rectangle 194"/>
          <p:cNvSpPr>
            <a:spLocks noChangeArrowheads="1"/>
          </p:cNvSpPr>
          <p:nvPr/>
        </p:nvSpPr>
        <p:spPr bwMode="auto">
          <a:xfrm>
            <a:off x="5126038" y="5021263"/>
            <a:ext cx="71278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600">
                <a:solidFill>
                  <a:srgbClr val="000000"/>
                </a:solidFill>
                <a:latin typeface="Arial" pitchFamily="34" charset="0"/>
              </a:rPr>
              <a:t>FTEs/1,000 cores</a:t>
            </a:r>
            <a:endParaRPr lang="en-GB"/>
          </a:p>
        </p:txBody>
      </p:sp>
      <p:sp>
        <p:nvSpPr>
          <p:cNvPr id="30907" name="Rectangle 195"/>
          <p:cNvSpPr>
            <a:spLocks noChangeArrowheads="1"/>
          </p:cNvSpPr>
          <p:nvPr/>
        </p:nvSpPr>
        <p:spPr bwMode="auto">
          <a:xfrm>
            <a:off x="106363" y="3835400"/>
            <a:ext cx="5695950" cy="2459038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908" name="AutoShape 16"/>
          <p:cNvSpPr>
            <a:spLocks noChangeArrowheads="1"/>
          </p:cNvSpPr>
          <p:nvPr/>
        </p:nvSpPr>
        <p:spPr bwMode="auto">
          <a:xfrm>
            <a:off x="7086600" y="2971800"/>
            <a:ext cx="2057400" cy="2895600"/>
          </a:xfrm>
          <a:prstGeom prst="wedgeRoundRectCallout">
            <a:avLst>
              <a:gd name="adj1" fmla="val -91898"/>
              <a:gd name="adj2" fmla="val -11514"/>
              <a:gd name="adj3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Plotting 1,000 Logical CPUs and number of FTEs per 1,000 Logical CPUs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Generally, no of FTEs/1,000 cores decreases as site size increases  </a:t>
            </a:r>
          </a:p>
        </p:txBody>
      </p:sp>
      <p:sp>
        <p:nvSpPr>
          <p:cNvPr id="30909" name="Line 16"/>
          <p:cNvSpPr>
            <a:spLocks noChangeShapeType="1"/>
          </p:cNvSpPr>
          <p:nvPr/>
        </p:nvSpPr>
        <p:spPr bwMode="auto">
          <a:xfrm>
            <a:off x="1143000" y="3979863"/>
            <a:ext cx="0" cy="242093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0910" name="Line 17"/>
          <p:cNvSpPr>
            <a:spLocks noChangeShapeType="1"/>
          </p:cNvSpPr>
          <p:nvPr/>
        </p:nvSpPr>
        <p:spPr bwMode="auto">
          <a:xfrm>
            <a:off x="3810000" y="3962400"/>
            <a:ext cx="0" cy="2420938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0911" name="Line 196"/>
          <p:cNvSpPr>
            <a:spLocks noChangeShapeType="1"/>
          </p:cNvSpPr>
          <p:nvPr/>
        </p:nvSpPr>
        <p:spPr bwMode="auto">
          <a:xfrm flipH="1">
            <a:off x="4953000" y="601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37D174-62A6-4A55-B69F-365103E98A89}" type="datetime1">
              <a:rPr lang="en-GB" smtClean="0"/>
              <a:t>28/01/2013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e-FISCAL Final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43213" y="6356350"/>
            <a:ext cx="3384550" cy="365125"/>
          </a:xfrm>
        </p:spPr>
        <p:txBody>
          <a:bodyPr/>
          <a:lstStyle/>
          <a:p>
            <a:pPr algn="ctr">
              <a:defRPr/>
            </a:pPr>
            <a:fld id="{3046DA96-6D7E-4AE3-8474-0409F29672FC}" type="slidenum">
              <a:rPr lang="en-US"/>
              <a:pPr algn="ctr">
                <a:defRPr/>
              </a:pPr>
              <a:t>32</a:t>
            </a:fld>
            <a:endParaRPr lang="en-US"/>
          </a:p>
        </p:txBody>
      </p:sp>
      <p:sp>
        <p:nvSpPr>
          <p:cNvPr id="31747" name="Title 1"/>
          <p:cNvSpPr>
            <a:spLocks noGrp="1"/>
          </p:cNvSpPr>
          <p:nvPr>
            <p:ph type="title" idx="4294967295"/>
          </p:nvPr>
        </p:nvSpPr>
        <p:spPr>
          <a:xfrm>
            <a:off x="1524000" y="381000"/>
            <a:ext cx="7132638" cy="11430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Power Usage Effectiveness </a:t>
            </a:r>
          </a:p>
        </p:txBody>
      </p: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16C1C67-986E-4DF0-9F39-3BFD04868729}" type="slidenum">
              <a:rPr lang="en-US" sz="1200">
                <a:ea typeface="MS PGothic" pitchFamily="34" charset="-128"/>
              </a:rPr>
              <a:pPr algn="r"/>
              <a:t>32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7315200" y="1676400"/>
            <a:ext cx="1828800" cy="1524000"/>
          </a:xfrm>
          <a:prstGeom prst="wedgeRoundRectCallout">
            <a:avLst>
              <a:gd name="adj1" fmla="val -71093"/>
              <a:gd name="adj2" fmla="val 15833"/>
              <a:gd name="adj3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ea typeface="MS PGothic" pitchFamily="34" charset="-128"/>
              </a:rPr>
              <a:t>Improvement from 2010 to 2011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74320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31751" name="Object 15"/>
          <p:cNvGraphicFramePr>
            <a:graphicFrameLocks noChangeAspect="1"/>
          </p:cNvGraphicFramePr>
          <p:nvPr/>
        </p:nvGraphicFramePr>
        <p:xfrm>
          <a:off x="304800" y="1752600"/>
          <a:ext cx="66294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Worksheet" r:id="rId3" imgW="4686748" imgH="819363" progId="Excel.Sheet.8">
                  <p:embed/>
                </p:oleObj>
              </mc:Choice>
              <mc:Fallback>
                <p:oleObj name="Worksheet" r:id="rId3" imgW="4686748" imgH="819363" progId="Excel.Shee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662940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250825" y="3429000"/>
            <a:ext cx="8893175" cy="2895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en-GB" sz="1600">
                <a:solidFill>
                  <a:schemeClr val="bg1"/>
                </a:solidFill>
                <a:cs typeface="Calibri" pitchFamily="34" charset="0"/>
              </a:rPr>
              <a:t>Buying energy efficient servers (improve performance per Watt). </a:t>
            </a:r>
            <a:endParaRPr lang="it-IT" sz="1600">
              <a:solidFill>
                <a:schemeClr val="bg1"/>
              </a:solidFill>
              <a:cs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600">
                <a:solidFill>
                  <a:schemeClr val="bg1"/>
                </a:solidFill>
                <a:cs typeface="Calibri" pitchFamily="34" charset="0"/>
              </a:rPr>
              <a:t>Reusing heat from servers to warm water for nearby buildings.</a:t>
            </a:r>
            <a:endParaRPr lang="it-IT" sz="1600">
              <a:solidFill>
                <a:schemeClr val="bg1"/>
              </a:solidFill>
              <a:cs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600">
                <a:solidFill>
                  <a:schemeClr val="bg1"/>
                </a:solidFill>
                <a:cs typeface="Calibri" pitchFamily="34" charset="0"/>
              </a:rPr>
              <a:t>Buying new hardware to replace old hardware.</a:t>
            </a:r>
            <a:endParaRPr lang="it-IT" sz="1600">
              <a:solidFill>
                <a:schemeClr val="bg1"/>
              </a:solidFill>
              <a:cs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600">
                <a:solidFill>
                  <a:schemeClr val="bg1"/>
                </a:solidFill>
                <a:cs typeface="Calibri" pitchFamily="34" charset="0"/>
              </a:rPr>
              <a:t>Building new datacentres. </a:t>
            </a:r>
            <a:endParaRPr lang="it-IT" sz="1600">
              <a:solidFill>
                <a:schemeClr val="bg1"/>
              </a:solidFill>
              <a:cs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600">
                <a:solidFill>
                  <a:schemeClr val="bg1"/>
                </a:solidFill>
                <a:cs typeface="Calibri" pitchFamily="34" charset="0"/>
              </a:rPr>
              <a:t>Appling efficient cooling systems. </a:t>
            </a:r>
            <a:endParaRPr lang="it-IT" sz="1600">
              <a:solidFill>
                <a:schemeClr val="bg1"/>
              </a:solidFill>
              <a:cs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600">
                <a:solidFill>
                  <a:schemeClr val="bg1"/>
                </a:solidFill>
                <a:cs typeface="Calibri" pitchFamily="34" charset="0"/>
              </a:rPr>
              <a:t>Exploitation of external temperature in order to use free cooling, fully or partially, during the whole year. </a:t>
            </a:r>
            <a:endParaRPr lang="it-IT" sz="1600">
              <a:solidFill>
                <a:schemeClr val="bg1"/>
              </a:solidFill>
              <a:cs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600">
                <a:solidFill>
                  <a:schemeClr val="bg1"/>
                </a:solidFill>
                <a:cs typeface="Calibri" pitchFamily="34" charset="0"/>
              </a:rPr>
              <a:t>Machine rooms in the national infrastructure capture/recycle heat from the compute systems.</a:t>
            </a:r>
            <a:endParaRPr lang="it-IT" sz="1600">
              <a:solidFill>
                <a:schemeClr val="bg1"/>
              </a:solidFill>
              <a:cs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600">
                <a:solidFill>
                  <a:schemeClr val="bg1"/>
                </a:solidFill>
                <a:cs typeface="Calibri" pitchFamily="34" charset="0"/>
              </a:rPr>
              <a:t>Reallocation of HPC systems. </a:t>
            </a:r>
            <a:endParaRPr lang="it-IT" sz="1600">
              <a:solidFill>
                <a:schemeClr val="bg1"/>
              </a:solidFill>
              <a:cs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600">
                <a:solidFill>
                  <a:schemeClr val="bg1"/>
                </a:solidFill>
                <a:cs typeface="Calibri" pitchFamily="34" charset="0"/>
              </a:rPr>
              <a:t>Improvement on airflow management </a:t>
            </a:r>
            <a:endParaRPr lang="it-IT" sz="1600">
              <a:solidFill>
                <a:schemeClr val="bg1"/>
              </a:solidFill>
              <a:cs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600">
                <a:solidFill>
                  <a:schemeClr val="bg1"/>
                </a:solidFill>
              </a:rPr>
              <a:t>Implementation of environment monitoring systems </a:t>
            </a:r>
            <a:endParaRPr lang="el-GR" sz="1600">
              <a:solidFill>
                <a:schemeClr val="bg1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28600" y="3038475"/>
            <a:ext cx="6464300" cy="404813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Our respondents were very active in Green IT initiatives (Examples)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B376103-E047-4958-8293-FB7BDD742AA0}" type="datetime1">
              <a:rPr lang="en-GB" smtClean="0"/>
              <a:t>28/01/2013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e-FISCAL Final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E4C32466-4ED3-452D-B153-3A8E339E062B}" type="slidenum">
              <a:rPr lang="en-GB" sz="1400"/>
              <a:pPr eaLnBrk="1" hangingPunct="1">
                <a:defRPr/>
              </a:pPr>
              <a:t>4</a:t>
            </a:fld>
            <a:endParaRPr lang="en-GB" sz="140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MS PGothic" pitchFamily="34" charset="-128"/>
              </a:rPr>
              <a:t>Main objectives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sz="2800" b="1" i="1" smtClean="0"/>
              <a:t>Analyse </a:t>
            </a:r>
            <a:r>
              <a:rPr lang="en-US" sz="2800" i="1" smtClean="0"/>
              <a:t>the costs of the current European dedicated High Throughput and High Performance Computing (HTC/HPC) e-Infrastructures for research</a:t>
            </a:r>
            <a:endParaRPr lang="en-US" i="1" smtClean="0"/>
          </a:p>
          <a:p>
            <a:pPr eaLnBrk="1" hangingPunct="1">
              <a:buFont typeface="Wingdings" pitchFamily="2" charset="2"/>
              <a:buChar char="n"/>
            </a:pPr>
            <a:r>
              <a:rPr lang="en-US" sz="2800" b="1" i="1" smtClean="0"/>
              <a:t>Compare </a:t>
            </a:r>
            <a:r>
              <a:rPr lang="en-US" sz="2800" i="1" smtClean="0"/>
              <a:t>them with the closest equivalent commercial leased or on-demand offerings</a:t>
            </a:r>
            <a:r>
              <a:rPr lang="en-US" sz="2800" b="1" i="1" smtClean="0"/>
              <a:t> 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sz="2400" i="1" smtClean="0"/>
              <a:t>Cloud computing!</a:t>
            </a:r>
            <a:endParaRPr lang="en-US" b="1" i="1" smtClean="0"/>
          </a:p>
          <a:p>
            <a:pPr eaLnBrk="1" hangingPunct="1">
              <a:buFont typeface="Wingdings" pitchFamily="2" charset="2"/>
              <a:buChar char="n"/>
            </a:pPr>
            <a:r>
              <a:rPr lang="en-US" sz="2800" b="1" i="1" smtClean="0"/>
              <a:t>Evaluate </a:t>
            </a:r>
            <a:r>
              <a:rPr lang="en-US" sz="2800" i="1" smtClean="0"/>
              <a:t>the findings through a report</a:t>
            </a:r>
            <a:endParaRPr lang="en-GB" sz="2800" smtClean="0">
              <a:ea typeface="MS PGothic" pitchFamily="34" charset="-128"/>
            </a:endParaRPr>
          </a:p>
        </p:txBody>
      </p:sp>
      <p:sp>
        <p:nvSpPr>
          <p:cNvPr id="10245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2A6D4A4-DC9A-4C87-B48D-261673B1D764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10246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200930"/>
            <a:ext cx="2131516" cy="2107795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MS PGothic" pitchFamily="34" charset="-128"/>
              </a:rPr>
              <a:t>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MS PGothic" pitchFamily="34" charset="-128"/>
              </a:rPr>
              <a:t>First in-depth study at European scale</a:t>
            </a:r>
          </a:p>
          <a:p>
            <a:pPr lvl="1" eaLnBrk="1" hangingPunct="1"/>
            <a:r>
              <a:rPr lang="en-US" sz="2400" dirty="0" smtClean="0">
                <a:ea typeface="MS PGothic" pitchFamily="34" charset="-128"/>
              </a:rPr>
              <a:t>Significant sample of participants, HTC/HPC, comparisons with </a:t>
            </a:r>
            <a:r>
              <a:rPr lang="en-US" sz="2400" dirty="0" smtClean="0">
                <a:ea typeface="MS PGothic" pitchFamily="34" charset="-128"/>
              </a:rPr>
              <a:t>Clouds, innovative methodology!</a:t>
            </a:r>
            <a:endParaRPr lang="en-US" sz="2400" dirty="0" smtClean="0">
              <a:ea typeface="MS PGothic" pitchFamily="34" charset="-128"/>
            </a:endParaRPr>
          </a:p>
          <a:p>
            <a:pPr eaLnBrk="1" hangingPunct="1"/>
            <a:r>
              <a:rPr lang="en-US" sz="2800" dirty="0" smtClean="0">
                <a:ea typeface="MS PGothic" pitchFamily="34" charset="-128"/>
              </a:rPr>
              <a:t>Builds on previous financial exercise </a:t>
            </a:r>
          </a:p>
          <a:p>
            <a:pPr lvl="1" eaLnBrk="1" hangingPunct="1"/>
            <a:r>
              <a:rPr lang="en-US" sz="2400" dirty="0" smtClean="0">
                <a:ea typeface="MS PGothic" pitchFamily="34" charset="-128"/>
              </a:rPr>
              <a:t>e-IRGSP2 </a:t>
            </a:r>
            <a:r>
              <a:rPr lang="en-US" sz="2400" dirty="0" smtClean="0">
                <a:ea typeface="MS PGothic" pitchFamily="34" charset="-128"/>
              </a:rPr>
              <a:t>project, focusing on HTC/NGIs only</a:t>
            </a:r>
          </a:p>
          <a:p>
            <a:pPr lvl="1" eaLnBrk="1" hangingPunct="1"/>
            <a:r>
              <a:rPr lang="en-US" sz="2400" dirty="0" smtClean="0">
                <a:ea typeface="MS PGothic" pitchFamily="34" charset="-128"/>
              </a:rPr>
              <a:t>More </a:t>
            </a:r>
            <a:r>
              <a:rPr lang="en-US" sz="2400" dirty="0">
                <a:ea typeface="MS PGothic" pitchFamily="34" charset="-128"/>
              </a:rPr>
              <a:t>at </a:t>
            </a:r>
            <a:r>
              <a:rPr lang="en-US" sz="2400" dirty="0">
                <a:ea typeface="MS PGothic" pitchFamily="34" charset="-128"/>
                <a:hlinkClick r:id="rId4"/>
              </a:rPr>
              <a:t>http://</a:t>
            </a:r>
            <a:r>
              <a:rPr lang="en-US" sz="2400" dirty="0" smtClean="0">
                <a:ea typeface="MS PGothic" pitchFamily="34" charset="-128"/>
                <a:hlinkClick r:id="rId4"/>
              </a:rPr>
              <a:t>www.efiscal.eu/state-of-the-art</a:t>
            </a:r>
            <a:endParaRPr lang="en-US" sz="2400" dirty="0" smtClean="0">
              <a:ea typeface="MS PGothic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226FFA73-F74E-4DCD-BDC7-89CD04599699}" type="slidenum">
              <a:rPr lang="en-GB" sz="1400"/>
              <a:pPr eaLnBrk="1" hangingPunct="1">
                <a:defRPr/>
              </a:pPr>
              <a:t>5</a:t>
            </a:fld>
            <a:endParaRPr lang="en-GB" sz="1400"/>
          </a:p>
        </p:txBody>
      </p:sp>
      <p:sp>
        <p:nvSpPr>
          <p:cNvPr id="922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08725"/>
            <a:ext cx="21336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122FE01-D337-425A-98A4-3C002D702FD3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92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213" y="6308725"/>
            <a:ext cx="338455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1547813" y="260350"/>
            <a:ext cx="7132637" cy="11430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Basis of costing exercise </a:t>
            </a: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1752600"/>
            <a:ext cx="19812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Arial" charset="0"/>
              </a:rPr>
              <a:t>Full Data </a:t>
            </a: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Arial" charset="0"/>
              </a:rPr>
              <a:t>Analysis 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cs typeface="Arial" charset="0"/>
              </a:rPr>
              <a:t>Several sources 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cs typeface="Arial" charset="0"/>
              </a:rPr>
              <a:t>of funding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cs typeface="Arial" charset="0"/>
              </a:rPr>
              <a:t>Necessary access to 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cs typeface="Arial" charset="0"/>
              </a:rPr>
              <a:t>accounting books</a:t>
            </a:r>
          </a:p>
          <a:p>
            <a:pPr algn="ctr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7315200" y="1125538"/>
            <a:ext cx="18288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Arial" charset="0"/>
              </a:rPr>
              <a:t>Full Data </a:t>
            </a: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Arial" charset="0"/>
              </a:rPr>
              <a:t>Analysis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Detailed input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Forward looking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considerations</a:t>
            </a:r>
          </a:p>
          <a:p>
            <a:pPr algn="ctr">
              <a:defRPr/>
            </a:pPr>
            <a:endParaRPr lang="en-GB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3237B7B9-D483-496B-9091-9736720EEEA4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pPr>
              <a:defRPr/>
            </a:pPr>
            <a:fld id="{58EC0ABC-C756-4CC3-87E7-2D13A6DEF94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29" y="1412776"/>
            <a:ext cx="7061775" cy="4781232"/>
          </a:xfrm>
          <a:prstGeom prst="rect">
            <a:avLst/>
          </a:prstGeom>
          <a:noFill/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0" fontAlgn="auto" hangingPunct="0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400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9" grpId="0" animBg="1"/>
      <p:bldP spid="573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MS PGothic" pitchFamily="34" charset="-128"/>
              </a:rPr>
              <a:t>Methodology overview </a:t>
            </a:r>
            <a:endParaRPr lang="en-GB" smtClean="0">
              <a:ea typeface="MS PGothic" pitchFamily="34" charset="-128"/>
            </a:endParaRPr>
          </a:p>
        </p:txBody>
      </p:sp>
      <p:grpSp>
        <p:nvGrpSpPr>
          <p:cNvPr id="10243" name="Group 25"/>
          <p:cNvGrpSpPr>
            <a:grpSpLocks/>
          </p:cNvGrpSpPr>
          <p:nvPr/>
        </p:nvGrpSpPr>
        <p:grpSpPr bwMode="auto">
          <a:xfrm>
            <a:off x="76200" y="1676400"/>
            <a:ext cx="8991600" cy="2608263"/>
            <a:chOff x="48" y="1056"/>
            <a:chExt cx="5664" cy="1643"/>
          </a:xfrm>
        </p:grpSpPr>
        <p:sp>
          <p:nvSpPr>
            <p:cNvPr id="1029" name="Rectangle 6"/>
            <p:cNvSpPr>
              <a:spLocks noChangeArrowheads="1"/>
            </p:cNvSpPr>
            <p:nvPr/>
          </p:nvSpPr>
          <p:spPr bwMode="auto">
            <a:xfrm>
              <a:off x="48" y="2064"/>
              <a:ext cx="1392" cy="63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>
                  <a:solidFill>
                    <a:schemeClr val="bg2"/>
                  </a:solidFill>
                  <a:latin typeface="Arial" charset="0"/>
                  <a:ea typeface="MS PGothic" charset="0"/>
                  <a:cs typeface="Times New Roman" charset="0"/>
                </a:rPr>
                <a:t>Development of a </a:t>
              </a:r>
            </a:p>
            <a:p>
              <a:pPr algn="ctr" defTabSz="914400">
                <a:defRPr/>
              </a:pPr>
              <a:r>
                <a:rPr lang="en-US">
                  <a:solidFill>
                    <a:schemeClr val="bg2"/>
                  </a:solidFill>
                  <a:latin typeface="Arial" charset="0"/>
                  <a:ea typeface="MS PGothic" charset="0"/>
                  <a:cs typeface="Times New Roman" charset="0"/>
                </a:rPr>
                <a:t>cost model </a:t>
              </a:r>
              <a:endParaRPr lang="en-GB">
                <a:solidFill>
                  <a:schemeClr val="bg2"/>
                </a:solidFill>
                <a:latin typeface="Arial" charset="0"/>
                <a:ea typeface="MS PGothic" charset="0"/>
                <a:cs typeface="Times New Roman" charset="0"/>
              </a:endParaRPr>
            </a:p>
          </p:txBody>
        </p:sp>
        <p:sp>
          <p:nvSpPr>
            <p:cNvPr id="1030" name="Rectangle 7"/>
            <p:cNvSpPr>
              <a:spLocks noChangeArrowheads="1"/>
            </p:cNvSpPr>
            <p:nvPr/>
          </p:nvSpPr>
          <p:spPr bwMode="auto">
            <a:xfrm>
              <a:off x="3072" y="2064"/>
              <a:ext cx="930" cy="62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>
                  <a:solidFill>
                    <a:schemeClr val="bg2"/>
                  </a:solidFill>
                  <a:latin typeface="Arial" charset="0"/>
                  <a:ea typeface="MS PGothic" charset="0"/>
                  <a:cs typeface="Times New Roman" charset="0"/>
                </a:rPr>
                <a:t>Questionnaire</a:t>
              </a:r>
            </a:p>
            <a:p>
              <a:pPr algn="ctr" defTabSz="914400">
                <a:defRPr/>
              </a:pPr>
              <a:r>
                <a:rPr lang="en-US">
                  <a:solidFill>
                    <a:schemeClr val="bg2"/>
                  </a:solidFill>
                  <a:latin typeface="Arial" charset="0"/>
                  <a:ea typeface="MS PGothic" charset="0"/>
                  <a:cs typeface="Times New Roman" charset="0"/>
                </a:rPr>
                <a:t> development</a:t>
              </a:r>
            </a:p>
          </p:txBody>
        </p:sp>
        <p:sp>
          <p:nvSpPr>
            <p:cNvPr id="10253" name="AutoShape 11"/>
            <p:cNvSpPr>
              <a:spLocks noChangeArrowheads="1"/>
            </p:cNvSpPr>
            <p:nvPr/>
          </p:nvSpPr>
          <p:spPr bwMode="auto">
            <a:xfrm>
              <a:off x="1440" y="2208"/>
              <a:ext cx="240" cy="2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914400"/>
              <a:endParaRPr lang="en-GB">
                <a:solidFill>
                  <a:schemeClr val="folHlink"/>
                </a:solidFill>
                <a:latin typeface="Arial" pitchFamily="34" charset="0"/>
              </a:endParaRPr>
            </a:p>
          </p:txBody>
        </p:sp>
        <p:sp>
          <p:nvSpPr>
            <p:cNvPr id="10254" name="Rectangle 21"/>
            <p:cNvSpPr>
              <a:spLocks noChangeArrowheads="1"/>
            </p:cNvSpPr>
            <p:nvPr/>
          </p:nvSpPr>
          <p:spPr bwMode="auto">
            <a:xfrm>
              <a:off x="48" y="1104"/>
              <a:ext cx="1499" cy="62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r>
                <a:rPr lang="en-GB">
                  <a:solidFill>
                    <a:schemeClr val="bg2"/>
                  </a:solidFill>
                  <a:latin typeface="Arial" pitchFamily="34" charset="0"/>
                </a:rPr>
                <a:t>State-of-the-art</a:t>
              </a:r>
            </a:p>
            <a:p>
              <a:pPr algn="ctr" defTabSz="914400"/>
              <a:r>
                <a:rPr lang="en-GB">
                  <a:solidFill>
                    <a:schemeClr val="bg2"/>
                  </a:solidFill>
                  <a:latin typeface="Arial" pitchFamily="34" charset="0"/>
                </a:rPr>
                <a:t> review</a:t>
              </a:r>
              <a:r>
                <a:rPr lang="en-US">
                  <a:solidFill>
                    <a:schemeClr val="bg2"/>
                  </a:solidFill>
                  <a:latin typeface="Arial" pitchFamily="34" charset="0"/>
                </a:rPr>
                <a:t> in costing </a:t>
              </a:r>
            </a:p>
            <a:p>
              <a:pPr algn="ctr" defTabSz="914400"/>
              <a:r>
                <a:rPr lang="en-US">
                  <a:solidFill>
                    <a:schemeClr val="bg2"/>
                  </a:solidFill>
                  <a:latin typeface="Arial" pitchFamily="34" charset="0"/>
                </a:rPr>
                <a:t>issues</a:t>
              </a:r>
              <a:endParaRPr lang="en-GB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4361" y="2064"/>
              <a:ext cx="1303" cy="62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>
                  <a:solidFill>
                    <a:schemeClr val="bg2"/>
                  </a:solidFill>
                  <a:latin typeface="Arial" charset="0"/>
                  <a:ea typeface="MS PGothic" charset="0"/>
                  <a:cs typeface="Times New Roman" charset="0"/>
                </a:rPr>
                <a:t>Questionnaire </a:t>
              </a:r>
            </a:p>
            <a:p>
              <a:pPr algn="ctr" defTabSz="914400">
                <a:defRPr/>
              </a:pPr>
              <a:r>
                <a:rPr lang="en-US">
                  <a:solidFill>
                    <a:schemeClr val="bg2"/>
                  </a:solidFill>
                  <a:latin typeface="Arial" charset="0"/>
                  <a:ea typeface="MS PGothic" charset="0"/>
                  <a:cs typeface="Times New Roman" charset="0"/>
                </a:rPr>
                <a:t>dissemination, </a:t>
              </a:r>
            </a:p>
            <a:p>
              <a:pPr algn="ctr" defTabSz="914400">
                <a:defRPr/>
              </a:pPr>
              <a:r>
                <a:rPr lang="en-US">
                  <a:solidFill>
                    <a:schemeClr val="bg2"/>
                  </a:solidFill>
                  <a:latin typeface="Arial" charset="0"/>
                  <a:ea typeface="MS PGothic" charset="0"/>
                  <a:cs typeface="Times New Roman" charset="0"/>
                </a:rPr>
                <a:t>follow up </a:t>
              </a:r>
            </a:p>
          </p:txBody>
        </p:sp>
        <p:sp>
          <p:nvSpPr>
            <p:cNvPr id="1034" name="Rectangle 12"/>
            <p:cNvSpPr>
              <a:spLocks noChangeArrowheads="1"/>
            </p:cNvSpPr>
            <p:nvPr/>
          </p:nvSpPr>
          <p:spPr bwMode="auto">
            <a:xfrm>
              <a:off x="1728" y="2064"/>
              <a:ext cx="1056" cy="62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>
                  <a:solidFill>
                    <a:schemeClr val="bg2"/>
                  </a:solidFill>
                  <a:latin typeface="Arial" charset="0"/>
                  <a:ea typeface="MS PGothic" charset="0"/>
                  <a:cs typeface="Times New Roman" charset="0"/>
                </a:rPr>
                <a:t>Sample </a:t>
              </a:r>
            </a:p>
            <a:p>
              <a:pPr algn="ctr" defTabSz="914400">
                <a:defRPr/>
              </a:pPr>
              <a:r>
                <a:rPr lang="en-US">
                  <a:solidFill>
                    <a:schemeClr val="bg2"/>
                  </a:solidFill>
                  <a:latin typeface="Arial" charset="0"/>
                  <a:ea typeface="MS PGothic" charset="0"/>
                  <a:cs typeface="Times New Roman" charset="0"/>
                </a:rPr>
                <a:t>identification</a:t>
              </a:r>
              <a:endParaRPr lang="en-GB">
                <a:solidFill>
                  <a:schemeClr val="bg2"/>
                </a:solidFill>
                <a:latin typeface="Arial" charset="0"/>
                <a:ea typeface="MS PGothic" charset="0"/>
                <a:cs typeface="Times New Roman" charset="0"/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80" y="1728"/>
              <a:ext cx="480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258" name="AutoShape 11"/>
            <p:cNvSpPr>
              <a:spLocks noChangeArrowheads="1"/>
            </p:cNvSpPr>
            <p:nvPr/>
          </p:nvSpPr>
          <p:spPr bwMode="auto">
            <a:xfrm>
              <a:off x="2784" y="2208"/>
              <a:ext cx="240" cy="2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914400"/>
              <a:endParaRPr lang="en-GB">
                <a:solidFill>
                  <a:schemeClr val="folHlink"/>
                </a:solidFill>
                <a:latin typeface="Arial" pitchFamily="34" charset="0"/>
              </a:endParaRPr>
            </a:p>
          </p:txBody>
        </p:sp>
        <p:sp>
          <p:nvSpPr>
            <p:cNvPr id="10259" name="AutoShape 11"/>
            <p:cNvSpPr>
              <a:spLocks noChangeArrowheads="1"/>
            </p:cNvSpPr>
            <p:nvPr/>
          </p:nvSpPr>
          <p:spPr bwMode="auto">
            <a:xfrm>
              <a:off x="4032" y="2208"/>
              <a:ext cx="240" cy="2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914400"/>
              <a:endParaRPr lang="en-GB">
                <a:solidFill>
                  <a:schemeClr val="folHlink"/>
                </a:solidFill>
                <a:latin typeface="Arial" pitchFamily="34" charset="0"/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1632" y="1440"/>
              <a:ext cx="2352" cy="144"/>
            </a:xfrm>
            <a:prstGeom prst="leftRightArrow">
              <a:avLst>
                <a:gd name="adj1" fmla="val 50000"/>
                <a:gd name="adj2" fmla="val 326667"/>
              </a:avLst>
            </a:prstGeom>
            <a:solidFill>
              <a:schemeClr val="tx2"/>
            </a:solidFill>
            <a:ln w="28575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39" name="Rectangle 21"/>
            <p:cNvSpPr>
              <a:spLocks noChangeArrowheads="1"/>
            </p:cNvSpPr>
            <p:nvPr/>
          </p:nvSpPr>
          <p:spPr bwMode="auto">
            <a:xfrm>
              <a:off x="4176" y="1056"/>
              <a:ext cx="1536" cy="67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>
                  <a:solidFill>
                    <a:schemeClr val="bg2"/>
                  </a:solidFill>
                  <a:latin typeface="Arial" charset="0"/>
                  <a:ea typeface="MS PGothic" charset="0"/>
                  <a:cs typeface="Times New Roman" charset="0"/>
                </a:rPr>
                <a:t>Collection of data,</a:t>
              </a:r>
            </a:p>
            <a:p>
              <a:pPr algn="ctr" defTabSz="914400">
                <a:defRPr/>
              </a:pPr>
              <a:r>
                <a:rPr lang="en-US">
                  <a:solidFill>
                    <a:schemeClr val="bg2"/>
                  </a:solidFill>
                  <a:latin typeface="Arial" charset="0"/>
                  <a:ea typeface="MS PGothic" charset="0"/>
                  <a:cs typeface="Times New Roman" charset="0"/>
                </a:rPr>
                <a:t>Cross-checks</a:t>
              </a:r>
            </a:p>
            <a:p>
              <a:pPr algn="ctr" defTabSz="914400">
                <a:defRPr/>
              </a:pPr>
              <a:r>
                <a:rPr lang="en-US">
                  <a:solidFill>
                    <a:schemeClr val="bg2"/>
                  </a:solidFill>
                  <a:latin typeface="Arial" charset="0"/>
                  <a:ea typeface="MS PGothic" charset="0"/>
                  <a:cs typeface="Times New Roman" charset="0"/>
                </a:rPr>
                <a:t>Benchmarking</a:t>
              </a:r>
            </a:p>
            <a:p>
              <a:pPr algn="ctr" defTabSz="914400">
                <a:defRPr/>
              </a:pPr>
              <a:r>
                <a:rPr lang="en-US">
                  <a:solidFill>
                    <a:schemeClr val="bg2"/>
                  </a:solidFill>
                  <a:latin typeface="Arial" charset="0"/>
                  <a:ea typeface="MS PGothic" charset="0"/>
                  <a:cs typeface="Times New Roman" charset="0"/>
                </a:rPr>
                <a:t>Conclusions-findings</a:t>
              </a:r>
              <a:endParaRPr lang="en-GB">
                <a:solidFill>
                  <a:schemeClr val="bg2"/>
                </a:solidFill>
                <a:latin typeface="Arial" charset="0"/>
                <a:ea typeface="MS PGothic" charset="0"/>
                <a:cs typeface="Times New Roman" charset="0"/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 rot="10757715">
              <a:off x="4752" y="1728"/>
              <a:ext cx="480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938338" y="1947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024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36C5595-2114-450A-8665-B3338FACE342}" type="slidenum">
              <a:rPr lang="en-US" sz="1200">
                <a:ea typeface="MS PGothic" pitchFamily="34" charset="-128"/>
              </a:rPr>
              <a:pPr algn="r"/>
              <a:t>7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52400" y="4800600"/>
            <a:ext cx="8667750" cy="1149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We have gone through the first full cycle of the methodology and we are about to start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again by capitalizing on the feedback and experience gained</a:t>
            </a:r>
          </a:p>
        </p:txBody>
      </p:sp>
      <p:sp>
        <p:nvSpPr>
          <p:cNvPr id="23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7DA04336-48DB-4E84-A47F-64FA2D358B9B}" type="datetime1">
              <a:rPr lang="en-GB" sz="1400" smtClean="0"/>
              <a:t>28/01/2013</a:t>
            </a:fld>
            <a:endParaRPr lang="en-GB" sz="1400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5A935-033A-4577-ABCA-D6A822B10B5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Methodology</a:t>
            </a:r>
          </a:p>
        </p:txBody>
      </p:sp>
      <p:grpSp>
        <p:nvGrpSpPr>
          <p:cNvPr id="11267" name="Group 26"/>
          <p:cNvGrpSpPr>
            <a:grpSpLocks/>
          </p:cNvGrpSpPr>
          <p:nvPr/>
        </p:nvGrpSpPr>
        <p:grpSpPr bwMode="auto">
          <a:xfrm>
            <a:off x="622300" y="1524000"/>
            <a:ext cx="8001000" cy="4800600"/>
            <a:chOff x="0" y="144"/>
            <a:chExt cx="5712" cy="3744"/>
          </a:xfrm>
        </p:grpSpPr>
        <p:sp>
          <p:nvSpPr>
            <p:cNvPr id="11272" name="Rectangle 4"/>
            <p:cNvSpPr>
              <a:spLocks noChangeArrowheads="1"/>
            </p:cNvSpPr>
            <p:nvPr/>
          </p:nvSpPr>
          <p:spPr bwMode="auto">
            <a:xfrm>
              <a:off x="0" y="144"/>
              <a:ext cx="3072" cy="1248"/>
            </a:xfrm>
            <a:prstGeom prst="rect">
              <a:avLst/>
            </a:prstGeom>
            <a:solidFill>
              <a:srgbClr val="BEC35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Arial" pitchFamily="34" charset="0"/>
              </a:endParaRPr>
            </a:p>
            <a:p>
              <a:pPr algn="ctr"/>
              <a:r>
                <a:rPr lang="en-US" sz="1600">
                  <a:latin typeface="Arial" pitchFamily="34" charset="0"/>
                </a:rPr>
                <a:t>Logical CPUs, storage devices, </a:t>
              </a:r>
            </a:p>
            <a:p>
              <a:pPr algn="ctr"/>
              <a:r>
                <a:rPr lang="en-US" sz="1600">
                  <a:latin typeface="Arial" pitchFamily="34" charset="0"/>
                </a:rPr>
                <a:t>auxiliary equipment, connectivity devices</a:t>
              </a:r>
            </a:p>
            <a:p>
              <a:pPr algn="ctr"/>
              <a:r>
                <a:rPr lang="en-US" sz="1600" b="1">
                  <a:latin typeface="Arial" pitchFamily="34" charset="0"/>
                </a:rPr>
                <a:t>X</a:t>
              </a:r>
            </a:p>
            <a:p>
              <a:pPr algn="ctr"/>
              <a:r>
                <a:rPr lang="en-US" sz="1600" b="1">
                  <a:latin typeface="Arial" pitchFamily="34" charset="0"/>
                </a:rPr>
                <a:t>Prices </a:t>
              </a:r>
              <a:r>
                <a:rPr lang="en-US" sz="1600">
                  <a:latin typeface="Arial" pitchFamily="34" charset="0"/>
                </a:rPr>
                <a:t>per logical CPU, for storage, etc. </a:t>
              </a:r>
            </a:p>
            <a:p>
              <a:pPr algn="ctr"/>
              <a:r>
                <a:rPr lang="en-US" sz="1200" b="1">
                  <a:solidFill>
                    <a:srgbClr val="000099"/>
                  </a:solidFill>
                  <a:latin typeface="Arial" pitchFamily="34" charset="0"/>
                </a:rPr>
                <a:t>retrieved by </a:t>
              </a:r>
            </a:p>
            <a:p>
              <a:pPr algn="ctr"/>
              <a:r>
                <a:rPr lang="en-US" sz="1200" b="1">
                  <a:solidFill>
                    <a:srgbClr val="000099"/>
                  </a:solidFill>
                  <a:latin typeface="Arial" pitchFamily="34" charset="0"/>
                </a:rPr>
                <a:t>questionnaires</a:t>
              </a:r>
              <a:endParaRPr lang="en-GB" sz="1200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147" y="2016"/>
              <a:ext cx="2364" cy="1104"/>
            </a:xfrm>
            <a:prstGeom prst="rect">
              <a:avLst/>
            </a:prstGeom>
            <a:solidFill>
              <a:srgbClr val="BEC35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pitchFamily="34" charset="0"/>
                </a:rPr>
                <a:t>Yearly Operational Expenditures</a:t>
              </a:r>
            </a:p>
            <a:p>
              <a:pPr algn="ctr"/>
              <a:r>
                <a:rPr lang="en-US" sz="1600" b="1">
                  <a:latin typeface="Arial" pitchFamily="34" charset="0"/>
                </a:rPr>
                <a:t>(OPEX)</a:t>
              </a:r>
            </a:p>
            <a:p>
              <a:pPr algn="ctr"/>
              <a:r>
                <a:rPr lang="en-US" sz="1600">
                  <a:latin typeface="Arial" pitchFamily="34" charset="0"/>
                </a:rPr>
                <a:t>Software, Personnel, Electricity,</a:t>
              </a:r>
            </a:p>
            <a:p>
              <a:pPr algn="ctr"/>
              <a:r>
                <a:rPr lang="en-US" sz="1600">
                  <a:latin typeface="Arial" pitchFamily="34" charset="0"/>
                </a:rPr>
                <a:t>Premises, Network connectivity, </a:t>
              </a:r>
            </a:p>
            <a:p>
              <a:pPr algn="ctr"/>
              <a:r>
                <a:rPr lang="en-US" sz="1600">
                  <a:latin typeface="Arial" pitchFamily="34" charset="0"/>
                </a:rPr>
                <a:t>Other operating costs</a:t>
              </a:r>
            </a:p>
            <a:p>
              <a:pPr algn="ctr"/>
              <a:r>
                <a:rPr lang="en-US" sz="1200" b="1">
                  <a:solidFill>
                    <a:srgbClr val="000099"/>
                  </a:solidFill>
                  <a:latin typeface="Arial" pitchFamily="34" charset="0"/>
                </a:rPr>
                <a:t>(questionnaire)</a:t>
              </a:r>
            </a:p>
          </p:txBody>
        </p:sp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1248" y="3598"/>
              <a:ext cx="3035" cy="290"/>
            </a:xfrm>
            <a:prstGeom prst="rect">
              <a:avLst/>
            </a:prstGeom>
            <a:solidFill>
              <a:srgbClr val="BEC3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latin typeface="Arial" charset="0"/>
                  <a:ea typeface="ＭＳ Ｐゴシック" charset="0"/>
                  <a:cs typeface="Arial" charset="0"/>
                </a:rPr>
                <a:t>Total yearly cost of ownership </a:t>
              </a:r>
              <a:r>
                <a:rPr lang="en-US" sz="1600" b="1">
                  <a:latin typeface="Arial" charset="0"/>
                  <a:ea typeface="ＭＳ Ｐゴシック" charset="0"/>
                  <a:cs typeface="Arial" charset="0"/>
                </a:rPr>
                <a:t> </a:t>
              </a:r>
              <a:endParaRPr lang="en-GB" sz="1200" b="1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275" name="AutoShape 14"/>
            <p:cNvSpPr>
              <a:spLocks/>
            </p:cNvSpPr>
            <p:nvPr/>
          </p:nvSpPr>
          <p:spPr bwMode="auto">
            <a:xfrm rot="5400000">
              <a:off x="2537" y="2357"/>
              <a:ext cx="397" cy="2016"/>
            </a:xfrm>
            <a:prstGeom prst="rightBrace">
              <a:avLst>
                <a:gd name="adj1" fmla="val 42317"/>
                <a:gd name="adj2" fmla="val 50000"/>
              </a:avLst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r"/>
              <a:endParaRPr lang="en-GB" sz="1200">
                <a:latin typeface="Arial" pitchFamily="34" charset="0"/>
              </a:endParaRPr>
            </a:p>
          </p:txBody>
        </p:sp>
        <p:sp>
          <p:nvSpPr>
            <p:cNvPr id="13323" name="Rectangle 3"/>
            <p:cNvSpPr>
              <a:spLocks noChangeArrowheads="1"/>
            </p:cNvSpPr>
            <p:nvPr/>
          </p:nvSpPr>
          <p:spPr bwMode="auto">
            <a:xfrm>
              <a:off x="3408" y="241"/>
              <a:ext cx="2304" cy="1055"/>
            </a:xfrm>
            <a:prstGeom prst="rect">
              <a:avLst/>
            </a:prstGeom>
            <a:solidFill>
              <a:srgbClr val="BEC3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latin typeface="Arial" charset="0"/>
                  <a:ea typeface="ＭＳ Ｐゴシック" charset="0"/>
                  <a:cs typeface="Arial" charset="0"/>
                </a:rPr>
                <a:t>Approximation of the physical</a:t>
              </a:r>
            </a:p>
            <a:p>
              <a:pPr algn="ctr">
                <a:defRPr/>
              </a:pPr>
              <a:r>
                <a:rPr lang="en-US" sz="1600" b="1">
                  <a:latin typeface="Arial" charset="0"/>
                  <a:ea typeface="ＭＳ Ｐゴシック" charset="0"/>
                  <a:cs typeface="Arial" charset="0"/>
                </a:rPr>
                <a:t> infrastructure investment cost</a:t>
              </a:r>
              <a:endParaRPr lang="en-GB" sz="1600" b="1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324" name="AutoShape 32"/>
            <p:cNvSpPr>
              <a:spLocks noChangeArrowheads="1"/>
            </p:cNvSpPr>
            <p:nvPr/>
          </p:nvSpPr>
          <p:spPr bwMode="auto">
            <a:xfrm>
              <a:off x="3072" y="480"/>
              <a:ext cx="332" cy="38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325" name="Rectangle 7"/>
            <p:cNvSpPr>
              <a:spLocks noChangeArrowheads="1"/>
            </p:cNvSpPr>
            <p:nvPr/>
          </p:nvSpPr>
          <p:spPr bwMode="auto">
            <a:xfrm>
              <a:off x="3180" y="2014"/>
              <a:ext cx="2159" cy="1108"/>
            </a:xfrm>
            <a:prstGeom prst="rect">
              <a:avLst/>
            </a:prstGeom>
            <a:solidFill>
              <a:srgbClr val="BEC3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latin typeface="Arial" charset="0"/>
                  <a:ea typeface="ＭＳ Ｐゴシック" charset="0"/>
                  <a:cs typeface="Arial" charset="0"/>
                </a:rPr>
                <a:t>Yearly Capital Expenditures</a:t>
              </a:r>
            </a:p>
            <a:p>
              <a:pPr algn="ctr">
                <a:defRPr/>
              </a:pPr>
              <a:r>
                <a:rPr lang="en-US" sz="1600" b="1">
                  <a:latin typeface="Arial" charset="0"/>
                  <a:ea typeface="ＭＳ Ｐゴシック" charset="0"/>
                  <a:cs typeface="Arial" charset="0"/>
                </a:rPr>
                <a:t>(CAPEX)</a:t>
              </a:r>
            </a:p>
            <a:p>
              <a:pPr algn="ctr">
                <a:defRPr/>
              </a:pPr>
              <a:r>
                <a:rPr lang="en-US" sz="1600">
                  <a:latin typeface="Arial" charset="0"/>
                  <a:ea typeface="ＭＳ Ｐゴシック" charset="0"/>
                  <a:cs typeface="Arial" charset="0"/>
                </a:rPr>
                <a:t>Depreciation of</a:t>
              </a:r>
            </a:p>
            <a:p>
              <a:pPr algn="ctr">
                <a:defRPr/>
              </a:pPr>
              <a:r>
                <a:rPr lang="en-US" sz="1600">
                  <a:latin typeface="Arial" charset="0"/>
                  <a:ea typeface="ＭＳ Ｐゴシック" charset="0"/>
                  <a:cs typeface="Arial" charset="0"/>
                </a:rPr>
                <a:t>the physical infrastructure </a:t>
              </a:r>
            </a:p>
            <a:p>
              <a:pPr algn="ctr">
                <a:defRPr/>
              </a:pPr>
              <a:r>
                <a:rPr lang="en-US" sz="1600">
                  <a:latin typeface="Arial" charset="0"/>
                  <a:ea typeface="ＭＳ Ｐゴシック" charset="0"/>
                  <a:cs typeface="Arial" charset="0"/>
                </a:rPr>
                <a:t>costs</a:t>
              </a:r>
            </a:p>
            <a:p>
              <a:pPr algn="ctr">
                <a:defRPr/>
              </a:pPr>
              <a:r>
                <a:rPr lang="en-US" sz="1200" b="1">
                  <a:solidFill>
                    <a:srgbClr val="000099"/>
                  </a:solidFill>
                  <a:latin typeface="Arial" charset="0"/>
                  <a:ea typeface="ＭＳ Ｐゴシック" charset="0"/>
                  <a:cs typeface="Arial" charset="0"/>
                </a:rPr>
                <a:t>(questionnaire)</a:t>
              </a:r>
              <a:endParaRPr lang="en-GB" sz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326" name="AutoShape 34"/>
            <p:cNvSpPr>
              <a:spLocks noChangeArrowheads="1"/>
            </p:cNvSpPr>
            <p:nvPr/>
          </p:nvSpPr>
          <p:spPr bwMode="auto">
            <a:xfrm>
              <a:off x="4224" y="1344"/>
              <a:ext cx="528" cy="43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GB" sz="1200" b="1">
                <a:solidFill>
                  <a:srgbClr val="000099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327" name="Rectangle 10"/>
            <p:cNvSpPr>
              <a:spLocks noChangeArrowheads="1"/>
            </p:cNvSpPr>
            <p:nvPr/>
          </p:nvSpPr>
          <p:spPr bwMode="auto">
            <a:xfrm>
              <a:off x="1680" y="1560"/>
              <a:ext cx="2226" cy="406"/>
            </a:xfrm>
            <a:prstGeom prst="rect">
              <a:avLst/>
            </a:prstGeom>
            <a:solidFill>
              <a:srgbClr val="BEC3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b="1">
                  <a:solidFill>
                    <a:srgbClr val="000099"/>
                  </a:solidFill>
                  <a:latin typeface="Arial" charset="0"/>
                  <a:ea typeface="ＭＳ Ｐゴシック" charset="0"/>
                  <a:cs typeface="Arial" charset="0"/>
                </a:rPr>
                <a:t>Development of the financial model</a:t>
              </a:r>
              <a:endParaRPr lang="en-GB" sz="1400" b="1">
                <a:solidFill>
                  <a:srgbClr val="000099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126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E716D25-8C45-4BE3-9410-55591951D836}" type="slidenum">
              <a:rPr lang="en-US" sz="1200">
                <a:ea typeface="MS PGothic" pitchFamily="34" charset="-128"/>
              </a:rPr>
              <a:pPr algn="r"/>
              <a:t>8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4B5D3C85-FDB5-408D-954A-ACEB0368AC80}" type="datetime1">
              <a:rPr lang="en-GB" sz="1400" smtClean="0"/>
              <a:t>28/01/2013</a:t>
            </a:fld>
            <a:endParaRPr lang="en-GB" sz="1400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 dirty="0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694B-252D-42FE-B3FF-9AEC5D526B3E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-57150"/>
            <a:ext cx="8348663" cy="1200150"/>
          </a:xfrm>
        </p:spPr>
        <p:txBody>
          <a:bodyPr/>
          <a:lstStyle/>
          <a:p>
            <a:pPr eaLnBrk="1" hangingPunct="1"/>
            <a:r>
              <a:rPr lang="en-US" dirty="0">
                <a:ea typeface="MS PGothic" pitchFamily="34" charset="-128"/>
              </a:rPr>
              <a:t>Not trivial….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pitchFamily="34" charset="0"/>
                <a:ea typeface="MS PGothic" pitchFamily="34" charset="-128"/>
              </a:rPr>
              <a:t>Careful in estimating e-Infrastructure costs and comparing with Cloud prices! </a:t>
            </a:r>
          </a:p>
          <a:p>
            <a:pPr lvl="1" eaLnBrk="1" hangingPunct="1"/>
            <a:r>
              <a:rPr lang="en-US" sz="2000" dirty="0">
                <a:latin typeface="Verdana" panose="020B0604030504040204" pitchFamily="34" charset="0"/>
                <a:ea typeface="MS PGothic" panose="020B0600070205080204" pitchFamily="34" charset="-128"/>
              </a:rPr>
              <a:t>Cross-checks/validation with market or other prices</a:t>
            </a:r>
          </a:p>
          <a:p>
            <a:pPr lvl="1" eaLnBrk="1" hangingPunct="1"/>
            <a:r>
              <a:rPr lang="en-US" sz="2000" dirty="0">
                <a:latin typeface="Verdana" panose="020B0604030504040204" pitchFamily="34" charset="0"/>
                <a:ea typeface="MS PGothic" panose="020B0600070205080204" pitchFamily="34" charset="-128"/>
              </a:rPr>
              <a:t>Benchmarking </a:t>
            </a:r>
            <a:r>
              <a:rPr lang="en-US" sz="2000" dirty="0" smtClean="0">
                <a:latin typeface="Verdana" panose="020B0604030504040204" pitchFamily="34" charset="0"/>
                <a:ea typeface="MS PGothic" panose="020B0600070205080204" pitchFamily="34" charset="-128"/>
              </a:rPr>
              <a:t>comparisons to </a:t>
            </a:r>
            <a:r>
              <a:rPr lang="en-US" sz="2000" dirty="0" err="1" smtClean="0">
                <a:latin typeface="Verdana" panose="020B0604030504040204" pitchFamily="34" charset="0"/>
                <a:ea typeface="MS PGothic" panose="020B0600070205080204" pitchFamily="34" charset="-128"/>
              </a:rPr>
              <a:t>optimise</a:t>
            </a:r>
            <a:r>
              <a:rPr lang="en-US" sz="2000" dirty="0" smtClean="0">
                <a:latin typeface="Verdana" panose="020B0604030504040204" pitchFamily="34" charset="0"/>
                <a:ea typeface="MS PGothic" panose="020B0600070205080204" pitchFamily="34" charset="-128"/>
              </a:rPr>
              <a:t> results</a:t>
            </a:r>
            <a:endParaRPr lang="en-US" sz="2000" dirty="0"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lvl="1" eaLnBrk="1" hangingPunct="1"/>
            <a:r>
              <a:rPr lang="en-US" sz="2000" dirty="0">
                <a:latin typeface="Verdana" panose="020B0604030504040204" pitchFamily="34" charset="0"/>
                <a:ea typeface="MS PGothic" panose="020B0600070205080204" pitchFamily="34" charset="-128"/>
              </a:rPr>
              <a:t>Profit-margin possible</a:t>
            </a:r>
          </a:p>
          <a:p>
            <a:pPr lvl="1" eaLnBrk="1" hangingPunct="1"/>
            <a:r>
              <a:rPr lang="en-US" sz="2000" dirty="0">
                <a:latin typeface="Verdana" panose="020B0604030504040204" pitchFamily="34" charset="0"/>
                <a:ea typeface="MS PGothic" panose="020B0600070205080204" pitchFamily="34" charset="-128"/>
              </a:rPr>
              <a:t>Moving to the cloud a different exercise!</a:t>
            </a:r>
          </a:p>
          <a:p>
            <a:pPr eaLnBrk="1" hangingPunct="1"/>
            <a:r>
              <a:rPr lang="en-US" sz="2400" dirty="0">
                <a:latin typeface="Verdana" pitchFamily="34" charset="0"/>
                <a:ea typeface="MS PGothic" pitchFamily="34" charset="-128"/>
              </a:rPr>
              <a:t>Confidentiality/Anonymity of data!</a:t>
            </a:r>
          </a:p>
          <a:p>
            <a:pPr lvl="1" eaLnBrk="1" hangingPunct="1"/>
            <a:r>
              <a:rPr lang="en-GB" sz="2000" dirty="0">
                <a:latin typeface="Verdana" panose="020B0604030504040204" pitchFamily="34" charset="0"/>
                <a:ea typeface="MS PGothic" panose="020B0600070205080204" pitchFamily="34" charset="-128"/>
              </a:rPr>
              <a:t>No identifiable data related to an individual site or national HPC/HTC entity are presented</a:t>
            </a:r>
          </a:p>
          <a:p>
            <a:pPr lvl="1" eaLnBrk="1" hangingPunct="1"/>
            <a:r>
              <a:rPr lang="en-GB" sz="2000" dirty="0">
                <a:latin typeface="Verdana" panose="020B0604030504040204" pitchFamily="34" charset="0"/>
                <a:ea typeface="MS PGothic" panose="020B0600070205080204" pitchFamily="34" charset="-128"/>
              </a:rPr>
              <a:t>Some “big” sites </a:t>
            </a:r>
            <a:r>
              <a:rPr lang="en-GB" sz="2000" dirty="0" smtClean="0">
                <a:latin typeface="Verdana" panose="020B0604030504040204" pitchFamily="34" charset="0"/>
                <a:ea typeface="MS PGothic" panose="020B0600070205080204" pitchFamily="34" charset="-128"/>
              </a:rPr>
              <a:t>(mainly PRACE Tier-0s) not ready to provide data</a:t>
            </a:r>
            <a:endParaRPr lang="en-GB" sz="2000" dirty="0">
              <a:latin typeface="Verdana" panose="020B0604030504040204" pitchFamily="34" charset="0"/>
              <a:ea typeface="MS PGothic" panose="020B0600070205080204" pitchFamily="34" charset="-128"/>
            </a:endParaRPr>
          </a:p>
          <a:p>
            <a:pPr lvl="2" eaLnBrk="1" hangingPunct="1"/>
            <a:r>
              <a:rPr lang="en-US" sz="1600" dirty="0">
                <a:latin typeface="Verdana" panose="020B0604030504040204" pitchFamily="34" charset="0"/>
                <a:ea typeface="MS PGothic" panose="020B0600070205080204" pitchFamily="34" charset="-128"/>
              </a:rPr>
              <a:t>Still PRACE Tier-1s and other </a:t>
            </a:r>
            <a:r>
              <a:rPr lang="en-US" sz="1600" dirty="0" smtClean="0">
                <a:latin typeface="Verdana" panose="020B0604030504040204" pitchFamily="34" charset="0"/>
                <a:ea typeface="MS PGothic" panose="020B0600070205080204" pitchFamily="34" charset="-128"/>
              </a:rPr>
              <a:t>EGI big </a:t>
            </a:r>
            <a:r>
              <a:rPr lang="en-US" sz="1600" dirty="0">
                <a:latin typeface="Verdana" panose="020B0604030504040204" pitchFamily="34" charset="0"/>
                <a:ea typeface="MS PGothic" panose="020B0600070205080204" pitchFamily="34" charset="-128"/>
              </a:rPr>
              <a:t>sites participating</a:t>
            </a:r>
          </a:p>
          <a:p>
            <a:pPr eaLnBrk="1" hangingPunct="1"/>
            <a:r>
              <a:rPr lang="en-US" sz="2400" dirty="0">
                <a:latin typeface="Verdana" panose="020B0604030504040204" pitchFamily="34" charset="0"/>
                <a:ea typeface="MS PGothic" panose="020B0600070205080204" pitchFamily="34" charset="-128"/>
              </a:rPr>
              <a:t>Cost is different from value!</a:t>
            </a:r>
          </a:p>
          <a:p>
            <a:pPr lvl="1" eaLnBrk="1" hangingPunct="1"/>
            <a:endParaRPr lang="en-US" dirty="0" smtClean="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BD840F5-D132-435A-81DB-6207E62AB5C7}" type="datetime1">
              <a:rPr lang="en-GB" sz="1400" smtClean="0"/>
              <a:t>28/01/2013</a:t>
            </a:fld>
            <a:endParaRPr lang="en-GB" sz="1400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e-FISCAL Final Workshop</a:t>
            </a:r>
            <a:endParaRPr lang="en-GB" sz="140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4ED8E17B-7D09-4392-B813-1D2E2D09F486}" type="slidenum">
              <a:rPr lang="en-GB" sz="1400"/>
              <a:pPr eaLnBrk="1" hangingPunct="1">
                <a:defRPr/>
              </a:pPr>
              <a:t>9</a:t>
            </a:fld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2081</Words>
  <Application>Microsoft Office PowerPoint</Application>
  <PresentationFormat>On-screen Show (4:3)</PresentationFormat>
  <Paragraphs>520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ＭＳ Ｐゴシック</vt:lpstr>
      <vt:lpstr>Arial</vt:lpstr>
      <vt:lpstr>Calibri</vt:lpstr>
      <vt:lpstr>CalisMTBol</vt:lpstr>
      <vt:lpstr>Times New Roman</vt:lpstr>
      <vt:lpstr>Verdana</vt:lpstr>
      <vt:lpstr>Wingdings</vt:lpstr>
      <vt:lpstr>Office Theme</vt:lpstr>
      <vt:lpstr>Worksheet</vt:lpstr>
      <vt:lpstr>e-FISCAL Final Workshop  Amsterdam, 28 January 2013</vt:lpstr>
      <vt:lpstr>It’s all about knowing the costs..</vt:lpstr>
      <vt:lpstr>Consortium</vt:lpstr>
      <vt:lpstr>Main objectives</vt:lpstr>
      <vt:lpstr>Background</vt:lpstr>
      <vt:lpstr>Basis of costing exercise </vt:lpstr>
      <vt:lpstr>Methodology overview </vt:lpstr>
      <vt:lpstr>Methodology</vt:lpstr>
      <vt:lpstr>Not trivial….</vt:lpstr>
      <vt:lpstr>Countries contributing</vt:lpstr>
      <vt:lpstr>Sample/Respondents</vt:lpstr>
      <vt:lpstr>Review the state-of-the-art</vt:lpstr>
      <vt:lpstr>e-FISCAL main findings</vt:lpstr>
      <vt:lpstr>More details (1)</vt:lpstr>
      <vt:lpstr>More details (2)</vt:lpstr>
      <vt:lpstr>Costs breakdown  (2011-median)</vt:lpstr>
      <vt:lpstr>Cost per core hour in €  /  no of cores*</vt:lpstr>
      <vt:lpstr>e-FISCAL vs. Amazon EC2 </vt:lpstr>
      <vt:lpstr>e-FISCAL vs. Amazon EC2</vt:lpstr>
      <vt:lpstr>e-FISCAL vs. Amazon EC2 (2)</vt:lpstr>
      <vt:lpstr>e-FISCAL vs. Amazon EC2 (2)</vt:lpstr>
      <vt:lpstr>In-house utilization vs. Amazon (1)</vt:lpstr>
      <vt:lpstr>In-house utilization vs. Amazon (2)</vt:lpstr>
      <vt:lpstr>PowerPoint Presentation</vt:lpstr>
      <vt:lpstr>Conclusions </vt:lpstr>
      <vt:lpstr>              Thanks! </vt:lpstr>
      <vt:lpstr>Transforming instances into number of cores</vt:lpstr>
      <vt:lpstr>Hardware </vt:lpstr>
      <vt:lpstr>Useful lives </vt:lpstr>
      <vt:lpstr>Other infra costs and software</vt:lpstr>
      <vt:lpstr>Personnel costs - FTEs </vt:lpstr>
      <vt:lpstr>Power Usage Effectiveness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e-Infrastructures: Theories and practices of assessment methodologies 29 March 2012</dc:title>
  <dc:creator>Fotis Karayannis</dc:creator>
  <cp:lastModifiedBy>Fotis Karayiannis (Intl Vendor)</cp:lastModifiedBy>
  <cp:revision>71</cp:revision>
  <dcterms:modified xsi:type="dcterms:W3CDTF">2013-01-28T00:58:06Z</dcterms:modified>
</cp:coreProperties>
</file>