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72" r:id="rId4"/>
    <p:sldId id="257" r:id="rId5"/>
    <p:sldId id="258" r:id="rId6"/>
    <p:sldId id="274" r:id="rId7"/>
    <p:sldId id="275" r:id="rId8"/>
    <p:sldId id="264" r:id="rId9"/>
    <p:sldId id="263" r:id="rId10"/>
    <p:sldId id="273" r:id="rId11"/>
    <p:sldId id="267" r:id="rId12"/>
    <p:sldId id="268" r:id="rId13"/>
    <p:sldId id="269" r:id="rId14"/>
    <p:sldId id="270" r:id="rId15"/>
    <p:sldId id="276" r:id="rId16"/>
    <p:sldId id="27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FDFF-771F-42C3-86FC-32C8F1D472B0}" type="datetimeFigureOut">
              <a:rPr lang="en-US" smtClean="0"/>
              <a:t>1/21/13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E939-F51A-4ED7-91F6-AC108C511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4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C84EF9-EC39-EF4C-8BC4-70FBDF7D57CB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4265B0B-5A38-2240-A7F1-84E8F9A2ED98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6554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F1FAA38-8921-E34B-9048-F1B40140183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7540C664-F831-45CE-859E-1D6BDDEBDEC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Outsourcing</a:t>
            </a:r>
            <a:r>
              <a:rPr lang="en-GB" baseline="0" dirty="0" smtClean="0"/>
              <a:t> important. Only limitation to users is special needs or heavy computing requirements. Decommissioning mainly buy off of contracts and some IPR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939-F51A-4ED7-91F6-AC108C5117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42C35C6-E6E1-4B6A-AE54-08A07ED10C5B}" type="slidenum">
              <a:rPr lang="en-GB" sz="1200"/>
              <a:pPr eaLnBrk="1" hangingPunct="1"/>
              <a:t>10</a:t>
            </a:fld>
            <a:endParaRPr lang="en-GB" sz="1200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fld id="{66FB6F02-340E-482A-B676-20211E9A3EE6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  <a:ea typeface="ＭＳ Ｐゴシック" charset="-128"/>
            </a:endParaRP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charset="-128"/>
              </a:rPr>
              <a:t>Data, tools, services and facilities are dispersed across the participating countries. While the infrastructure scale is European, its architecture is distributed, integrating local components that can be easily accessed through a single portal by researchers anywhere in Europe and beyond.</a:t>
            </a:r>
          </a:p>
          <a:p>
            <a:pPr eaLnBrk="1" hangingPunct="1"/>
            <a:endParaRPr lang="en-GB" smtClean="0">
              <a:latin typeface="Arial" pitchFamily="34" charset="0"/>
              <a:ea typeface="ＭＳ Ｐゴシック" charset="-128"/>
            </a:endParaRP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charset="-128"/>
              </a:rPr>
              <a:t>The governance model is both top-down for financial and political control and bottom-up for community involvement and influence. Development and operations of LifeWatch will be driven by the individual users. It</a:t>
            </a:r>
            <a:r>
              <a:rPr lang="en-GB" altLang="en-US" smtClean="0">
                <a:latin typeface="Arial" pitchFamily="34" charset="0"/>
                <a:ea typeface="ＭＳ Ｐゴシック" charset="-128"/>
              </a:rPr>
              <a:t>’</a:t>
            </a:r>
            <a:r>
              <a:rPr lang="en-GB" smtClean="0">
                <a:latin typeface="Arial" pitchFamily="34" charset="0"/>
                <a:ea typeface="ＭＳ Ｐゴシック" charset="-128"/>
              </a:rPr>
              <a:t>s based on the Apache model.</a:t>
            </a:r>
          </a:p>
          <a:p>
            <a:pPr eaLnBrk="1" hangingPunct="1"/>
            <a:endParaRPr lang="en-GB" smtClean="0">
              <a:latin typeface="Arial" pitchFamily="34" charset="0"/>
              <a:ea typeface="ＭＳ Ｐゴシック" charset="-128"/>
            </a:endParaRP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charset="-128"/>
              </a:rPr>
              <a:t>Deployment revolves around the idea of </a:t>
            </a:r>
            <a:r>
              <a:rPr lang="en-GB" i="1" smtClean="0">
                <a:latin typeface="Arial" pitchFamily="34" charset="0"/>
                <a:ea typeface="ＭＳ Ｐゴシック" charset="-128"/>
              </a:rPr>
              <a:t>centres</a:t>
            </a:r>
            <a:r>
              <a:rPr lang="en-GB" smtClean="0">
                <a:latin typeface="Arial" pitchFamily="34" charset="0"/>
                <a:ea typeface="ＭＳ Ｐゴシック" charset="-128"/>
              </a:rPr>
              <a:t> offering </a:t>
            </a:r>
            <a:r>
              <a:rPr lang="en-GB" i="1" smtClean="0">
                <a:latin typeface="Arial" pitchFamily="34" charset="0"/>
                <a:ea typeface="ＭＳ Ｐゴシック" charset="-128"/>
              </a:rPr>
              <a:t>services</a:t>
            </a:r>
            <a:r>
              <a:rPr lang="en-GB" smtClean="0">
                <a:latin typeface="Arial" pitchFamily="34" charset="0"/>
                <a:ea typeface="ＭＳ Ｐゴシック" charset="-128"/>
              </a:rPr>
              <a:t> to users. Such centres can offer services that have a predominantly ICT oriented focus – for example, data repositories and computational model capabilities, or they can be predominantly human oriented. That is to say, they can offer human services like a helpdesk or a partner matching service. Combinations are also possible, and expected.</a:t>
            </a:r>
          </a:p>
          <a:p>
            <a:pPr eaLnBrk="1" hangingPunct="1"/>
            <a:endParaRPr lang="en-GB" smtClean="0">
              <a:latin typeface="Arial" pitchFamily="34" charset="0"/>
              <a:ea typeface="ＭＳ Ｐゴシック" charset="-128"/>
            </a:endParaRP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charset="-128"/>
              </a:rPr>
              <a:t>With assistance from LifeWatch, user projects create their own e-Laboratories or e-Services.</a:t>
            </a:r>
          </a:p>
          <a:p>
            <a:pPr eaLnBrk="1" hangingPunct="1"/>
            <a:endParaRPr lang="en-GB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9D26-2924-4658-B285-CA6DA52D6D2A}" type="datetimeFigureOut">
              <a:rPr lang="nl-NL" smtClean="0"/>
              <a:t>1/21/13</a:t>
            </a:fld>
            <a:endParaRPr lang="nl-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CA30-F0E6-4019-A2DA-297EEE876B92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LifeWatch, costing and funding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LifeWatch</a:t>
            </a:r>
            <a:r>
              <a:rPr lang="nl-NL" dirty="0" smtClean="0"/>
              <a:t> e-</a:t>
            </a:r>
            <a:r>
              <a:rPr lang="nl-NL" dirty="0" err="1" smtClean="0"/>
              <a:t>infrastructure</a:t>
            </a:r>
            <a:r>
              <a:rPr lang="nl-NL" dirty="0" smtClean="0"/>
              <a:t> financial </a:t>
            </a:r>
            <a:r>
              <a:rPr lang="nl-NL" dirty="0" err="1" smtClean="0"/>
              <a:t>construction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262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4"/>
          <p:cNvSpPr txBox="1">
            <a:spLocks noGrp="1"/>
          </p:cNvSpPr>
          <p:nvPr/>
        </p:nvSpPr>
        <p:spPr bwMode="auto">
          <a:xfrm>
            <a:off x="-1400175" y="6553200"/>
            <a:ext cx="383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GB" sz="1000"/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Verdana" pitchFamily="34" charset="0"/>
              </a:rPr>
              <a:t>LifeWatch architecture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92088" y="2349500"/>
            <a:ext cx="4681538" cy="4032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nl-NL" sz="1600" dirty="0" smtClean="0">
                <a:latin typeface="Verdana" charset="0"/>
              </a:rPr>
              <a:t>Virtual </a:t>
            </a:r>
            <a:r>
              <a:rPr lang="nl-NL" sz="1600" dirty="0" err="1" smtClean="0">
                <a:latin typeface="Verdana" charset="0"/>
              </a:rPr>
              <a:t>laboratories</a:t>
            </a:r>
            <a:r>
              <a:rPr lang="nl-NL" sz="1600" dirty="0" smtClean="0">
                <a:latin typeface="Verdana" charset="0"/>
              </a:rPr>
              <a:t> </a:t>
            </a:r>
            <a:r>
              <a:rPr lang="nl-NL" sz="1600" dirty="0" err="1" smtClean="0">
                <a:latin typeface="Verdana" charset="0"/>
              </a:rPr>
              <a:t>for</a:t>
            </a:r>
            <a:r>
              <a:rPr lang="nl-NL" sz="1600" dirty="0" smtClean="0">
                <a:latin typeface="Verdana" charset="0"/>
              </a:rPr>
              <a:t> </a:t>
            </a:r>
            <a:r>
              <a:rPr lang="nl-NL" sz="1600" dirty="0" err="1" smtClean="0">
                <a:latin typeface="Verdana" charset="0"/>
              </a:rPr>
              <a:t>scientific</a:t>
            </a:r>
            <a:r>
              <a:rPr lang="nl-NL" sz="1600" dirty="0" smtClean="0">
                <a:latin typeface="Verdana" charset="0"/>
              </a:rPr>
              <a:t> cooperation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endParaRPr lang="nl-NL" sz="1600" dirty="0" smtClean="0">
              <a:latin typeface="Verdana" charset="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nl-NL" sz="1600" dirty="0" smtClean="0">
                <a:latin typeface="Verdana" charset="0"/>
              </a:rPr>
              <a:t>Select the data, software </a:t>
            </a:r>
            <a:r>
              <a:rPr lang="nl-NL" sz="1600" dirty="0" err="1" smtClean="0">
                <a:latin typeface="Verdana" charset="0"/>
              </a:rPr>
              <a:t>and</a:t>
            </a:r>
            <a:r>
              <a:rPr lang="nl-NL" sz="1600" dirty="0" smtClean="0">
                <a:latin typeface="Verdana" charset="0"/>
              </a:rPr>
              <a:t> computing power </a:t>
            </a:r>
            <a:r>
              <a:rPr lang="nl-NL" sz="1600" dirty="0" err="1" smtClean="0">
                <a:latin typeface="Verdana" charset="0"/>
              </a:rPr>
              <a:t>for</a:t>
            </a:r>
            <a:r>
              <a:rPr lang="nl-NL" sz="1600" dirty="0" smtClean="0">
                <a:latin typeface="Verdana" charset="0"/>
              </a:rPr>
              <a:t> </a:t>
            </a:r>
            <a:r>
              <a:rPr lang="nl-NL" sz="1600" dirty="0" err="1" smtClean="0">
                <a:latin typeface="Verdana" charset="0"/>
              </a:rPr>
              <a:t>your</a:t>
            </a:r>
            <a:r>
              <a:rPr lang="nl-NL" sz="1600" dirty="0" smtClean="0">
                <a:latin typeface="Verdana" charset="0"/>
              </a:rPr>
              <a:t> project</a:t>
            </a:r>
          </a:p>
          <a:p>
            <a:pPr eaLnBrk="1" hangingPunct="1">
              <a:spcBef>
                <a:spcPts val="1200"/>
              </a:spcBef>
              <a:defRPr/>
            </a:pPr>
            <a:endParaRPr lang="en-US" sz="1600" dirty="0">
              <a:latin typeface="Verdana" charset="0"/>
            </a:endParaRPr>
          </a:p>
          <a:p>
            <a:pPr eaLnBrk="1" hangingPunct="1">
              <a:spcBef>
                <a:spcPts val="1200"/>
              </a:spcBef>
              <a:spcAft>
                <a:spcPct val="60000"/>
              </a:spcAft>
              <a:defRPr/>
            </a:pPr>
            <a:r>
              <a:rPr lang="en-US" sz="1600" dirty="0" smtClean="0">
                <a:latin typeface="Verdana" charset="0"/>
              </a:rPr>
              <a:t>Integrate resources</a:t>
            </a:r>
            <a:endParaRPr lang="en-US" sz="1600" dirty="0">
              <a:latin typeface="Verdana" charset="0"/>
            </a:endParaRPr>
          </a:p>
          <a:p>
            <a:pPr eaLnBrk="1" hangingPunct="1">
              <a:spcBef>
                <a:spcPts val="2400"/>
              </a:spcBef>
              <a:spcAft>
                <a:spcPct val="60000"/>
              </a:spcAft>
              <a:defRPr/>
            </a:pPr>
            <a:r>
              <a:rPr lang="en-US" sz="1600" dirty="0" smtClean="0">
                <a:latin typeface="Verdana" charset="0"/>
              </a:rPr>
              <a:t>Linking to resources (databases, sensors, software, computing power)</a:t>
            </a:r>
            <a:endParaRPr lang="en-US" sz="1600" dirty="0">
              <a:latin typeface="Verdana" charset="0"/>
            </a:endParaRPr>
          </a:p>
        </p:txBody>
      </p:sp>
      <p:sp>
        <p:nvSpPr>
          <p:cNvPr id="21508" name="Line 25"/>
          <p:cNvSpPr>
            <a:spLocks noChangeShapeType="1"/>
          </p:cNvSpPr>
          <p:nvPr/>
        </p:nvSpPr>
        <p:spPr bwMode="auto">
          <a:xfrm>
            <a:off x="-1476375" y="1295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9" name="Picture 6" descr="LifeWatchSch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1341438"/>
            <a:ext cx="273685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0" name="Straight Arrow Connector 2"/>
          <p:cNvCxnSpPr>
            <a:cxnSpLocks noChangeShapeType="1"/>
          </p:cNvCxnSpPr>
          <p:nvPr/>
        </p:nvCxnSpPr>
        <p:spPr bwMode="auto">
          <a:xfrm>
            <a:off x="3851275" y="2781300"/>
            <a:ext cx="5048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Arrow Connector 8"/>
          <p:cNvCxnSpPr>
            <a:cxnSpLocks noChangeShapeType="1"/>
          </p:cNvCxnSpPr>
          <p:nvPr/>
        </p:nvCxnSpPr>
        <p:spPr bwMode="auto">
          <a:xfrm flipV="1">
            <a:off x="3851275" y="3644900"/>
            <a:ext cx="47307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Straight Arrow Connector 9"/>
          <p:cNvCxnSpPr>
            <a:cxnSpLocks noChangeShapeType="1"/>
          </p:cNvCxnSpPr>
          <p:nvPr/>
        </p:nvCxnSpPr>
        <p:spPr bwMode="auto">
          <a:xfrm flipV="1">
            <a:off x="3851275" y="4508500"/>
            <a:ext cx="47307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Straight Arrow Connector 10"/>
          <p:cNvCxnSpPr>
            <a:cxnSpLocks noChangeShapeType="1"/>
          </p:cNvCxnSpPr>
          <p:nvPr/>
        </p:nvCxnSpPr>
        <p:spPr bwMode="auto">
          <a:xfrm>
            <a:off x="3851275" y="5373688"/>
            <a:ext cx="47307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8850" y="3573463"/>
            <a:ext cx="1584325" cy="1295400"/>
          </a:xfrm>
          <a:prstGeom prst="rect">
            <a:avLst/>
          </a:prstGeom>
          <a:gradFill rotWithShape="1">
            <a:gsLst>
              <a:gs pos="0">
                <a:srgbClr val="7EB6C9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Verdana"/>
                <a:ea typeface="ＭＳ Ｐゴシック" charset="0"/>
                <a:cs typeface="Verdana"/>
              </a:rPr>
              <a:t>Common Facilities</a:t>
            </a:r>
          </a:p>
          <a:p>
            <a:pPr>
              <a:defRPr/>
            </a:pPr>
            <a:endParaRPr lang="en-US" sz="1600" dirty="0">
              <a:latin typeface="Verdana"/>
              <a:ea typeface="ＭＳ Ｐゴシック" charset="0"/>
              <a:cs typeface="Verdana"/>
            </a:endParaRPr>
          </a:p>
          <a:p>
            <a:pPr>
              <a:defRPr/>
            </a:pPr>
            <a:r>
              <a:rPr lang="en-US" sz="1600" dirty="0">
                <a:latin typeface="Verdana"/>
                <a:ea typeface="ＭＳ Ｐゴシック" charset="0"/>
                <a:cs typeface="Verdana"/>
              </a:rPr>
              <a:t>Compulsory construction</a:t>
            </a:r>
          </a:p>
          <a:p>
            <a:pPr>
              <a:defRPr/>
            </a:pPr>
            <a:endParaRPr lang="en-US" dirty="0">
              <a:latin typeface="Arial" charset="0"/>
              <a:cs typeface="ＭＳ Ｐゴシック" charset="0"/>
            </a:endParaRPr>
          </a:p>
        </p:txBody>
      </p:sp>
      <p:sp>
        <p:nvSpPr>
          <p:cNvPr id="5" name="Right Brace 4"/>
          <p:cNvSpPr>
            <a:spLocks/>
          </p:cNvSpPr>
          <p:nvPr/>
        </p:nvSpPr>
        <p:spPr bwMode="auto">
          <a:xfrm>
            <a:off x="6875463" y="3500438"/>
            <a:ext cx="288925" cy="1441450"/>
          </a:xfrm>
          <a:prstGeom prst="rightBrace">
            <a:avLst>
              <a:gd name="adj1" fmla="val 831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08850" y="1773238"/>
            <a:ext cx="1584325" cy="1295400"/>
          </a:xfrm>
          <a:prstGeom prst="rect">
            <a:avLst/>
          </a:prstGeom>
          <a:gradFill rotWithShape="1">
            <a:gsLst>
              <a:gs pos="0">
                <a:srgbClr val="FE900B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22250" dist="25401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Verdana"/>
                <a:ea typeface="ＭＳ Ｐゴシック" charset="0"/>
                <a:cs typeface="Verdana"/>
              </a:rPr>
              <a:t>Virtual Labs</a:t>
            </a:r>
          </a:p>
          <a:p>
            <a:pPr>
              <a:defRPr/>
            </a:pPr>
            <a:endParaRPr lang="en-US" sz="1600" dirty="0">
              <a:latin typeface="Verdana"/>
              <a:ea typeface="ＭＳ Ｐゴシック" charset="0"/>
              <a:cs typeface="Verdana"/>
            </a:endParaRPr>
          </a:p>
          <a:p>
            <a:pPr>
              <a:defRPr/>
            </a:pPr>
            <a:r>
              <a:rPr lang="en-US" sz="1600" dirty="0">
                <a:latin typeface="Verdana"/>
                <a:ea typeface="ＭＳ Ｐゴシック" charset="0"/>
                <a:cs typeface="Verdana"/>
              </a:rPr>
              <a:t>Optional</a:t>
            </a:r>
          </a:p>
          <a:p>
            <a:pPr>
              <a:defRPr/>
            </a:pPr>
            <a:r>
              <a:rPr lang="en-US" sz="1600" dirty="0">
                <a:latin typeface="Verdana"/>
                <a:ea typeface="ＭＳ Ｐゴシック" charset="0"/>
                <a:cs typeface="Verdana"/>
              </a:rPr>
              <a:t>in-kind construction</a:t>
            </a:r>
          </a:p>
          <a:p>
            <a:pPr>
              <a:defRPr/>
            </a:pPr>
            <a:endParaRPr lang="en-US" dirty="0">
              <a:latin typeface="Arial" charset="0"/>
              <a:cs typeface="ＭＳ Ｐゴシック" charset="0"/>
            </a:endParaRPr>
          </a:p>
        </p:txBody>
      </p:sp>
      <p:sp>
        <p:nvSpPr>
          <p:cNvPr id="17" name="Right Brace 16"/>
          <p:cNvSpPr>
            <a:spLocks/>
          </p:cNvSpPr>
          <p:nvPr/>
        </p:nvSpPr>
        <p:spPr bwMode="auto">
          <a:xfrm>
            <a:off x="6875463" y="1773238"/>
            <a:ext cx="288925" cy="1439862"/>
          </a:xfrm>
          <a:prstGeom prst="rightBrace">
            <a:avLst>
              <a:gd name="adj1" fmla="val 830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08850" y="5157788"/>
            <a:ext cx="1584325" cy="647700"/>
          </a:xfrm>
          <a:prstGeom prst="rect">
            <a:avLst/>
          </a:prstGeom>
          <a:gradFill rotWithShape="1">
            <a:gsLst>
              <a:gs pos="0">
                <a:srgbClr val="7952B5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" charset="0"/>
                <a:cs typeface="ＭＳ Ｐゴシック" charset="0"/>
              </a:rPr>
              <a:t>Third party</a:t>
            </a:r>
          </a:p>
          <a:p>
            <a:pPr>
              <a:defRPr/>
            </a:pPr>
            <a:r>
              <a:rPr lang="en-US" sz="1600" b="1" dirty="0">
                <a:latin typeface="Arial" charset="0"/>
                <a:cs typeface="ＭＳ Ｐゴシック" charset="0"/>
              </a:rPr>
              <a:t>contributions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804025" y="537368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16713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LifeWatch Funding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Considerations on the funding of the RI:</a:t>
            </a:r>
          </a:p>
          <a:p>
            <a:r>
              <a:rPr lang="nl-NL" sz="2800" smtClean="0"/>
              <a:t>ESFRI process requires us to convince individual countries to invest</a:t>
            </a:r>
          </a:p>
          <a:p>
            <a:r>
              <a:rPr lang="nl-NL" sz="2800" smtClean="0"/>
              <a:t>Completely new concept, difficult to understand for countries</a:t>
            </a:r>
          </a:p>
          <a:p>
            <a:r>
              <a:rPr lang="nl-NL" sz="2800" smtClean="0"/>
              <a:t>Virtual, distributed, so lots of investment possible accross Europe, and not in one place</a:t>
            </a:r>
          </a:p>
          <a:p>
            <a:r>
              <a:rPr lang="nl-NL" sz="2800" smtClean="0"/>
              <a:t>No need for the full amount of construction costs to start operating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6359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Funding mechanism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smtClean="0"/>
              <a:t>Countries contribute 15% of their funding in cash to the central operations of the ERIC</a:t>
            </a:r>
          </a:p>
          <a:p>
            <a:r>
              <a:rPr lang="nl-NL" sz="2800" smtClean="0"/>
              <a:t>Countries invest 85% of their contribution as in-kind investments/projects in their own countries</a:t>
            </a:r>
          </a:p>
          <a:p>
            <a:r>
              <a:rPr lang="nl-NL" sz="2800" smtClean="0"/>
              <a:t>the 85% in-kind has to match the identified construction items in the cost-book (which add up to 220 M€)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4721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Advantages of this mechanism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smtClean="0"/>
              <a:t>A relatively small percentage of the contribution is 'leaving the country'</a:t>
            </a:r>
          </a:p>
          <a:p>
            <a:r>
              <a:rPr lang="nl-NL" sz="2800" smtClean="0"/>
              <a:t>Countries have a big influence on prioritizing the needs of their scientific community (through the 85% national projects)</a:t>
            </a:r>
          </a:p>
          <a:p>
            <a:r>
              <a:rPr lang="nl-NL" sz="2800" smtClean="0"/>
              <a:t>The ERIC can coordinate the construction through Service Level Agreements with the countries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3926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nl-NL" smtClean="0"/>
              <a:t>Determining Country contributions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3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Based</a:t>
            </a:r>
            <a:r>
              <a:rPr lang="nl-NL" sz="2800" dirty="0" smtClean="0"/>
              <a:t> on GDP of </a:t>
            </a:r>
            <a:r>
              <a:rPr lang="nl-NL" sz="2800" dirty="0" err="1" smtClean="0"/>
              <a:t>all</a:t>
            </a:r>
            <a:r>
              <a:rPr lang="nl-NL" sz="2800" dirty="0" smtClean="0"/>
              <a:t> 27 EU </a:t>
            </a:r>
            <a:r>
              <a:rPr lang="nl-NL" sz="2800" dirty="0" err="1" smtClean="0"/>
              <a:t>countries</a:t>
            </a:r>
            <a:endParaRPr lang="nl-NL" sz="2800" dirty="0" smtClean="0"/>
          </a:p>
          <a:p>
            <a:r>
              <a:rPr lang="nl-NL" sz="2800" dirty="0" err="1" smtClean="0"/>
              <a:t>Considering</a:t>
            </a:r>
            <a:r>
              <a:rPr lang="nl-NL" sz="2800" dirty="0" smtClean="0"/>
              <a:t> </a:t>
            </a:r>
            <a:r>
              <a:rPr lang="nl-NL" sz="2800" dirty="0" err="1" smtClean="0"/>
              <a:t>that</a:t>
            </a:r>
            <a:r>
              <a:rPr lang="nl-NL" sz="2800" dirty="0" smtClean="0"/>
              <a:t> </a:t>
            </a:r>
            <a:r>
              <a:rPr lang="nl-NL" sz="2800" dirty="0" err="1" smtClean="0"/>
              <a:t>only</a:t>
            </a:r>
            <a:r>
              <a:rPr lang="nl-NL" sz="2800" dirty="0" smtClean="0"/>
              <a:t> </a:t>
            </a:r>
            <a:r>
              <a:rPr lang="nl-NL" sz="2800" dirty="0" err="1" smtClean="0"/>
              <a:t>if</a:t>
            </a:r>
            <a:r>
              <a:rPr lang="nl-NL" sz="2800" dirty="0" smtClean="0"/>
              <a:t> </a:t>
            </a:r>
            <a:r>
              <a:rPr lang="nl-NL" sz="2800" dirty="0" err="1" smtClean="0"/>
              <a:t>all</a:t>
            </a:r>
            <a:r>
              <a:rPr lang="nl-NL" sz="2800" dirty="0" smtClean="0"/>
              <a:t> EU </a:t>
            </a:r>
            <a:r>
              <a:rPr lang="nl-NL" sz="2800" dirty="0" err="1" smtClean="0"/>
              <a:t>countries</a:t>
            </a:r>
            <a:r>
              <a:rPr lang="nl-NL" sz="2800" dirty="0" smtClean="0"/>
              <a:t> </a:t>
            </a:r>
            <a:r>
              <a:rPr lang="nl-NL" sz="2800" dirty="0" err="1" smtClean="0"/>
              <a:t>contribute</a:t>
            </a:r>
            <a:r>
              <a:rPr lang="nl-NL" sz="2800" dirty="0" smtClean="0"/>
              <a:t>, the 220 M€ is </a:t>
            </a:r>
            <a:r>
              <a:rPr lang="nl-NL" sz="2800" dirty="0" err="1" smtClean="0"/>
              <a:t>needed</a:t>
            </a:r>
            <a:endParaRPr lang="nl-NL" sz="2800" dirty="0" smtClean="0"/>
          </a:p>
          <a:p>
            <a:r>
              <a:rPr lang="nl-NL" sz="2800" dirty="0" err="1" smtClean="0"/>
              <a:t>Minimal</a:t>
            </a:r>
            <a:r>
              <a:rPr lang="nl-NL" sz="2800" dirty="0" smtClean="0"/>
              <a:t> </a:t>
            </a:r>
            <a:r>
              <a:rPr lang="nl-NL" sz="2800" dirty="0" err="1" smtClean="0"/>
              <a:t>threshold</a:t>
            </a:r>
            <a:r>
              <a:rPr lang="nl-NL" sz="2800" dirty="0" smtClean="0"/>
              <a:t> of 2.5 M€ per country (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less</a:t>
            </a:r>
            <a:r>
              <a:rPr lang="nl-NL" sz="2800" dirty="0" smtClean="0"/>
              <a:t> </a:t>
            </a:r>
            <a:r>
              <a:rPr lang="nl-NL" sz="2800" dirty="0" err="1" smtClean="0"/>
              <a:t>one</a:t>
            </a:r>
            <a:r>
              <a:rPr lang="nl-NL" sz="2800" dirty="0" smtClean="0"/>
              <a:t> </a:t>
            </a:r>
            <a:r>
              <a:rPr lang="nl-NL" sz="2800" dirty="0" err="1" smtClean="0"/>
              <a:t>cannot</a:t>
            </a:r>
            <a:r>
              <a:rPr lang="nl-NL" sz="2800" dirty="0" smtClean="0"/>
              <a:t> </a:t>
            </a:r>
            <a:r>
              <a:rPr lang="nl-NL" sz="2800" dirty="0" err="1" smtClean="0"/>
              <a:t>really</a:t>
            </a:r>
            <a:r>
              <a:rPr lang="nl-NL" sz="2800" dirty="0" smtClean="0"/>
              <a:t> do relevant </a:t>
            </a:r>
            <a:r>
              <a:rPr lang="nl-NL" sz="2800" dirty="0" err="1" smtClean="0"/>
              <a:t>work</a:t>
            </a:r>
            <a:r>
              <a:rPr lang="nl-NL" sz="2800" dirty="0" smtClean="0"/>
              <a:t>)</a:t>
            </a:r>
          </a:p>
          <a:p>
            <a:r>
              <a:rPr lang="nl-NL" sz="2800" dirty="0" smtClean="0"/>
              <a:t>Little discount </a:t>
            </a:r>
            <a:r>
              <a:rPr lang="nl-NL" sz="2800" dirty="0" err="1" smtClean="0"/>
              <a:t>for</a:t>
            </a:r>
            <a:r>
              <a:rPr lang="nl-NL" sz="2800" dirty="0" smtClean="0"/>
              <a:t> the 5 </a:t>
            </a:r>
            <a:r>
              <a:rPr lang="nl-NL" sz="2800" dirty="0" err="1" smtClean="0"/>
              <a:t>largest</a:t>
            </a:r>
            <a:r>
              <a:rPr lang="nl-NL" sz="2800" dirty="0" smtClean="0"/>
              <a:t> </a:t>
            </a:r>
            <a:r>
              <a:rPr lang="nl-NL" sz="2800" dirty="0" err="1" smtClean="0"/>
              <a:t>countries</a:t>
            </a:r>
            <a:r>
              <a:rPr lang="nl-NL" sz="2800" dirty="0" smtClean="0"/>
              <a:t> in Europe,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facilitate</a:t>
            </a:r>
            <a:r>
              <a:rPr lang="nl-NL" sz="2800" dirty="0" smtClean="0"/>
              <a:t> </a:t>
            </a:r>
            <a:r>
              <a:rPr lang="nl-NL" sz="2800" dirty="0" err="1" smtClean="0"/>
              <a:t>their</a:t>
            </a:r>
            <a:r>
              <a:rPr lang="nl-NL" sz="2800" dirty="0" smtClean="0"/>
              <a:t> </a:t>
            </a:r>
            <a:r>
              <a:rPr lang="nl-NL" sz="2800" dirty="0" err="1" smtClean="0"/>
              <a:t>entrance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93961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6048375" cy="803275"/>
          </a:xfrm>
        </p:spPr>
        <p:txBody>
          <a:bodyPr/>
          <a:lstStyle/>
          <a:p>
            <a:r>
              <a:rPr lang="en-US" sz="3600" smtClean="0"/>
              <a:t>National contributions</a:t>
            </a:r>
          </a:p>
        </p:txBody>
      </p:sp>
      <p:cxnSp>
        <p:nvCxnSpPr>
          <p:cNvPr id="29698" name="Straight Connector 2"/>
          <p:cNvCxnSpPr>
            <a:cxnSpLocks noChangeShapeType="1"/>
          </p:cNvCxnSpPr>
          <p:nvPr/>
        </p:nvCxnSpPr>
        <p:spPr bwMode="auto">
          <a:xfrm>
            <a:off x="1916113" y="908050"/>
            <a:ext cx="0" cy="496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699" name="Straight Connector 5"/>
          <p:cNvCxnSpPr>
            <a:cxnSpLocks noChangeShapeType="1"/>
          </p:cNvCxnSpPr>
          <p:nvPr/>
        </p:nvCxnSpPr>
        <p:spPr bwMode="auto">
          <a:xfrm flipH="1">
            <a:off x="1916113" y="5876925"/>
            <a:ext cx="6759575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0" name="Straight Connector 7"/>
          <p:cNvCxnSpPr>
            <a:cxnSpLocks noChangeShapeType="1"/>
          </p:cNvCxnSpPr>
          <p:nvPr/>
        </p:nvCxnSpPr>
        <p:spPr bwMode="auto">
          <a:xfrm>
            <a:off x="1916113" y="5445125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1" name="Straight Connector 9"/>
          <p:cNvCxnSpPr>
            <a:cxnSpLocks noChangeShapeType="1"/>
          </p:cNvCxnSpPr>
          <p:nvPr/>
        </p:nvCxnSpPr>
        <p:spPr bwMode="auto">
          <a:xfrm flipV="1">
            <a:off x="2779713" y="2565400"/>
            <a:ext cx="2665412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2" name="Straight Connector 11"/>
          <p:cNvCxnSpPr>
            <a:cxnSpLocks noChangeShapeType="1"/>
          </p:cNvCxnSpPr>
          <p:nvPr/>
        </p:nvCxnSpPr>
        <p:spPr bwMode="auto">
          <a:xfrm flipV="1">
            <a:off x="5445125" y="1125538"/>
            <a:ext cx="2374900" cy="14398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3" name="Straight Connector 13"/>
          <p:cNvCxnSpPr>
            <a:cxnSpLocks noChangeShapeType="1"/>
          </p:cNvCxnSpPr>
          <p:nvPr/>
        </p:nvCxnSpPr>
        <p:spPr bwMode="auto">
          <a:xfrm>
            <a:off x="2779713" y="5445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9704" name="Straight Connector 15"/>
          <p:cNvCxnSpPr>
            <a:cxnSpLocks noChangeShapeType="1"/>
          </p:cNvCxnSpPr>
          <p:nvPr/>
        </p:nvCxnSpPr>
        <p:spPr bwMode="auto">
          <a:xfrm>
            <a:off x="5445125" y="2636838"/>
            <a:ext cx="0" cy="3240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9705" name="Straight Connector 17"/>
          <p:cNvCxnSpPr>
            <a:cxnSpLocks noChangeShapeType="1"/>
          </p:cNvCxnSpPr>
          <p:nvPr/>
        </p:nvCxnSpPr>
        <p:spPr bwMode="auto">
          <a:xfrm flipH="1">
            <a:off x="1916113" y="2565400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9706" name="TextBox 18"/>
          <p:cNvSpPr txBox="1">
            <a:spLocks noChangeArrowheads="1"/>
          </p:cNvSpPr>
          <p:nvPr/>
        </p:nvSpPr>
        <p:spPr bwMode="auto">
          <a:xfrm>
            <a:off x="7019925" y="6165850"/>
            <a:ext cx="147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sz="1600"/>
              <a:t>National GDP</a:t>
            </a:r>
          </a:p>
          <a:p>
            <a:r>
              <a:rPr lang="en-US" sz="1600"/>
              <a:t>of the country</a:t>
            </a:r>
          </a:p>
        </p:txBody>
      </p:sp>
      <p:cxnSp>
        <p:nvCxnSpPr>
          <p:cNvPr id="29707" name="Straight Arrow Connector 20"/>
          <p:cNvCxnSpPr>
            <a:cxnSpLocks noChangeShapeType="1"/>
          </p:cNvCxnSpPr>
          <p:nvPr/>
        </p:nvCxnSpPr>
        <p:spPr bwMode="auto">
          <a:xfrm flipV="1">
            <a:off x="1187450" y="2492375"/>
            <a:ext cx="0" cy="7921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08" name="Straight Arrow Connector 22"/>
          <p:cNvCxnSpPr>
            <a:cxnSpLocks noChangeShapeType="1"/>
          </p:cNvCxnSpPr>
          <p:nvPr/>
        </p:nvCxnSpPr>
        <p:spPr bwMode="auto">
          <a:xfrm>
            <a:off x="5867400" y="6381750"/>
            <a:ext cx="936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9" name="TextBox 23"/>
          <p:cNvSpPr txBox="1">
            <a:spLocks noChangeArrowheads="1"/>
          </p:cNvSpPr>
          <p:nvPr/>
        </p:nvSpPr>
        <p:spPr bwMode="auto">
          <a:xfrm>
            <a:off x="-26988" y="1341438"/>
            <a:ext cx="1798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sz="1600"/>
              <a:t>Size of national </a:t>
            </a:r>
          </a:p>
          <a:p>
            <a:r>
              <a:rPr lang="en-US" sz="1600"/>
              <a:t>contribution</a:t>
            </a:r>
          </a:p>
          <a:p>
            <a:r>
              <a:rPr lang="en-US" sz="1600"/>
              <a:t>(in cash + in kind)</a:t>
            </a:r>
          </a:p>
        </p:txBody>
      </p:sp>
    </p:spTree>
    <p:extLst>
      <p:ext uri="{BB962C8B-B14F-4D97-AF65-F5344CB8AC3E}">
        <p14:creationId xmlns:p14="http://schemas.microsoft.com/office/powerpoint/2010/main" val="379136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30228" y="495752"/>
            <a:ext cx="7772400" cy="1221958"/>
          </a:xfrm>
        </p:spPr>
        <p:txBody>
          <a:bodyPr/>
          <a:lstStyle/>
          <a:p>
            <a:r>
              <a:rPr lang="en-US" sz="3600" dirty="0" smtClean="0"/>
              <a:t>Valuation of in-kind contributions: Message for further exploration</a:t>
            </a:r>
          </a:p>
        </p:txBody>
      </p:sp>
      <p:sp>
        <p:nvSpPr>
          <p:cNvPr id="2" name="AutoShape 4" descr="data:image/jpeg;base64,/9j/4AAQSkZJRgABAQAAAQABAAD/2wCEAAkGBhQSEBUUEBQVFRAVFRYXGBgXFRUVFxUUFBQVGRQXFxgYHCcfFxkjGhQVIS8gJSkpLCwsGB4xNTAqNScrLCkBCQoKDQwOFA8PFywgHCUsKTUuKykpNS0vNSopKikpNTUpNTYpNDUpNSk1KTEqKSorNDUsLDIpKiksKSkqKykpKf/AABEIALIBGgMBIgACEQEDEQH/xAAcAAEAAgMBAQEAAAAAAAAAAAAABQcEBggDAQL/xABNEAACAQMBBAUGCgYIBQQDAAABAgMABBEFBhIhMQcTQVFhIjJxgZGhCBQjQlJTYnKSsRYzorLR0hUkQ3OCk8HCNFRjg7MXlPDxNURV/8QAGgEBAQEBAQEBAAAAAAAAAAAAAAUBBAYCA//EADARAQABAwAHBgUFAQAAAAAAAAABAgQRAwUSFDFB4RUhUWGBoRM1UmPRBiIkQpE0/9oADAMBAAIRAxEAPwC8aUpQKUpQKUpQKUpQKUrX9oNvrGyyLm5jVx8wHfk/AmWHrAoNgpVN6z8IuMHdsbV5GPANKwQE+CJvM3tFRf8AT+0uofqInt4z2rGkAx3h5zvn1GgvdnAGScDv7KhL/biwh/W3lupHZ1yFvwgk+6qlXoP1K6IbUL4cewvNcsPUxVfYam9P+DnaL+uuJ5D9gRxD2brH30Gw3XTXpScrkufsRTN7yoHvqKm+ELp482O6f0RoP3pBUnadCOlJzt2kPe80p9ysB7qlbfoy0xOVjbn70Yf9/NBpUvwjrQebbXB9JiH+414n4SVv/wApN/mR1ZMextivm2dqPRbxfy16/orZ/wDK2/8AkRfy0Fax/CQtfnWs49DRH/UVlw/CIsD50N0v+CJvykrfG2Qsjzs7Y+mCL+WsSfo601/Osbb1Qov7oFBA2vTnpb+dNJH9+GT/AGBqnLHpI02b9Xe2+T2NIIz7HwajbroZ0p//ANUKe9JJl9wfHuqDvvg82D56qW4jP30dfYyZ99BZtvco670bKyntUhh7RXrVG3Hwe7mE71jfAN2byyQn8cbN+VeJttp7DzWkuIx9qO6B9TfK+ygvilUhp/wgp4X6vUbLdYc9zeicf9qXP7wrfdA6XNNu8BbgRSH5kw6o+gE+QT6GNBuVK+KwPEcj76+0ClKUClKUClKUClKUClKUClKUClK0rbrpVtdNBQnrrrHCFCMju6xuUY9p8KDc5JAoJYgKBkknAAHMk9gqt9rOnWytcpbZuph9A7sQPjJx3v8ACD6RWjR2OsbRNvSN1FgTkZDJDjPzU86dvE8M9o5VZeyPRBY2OG3OvuB/aTANg96J5qe8+NBXIutoNb8zetrRu0Zt4ip+1xklHoyPRWxbPfB5tkw17M878yifJR+OTxdvTlatylBE6LspaWgxa28UXiqDePpc+UfWalsUpQKUpQKUpQKUpQKUpQKUpQKUpQYmo6VDOm5cRRyp9GRFcexga0HaDoFsJ8mDftnP0Dvx58Y3zw8FK1ZNKCg32K1zRzvWErT2447sZ3xjxt3zx+5k+NTezPwgULdVqcJgkBwZIwxQHt34z5aere9VXDWv7UbB2eoLi6hVnxgSL5Eq92HHEjwOR4UErpmqxXEYkt5ElibkyMGHo4cj4c6y6oXVOi/UtIkNxpEzyxjiVUfK7o7Hi82cegZ+yK2XYfpzhuCIdQAtrjO7v8RCzcsHPGI+DcPEcqC1aV8Vs8uVfaBSlKBSlKBSlKBX5kkCgliAoBJJOAAOZJ7BXyWUKpZiFVQSSSAAAMkknkAO2qG2y21udcuv6P0oH4rnym4qJQp4ySH5kI4YHM8OBJCgJHbjpgmuZviWiBmdiVMyDLue0Qj5qjtkPpGB5VSmwXQfHCRPqeJ7kne6vO9EjHj5ef1z+nyfA862zYLo8g0yHEfl3DD5SYjym+yv0Ez8325NbXQfFUAYHAV9pSgUpSgUpSgUpSgV5XNykaF5GVEUZZmIVVA5kk8AK+Xd0sUbSSMFjRSzMeSqoyxPgAK5d6SOkmXU5iqlkskb5OLlvY5SSd7nu5LyHaSFsbQ9P9lAStsj3TDtX5OP8bDJ9IUjxrULn4R10T8nawKPtNI59oK1UVK3AtmH4Rl4D5dtbEeHWr7yzVsui/CKt3IF3byQ/aRhMo8SMKwHoBqgaUwOzdG12C7iEtrKksZ7VOcHuYc1PgcGs+uO9ltq7jT7gTWz4bhvKc7ki/Rcdo945jFdVbIbVRahaJcQ8A3BlJyY5B5yH0ZHHtBB7awTVKUoFKUoFKUoFaTt30U2upAvjqbvHCZAPKPYJV/tB48D49lbtSg5+0ba3UNnp1tdQRpbL5mDvAL2tbueYHbGcY+znJvLRNchu4VmtpBJE/IjsPaCDxVh2g8RX41/Z+C9gaC5QPG3fzVuxlPNWHeKou5tb3Ze9DxkzafK2OPBZAPmv2RzKM4bkfEZUB0NSozZ3aGG9t0ntm3o3HoZWHnIw7GHaPzBBqToFKUoFKVpnSrtp/R1gzRnFzL8nD3hiPKk/wAK8fSVHbQaH0t7aS3t0uk6dliXCSlT+sk+qz2ImMse8HPBTmx+j/YSLTLYRphp3wZpMcXfuHcgyQB6+ZNah0GbDdRB8enGbi4Hye9zSEnO9x+c5457t3vNWvQKUpQKUpQKUpQKUpQKUpQVV8ILaIw2Udshw1y53v7qLdLD1syeoGueKtf4RcpOoQL2C2BHpaaQH9wVVFbAmdltkrjUJ+ptU3mxlmJwka/SduweHEnsBq3NM+DhHuj4zduW7REiqAfAvvE+nAqU+DzAg0yRlx1jXLhz2+Ske4D4YJP+I1adBTeofBwhKn4vdyq3Z1iI49e7ukVUe1ux1xp0/VXSgEjKOpyki5xlT+YOCO7iK7ArQ+mjZ1bnSZWxmW3+WQ9oCfrB6Cm96wO6mRy/Vo9AW0ph1A2zH5K5U4HYJowWU+tQ48fJ7qq41MbG3vVajaSA+bcwnn2dYob3E0HYlKUrApSlApSlApSlArC1nR4rqB4LhA8UgwwPuIPYwOCCORFZtKDnqyuJ9mNU6uUtJp8/HOPPjzgSAchLHnBHaPSpHQFtcrIivGwZHUMrA5DKwypB7QQa17pB2MTUrJ4TgSjy4XPzJQOH+E+afA94FaF0E7XODJpl1lZYS5iDcwFbE0XpVuIHcW7BQXHSlKBVBbXk6ztIloCTbW7dW2OQWPy7k+BLDcz4LV5avfiC3lmbzYo3kPoRSx/Kqc+DvpxklvLyTi5Kxhj2s5Mk3v6uguyOMKAFACgAADgAByAHdX6pSgV8zUbtM2LK4I4EQycuHzDVIfHZPrH/ABt/GqNnYTc0zMVYx5J15fRbVRE05z5ugc0zVFaLdubiIF3I31+c3f6a2XbCZhbqVYg9YORI+a3dU69/i39vZT3zpOfh3zHDnwftb3Uaa20txjGzyWjSufPjsn1j/jb+NPjsn1j/AI2/jV7sWr6/bqmdtU/R79HQdK59+OyfTf8AG38aufYtibCAkknc5k5PnGuO8sJtqYqmrOZ8HZaX8XNU0xTjEeKbpSlTVJRHwj9MImtJ/mtG8R8CjB1HrDt7DVNV1p0kbI/0jp8kK464YkiJ5CVM4BPYGBZSftZ7K5PngZHZHUq6kqykYKspwQR2EEVsDaOj7pDm0qZmRRJBJjrIicb2OTKfmuMnjxBHA9hF/bNdLOn3gAWcRSn+zmxG2e4Endb1E1yrSg7bDV+J4FdWR1DIwKspAIZWGCCDzBB5VyBom2N5aY+K3Msaj5obKf5bZX3VYuzvwiLhMLfQpMva8fycnpKnKMfRu0wLmi2OsV82ztR6LeIf7azIdGgTzIYl9EaD8hUTsrt9Z6gv9VlBkAy0beRKvpU8x4rkeNbFWBSlKBmlaL0rTMsMO6xHyjciR8zwqt/jsn1j/jb+NVbXVs3GjjSRVj0SrnWUaDSTRNOfV0DmmaqHYu4Znk3mY+SvNie099Y21104uMKzAbi8mI7W8alUfu1pXq7nFOdr0ieHq6qrqIs6bvHdM4x/v4XRSufPjsn1j/jb+NPjsn1j/jb+NXuxavr9uqZ21T9Hv0dB5pVE6NeObmHLvjro/nN9YvjV7VOvLObaaYmc5UbO7i5iqYjGCqH6X7BtN1e31K3GBIwZgOAMsWA4OOySMgePl1fFaH016OJ9HmOMvAUmXw3Dh/2HeuJ2t1sbxZokljOY5EV1PergFT7CK960HoQ1Yz6PECctAzwn0Kd5PYjqPVW/UGp9K1wU0a8I7YSv42VD+9UB8H+23dJLdr3ErewIn+ypzpah3tFvAOyIN+CRGP5VDdAU+9pAH0J5lPrKt+TigsilKUEftBCXtZlHNonUZ5ZKkCql/Qub6Uftb+Wrb16fctZnHErE7ceR3VJ/0qqf03k+rT2t/Gm1rqPl0UzTz2scfWXDcxq+Zje5nPLGeD007ZSWOZHYphWBOCc4B7PJqZ2g0xp4giEAhgeJIGAGHYD31Faftc8kqIY0AZgMgtnifTUvr2qGCIOqhiWC4Oe0E9norzOsatdzrO1nTxT8b+mMY4zx73daxq7c9N8KZ+H/AG45a3+hc30o/a38tP0Lm+lH7W/lr1/TeT6tPa38afpvJ9Wntb+Nen2/1d9NHt+UfZ1H41e/4eX6FzfSj9rfy1amylsY7OFGxvKuDjlkMeVVh+m8n1ae1v41aGyt0ZLOFyACy5wOQyxrNrXc/MYpinls44+k+Dqto1dFU7rM555zwStKUo7iq26S+h+PUCZ7YrFe445/VzYGBv44q2OG8M9xB4EWTSg4317Zm5spOru4Xibs3h5LeKOPJceg1F12reWMcyFJkSSM81dQyn0g8DVf670EafPkwiS2c/VtlM/cfIA8FIrcjmqlWlr3wfb2LJtZI7lewfqpPwsSv7VV1qujTW0nV3MTxSfRdSpI7xnzh4jhWjHtbp43V4mZJFOVZSVZSORBHEGuj+iLpP8A6RjMFyQL2Nc54ATRjhvgDgGGRvAd4I7QOa6kdndcezuoriLz4nDY+kvJ1Pgylh66wdl0rxtLpZI0kQ5R1VlPerAFT7CK9qwah0i6Q9xFEEKgq5J3iR83wBrRP0Lm+lH7W/lrfekLWGt44iqht5yOOfo57K0f9N5Pq09rfxptfqCP+GmmdHyzjOefNO08armud5mdvyyk9nNDe3Zy5U7wAG6SeRPeBXjr+zsk82+hQDdA4kg5BPcD31k7P681wzhlVd0A8M9pPf6K8dc2keCXcVFI3QcnOeOe70V5nR1a87ZrmmKd42e/hjGI88eCjVGruz6YmZ+Fnu45zmUV+hc30o/a38tP0Lm+lH7W/lr1/TeT6tPa38afpvJ9Wntb+Nen2/1d9NHt+UfZ1H41e/4eul7IypPExaPCyRk4Lcg4P0auCqj0zbGR54lMaANIi827XA76tyszrSfmMUxPLZxw9HbbRZRE7pM455Ki9qrbrLG6Q8nt5l9sTCpSo3aScJZ3DnksErfhjY/6Udar/g3XJNrdJ2LNG3rePB/8Yq4qpr4NsJFvdt2GWJfwxsT++KuWgj9odN+MWk8H1sMkfrdCo95FVP8ABx1TyLu2bgyukoHb5Q3JPYUT21dFUDcP/Qu1G+3k2tyxJPIdVcnyvUkwz6FoL+pQUoIzaf8A4K4/uZP3DVFYrog1+dwd1UrK/wB2pqjZznz6Jt7YbzVE7WMeXVQ2iD+sxf3i/nW0bZ/8Ov8AeL+69WjuDupuDuFTb7+VrC3veHw+XHPfM8eXHwftbWvwbXS2+c7XPwc8Ypiuh9wd1Nwd1eg7a+379EvsX7nt1c84q7Nif/x9v9z/AHGprcHdX6ArivNYbzTFOzjE+PR22dhu1U1bWcx4dSlKVMU1Z33T/p8ZKqly7AkeTGqjI4Hz3FQd38JKMZ6qydvvzKnuVWqqtvdM+L6ndxYwFnkI+5Id9P2XFQFaO1rO6EkaSLxV1Vh6GAI9xr2rQOhTagXWmJGT8ta4hcdu4P1LegoAPSjVv9YFRW0ezUF9A0NygdCDg/ORux0b5rDv9uRUrXxmAGTwFBxnr2kta3U1u5y0Mjxk/S3WIDesYPrrBqZ201VbnUbqePjHJM5U96A4U+sAH11C19DrLosuzJo1mx5iEJ/lkoPclbVWpdE9sU0azB5mLe9Uju49zCttr5Gh9LX6mD+8b9yqzxXQ5FfNwd1V7XWe76ONHsZ9eiRdat3jSTpNvHp1U9sR58v3V/M1jbYj+s/4F/NqurcHdTcHdUij9mta9ZeNONn0iOPp4Ouq1zZU2meE5z/vL1c8Ypiuh9wd1Nwd1eg7a+379EvsX7nt1ULog/rMH99F/wCRavyvm4O6vtTb283qaZ2cY81Kys92iqNrOfIrTOl/Vuo0e5OcNIohXxMrBW/Y3z6q3OqO6d9Ya6vLXTbfyn3lZgPrpvJhU92FJb0OK4Xc2voG0wxaQrnnPLJL6gRGvuiz66sasLRdLW2tooI/MijSMeIRQM+k4z66zaBVddNmxZvbHrolzcW284A5vER8qnicAMPu47asWhoK96GduRfWQilbN1bAI2TxePlHJ48BunxGe0VYVUFt3s/NoWpJqNgP6rI5yo81WfjJC2OUb8SvcR9kZubZbaeG/tkuLdso3AqfOjcecjjsYe8YI4EUEvSlKBSlKBSlKBSlKBSlKCg/hDbMlLiK9QeRKoikPdIgJQn7yZH/AG6p+uyNptnor61kt5x5Ei4yOasOKuviDg1yhtVsrPp9y0FwuCOKsPNkTPB0PaD7QeBrYDZPayfTrgT2zDe5Mp4pImeKsO7x5g1fGhdPenzKPjJe2k7QyNImfsvGDkekCubqUHUtx0z6Uq5+NBvBYpiT+xVYdIvTc15E1vYo0UDgh5GwJJFPNAASEU9vEkjhw45qmlMBWZo+lPc3EUEQzJK6ovgWOMnwAyT4A1h1ffQf0btB/XrtSsrriFGGCiMPKkYdjMOAHYpP0uGi2dPslhhjiTzI0VF+6ihV9wFZFKV8hSlKBSlKBSlKBSledxcLGjO7BUUFmZiAFUDJJJ5ACgjNq9pI7C0kuJj5KDgucF3PBEHiT7Bk9lVN0LaBJeXs2rXfE77iMnk0z+ey/ZRTuj0/ZqL1/VZtpNUS2td5bCEk7xHAJnDzuPpHkqnv7MtV8aPpMdrBHBAu7FGoVR4DtJ7STkk9pJNBmUpSgUpSgxdU0yO4heGdA8UilWU8iD+R7QRxBANUHeWd5sxf9bDmbTpjjjwWReJCORwSZRnDdvHs3lHQ1Yup6XFcRPDOiyROMMrDII/0PaCOIPEUGFsxtTb38AmtX3kPBgeDxt2o6/Nb3HmMjjUvVAbQ7E32gXBvNMdntPnA+UVTnuToPPj+2OX2TxNj7A9K9tqQCEiG7xxiY+ce0xN88eHnDu7aDeKUpQKUpQKUpQKUrD1LWYLdQ1zNFCpOAZJEjBPcCxGTQZlRO0my1vfw9Vdxh15qeTI30kYcVP59uazI9VhZEdZYzHIwVGDqVdjnCqQcMTg8B3V6yXaK6ozqHfO6pYBm3Rlt0czgc8UFEbRfB3nQlrGdJU7El+TceG8AVb04WtNu+ibVIz5VnIfuGOQfssa6mm1CNCQ8iKyp1jAuoKxg4LkE8FyOfKsP9KbP/mrf/Pi/mrRy9F0Z6mxwLGf1qF97EVO6V0E6nKR1iRwL3ySKxx92PeOfTiuibrXraJtyWeFHGPJeWNWGeXAnNZIvE3Os316vG9v7w3d0czvcseNMjQNi+hO0smWWY/GbheILqBGhHIpHx4jvYnwxViiov9KrP/mrf/Pi/mrOS8QuUDqZAAxUMCwU8iVzkA99YPaleYuFLlAy74AYrkbwU5AJHMA4PHwr0oFKUoFKUoFKVB7V7Z22nRdZdSAE53UHGSQjsRe30nAHaRQS13dpEjSSsqRoCzMxCqqjmSTyFUPtjtpc69dCw0tW+K5yzHK9YFIzJKfmQqcEKeJOMjOFHhc3+o7TXHVxDqNPRuPPq0x2yNw66XHJRwHhxarm2O2Lt9Ng6q3XyjgySHG/Kw7WPd3KOA9pIfjYbYmHTLYQxeU7YaWQjDSPjn4KOQXsHiSTsVKUClKUClKUClKUHwiqr276DorgmfTiLe4zvbnERO3PIxxibxHDwHOrVpQUPo3StqGlSi21mGSRBwDnHXBR2q/mzr45z9rsq3tm9sbW/TetJlfA8pfNkT7yHyh6eXcazNY0SC6iMVzEksZ+a4zg94PNT4jBqpdougNo367SLho5FOVjd2Uqf+nMvlD0N+KguilULbdKeraWwi1W3aVOQZxuOQPozICknsJ8asHZ7pm066wDN8XkPzZx1fHwfJQ+3PhQbzSvxFMrKGUhlPEEEEEeBHOv3QK0baLTJk1L42tot9CbdYtzfjEtuyu7MyLL5LBwwzgg+T3c95rWNT2WmF211Y3CwSyoiTJJF10UvV5EbYDKyOAxGQcEY4UGl6hBbyWGoSWUc1vcwSwXj2sqLH1EsG6++iLwAkSN+IJye6vXaa7668fUYyxi0wWRXHIrO3WXh/8Abyx+yt00TZMxm4kupfjFxdKqSMEEaCNFZUjRAThQHbiSSc1jbNbApa6dJZPIZhMJBI5XdLCRBGOGT5saovP5tBrOrp1ya/dc1WBrSM9wgty02PAyS/s1k6HAhigDaFkFIwZClgRgquXPl7xHbyzU7p2wgi0mSw64s0scyvMU8pnnLFnK73EjeHDe7OdeVvszqSIqLqcYVVCj+oIeCjA/tu4UGHpekQT61qfXwxS7qWO71kaPjMUucbwOM4HsFRGrWi2raxa24C2raYbkRrwSKV1mjcIo4KGCBsDurZbrZC6F7Pc2l6sPxhYQ6taib9QhVSGMq485jy7a9INhQLa7SSd5bq9jZJZ2VQcGNkQLGuAqIGOFz2njQa7s/Cht7cHQt4GKIGQpYENlFy/F94g8+WaxtXspV1m9vLUFp7OGzbqx/b27pN8Yix9Iqisv2kHfWx2my2pRRpGmpxhEVUXNgh8lQAMnruPACprTtn+qvLi5Mm8biOBCu7jd6gSDOc8d7f5YGMdtBBbPagk+sTTQtvRSafaOrd6tLcEf/VbrWr7ObCpZXtzcRSHq5woWHd8mHDu7BDnzS8jndwMZNbRQKUrWNoOknT7PInuUMg/s4z1sme4qmd3/ABYoNnrE1PVYreMyXEiRRjmzsFHo48z4c6prV+ni5uX6nSLRt88AzKZZT4iJPJX0ksK8dO6HtR1GQTaxcsg+iWEkuD2Ko+ThHoz92gkNq+ngu3UaPE0krHdWVkJyf+lDjLHxb8JrH2X6F7i8l+Na5K5ZsHqt/MjdwkccI1+wvHxWrP2X2GtNPXFrEFYjDSN5Ur/ec8ceAwPCp+gx9P06OCNYoUWOJBhVUAADwArIpSgUpSgUpSgUpSgUpSgUpSgUpSg8ri1SRSsiq6NwKsAykeIPA1oW0HQdp1xkxI1tIe2E4TPjG2Vx4Lu1YVKCiJOh3VrBi2l3m8v0VkaBj6UJMbes18/9StesOF9amRBzZ4Svslh8j3Gr4pigp/TPhHW7f8RayxnvjZJR+1uGtosOmnSpcf1nqz3SRyJ790r762HU9kbO4z8YtYJCe1okLfixn31rF90HaXJ5sLxH/pyyD3MWHuoNktNtLGX9XeWzeAmjz7N7NS0VyrDKMrDwIP5VU958HG1b9Vc3C/eEUn5KtRUvwbmH6q+HrtyPeslBeOaVRJ6BdQX9Xfp7Z1/Imn/olq3/APQT/Ouv5aC9s1gT6zGhIYkY59w9NUwOgrUm8/UEx9+4b88VnDoPnbi9yOLcV3GbhnnkyAHhQWdc7Y2sZIeZAQccXQfm1Rdz0q6chwbgHjjyFZ/eoIrULLoV3Wy8spyxPkbiDv5ZapDTuhu2DL1kcrAEZLTcMAk8AmMHjRpP0+WRDdRHNIVGfKCxKeeMEkt2fRrX7rpe1O5yLG2iQcs7s07gnlx3VXv5jHCt/h6P7GB41gtYUHEs2AzcOR3ny3fWcloy4KgEByQN5eI4Be300FPT7La3qAze3fVxE4KtIVHH/owqAfXip/ZzoT0+Mg3Uk1w2QN3HUx5Pgp3scPpVYQifIfCk75YjeXhw4dvgfZXpchpd3eCrje5MOZA3c8e0jFMjI0HTreGMraQpFGDjyECBiO3hxb0mvZtYjBwc5zjgMjnX2wmAiUHdDAYxkdnoNRcUblQhCgb+8TvLk+HOjEl/TCb275Wc45cM5xRdZjLADeJJxyqMht3HMY5/2gAzg4yM9/Csi2uJEUJuLwB47y5zgnv76NZ66mhZlGcqCTw4eTzr0W7Ux7/JcZ491Qq2brx8k5QjIYc27Dk8+Ne3XP1ZjZFwAB54BOCPGgz7fVUdgq72T3jurMqG01XDE4yAuAu+Dk5HHwxXpcWzl3O4ST5rb+AMLw4Z76MStKhFsJc5UFO3i292AfxNe0WlndGc5wM8e3HGglaUpQKUpQKUpQKUpQKUpQKUpQKUpQKUpQKUpQKUpQKUpQYl6uSM9xqOZvJT/wCcm4fmaUoPsijeHoH5LX6Y8G9C/nSlAl87wPvxy9lfgeaD25/jSlB8uOGSOefzzmv1OfLbwzjw5Hh66UoPwT7wCfE55mvWU+d98+/GaUoPewGJDjluj/SpK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hQSEBUUEBQVFRAVFRYXGBgXFRUVFxUUFBQVGRQXFxgYHCcfFxkjGhQVIS8gJSkpLCwsGB4xNTAqNScrLCkBCQoKDQwOFA8PFywgHCUsKTUuKykpNS0vNSopKikpNTUpNTYpNDUpNSk1KTEqKSorNDUsLDIpKiksKSkqKykpKf/AABEIALIBGgMBIgACEQEDEQH/xAAcAAEAAgMBAQEAAAAAAAAAAAAABQcEBggDAQL/xABNEAACAQMBBAUGCgYIBQQDAAABAgMABBEFBhIhMQcTQVFhIjJxgZGhCBQjQlJTYnKSsRYzorLR0hUkQ3OCk8HCNFRjg7MXlPDxNURV/8QAGgEBAQEBAQEBAAAAAAAAAAAAAAUBBAYCA//EADARAQABAwAHBgUFAQAAAAAAAAABAgQRAwUSFDFB4RUhUWGBoRM1UmPRBiIkQpE0/9oADAMBAAIRAxEAPwC8aUpQKUpQKUpQKUpQKUrX9oNvrGyyLm5jVx8wHfk/AmWHrAoNgpVN6z8IuMHdsbV5GPANKwQE+CJvM3tFRf8AT+0uofqInt4z2rGkAx3h5zvn1GgvdnAGScDv7KhL/biwh/W3lupHZ1yFvwgk+6qlXoP1K6IbUL4cewvNcsPUxVfYam9P+DnaL+uuJ5D9gRxD2brH30Gw3XTXpScrkufsRTN7yoHvqKm+ELp482O6f0RoP3pBUnadCOlJzt2kPe80p9ysB7qlbfoy0xOVjbn70Yf9/NBpUvwjrQebbXB9JiH+414n4SVv/wApN/mR1ZMextivm2dqPRbxfy16/orZ/wDK2/8AkRfy0Fax/CQtfnWs49DRH/UVlw/CIsD50N0v+CJvykrfG2Qsjzs7Y+mCL+WsSfo601/Osbb1Qov7oFBA2vTnpb+dNJH9+GT/AGBqnLHpI02b9Xe2+T2NIIz7HwajbroZ0p//ANUKe9JJl9wfHuqDvvg82D56qW4jP30dfYyZ99BZtvco670bKyntUhh7RXrVG3Hwe7mE71jfAN2byyQn8cbN+VeJttp7DzWkuIx9qO6B9TfK+ygvilUhp/wgp4X6vUbLdYc9zeicf9qXP7wrfdA6XNNu8BbgRSH5kw6o+gE+QT6GNBuVK+KwPEcj76+0ClKUClKUClKUClKUClKUClKUClK0rbrpVtdNBQnrrrHCFCMju6xuUY9p8KDc5JAoJYgKBkknAAHMk9gqt9rOnWytcpbZuph9A7sQPjJx3v8ACD6RWjR2OsbRNvSN1FgTkZDJDjPzU86dvE8M9o5VZeyPRBY2OG3OvuB/aTANg96J5qe8+NBXIutoNb8zetrRu0Zt4ip+1xklHoyPRWxbPfB5tkw17M878yifJR+OTxdvTlatylBE6LspaWgxa28UXiqDePpc+UfWalsUpQKUpQKUpQKUpQKUpQKUpQKUpQYmo6VDOm5cRRyp9GRFcexga0HaDoFsJ8mDftnP0Dvx58Y3zw8FK1ZNKCg32K1zRzvWErT2447sZ3xjxt3zx+5k+NTezPwgULdVqcJgkBwZIwxQHt34z5aere9VXDWv7UbB2eoLi6hVnxgSL5Eq92HHEjwOR4UErpmqxXEYkt5ElibkyMGHo4cj4c6y6oXVOi/UtIkNxpEzyxjiVUfK7o7Hi82cegZ+yK2XYfpzhuCIdQAtrjO7v8RCzcsHPGI+DcPEcqC1aV8Vs8uVfaBSlKBSlKBSlKBX5kkCgliAoBJJOAAOZJ7BXyWUKpZiFVQSSSAAAMkknkAO2qG2y21udcuv6P0oH4rnym4qJQp4ySH5kI4YHM8OBJCgJHbjpgmuZviWiBmdiVMyDLue0Qj5qjtkPpGB5VSmwXQfHCRPqeJ7kne6vO9EjHj5ef1z+nyfA862zYLo8g0yHEfl3DD5SYjym+yv0Ez8325NbXQfFUAYHAV9pSgUpSgUpSgUpSgV5XNykaF5GVEUZZmIVVA5kk8AK+Xd0sUbSSMFjRSzMeSqoyxPgAK5d6SOkmXU5iqlkskb5OLlvY5SSd7nu5LyHaSFsbQ9P9lAStsj3TDtX5OP8bDJ9IUjxrULn4R10T8nawKPtNI59oK1UVK3AtmH4Rl4D5dtbEeHWr7yzVsui/CKt3IF3byQ/aRhMo8SMKwHoBqgaUwOzdG12C7iEtrKksZ7VOcHuYc1PgcGs+uO9ltq7jT7gTWz4bhvKc7ki/Rcdo945jFdVbIbVRahaJcQ8A3BlJyY5B5yH0ZHHtBB7awTVKUoFKUoFKUoFaTt30U2upAvjqbvHCZAPKPYJV/tB48D49lbtSg5+0ba3UNnp1tdQRpbL5mDvAL2tbueYHbGcY+znJvLRNchu4VmtpBJE/IjsPaCDxVh2g8RX41/Z+C9gaC5QPG3fzVuxlPNWHeKou5tb3Ze9DxkzafK2OPBZAPmv2RzKM4bkfEZUB0NSozZ3aGG9t0ntm3o3HoZWHnIw7GHaPzBBqToFKUoFKVpnSrtp/R1gzRnFzL8nD3hiPKk/wAK8fSVHbQaH0t7aS3t0uk6dliXCSlT+sk+qz2ImMse8HPBTmx+j/YSLTLYRphp3wZpMcXfuHcgyQB6+ZNah0GbDdRB8enGbi4Hye9zSEnO9x+c5457t3vNWvQKUpQKUpQKUpQKUpQKUpQVV8ILaIw2Udshw1y53v7qLdLD1syeoGueKtf4RcpOoQL2C2BHpaaQH9wVVFbAmdltkrjUJ+ptU3mxlmJwka/SduweHEnsBq3NM+DhHuj4zduW7REiqAfAvvE+nAqU+DzAg0yRlx1jXLhz2+Ske4D4YJP+I1adBTeofBwhKn4vdyq3Z1iI49e7ukVUe1ux1xp0/VXSgEjKOpyki5xlT+YOCO7iK7ArQ+mjZ1bnSZWxmW3+WQ9oCfrB6Cm96wO6mRy/Vo9AW0ph1A2zH5K5U4HYJowWU+tQ48fJ7qq41MbG3vVajaSA+bcwnn2dYob3E0HYlKUrApSlApSlApSlArC1nR4rqB4LhA8UgwwPuIPYwOCCORFZtKDnqyuJ9mNU6uUtJp8/HOPPjzgSAchLHnBHaPSpHQFtcrIivGwZHUMrA5DKwypB7QQa17pB2MTUrJ4TgSjy4XPzJQOH+E+afA94FaF0E7XODJpl1lZYS5iDcwFbE0XpVuIHcW7BQXHSlKBVBbXk6ztIloCTbW7dW2OQWPy7k+BLDcz4LV5avfiC3lmbzYo3kPoRSx/Kqc+DvpxklvLyTi5Kxhj2s5Mk3v6uguyOMKAFACgAADgAByAHdX6pSgV8zUbtM2LK4I4EQycuHzDVIfHZPrH/ABt/GqNnYTc0zMVYx5J15fRbVRE05z5ugc0zVFaLdubiIF3I31+c3f6a2XbCZhbqVYg9YORI+a3dU69/i39vZT3zpOfh3zHDnwftb3Uaa20txjGzyWjSufPjsn1j/jb+NPjsn1j/AI2/jV7sWr6/bqmdtU/R79HQdK59+OyfTf8AG38aufYtibCAkknc5k5PnGuO8sJtqYqmrOZ8HZaX8XNU0xTjEeKbpSlTVJRHwj9MImtJ/mtG8R8CjB1HrDt7DVNV1p0kbI/0jp8kK464YkiJ5CVM4BPYGBZSftZ7K5PngZHZHUq6kqykYKspwQR2EEVsDaOj7pDm0qZmRRJBJjrIicb2OTKfmuMnjxBHA9hF/bNdLOn3gAWcRSn+zmxG2e4Endb1E1yrSg7bDV+J4FdWR1DIwKspAIZWGCCDzBB5VyBom2N5aY+K3Msaj5obKf5bZX3VYuzvwiLhMLfQpMva8fycnpKnKMfRu0wLmi2OsV82ztR6LeIf7azIdGgTzIYl9EaD8hUTsrt9Z6gv9VlBkAy0beRKvpU8x4rkeNbFWBSlKBmlaL0rTMsMO6xHyjciR8zwqt/jsn1j/jb+NVbXVs3GjjSRVj0SrnWUaDSTRNOfV0DmmaqHYu4Znk3mY+SvNie099Y21104uMKzAbi8mI7W8alUfu1pXq7nFOdr0ieHq6qrqIs6bvHdM4x/v4XRSufPjsn1j/jb+NPjsn1j/jb+NXuxavr9uqZ21T9Hv0dB5pVE6NeObmHLvjro/nN9YvjV7VOvLObaaYmc5UbO7i5iqYjGCqH6X7BtN1e31K3GBIwZgOAMsWA4OOySMgePl1fFaH016OJ9HmOMvAUmXw3Dh/2HeuJ2t1sbxZokljOY5EV1PergFT7CK960HoQ1Yz6PECctAzwn0Kd5PYjqPVW/UGp9K1wU0a8I7YSv42VD+9UB8H+23dJLdr3ErewIn+ypzpah3tFvAOyIN+CRGP5VDdAU+9pAH0J5lPrKt+TigsilKUEftBCXtZlHNonUZ5ZKkCql/Qub6Uftb+Wrb16fctZnHErE7ceR3VJ/0qqf03k+rT2t/Gm1rqPl0UzTz2scfWXDcxq+Zje5nPLGeD007ZSWOZHYphWBOCc4B7PJqZ2g0xp4giEAhgeJIGAGHYD31Faftc8kqIY0AZgMgtnifTUvr2qGCIOqhiWC4Oe0E9norzOsatdzrO1nTxT8b+mMY4zx73daxq7c9N8KZ+H/AG45a3+hc30o/a38tP0Lm+lH7W/lr1/TeT6tPa38afpvJ9Wntb+Nen2/1d9NHt+UfZ1H41e/4eX6FzfSj9rfy1amylsY7OFGxvKuDjlkMeVVh+m8n1ae1v41aGyt0ZLOFyACy5wOQyxrNrXc/MYpinls44+k+Dqto1dFU7rM555zwStKUo7iq26S+h+PUCZ7YrFe445/VzYGBv44q2OG8M9xB4EWTSg4317Zm5spOru4Xibs3h5LeKOPJceg1F12reWMcyFJkSSM81dQyn0g8DVf670EafPkwiS2c/VtlM/cfIA8FIrcjmqlWlr3wfb2LJtZI7lewfqpPwsSv7VV1qujTW0nV3MTxSfRdSpI7xnzh4jhWjHtbp43V4mZJFOVZSVZSORBHEGuj+iLpP8A6RjMFyQL2Nc54ATRjhvgDgGGRvAd4I7QOa6kdndcezuoriLz4nDY+kvJ1Pgylh66wdl0rxtLpZI0kQ5R1VlPerAFT7CK9qwah0i6Q9xFEEKgq5J3iR83wBrRP0Lm+lH7W/lrfekLWGt44iqht5yOOfo57K0f9N5Pq09rfxptfqCP+GmmdHyzjOefNO08armud5mdvyyk9nNDe3Zy5U7wAG6SeRPeBXjr+zsk82+hQDdA4kg5BPcD31k7P681wzhlVd0A8M9pPf6K8dc2keCXcVFI3QcnOeOe70V5nR1a87ZrmmKd42e/hjGI88eCjVGruz6YmZ+Fnu45zmUV+hc30o/a38tP0Lm+lH7W/lr1/TeT6tPa38afpvJ9Wntb+Nen2/1d9NHt+UfZ1H41e/4eul7IypPExaPCyRk4Lcg4P0auCqj0zbGR54lMaANIi827XA76tyszrSfmMUxPLZxw9HbbRZRE7pM455Ki9qrbrLG6Q8nt5l9sTCpSo3aScJZ3DnksErfhjY/6Udar/g3XJNrdJ2LNG3rePB/8Yq4qpr4NsJFvdt2GWJfwxsT++KuWgj9odN+MWk8H1sMkfrdCo95FVP8ABx1TyLu2bgyukoHb5Q3JPYUT21dFUDcP/Qu1G+3k2tyxJPIdVcnyvUkwz6FoL+pQUoIzaf8A4K4/uZP3DVFYrog1+dwd1UrK/wB2pqjZznz6Jt7YbzVE7WMeXVQ2iD+sxf3i/nW0bZ/8Ov8AeL+69WjuDupuDuFTb7+VrC3veHw+XHPfM8eXHwftbWvwbXS2+c7XPwc8Ypiuh9wd1Nwd1eg7a+379EvsX7nt1c84q7Nif/x9v9z/AHGprcHdX6ArivNYbzTFOzjE+PR22dhu1U1bWcx4dSlKVMU1Z33T/p8ZKqly7AkeTGqjI4Hz3FQd38JKMZ6qydvvzKnuVWqqtvdM+L6ndxYwFnkI+5Id9P2XFQFaO1rO6EkaSLxV1Vh6GAI9xr2rQOhTagXWmJGT8ta4hcdu4P1LegoAPSjVv9YFRW0ezUF9A0NygdCDg/ORux0b5rDv9uRUrXxmAGTwFBxnr2kta3U1u5y0Mjxk/S3WIDesYPrrBqZ201VbnUbqePjHJM5U96A4U+sAH11C19DrLosuzJo1mx5iEJ/lkoPclbVWpdE9sU0azB5mLe9Uju49zCttr5Gh9LX6mD+8b9yqzxXQ5FfNwd1V7XWe76ONHsZ9eiRdat3jSTpNvHp1U9sR58v3V/M1jbYj+s/4F/NqurcHdTcHdUij9mta9ZeNONn0iOPp4Ouq1zZU2meE5z/vL1c8Ypiuh9wd1Nwd1eg7a+379EvsX7nt1ULog/rMH99F/wCRavyvm4O6vtTb283qaZ2cY81Kys92iqNrOfIrTOl/Vuo0e5OcNIohXxMrBW/Y3z6q3OqO6d9Ya6vLXTbfyn3lZgPrpvJhU92FJb0OK4Xc2voG0wxaQrnnPLJL6gRGvuiz66sasLRdLW2tooI/MijSMeIRQM+k4z66zaBVddNmxZvbHrolzcW284A5vER8qnicAMPu47asWhoK96GduRfWQilbN1bAI2TxePlHJ48BunxGe0VYVUFt3s/NoWpJqNgP6rI5yo81WfjJC2OUb8SvcR9kZubZbaeG/tkuLdso3AqfOjcecjjsYe8YI4EUEvSlKBSlKBSlKBSlKBSlKCg/hDbMlLiK9QeRKoikPdIgJQn7yZH/AG6p+uyNptnor61kt5x5Ei4yOasOKuviDg1yhtVsrPp9y0FwuCOKsPNkTPB0PaD7QeBrYDZPayfTrgT2zDe5Mp4pImeKsO7x5g1fGhdPenzKPjJe2k7QyNImfsvGDkekCubqUHUtx0z6Uq5+NBvBYpiT+xVYdIvTc15E1vYo0UDgh5GwJJFPNAASEU9vEkjhw45qmlMBWZo+lPc3EUEQzJK6ovgWOMnwAyT4A1h1ffQf0btB/XrtSsrriFGGCiMPKkYdjMOAHYpP0uGi2dPslhhjiTzI0VF+6ihV9wFZFKV8hSlKBSlKBSlKBSledxcLGjO7BUUFmZiAFUDJJJ5ACgjNq9pI7C0kuJj5KDgucF3PBEHiT7Bk9lVN0LaBJeXs2rXfE77iMnk0z+ey/ZRTuj0/ZqL1/VZtpNUS2td5bCEk7xHAJnDzuPpHkqnv7MtV8aPpMdrBHBAu7FGoVR4DtJ7STkk9pJNBmUpSgUpSgxdU0yO4heGdA8UilWU8iD+R7QRxBANUHeWd5sxf9bDmbTpjjjwWReJCORwSZRnDdvHs3lHQ1Yup6XFcRPDOiyROMMrDII/0PaCOIPEUGFsxtTb38AmtX3kPBgeDxt2o6/Nb3HmMjjUvVAbQ7E32gXBvNMdntPnA+UVTnuToPPj+2OX2TxNj7A9K9tqQCEiG7xxiY+ce0xN88eHnDu7aDeKUpQKUpQKUpQKUrD1LWYLdQ1zNFCpOAZJEjBPcCxGTQZlRO0my1vfw9Vdxh15qeTI30kYcVP59uazI9VhZEdZYzHIwVGDqVdjnCqQcMTg8B3V6yXaK6ozqHfO6pYBm3Rlt0czgc8UFEbRfB3nQlrGdJU7El+TceG8AVb04WtNu+ibVIz5VnIfuGOQfssa6mm1CNCQ8iKyp1jAuoKxg4LkE8FyOfKsP9KbP/mrf/Pi/mrRy9F0Z6mxwLGf1qF97EVO6V0E6nKR1iRwL3ySKxx92PeOfTiuibrXraJtyWeFHGPJeWNWGeXAnNZIvE3Os316vG9v7w3d0czvcseNMjQNi+hO0smWWY/GbheILqBGhHIpHx4jvYnwxViiov9KrP/mrf/Pi/mrOS8QuUDqZAAxUMCwU8iVzkA99YPaleYuFLlAy74AYrkbwU5AJHMA4PHwr0oFKUoFKUoFKVB7V7Z22nRdZdSAE53UHGSQjsRe30nAHaRQS13dpEjSSsqRoCzMxCqqjmSTyFUPtjtpc69dCw0tW+K5yzHK9YFIzJKfmQqcEKeJOMjOFHhc3+o7TXHVxDqNPRuPPq0x2yNw66XHJRwHhxarm2O2Lt9Ng6q3XyjgySHG/Kw7WPd3KOA9pIfjYbYmHTLYQxeU7YaWQjDSPjn4KOQXsHiSTsVKUClKUClKUClKUHwiqr276DorgmfTiLe4zvbnERO3PIxxibxHDwHOrVpQUPo3StqGlSi21mGSRBwDnHXBR2q/mzr45z9rsq3tm9sbW/TetJlfA8pfNkT7yHyh6eXcazNY0SC6iMVzEksZ+a4zg94PNT4jBqpdougNo367SLho5FOVjd2Uqf+nMvlD0N+KguilULbdKeraWwi1W3aVOQZxuOQPozICknsJ8asHZ7pm066wDN8XkPzZx1fHwfJQ+3PhQbzSvxFMrKGUhlPEEEEEeBHOv3QK0baLTJk1L42tot9CbdYtzfjEtuyu7MyLL5LBwwzgg+T3c95rWNT2WmF211Y3CwSyoiTJJF10UvV5EbYDKyOAxGQcEY4UGl6hBbyWGoSWUc1vcwSwXj2sqLH1EsG6++iLwAkSN+IJye6vXaa7668fUYyxi0wWRXHIrO3WXh/8Abyx+yt00TZMxm4kupfjFxdKqSMEEaCNFZUjRAThQHbiSSc1jbNbApa6dJZPIZhMJBI5XdLCRBGOGT5saovP5tBrOrp1ya/dc1WBrSM9wgty02PAyS/s1k6HAhigDaFkFIwZClgRgquXPl7xHbyzU7p2wgi0mSw64s0scyvMU8pnnLFnK73EjeHDe7OdeVvszqSIqLqcYVVCj+oIeCjA/tu4UGHpekQT61qfXwxS7qWO71kaPjMUucbwOM4HsFRGrWi2raxa24C2raYbkRrwSKV1mjcIo4KGCBsDurZbrZC6F7Pc2l6sPxhYQ6taib9QhVSGMq485jy7a9INhQLa7SSd5bq9jZJZ2VQcGNkQLGuAqIGOFz2njQa7s/Cht7cHQt4GKIGQpYENlFy/F94g8+WaxtXspV1m9vLUFp7OGzbqx/b27pN8Yix9Iqisv2kHfWx2my2pRRpGmpxhEVUXNgh8lQAMnruPACprTtn+qvLi5Mm8biOBCu7jd6gSDOc8d7f5YGMdtBBbPagk+sTTQtvRSafaOrd6tLcEf/VbrWr7ObCpZXtzcRSHq5woWHd8mHDu7BDnzS8jndwMZNbRQKUrWNoOknT7PInuUMg/s4z1sme4qmd3/ABYoNnrE1PVYreMyXEiRRjmzsFHo48z4c6prV+ni5uX6nSLRt88AzKZZT4iJPJX0ksK8dO6HtR1GQTaxcsg+iWEkuD2Ko+ThHoz92gkNq+ngu3UaPE0krHdWVkJyf+lDjLHxb8JrH2X6F7i8l+Na5K5ZsHqt/MjdwkccI1+wvHxWrP2X2GtNPXFrEFYjDSN5Ur/ec8ceAwPCp+gx9P06OCNYoUWOJBhVUAADwArIpSgUpSgUpSgUpSgUpSgUpSgUpSg8ri1SRSsiq6NwKsAykeIPA1oW0HQdp1xkxI1tIe2E4TPjG2Vx4Lu1YVKCiJOh3VrBi2l3m8v0VkaBj6UJMbes18/9StesOF9amRBzZ4Svslh8j3Gr4pigp/TPhHW7f8RayxnvjZJR+1uGtosOmnSpcf1nqz3SRyJ790r762HU9kbO4z8YtYJCe1okLfixn31rF90HaXJ5sLxH/pyyD3MWHuoNktNtLGX9XeWzeAmjz7N7NS0VyrDKMrDwIP5VU958HG1b9Vc3C/eEUn5KtRUvwbmH6q+HrtyPeslBeOaVRJ6BdQX9Xfp7Z1/Imn/olq3/APQT/Ouv5aC9s1gT6zGhIYkY59w9NUwOgrUm8/UEx9+4b88VnDoPnbi9yOLcV3GbhnnkyAHhQWdc7Y2sZIeZAQccXQfm1Rdz0q6chwbgHjjyFZ/eoIrULLoV3Wy8spyxPkbiDv5ZapDTuhu2DL1kcrAEZLTcMAk8AmMHjRpP0+WRDdRHNIVGfKCxKeeMEkt2fRrX7rpe1O5yLG2iQcs7s07gnlx3VXv5jHCt/h6P7GB41gtYUHEs2AzcOR3ny3fWcloy4KgEByQN5eI4Be300FPT7La3qAze3fVxE4KtIVHH/owqAfXip/ZzoT0+Mg3Uk1w2QN3HUx5Pgp3scPpVYQifIfCk75YjeXhw4dvgfZXpchpd3eCrje5MOZA3c8e0jFMjI0HTreGMraQpFGDjyECBiO3hxb0mvZtYjBwc5zjgMjnX2wmAiUHdDAYxkdnoNRcUblQhCgb+8TvLk+HOjEl/TCb275Wc45cM5xRdZjLADeJJxyqMht3HMY5/2gAzg4yM9/Csi2uJEUJuLwB47y5zgnv76NZ66mhZlGcqCTw4eTzr0W7Ux7/JcZ491Qq2brx8k5QjIYc27Dk8+Ne3XP1ZjZFwAB54BOCPGgz7fVUdgq72T3jurMqG01XDE4yAuAu+Dk5HHwxXpcWzl3O4ST5rb+AMLw4Z76MStKhFsJc5UFO3i292AfxNe0WlndGc5wM8e3HGglaUpQKUpQKUpQKUpQKUpQKUpQKUpQKUpQKUpQKUpQKUpQYl6uSM9xqOZvJT/wCcm4fmaUoPsijeHoH5LX6Y8G9C/nSlAl87wPvxy9lfgeaD25/jSlB8uOGSOefzzmv1OfLbwzjw5Hh66UoPwT7wCfE55mvWU+d98+/GaUoPewGJDjluj/SpKlKBSlK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QSEBUUEBQVFRAVFRYXGBgXFRUVFxUUFBQVGRQXFxgYHCcfFxkjGhQVIS8gJSkpLCwsGB4xNTAqNScrLCkBCQoKDQwOFA8PFywgHCUsKTUuKykpNS0vNSopKikpNTUpNTYpNDUpNSk1KTEqKSorNDUsLDIpKiksKSkqKykpKf/AABEIALIBGgMBIgACEQEDEQH/xAAcAAEAAgMBAQEAAAAAAAAAAAAABQcEBggDAQL/xABNEAACAQMBBAUGCgYIBQQDAAABAgMABBEFBhIhMQcTQVFhIjJxgZGhCBQjQlJTYnKSsRYzorLR0hUkQ3OCk8HCNFRjg7MXlPDxNURV/8QAGgEBAQEBAQEBAAAAAAAAAAAAAAUBBAYCA//EADARAQABAwAHBgUFAQAAAAAAAAABAgQRAwUSFDFB4RUhUWGBoRM1UmPRBiIkQpE0/9oADAMBAAIRAxEAPwC8aUpQKUpQKUpQKUpQKUrX9oNvrGyyLm5jVx8wHfk/AmWHrAoNgpVN6z8IuMHdsbV5GPANKwQE+CJvM3tFRf8AT+0uofqInt4z2rGkAx3h5zvn1GgvdnAGScDv7KhL/biwh/W3lupHZ1yFvwgk+6qlXoP1K6IbUL4cewvNcsPUxVfYam9P+DnaL+uuJ5D9gRxD2brH30Gw3XTXpScrkufsRTN7yoHvqKm+ELp482O6f0RoP3pBUnadCOlJzt2kPe80p9ysB7qlbfoy0xOVjbn70Yf9/NBpUvwjrQebbXB9JiH+414n4SVv/wApN/mR1ZMextivm2dqPRbxfy16/orZ/wDK2/8AkRfy0Fax/CQtfnWs49DRH/UVlw/CIsD50N0v+CJvykrfG2Qsjzs7Y+mCL+WsSfo601/Osbb1Qov7oFBA2vTnpb+dNJH9+GT/AGBqnLHpI02b9Xe2+T2NIIz7HwajbroZ0p//ANUKe9JJl9wfHuqDvvg82D56qW4jP30dfYyZ99BZtvco670bKyntUhh7RXrVG3Hwe7mE71jfAN2byyQn8cbN+VeJttp7DzWkuIx9qO6B9TfK+ygvilUhp/wgp4X6vUbLdYc9zeicf9qXP7wrfdA6XNNu8BbgRSH5kw6o+gE+QT6GNBuVK+KwPEcj76+0ClKUClKUClKUClKUClKUClKUClK0rbrpVtdNBQnrrrHCFCMju6xuUY9p8KDc5JAoJYgKBkknAAHMk9gqt9rOnWytcpbZuph9A7sQPjJx3v8ACD6RWjR2OsbRNvSN1FgTkZDJDjPzU86dvE8M9o5VZeyPRBY2OG3OvuB/aTANg96J5qe8+NBXIutoNb8zetrRu0Zt4ip+1xklHoyPRWxbPfB5tkw17M878yifJR+OTxdvTlatylBE6LspaWgxa28UXiqDePpc+UfWalsUpQKUpQKUpQKUpQKUpQKUpQKUpQYmo6VDOm5cRRyp9GRFcexga0HaDoFsJ8mDftnP0Dvx58Y3zw8FK1ZNKCg32K1zRzvWErT2447sZ3xjxt3zx+5k+NTezPwgULdVqcJgkBwZIwxQHt34z5aere9VXDWv7UbB2eoLi6hVnxgSL5Eq92HHEjwOR4UErpmqxXEYkt5ElibkyMGHo4cj4c6y6oXVOi/UtIkNxpEzyxjiVUfK7o7Hi82cegZ+yK2XYfpzhuCIdQAtrjO7v8RCzcsHPGI+DcPEcqC1aV8Vs8uVfaBSlKBSlKBSlKBX5kkCgliAoBJJOAAOZJ7BXyWUKpZiFVQSSSAAAMkknkAO2qG2y21udcuv6P0oH4rnym4qJQp4ySH5kI4YHM8OBJCgJHbjpgmuZviWiBmdiVMyDLue0Qj5qjtkPpGB5VSmwXQfHCRPqeJ7kne6vO9EjHj5ef1z+nyfA862zYLo8g0yHEfl3DD5SYjym+yv0Ez8325NbXQfFUAYHAV9pSgUpSgUpSgUpSgV5XNykaF5GVEUZZmIVVA5kk8AK+Xd0sUbSSMFjRSzMeSqoyxPgAK5d6SOkmXU5iqlkskb5OLlvY5SSd7nu5LyHaSFsbQ9P9lAStsj3TDtX5OP8bDJ9IUjxrULn4R10T8nawKPtNI59oK1UVK3AtmH4Rl4D5dtbEeHWr7yzVsui/CKt3IF3byQ/aRhMo8SMKwHoBqgaUwOzdG12C7iEtrKksZ7VOcHuYc1PgcGs+uO9ltq7jT7gTWz4bhvKc7ki/Rcdo945jFdVbIbVRahaJcQ8A3BlJyY5B5yH0ZHHtBB7awTVKUoFKUoFKUoFaTt30U2upAvjqbvHCZAPKPYJV/tB48D49lbtSg5+0ba3UNnp1tdQRpbL5mDvAL2tbueYHbGcY+znJvLRNchu4VmtpBJE/IjsPaCDxVh2g8RX41/Z+C9gaC5QPG3fzVuxlPNWHeKou5tb3Ze9DxkzafK2OPBZAPmv2RzKM4bkfEZUB0NSozZ3aGG9t0ntm3o3HoZWHnIw7GHaPzBBqToFKUoFKVpnSrtp/R1gzRnFzL8nD3hiPKk/wAK8fSVHbQaH0t7aS3t0uk6dliXCSlT+sk+qz2ImMse8HPBTmx+j/YSLTLYRphp3wZpMcXfuHcgyQB6+ZNah0GbDdRB8enGbi4Hye9zSEnO9x+c5457t3vNWvQKUpQKUpQKUpQKUpQKUpQVV8ILaIw2Udshw1y53v7qLdLD1syeoGueKtf4RcpOoQL2C2BHpaaQH9wVVFbAmdltkrjUJ+ptU3mxlmJwka/SduweHEnsBq3NM+DhHuj4zduW7REiqAfAvvE+nAqU+DzAg0yRlx1jXLhz2+Ske4D4YJP+I1adBTeofBwhKn4vdyq3Z1iI49e7ukVUe1ux1xp0/VXSgEjKOpyki5xlT+YOCO7iK7ArQ+mjZ1bnSZWxmW3+WQ9oCfrB6Cm96wO6mRy/Vo9AW0ph1A2zH5K5U4HYJowWU+tQ48fJ7qq41MbG3vVajaSA+bcwnn2dYob3E0HYlKUrApSlApSlApSlArC1nR4rqB4LhA8UgwwPuIPYwOCCORFZtKDnqyuJ9mNU6uUtJp8/HOPPjzgSAchLHnBHaPSpHQFtcrIivGwZHUMrA5DKwypB7QQa17pB2MTUrJ4TgSjy4XPzJQOH+E+afA94FaF0E7XODJpl1lZYS5iDcwFbE0XpVuIHcW7BQXHSlKBVBbXk6ztIloCTbW7dW2OQWPy7k+BLDcz4LV5avfiC3lmbzYo3kPoRSx/Kqc+DvpxklvLyTi5Kxhj2s5Mk3v6uguyOMKAFACgAADgAByAHdX6pSgV8zUbtM2LK4I4EQycuHzDVIfHZPrH/ABt/GqNnYTc0zMVYx5J15fRbVRE05z5ugc0zVFaLdubiIF3I31+c3f6a2XbCZhbqVYg9YORI+a3dU69/i39vZT3zpOfh3zHDnwftb3Uaa20txjGzyWjSufPjsn1j/jb+NPjsn1j/AI2/jV7sWr6/bqmdtU/R79HQdK59+OyfTf8AG38aufYtibCAkknc5k5PnGuO8sJtqYqmrOZ8HZaX8XNU0xTjEeKbpSlTVJRHwj9MImtJ/mtG8R8CjB1HrDt7DVNV1p0kbI/0jp8kK464YkiJ5CVM4BPYGBZSftZ7K5PngZHZHUq6kqykYKspwQR2EEVsDaOj7pDm0qZmRRJBJjrIicb2OTKfmuMnjxBHA9hF/bNdLOn3gAWcRSn+zmxG2e4Endb1E1yrSg7bDV+J4FdWR1DIwKspAIZWGCCDzBB5VyBom2N5aY+K3Msaj5obKf5bZX3VYuzvwiLhMLfQpMva8fycnpKnKMfRu0wLmi2OsV82ztR6LeIf7azIdGgTzIYl9EaD8hUTsrt9Z6gv9VlBkAy0beRKvpU8x4rkeNbFWBSlKBmlaL0rTMsMO6xHyjciR8zwqt/jsn1j/jb+NVbXVs3GjjSRVj0SrnWUaDSTRNOfV0DmmaqHYu4Znk3mY+SvNie099Y21104uMKzAbi8mI7W8alUfu1pXq7nFOdr0ieHq6qrqIs6bvHdM4x/v4XRSufPjsn1j/jb+NPjsn1j/jb+NXuxavr9uqZ21T9Hv0dB5pVE6NeObmHLvjro/nN9YvjV7VOvLObaaYmc5UbO7i5iqYjGCqH6X7BtN1e31K3GBIwZgOAMsWA4OOySMgePl1fFaH016OJ9HmOMvAUmXw3Dh/2HeuJ2t1sbxZokljOY5EV1PergFT7CK960HoQ1Yz6PECctAzwn0Kd5PYjqPVW/UGp9K1wU0a8I7YSv42VD+9UB8H+23dJLdr3ErewIn+ypzpah3tFvAOyIN+CRGP5VDdAU+9pAH0J5lPrKt+TigsilKUEftBCXtZlHNonUZ5ZKkCql/Qub6Uftb+Wrb16fctZnHErE7ceR3VJ/0qqf03k+rT2t/Gm1rqPl0UzTz2scfWXDcxq+Zje5nPLGeD007ZSWOZHYphWBOCc4B7PJqZ2g0xp4giEAhgeJIGAGHYD31Faftc8kqIY0AZgMgtnifTUvr2qGCIOqhiWC4Oe0E9norzOsatdzrO1nTxT8b+mMY4zx73daxq7c9N8KZ+H/AG45a3+hc30o/a38tP0Lm+lH7W/lr1/TeT6tPa38afpvJ9Wntb+Nen2/1d9NHt+UfZ1H41e/4eX6FzfSj9rfy1amylsY7OFGxvKuDjlkMeVVh+m8n1ae1v41aGyt0ZLOFyACy5wOQyxrNrXc/MYpinls44+k+Dqto1dFU7rM555zwStKUo7iq26S+h+PUCZ7YrFe445/VzYGBv44q2OG8M9xB4EWTSg4317Zm5spOru4Xibs3h5LeKOPJceg1F12reWMcyFJkSSM81dQyn0g8DVf670EafPkwiS2c/VtlM/cfIA8FIrcjmqlWlr3wfb2LJtZI7lewfqpPwsSv7VV1qujTW0nV3MTxSfRdSpI7xnzh4jhWjHtbp43V4mZJFOVZSVZSORBHEGuj+iLpP8A6RjMFyQL2Nc54ATRjhvgDgGGRvAd4I7QOa6kdndcezuoriLz4nDY+kvJ1Pgylh66wdl0rxtLpZI0kQ5R1VlPerAFT7CK9qwah0i6Q9xFEEKgq5J3iR83wBrRP0Lm+lH7W/lrfekLWGt44iqht5yOOfo57K0f9N5Pq09rfxptfqCP+GmmdHyzjOefNO08armud5mdvyyk9nNDe3Zy5U7wAG6SeRPeBXjr+zsk82+hQDdA4kg5BPcD31k7P681wzhlVd0A8M9pPf6K8dc2keCXcVFI3QcnOeOe70V5nR1a87ZrmmKd42e/hjGI88eCjVGruz6YmZ+Fnu45zmUV+hc30o/a38tP0Lm+lH7W/lr1/TeT6tPa38afpvJ9Wntb+Nen2/1d9NHt+UfZ1H41e/4eul7IypPExaPCyRk4Lcg4P0auCqj0zbGR54lMaANIi827XA76tyszrSfmMUxPLZxw9HbbRZRE7pM455Ki9qrbrLG6Q8nt5l9sTCpSo3aScJZ3DnksErfhjY/6Udar/g3XJNrdJ2LNG3rePB/8Yq4qpr4NsJFvdt2GWJfwxsT++KuWgj9odN+MWk8H1sMkfrdCo95FVP8ABx1TyLu2bgyukoHb5Q3JPYUT21dFUDcP/Qu1G+3k2tyxJPIdVcnyvUkwz6FoL+pQUoIzaf8A4K4/uZP3DVFYrog1+dwd1UrK/wB2pqjZznz6Jt7YbzVE7WMeXVQ2iD+sxf3i/nW0bZ/8Ov8AeL+69WjuDupuDuFTb7+VrC3veHw+XHPfM8eXHwftbWvwbXS2+c7XPwc8Ypiuh9wd1Nwd1eg7a+379EvsX7nt1c84q7Nif/x9v9z/AHGprcHdX6ArivNYbzTFOzjE+PR22dhu1U1bWcx4dSlKVMU1Z33T/p8ZKqly7AkeTGqjI4Hz3FQd38JKMZ6qydvvzKnuVWqqtvdM+L6ndxYwFnkI+5Id9P2XFQFaO1rO6EkaSLxV1Vh6GAI9xr2rQOhTagXWmJGT8ta4hcdu4P1LegoAPSjVv9YFRW0ezUF9A0NygdCDg/ORux0b5rDv9uRUrXxmAGTwFBxnr2kta3U1u5y0Mjxk/S3WIDesYPrrBqZ201VbnUbqePjHJM5U96A4U+sAH11C19DrLosuzJo1mx5iEJ/lkoPclbVWpdE9sU0azB5mLe9Uju49zCttr5Gh9LX6mD+8b9yqzxXQ5FfNwd1V7XWe76ONHsZ9eiRdat3jSTpNvHp1U9sR58v3V/M1jbYj+s/4F/NqurcHdTcHdUij9mta9ZeNONn0iOPp4Ouq1zZU2meE5z/vL1c8Ypiuh9wd1Nwd1eg7a+379EvsX7nt1ULog/rMH99F/wCRavyvm4O6vtTb283qaZ2cY81Kys92iqNrOfIrTOl/Vuo0e5OcNIohXxMrBW/Y3z6q3OqO6d9Ya6vLXTbfyn3lZgPrpvJhU92FJb0OK4Xc2voG0wxaQrnnPLJL6gRGvuiz66sasLRdLW2tooI/MijSMeIRQM+k4z66zaBVddNmxZvbHrolzcW284A5vER8qnicAMPu47asWhoK96GduRfWQilbN1bAI2TxePlHJ48BunxGe0VYVUFt3s/NoWpJqNgP6rI5yo81WfjJC2OUb8SvcR9kZubZbaeG/tkuLdso3AqfOjcecjjsYe8YI4EUEvSlKBSlKBSlKBSlKBSlKCg/hDbMlLiK9QeRKoikPdIgJQn7yZH/AG6p+uyNptnor61kt5x5Ei4yOasOKuviDg1yhtVsrPp9y0FwuCOKsPNkTPB0PaD7QeBrYDZPayfTrgT2zDe5Mp4pImeKsO7x5g1fGhdPenzKPjJe2k7QyNImfsvGDkekCubqUHUtx0z6Uq5+NBvBYpiT+xVYdIvTc15E1vYo0UDgh5GwJJFPNAASEU9vEkjhw45qmlMBWZo+lPc3EUEQzJK6ovgWOMnwAyT4A1h1ffQf0btB/XrtSsrriFGGCiMPKkYdjMOAHYpP0uGi2dPslhhjiTzI0VF+6ihV9wFZFKV8hSlKBSlKBSlKBSledxcLGjO7BUUFmZiAFUDJJJ5ACgjNq9pI7C0kuJj5KDgucF3PBEHiT7Bk9lVN0LaBJeXs2rXfE77iMnk0z+ey/ZRTuj0/ZqL1/VZtpNUS2td5bCEk7xHAJnDzuPpHkqnv7MtV8aPpMdrBHBAu7FGoVR4DtJ7STkk9pJNBmUpSgUpSgxdU0yO4heGdA8UilWU8iD+R7QRxBANUHeWd5sxf9bDmbTpjjjwWReJCORwSZRnDdvHs3lHQ1Yup6XFcRPDOiyROMMrDII/0PaCOIPEUGFsxtTb38AmtX3kPBgeDxt2o6/Nb3HmMjjUvVAbQ7E32gXBvNMdntPnA+UVTnuToPPj+2OX2TxNj7A9K9tqQCEiG7xxiY+ce0xN88eHnDu7aDeKUpQKUpQKUpQKUrD1LWYLdQ1zNFCpOAZJEjBPcCxGTQZlRO0my1vfw9Vdxh15qeTI30kYcVP59uazI9VhZEdZYzHIwVGDqVdjnCqQcMTg8B3V6yXaK6ozqHfO6pYBm3Rlt0czgc8UFEbRfB3nQlrGdJU7El+TceG8AVb04WtNu+ibVIz5VnIfuGOQfssa6mm1CNCQ8iKyp1jAuoKxg4LkE8FyOfKsP9KbP/mrf/Pi/mrRy9F0Z6mxwLGf1qF97EVO6V0E6nKR1iRwL3ySKxx92PeOfTiuibrXraJtyWeFHGPJeWNWGeXAnNZIvE3Os316vG9v7w3d0czvcseNMjQNi+hO0smWWY/GbheILqBGhHIpHx4jvYnwxViiov9KrP/mrf/Pi/mrOS8QuUDqZAAxUMCwU8iVzkA99YPaleYuFLlAy74AYrkbwU5AJHMA4PHwr0oFKUoFKUoFKVB7V7Z22nRdZdSAE53UHGSQjsRe30nAHaRQS13dpEjSSsqRoCzMxCqqjmSTyFUPtjtpc69dCw0tW+K5yzHK9YFIzJKfmQqcEKeJOMjOFHhc3+o7TXHVxDqNPRuPPq0x2yNw66XHJRwHhxarm2O2Lt9Ng6q3XyjgySHG/Kw7WPd3KOA9pIfjYbYmHTLYQxeU7YaWQjDSPjn4KOQXsHiSTsVKUClKUClKUClKUHwiqr276DorgmfTiLe4zvbnERO3PIxxibxHDwHOrVpQUPo3StqGlSi21mGSRBwDnHXBR2q/mzr45z9rsq3tm9sbW/TetJlfA8pfNkT7yHyh6eXcazNY0SC6iMVzEksZ+a4zg94PNT4jBqpdougNo367SLho5FOVjd2Uqf+nMvlD0N+KguilULbdKeraWwi1W3aVOQZxuOQPozICknsJ8asHZ7pm066wDN8XkPzZx1fHwfJQ+3PhQbzSvxFMrKGUhlPEEEEEeBHOv3QK0baLTJk1L42tot9CbdYtzfjEtuyu7MyLL5LBwwzgg+T3c95rWNT2WmF211Y3CwSyoiTJJF10UvV5EbYDKyOAxGQcEY4UGl6hBbyWGoSWUc1vcwSwXj2sqLH1EsG6++iLwAkSN+IJye6vXaa7668fUYyxi0wWRXHIrO3WXh/8Abyx+yt00TZMxm4kupfjFxdKqSMEEaCNFZUjRAThQHbiSSc1jbNbApa6dJZPIZhMJBI5XdLCRBGOGT5saovP5tBrOrp1ya/dc1WBrSM9wgty02PAyS/s1k6HAhigDaFkFIwZClgRgquXPl7xHbyzU7p2wgi0mSw64s0scyvMU8pnnLFnK73EjeHDe7OdeVvszqSIqLqcYVVCj+oIeCjA/tu4UGHpekQT61qfXwxS7qWO71kaPjMUucbwOM4HsFRGrWi2raxa24C2raYbkRrwSKV1mjcIo4KGCBsDurZbrZC6F7Pc2l6sPxhYQ6taib9QhVSGMq485jy7a9INhQLa7SSd5bq9jZJZ2VQcGNkQLGuAqIGOFz2njQa7s/Cht7cHQt4GKIGQpYENlFy/F94g8+WaxtXspV1m9vLUFp7OGzbqx/b27pN8Yix9Iqisv2kHfWx2my2pRRpGmpxhEVUXNgh8lQAMnruPACprTtn+qvLi5Mm8biOBCu7jd6gSDOc8d7f5YGMdtBBbPagk+sTTQtvRSafaOrd6tLcEf/VbrWr7ObCpZXtzcRSHq5woWHd8mHDu7BDnzS8jndwMZNbRQKUrWNoOknT7PInuUMg/s4z1sme4qmd3/ABYoNnrE1PVYreMyXEiRRjmzsFHo48z4c6prV+ni5uX6nSLRt88AzKZZT4iJPJX0ksK8dO6HtR1GQTaxcsg+iWEkuD2Ko+ThHoz92gkNq+ngu3UaPE0krHdWVkJyf+lDjLHxb8JrH2X6F7i8l+Na5K5ZsHqt/MjdwkccI1+wvHxWrP2X2GtNPXFrEFYjDSN5Ur/ec8ceAwPCp+gx9P06OCNYoUWOJBhVUAADwArIpSgUpSgUpSgUpSgUpSgUpSgUpSg8ri1SRSsiq6NwKsAykeIPA1oW0HQdp1xkxI1tIe2E4TPjG2Vx4Lu1YVKCiJOh3VrBi2l3m8v0VkaBj6UJMbes18/9StesOF9amRBzZ4Svslh8j3Gr4pigp/TPhHW7f8RayxnvjZJR+1uGtosOmnSpcf1nqz3SRyJ790r762HU9kbO4z8YtYJCe1okLfixn31rF90HaXJ5sLxH/pyyD3MWHuoNktNtLGX9XeWzeAmjz7N7NS0VyrDKMrDwIP5VU958HG1b9Vc3C/eEUn5KtRUvwbmH6q+HrtyPeslBeOaVRJ6BdQX9Xfp7Z1/Imn/olq3/APQT/Ouv5aC9s1gT6zGhIYkY59w9NUwOgrUm8/UEx9+4b88VnDoPnbi9yOLcV3GbhnnkyAHhQWdc7Y2sZIeZAQccXQfm1Rdz0q6chwbgHjjyFZ/eoIrULLoV3Wy8spyxPkbiDv5ZapDTuhu2DL1kcrAEZLTcMAk8AmMHjRpP0+WRDdRHNIVGfKCxKeeMEkt2fRrX7rpe1O5yLG2iQcs7s07gnlx3VXv5jHCt/h6P7GB41gtYUHEs2AzcOR3ny3fWcloy4KgEByQN5eI4Be300FPT7La3qAze3fVxE4KtIVHH/owqAfXip/ZzoT0+Mg3Uk1w2QN3HUx5Pgp3scPpVYQifIfCk75YjeXhw4dvgfZXpchpd3eCrje5MOZA3c8e0jFMjI0HTreGMraQpFGDjyECBiO3hxb0mvZtYjBwc5zjgMjnX2wmAiUHdDAYxkdnoNRcUblQhCgb+8TvLk+HOjEl/TCb275Wc45cM5xRdZjLADeJJxyqMht3HMY5/2gAzg4yM9/Csi2uJEUJuLwB47y5zgnv76NZ66mhZlGcqCTw4eTzr0W7Ux7/JcZ491Qq2brx8k5QjIYc27Dk8+Ne3XP1ZjZFwAB54BOCPGgz7fVUdgq72T3jurMqG01XDE4yAuAu+Dk5HHwxXpcWzl3O4ST5rb+AMLw4Z76MStKhFsJc5UFO3i292AfxNe0WlndGc5wM8e3HGglaUpQKUpQKUpQKUpQKUpQKUpQKUpQKUpQKUpQKUpQKUpQYl6uSM9xqOZvJT/wCcm4fmaUoPsijeHoH5LX6Y8G9C/nSlAl87wPvxy9lfgeaD25/jSlB8uOGSOefzzmv1OfLbwzjw5Hh66UoPwT7wCfE55mvWU+d98+/GaUoPewGJDjluj/SpKlKBSlK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5150" y="1772816"/>
            <a:ext cx="1885080" cy="1530785"/>
            <a:chOff x="623038" y="1052736"/>
            <a:chExt cx="1885080" cy="1530785"/>
          </a:xfrm>
        </p:grpSpPr>
        <p:pic>
          <p:nvPicPr>
            <p:cNvPr id="1038" name="Picture 14" descr="http://www.europeanplates.com/media/catalog/product/cache/1/image/9df78eab33525d08d6e5fb8d27136e95/s/l/slovakia_oval_decal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42526"/>
              <a:ext cx="816438" cy="81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images0.cpcache.com/product_zoom/109345404_250x250_Front_padToSquare-tru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38" y="1277820"/>
              <a:ext cx="813502" cy="81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redrockdecals.com/media/catalog/product/cache/1/image/fefd73add5c3f1c8670a65ce1314fb9c/6/1/6137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50" y="2014615"/>
              <a:ext cx="899730" cy="56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redrockdecals.com/media/catalog/product/cache/1/thumbnail/600x600/9df78eab33525d08d6e5fb8d27136e95/6/1/6131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634" y="1052736"/>
              <a:ext cx="807773" cy="807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utoShape 18" descr="data:image/jpeg;base64,/9j/4AAQSkZJRgABAQAAAQABAAD/2wCEAAkGBhQSERUUExQWFBUVFxkZFRQWFhcYGBQYFxUYGBcZGBUXHCYhGB4jHBcYHy8gIycpLSwsFh4xNTAqNSctLCkBCQoKDgwOGg8PGi0iHyIqLCwwLy8tLSwsLS8wLCwsLCovLCwpLCwsLCwtLywqLCopLSwsLCwpKSwuLCwsLCwsLP/AABEIAOQA3QMBIgACEQEDEQH/xAAcAAEAAgMBAQEAAAAAAAAAAAAABgcDBAUCAQj/xABMEAACAQMCAwUEBgcFBQUJAAABAgMABBEFEgYhMRMiQVFhB3GBkRQjMkJSoTNicoKSwdEkU2OisRU0RPDxFkOTo9JUc3SDhbLCw+L/xAAaAQEAAwEBAQAAAAAAAAAAAAAAAgMEAQUG/8QAMREAAgIBAgMGBQQCAwAAAAAAAAECEQMSITFBUQQTImGB8DJxkbHBI6HR4RRCFWLx/9oADAMBAAIRAxEAPwC8aUpQClKUApSlAKUrzJIFGTyApwB6pWu98gXdnI9OtceLidBc9gz99lMioQc7N23IOMHB6jOfGqZZoxaRbHFJqzvPIB1IHvokgIyDkVWvtN9pC2AUKBJK/wCjjJwFQHBdsc8E8h58/Ktab2uwQ2kUvNprhFZbaM7nycjBP3Ru5ZIycDANQ76V7R2J91Gt3uWbcXyp15nyHWuDqnHtvbtiaWGInoryANjz29fyqAaddXs5M1zK0JZWEdvEQBEG+8zHO+T38h+Qj+p8MXCyE2iW3e5mebdLOzH7W5pQw656Dxqh55OVXXvqXLClG6v30LWsfafZSyLGlxCzscKofmx8hkYJ9PGpXDMGGR/0qgOEuFhBN215bGeUNuV0liZFI6HsCEyfXJ91W1onGVu7dkrAOOZjYMknv7NwC3TqMjlVkc1Spu176fkrliuN1TJTSvKSAjIOQa9VsMopSlAKUpQClKUApSlAKUpQClKUApSlAKUrHcThFyf+tcbSVs6lbpHm4ulTGfHyqK8RcZwWxAuJ1iEhIQMDz2keQOMZHM+da3FfHVrA22WdIpNndQhpGGc4JRATj0OM4qpH1u6l5PdtcKSTtk092X1x3cgegrDOUsj/AOvrv+xshFQXn6bEq1r2gzWl2pAS8s7jHYtDt3owADRqynDkdQp5ncBmtjU54tQVJreYq8RJhmUfWQOftRyIfDwKt1B8a4EfAsE6ZkSNScFXtu0iB5dTE+Qpz6fKpJZ6cseD9qTaFaUhe0cD8bADJrPOUFWniXRjJt6uBGH4euLnUTPexxlOx2ZRsqW2bMhG7y5yzdMA+NbXCnAkdmxdiJZcnY5GNi9OQz9o+J+A9ZPWvd6gkQJkO1QNxbBIwOvQZ5VGWaTVehZHDFb+psUrWstSimGYpEkH6rA/MDmPjW0RVTVEyN6/Yh94mvI0QkERyJEAhH2SGLK4PqCDzrippwtmSaS0F9Ghys0M8zlcHIPZM5/IkVN7mVcYcZB8NpIqFa1o6I++zl+jTHmFDBBJjwKg4Pvx781djy14X7+n9kZYG1qS9+pdfB/EcV1ErxNuR8keasPtKw8CPL+tSOqN9iGpyoZ43jG4SGR33DeHYYIkjJzg4OGUY658KvCN8gHpkZx5V6GF1cOn2POypupdfueqUpWgoFKUoBSlKAUpSgFKUoBSlKAUpSgFc/VwNo5888h51uTThRknFV7xrx4RILW0US3j8kjHNYQeskx6KAOePd4dc+eScXDmy/CmpauRAeJtPVtRlOnPMLrd/aZWIMEeeZXc6ls8sbRy5YHTA6GlcPXMcokkvpJfxxle4w8gN3d9CB/SudxFw++nzWMomkknuJ2+lvuIExJQnudAACw6eR8q799r8cSF2IUDqW5Af1PoKw5Z0klvflubsWJyt1w89jp0rT0rURNGrDOSobBGCA32cgdMjBx1wRXe0cRyBkIBI55HUZ6c6z+RfRza5GuXbpzRFmA+1Hu2SD1Rj3W/ZOPf4Cbf7ATzb5j+lZBoMPiu79rnVqwz6HE0uf0KB1LQmnfMdstqc53vKFJ/cXp8BWhfyXNqQEvC+eWIp2JB8imc1+kpNLiYbWjjK+RRSPkRXm20WCNtyQRI34ljRT8wM1sxa/8Abh782Z8mOMuHHr/SSRR2jcMazfAZeaOJvvzSNGCPMIO83yx610dZ9li2aJNJLJLzHaTrgCBsjaxUgkpnkWJ5csgZ5XbWOaIEEEAgjBB6EHqDXctpXHY5DElu935lS+yvQpbuRL43J3xSNEUEafWJtU7WcEcju8QcYyKvi0VggDdf+cVSPC+vRaRJc2bwys0cpdZIYdxaFgCjSEc+7nGfXHhVrcN8TR3UaSRuJI3+w4/MMD0Phg865CSjPfhwXQomnKPnz6nepSlbTIKUpQClKUApSlAKUpQClKUApSlAVT7UeKLiIQRQHZJdydmJj0hBKjl5E7+vgFbx5jq8O8LwafE2wFnILSzMN0kpHMliMn3KPzPM7PH/AAmLuB4c7XyJIJP7uReanPlnIPoa1uD9ca6tg0g2zxsYrhPwyxnDcvXk371eTO1Guj3PThTlflsVrr1veSzrdPJbXfcLW6xyv2cIP4V2jcT5k55c/CorFod3fPvnLRoPFwQF8wkf8+Xvqc2mrwWNxfWLxSTfXB7WKJNz/WpuYIfuhe78+h51i1bSrqOIXN1p8M0UfNoTM5kRfFiEwvLxzux5VYnNS2S34P8Aqzq7tw3b24rk/WjQ4esO1m+hWTkD7dzdfb2DkOXgXOAB4D4HFv6Ho6W0QjQuwHMtIxZmJ6kk/wCgwB4Ctfhua3kto5LVESKQblCIqY8CCqjqCCD7q7C9Kjj3nXT62WW2vdH2lYHvoxIsRdRIwLLGWG5lHUhepArPWw4KUpQClQL2scVT2KWrwtjMxMg5fWKgB2EnoDk9KnNtcLIiupyrqGU+YYZH5Gu1sQU0210IXxqn0O6g1JQdqfU3WOphkPdfHjtYj5is3stAD3qpjYuoy7AOgUlTy9OlSXWdNW4gkhbpKjIf3gQD8Dz+FRD2DlVtWQ/bS5kEgP49qgfkAPgazVy819CE9pejLcpSlegecKUpQCleBOucZGfLNe64mmdqhSlK6cFKUoBSlKAUpSgOfrP2R7/5VWvBUeNR1brjt4+Xhkq5PLzqydZPdX3/AMqrvgdP7Xqjed5j+Ff/AOq87P8AFP5L8G7Dwj6koSwjWRpQiiRwA0gUbmC9AW6kDyrFquqQwRlriRI0xg7yAG8CAPvdegz1rdrVOmRGTtTGhk/vCoLDHgGPMD0FY099zW/Igfs14gto5Z7JHIUzNJaK6MhaN13Mq7h90g9eZ6+dWUvSq69qdsEl0+7Gd0V0iMR4qzBsE+9D/EasRK2waclJc0VQtXF8iseKrSccRWUqRyNHiNdwUlVBaRZMkchgMWOatClK0tiMNLfmK+ZqJ8WatqVqxktreO7hIGEAcTRHGDkKfrFJ55AyPHzrh+z7Rr+W+kv9QDITGUjjbu4DEHCx57igDx5knPM5NdrmReTfSkTXiHhm3voxHcJvVW3LhipBwRyZSD0JGK37W2WNFjQbURQqr5KowBz9BWWlRLKV2fGqt/ZTJi71QL9lbrK/xzf0FTXibXUs7WS4foi5A/Ex5Ko95wKh/shsTFYyXMxANzI0rMeXcXI3H0zvb3Gs+XZN/JfuQe80vmWPrPFsNuu+SRI06b5GwCfIDqTX3QOKortd0UiSKTgMhyAw8COoPv8AMedQHR+Go78i+vEMvaZNvC5zHDAf0fc6FmADEn8XpWxoMEVrqV1BCFijaGCbYuFVH3PGcDoMjYffiud9JO73X0Ku6VcNn9S0q5mvaksMTMzBFALOxOAqqMkn/nzrPDqakcztPiP6VX/tZve1ihtk/wCLuIofEdwNvkP5AfGtGTJGUai+JTDG4ytrgc6349uGlhc2ZSxnkWKOdnHaEyHEbmLOQrH06HOatLTJCU588HFV9xVbq8+nQAYX6T2mB0C20LOB8yoqw9OXEa+vP86p7PWpNbbfktz3pp77mzSlK3mIUpSgFKUoBSlKA5msj7Px/lVe8E3A+l6pEeTi7MmP1XUbT/l/MVZWpw7k/Z5/1qneJ5TYa1bXXSK7XsZvLcMKCfcOzP7hrz8sbySXVfY24pVCL6P7lkVrX+oJCm9923IHcR5Dk9O7GpP5Vs18JxWFG0rrjzWVultbdY54u0vIcPNC8SMAWBAZxkHmCAQM4qyFPOq54v4lt73RpLmJiuyRTH2gCsJo5FwMZPMqSeR6GujpPtHTan01Das4UrLndA+4Aj6wfozz6PjHma2LHNxUoxfhe5mWSMZVJ8ScUrFb3KyKGRgynoykEH3EcjWWtKdq0XHwmoRd+0lZZzbWAWZwCXnbPYx45fd5yc8DkQOfImpwRUWvfZlYSMXEJhc/fgd4jnzCqdv5VIi7tdOZH5eN9SilWJobSdmR3+raSPakYBZmMhIUeHqa3rD2i3LRrI+lz7HUMrRSJJkMMg7cAjkawXnsrKiQxahcJviMbmYJL9VzJUsdpC8+uajFnxxe/SRa2pgvwoA7RYmjQAcidwYAKOm7p5ZrN2j/ACaX+PFSfO7X0KpTUZNytLlwZh414jbULqBLmG5tLKM7nDxPvdvvHCjHTug88ZJ8cVJ9Y4ys7m2Sys5RuneK3CBHQxxMwV8B1HIICv7wrN/2qv4/02mSEfiglWTPn3QM1zNc4rsZ02XUdzaMGDJI0JR43B7rK67ufWvOl2jtkZLv+ztJc4u/Wq/JyLxu9M076ll5SJPBERfE4Cqo8/AACq7suBodVlmvrntNkz/2dFbZmFBtR2GM97GQOXLn41mfVLK+tFtptREo3As29IXlAJIVwQMjp4AkqK2oOGJ0UfQ9SnVQMKsnZ3CAAYAG4dPnVH/JYcTak3F9XFr8X+xe4udbWvmjxpvCt9HO9utzJFp6YaJlKGYhh+iWRgWVVOeZ9MdeX2XTpTrFpE8zTJbwyzhnVQ434iUMyYD4IyDtB69ay8KavqD75J2t5baOSWNpAGikIh5NKqjKsuQRjke6cV3dE1ezu3M9vJHI5QISD31QMWAKHmoySen8q9NykvF1XLzK4qL2XU1Ls7tXt1/urSd/d2ksUY/0NWHZrhF9w/PnVcaa3aaxdt/c28EQ8u+zyn+VWXGuAB5DFaOzLf0X77lHaHt6nqlKVtMgpSlAKUpQClKUB8bpVQ+1FllextMAme6Q+qonJiCOYJ34z6GrXv5dsZ9eXzqnLZzecRMw5x2ERUHw3sMH47nf/wAOsmZ+NeSbNWJeH5uixq53EGtR2lvJPIQFRTgZ5s2O6o8yTgV0arDXeGBPrUUdzNJPG0LzLGxComHIWMKv3cdfE45msfZ8XezUbNWbJ3cHI4XAPACz2y3UwZyXYxwt+jIGBvx4kkHkeXdHWpjLCCCrAEdCpHL3EGpUiBQAAAAMAAYAA6AAdBWOe1V/tDPr4/OvtOzZI4Y6aPmMt5HZABwyI232k0to2cnsmOw/tRHkR6dK3odf1aHlutrpR4urROf4O7Ukk0QfdYj386120V/Aqfn/AEqc8HZMu7VP6f0dhnz4+DOdHx/fj7WnI37F0g/JlNe5ON79wdlnDEfOW4Mg9+IkH+tdBdEbxZR8zW3b6Si9e8fXp8qzvsfZI7237+Rf/m9ofQiUvDF1fkG9uneLqYYh2UXux1f3nnz61LdJ0SG1TZBGsa+OBzY+bN1Y+prdApUdMF8CoqlOUvidio/xRDvn09DzBuwxHgezikf+VSCuJxPYTv2Ett2Zlt5S4SUkK4aNkYZHQ4aqs0XLHJR40SwtRmmzU9p2hW50+ZuwQyjaI2SIb95dQMFRnzz6VFRp+lQxxmSC/t+SK12I5okLYALEknGTz5L41JpeOb21Ae9sQsIIDywSh+zB5ZMfMkZ9amMckVxECNssUq56BldWHiD1Hoa+cmp4VpyJnvR0ZXqg0RHTfZxD2ICXt68Dqdqrc4jKPknARcEHcffk+dbuj+zKxtZFljjbtE5q7SyEg+4ED4YxW7w9oosQ0IlHYM+bdHPej3ZLRAn7YzzHjzPvrR4943WwiVVG+4myIU8AeQ3MfIEjl4n4mq9U5S0xZZphFW0bXAMXaXV/Kej3hQeRW3jVAfnkVY1RfgLQ/o1usbHc6jMj/jlcl5G5+bE/CpRW7AvDfX/ww5nvQpSlaCkUpSgFKUoBSla99dCNCenl6ep9B1rkpKKtnUm3SIv7QOLFtIC+N7ZCRRjrLK3JVA8fX0BrkcEcMmzgPad64mYy3D8ucjcyoPkuSPeSfGuDw+TqmovetztbUmO0B6PJ9+XHj5g/s+K1YFeVmk+D4vj+Eeliiqvpw/kVB+IG263ZH8dvOnyy1Tiq79o85i1LSpfDtHQ5/XMan8mqfYnWaJztSvEyaUpSvqT5oUpSgFKUoBSlKAUpX0UB5ZQwwcEEYIPMEHqPUVWuo2l3Z30NlYXJhhutzIrqrrCw3FwuVJA5AgfrfGu77ML0tZmJjlreWSI58g25f/uI+FOP17N7K7H/AA90m7HXZKQrY+QHxrN2iKnibo1YG4Zas3dF9nuy4W6u7mS7nTmhbuxxnzVAfDw6Dxxmtvj/AIPXULUoAO2TLQseWG8VJ8mAwfgfCpNSvmO8lqUuh9BojVEZ9kvGRuLfZMSJ4CIpw32jjkrkfAg+qt6VZdUxxdp7afeLqkCkxt3L2NfvIxH1gHnnGfUA+Jq1dD1FZolZWDAqGVh0ZCMqR8P5VvwzV0uD4fPmjDlg6817s6VKUrWZhSlKAUpSgFVZ7Xtfdljsrc/XXjdkv6sfLtG9Ac4z5bvKrK1Cfahx1PIfGqi4ei+l65eXDc1tAIIfIE5DH38pP46y5p7103/g0YoWr67fyTPRdJS1t44I/sxqFHr5sfUkkn31vUpXlt27Z6SVbCqz9uMZWC1mHWOc/wCZN3/66syoH7aYN2mE/gmjPz3L/wDlV2B1kRVmVwZre1HUtljE6nG64hIx5YaQe/7Iqa5qqeL7rtbPR4eplMLHz5JGn+rmrXNfVRdyfofOTVJep8pSlWFQpSlAKUpQClKUBA+DB2OralBnkzLMo/aOSf8AzQK6vtMXOmXHoEYe8SoRWlcJ2Wvxt0E9owJ/WjJPP4ItRz2hccG6WS0s1MkaqWuJQMjaneO0+Cgjm3iRgetDkowafmaFFykmvIuG0nDxo46MqsP3lB/nWauNwdedrYWr+cMefeqhT+YNdmvk5Km0fSJ2rPEsQZSrAMrAhlIyCCMEEHqCKi3BVwbC7k09idijtrQk5JhZj2kef1Gzj0JqWVBvafMbc2V4v2oLkKx845Qd4PoQuPjVuJu9PuyGVKrLdVs86+1p6XJmP3Ej+f8AOtyvWhLVFM8ucdMmhSlKkRFKUoDQ1gd0e/8Akaq7gBOyv9VhP2vpCygeaSb2B/zD51bF/FuQjx6j4VU3GsbWV5DqcYJjAEN4qjJ7Inuvj0OB8F9awZl42uqNuF+FPoyeUrDaXSSoskbB0cBlYcwwPQis1YDaKgHtqvNunCP70syKB57cucfIfOp6zAAknAHMk8gAOpJqs5rEcQahtBb6BaAjtE5GWV/wkg+Q8Psr+sK0dmg5TT6FGeSjBrqcHRJlu9VtwGXsNPhRAxYYZol25BOM5kPL0TNW1HKG+yQ37JB/0rixewbTAeYnb0M39FFD7CNOzy+kL6CYf+ivehn08jxZ4tXM7uK+Vxz7GoFx2V3fQ46bZwR8itfH9m16n6HV5vdNEko+ZP8AKrV2lc0V9w+p2aVGp9I12DJX6HeKPAZic/PaM/E1z5faHLbHF/YXFt/iAb4/4uQx7iams0GReGSJrSudovENvdrut5VkA6gcmX9pDzHyrHq/FVra57aeNCPu5y/8C5b8qttVZVTujq0qMW/FNzdf7hYyyr4Tz4gi5+ILc3Hu510rfg/UpsG4vo7ceMdpEGPp9bLzHwFVPPBFqwyZEOPrET6pYQMzKsqyIxQ7WCvkHB+fv6Vgi0G60ZZk7MXlhMCJjGoEyKy7SSOvIHzK+q5qaT+xuF5Fle8vmlT7EhmTcv7J7Pu9fCtxfZsRjbqWojH+Oh/1jrzc+rJO1w6G/C1jjT4kN9jHEqNHJZF9xiZnhbpviY5PI9CGOcfr+lWbUKuPYgglM8N9cJcA7llZYzhvNgoXdnofPPPPSunJJq0K4a0guyPvwXAi3eRMcyjB88HHlWLN2eTlqibMOeKVSJFVd+2m53WsNsnelnnXYg6kKCM4/aZR8a6E2q61L3IdNSAn/vJp0YLnx2gjP5+6tLTPZpqcVybt5rO6uCMBpzP9X59nsUBepA7vLwAyaji7POL1PkdyZ4taUWxo6kR8/P8AkB/Kt6oNoevyiZ7edViuowGKoxaOWNukkTMAWXPdIIyCPdUztbgOufmPI1owTr9N7NFGaN+NcGZqUpWkzilKUArg6tpgwwZQ0bghgRkENyKkeXhXerTutQVcgd4+Xh8aozxi4+J0XYZSUvCrKhk4W1DTWJ0x1ntySxtJjzQnrsYkcv3gfMN1r5qPtF1CCJnm0soFA3OZu4MkAdF8yB18ak2qcc20UvYrvnm8YbdDK6/tY5L8TmtW+1a21OzuYIZAZGicdiwKSo4GV3RtgjDAc+lYVJunON+ZsdK1GXocRuE9V1M4v5FtLbPOCEgu48iQSP4if2asrh/Q4rWFYoUCRoMKPEnxYnxJ8Sa1OBtQFzp9rN1LQpu/bQbH/wAymu9XqRioqkefKTk7YrxPIVViFLkAkKMAsQMhQSQAT05nHOvda+pWhlieMSPEXUqJIzh0z4qT0NdIka0njqWe6MH+z7hBG4SaRniIhJUMNwUnIIIOQeh5ZqW1G+FeEDYEqk/aRvkydpGvavJyw5mUgt5EMD6YqSUBG+LPaBa6eqGVmdpGISOIK7nacMcbgAARt69eXnjtadfLcQrIqsFkXOyRSrDwKuh6EHII9KjHF+idlbOtrp63hmn7R4WkKqjFSTKuT3TuA5JjmxNbHs6hvVtn+n9p2plYqsjK+xCBhVcO5ZQc83Of9aA1tf8AZVZ3G54QbOcgjtrclM5HMNGO6wPiAAT51xvZLwpaLC/aW6G9t5niuHcGQh1bKsm/IUFcYKjwNWXURuIxaaukg5RagnZP5C5hG6I+949y+pWgJfXH1viIW0kCtE5SZ9rT5URQcjgyMTyyRy/16A9etfUNOinjMc0ayxtjcjgMpwQRkHyIB+FAa+k8RW91v+jzJN2ZAcodygsCQNw5HoehNdCqpMV1pzwLe3TRxzXGxHtp4YYI1xuGbZrfkoxg97HMfG1VYEAggg8wRzBz5GgPtfa+VFta4QuLi6SYajPDHGwZYI0QKMDxJOHOc/bVuuMUBKaVEDFq7MhJtl7GQZVWcR3kbAhtxKs0LLyIGCMt1O0Zl27p5nw/560BF+PeH5JokuLbld2pLw/4gx9ZC3mHHLHmB51s8G8TJcwxzJyWQYZT1jccmVvUHI9xzUgqvbq1/wBnankcrXUW/diuwOnoJR+furPmg/jjxRfil/q+DLPpWtYXG9B5jka2aujJSVoqlFxdMVrXGoKvLqfIVHONeKDaQSy7WkCFVEacmdnZUAz+03/Wqv1LWJryNZJph2DEh4rcukNv6XkoBm/d2querKOdZp529o/KyzRGHxfQnmu+0mNXMMAa6m6dhb97af8AFl+yg9/yqvtV167vN6ndIEzutrNisYI57Zrw/pD+pHnPmKlGmaTLbRKbYwzRkAmFESJT+tDKpOeX94Wz+Ja09Q0WC+39kzW84x20Z3RlgOYW4hUgup6b1PToxHKsjyaZXNbdffD0O6724Ih1raGTatsEuFUEyW0avb28TY7m+TcHkkBHR9x5n7OK33tu0CIxa5uF6xSK0VzB0O6O5BLIi5GDIZFPLBJrav0ZZI4uySwkRcm5DKE7Neqw4wJh4lZANuckZryLRI4BJdDs4g+UkUP9KvXP2Su7vxbuh55I6bFrZKWPSn9OpJqKRtcNcSXGm28nZYuLSB27WGfEU8DMcsEnUmOXmScDJycYBNWXb8Wo9lDeLFM8c2zuom94w7bSzIpyQp67cn0qtfoeIxcXoWGKIf2ezX7EJP2Cyj9JMfDlyJOOfSxuCNOeLS7WJgY5BAoIIIKMwJ5jwIJ6V3Bkc7vl7r3/AGZVJN7Hy448tw0ixrPcCIlZXt4HlSNlGSrOORI8QucV2dN1KO4iSaJt8cihkYZ5g+h5jywehFVhwZYnTL/6NI900RiiHcSdrc3UgVJixMeMMcMHBAXoT4VM+AuDBpkEkIk7VXmaRSV2lVZUUK3PmRt6+taTpua9xbb2jIkjM00g+qgjUvLLzxhFHryySB158q0OC+Ofp7XEbW7201swWSN2DEbi2OYAwe6cjHuJrR9o/DF1fKiW8Vt3cFLiSSRJ4W3d7s9i8hgD73Py5A1xODtaa1vrqBprueDcqW8U0Uslwz5G6RX2ACId4ZZhyAOB4gWjUfvOKmjuzAbafswgPbrFK4kc4xHGEjIOAeZZlxg9cVIKh/G++QvHb3kttPFbmYASJFCVLlN0rsjHlg+QGOZGc0B39C1+O7RmjEi7HMbpKhjdHABIZG5jkwPxrV400drmzdY+U0eJoD5TQnfH8yNv7xrk+ynW0udPVkiMTKzLL9phLKMF5BIxJk3ZySSSDy8BUyoDn6BrC3VtDcJ9mVA2PwkjvKfVWyvwrfqMcML9Huruz6Ju+lW//u7hj2qgeSTBv/EFSegIzdnS7657KQW9xPGHUI437dhHaBc90kE88cx49K8XHHEVrIILiGS3AYKjAI8QiLCOKRmQ/Uqx7oDAYwR4Vt3nDskt/BcNKvY24cxwiPDdpIhRnMmeYwTywP51pn2fwyzzTXeLkyTLJGhDBI0jQpEjJuxJtDMeYxljy5mgO7a65byvsjnhkcgkIkqM2B1O1STgVsXdx2cbOVZgiltqKWZsDOFUfaPkK1bbR7a3y8cMEGBzdY448D1YAcvea4Gqe1jTIDg3KyNnG2ENKfmo2/nQHF1TiW6uQk0czWVjLOtsH7H68hsgzln/AEK9oBGOX3iTg4r7xFwk8DWssc13d3sQZbcTAzRPI2NzSk92BQDnO5ThORYis49ryyHEOnX82eh7EAHxHPJ9Kzr7Qbxvs6Nd/vSIp+RWgO7w/ql5IxW5sxbhUH1gnjkDvyyFRMkDqeZ5cutZeLOHlvbSSAnDMMxv4xyrzjcEeTfkTXETjS+8dHuB7p4T/Ssqcb3H39KvF9xgb8i4zQGxwDxCbiBGcbZMmKdPwTRna49OfP3MKmVVNot5IuqzsLW6ggu1Vz20O0Jcop3HKllAZRnOebYFWrby7lB8xWfF4JOHqi7J4oqfoyvfairfQpyoJKSROcAk7UuI2Y4HkAT8K472EF0RcQSbX+7cwMA3ufwcfquD8Ksy+04kll8eo/pUL1XgWF3MkW60nPWWHu7j/iRHuSD3jPrWDLBxdPbd78tyWXF3yUoPdIieJ7Ni3KME5aWFGa2fzM9oDuhPnJEceJ8q6x1S3uRH9IAhk/7m4SQbCfOC7XA/cbB81NeZ7u7tP96i7WIf8TbKTgeckHNk9Su4VqyafBLG89pIg3AlwgWSCbAziaA90n17rDzqKm18X15e/dIyapQdTR5PFIWM9sn0kGQCy+rAkuyvPeI8YUKcfWgAEcwB4+Vg7E/TL9u0uCdsUaDcIi3SKBPvOfFup88ZJ1tAnRIY7yXdPd3YwoHN2yTiGFeiIAOfgOpNTHhzhZ+0E9xiS5IIRRzjtlPVY8+P4pOp9B15pSbpV74Ly6+0TjCWZ0tkuZFdRsZ4ZbPULo42XcQNsCClvFJlMk/ekBIJboDgDpVxYqIe0HQzLY3EI7zGIsmBzLp31A9dygfGsOmcX300UfZac4Oxd8tzKsCbto3EIAzkZzg4Fej2dvS4vkXZYRjWnhRNc18qBahxLKg/tOp2Np+pCglcemZnJ/8ALFct9ZhnAxd6vd//AA8bxox9DFFGv5/GtJSWlt9K+4Pr+dVJPoqSZxpmpyHzmvTHn+O4NacvBDN9nSp0/wDqoz+e4UBc230rR1PRobhGSaNXDrsbI5lchtu4YYDIBwD4VTf/AGKuk5pa6nDjkGh1CCT/ACYUn5ivsd5qNvn+2anCAP8AirEzJ/GjSYHrigLX0Pg+2szm2RogfuCWUx8/Hs2crn1xXZqndL9p2o5wH0++/VSX6PKf3JdnP02mu+PbGkJC39ldWZP3im+P4NyJ+ANASbiSLs3gux1gbbL628xCS59Ebs5f/lGu9UEuPaZFcBks7S41BCpDtGmyLDLzQvIBzwcEY8aza9xq9tb2kcEDy3V0oWGKXkylUUu02OeVzzA6nPMUBK9S1SK3jMk8iRIvV3YAe7n1PoOdRXUOLp5ULW6paQf+2X3cBHnFbEhm5cwZCo9DVMy8eXMs+5wz3IJAkeISvCc4229scJD7yC3LqOlZHEsjiSZImfOe11O7Bx48rcOpA9CrCgJdfanp0z/XSXmtTA/YjVzCp/Uij2oo926ura3l8q/2XS7TTk+7JcuqH07sYUg+hzUQXVsgJNrOxPC3023cD3AokY8+ua2LfQLFm5afqt63i02Y1PrnKmuNpcTqTfA701/dE4uNfs4c/dgWEn1G4kEe/nXgabZy/peIZnz1Au4oxz/VzivFtpBUfVcPQgec9xEx/wA2SK2xpF14aPpi+jMp/wBEqHew6ol3c+h9t+BdPbpqlw2fK/i/kprq2ns7RcdjqOoAeS3YYH4bMedcVuHbk9dI0r5n/wBNa8/Bcjc/9k2AP+HdTRnl5FMVzvodUd7qfQn2jaJLE5Rrqa4DYwJhHlMdTuRQW5eflUvjQAADoK43C1qI4wgXaERFC7ixUAdN55tjHU9cV26jh8Vz6ksvhqHQVjmt1Yd4Z/586yUq5pPZlSbW6OXNpB+6c+h/rUQ1zgKKRmkUPazMCDND3S+f7xfsSjn94Z9RVh0rNLs0eMXRes7aqasrrgjgJbRFG4zyhdnasMBEzkIi89i+J6knqTyxPrW0CDl18T51npU8eFRep7shPJa0pUjVvbLtMc8EdKgfE/C9vIzTXTXDxxqd8KyymIherCFOZPLnjrjpVjVp3Gmq2SOR9OmfdUcmN3rhx+5LHkVaZ8CptH4otlGNM0eaT/EEKxKfXtm3E/E12hea1OO7BaWoPTtZHmcfCPl8xXS4k0y7kCpbXX0Uhu+ezWQsv6u7ofd1zXIHsyE3+9XN7dZAyHlZYz7kQcvnRdpjW/HodfZ5XtwMN3FcJ/veuRQjxWKO3iP8Tnd+VcG41rTFJEmrajcnxWOaXafhGij86nOnezGzixss4ve4Dn5yEmpBa8OhBhQiDyVQPyAAp30nwg/sc7pLjJFPC60+X9HYatcgHkS05BPqe1wK+nTc84dGvo89SL54z8QSaupdHHixPw/rWZNLQeBPvP8ASu6sr5JHNOJc2z89a3wHcXAyLO8Q+HaXkFxt/dYKwH71aelcMa7bArCsqp/dmWJoyPWJmK/lX6VFin4R8qfQk/CPlUv1fL9zn6fn+xTPAXD+qwJPueG1EsgcRmFZAGIIcokcirGDy5eOBgADnKIeF5XkaWe5aWfsWiikWGNBArnvskYyCx6ZYnlyqffQk/CPlWZUA6DHuqGjK3vKvkS1Y0to2VPp/sPtFGCLiQeIaQqp+CBakNl7K7JOlpAP217Q/wCfdU4pUu5v4pNnO9rhFHHtOHUjGF2oPJECj8v6VtppKeOT8f6Vu0rqwY1yOPNN8zAlig+6Pjz/ANa9fRU/CvyFZaVZoiuRDXLqYTZofur8h/KvP0BPwj862KVzRF8kNcup4jiC9AB7hXulKklRG7FKUroFKUoBSlKAUpSgPmK+0pQClKUApSlAKUpQClKUApSlAKUpQClKUApSlAKUpQ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0602" y="1762218"/>
            <a:ext cx="4690240" cy="1630937"/>
            <a:chOff x="3880602" y="1762218"/>
            <a:chExt cx="4690240" cy="1630937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602" y="1762218"/>
              <a:ext cx="1205919" cy="1244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 descr="http://www.marshoek.nl/pics/supermarkt%20met%20winkelwage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772816"/>
              <a:ext cx="2846714" cy="1620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73621" y="3930698"/>
            <a:ext cx="4412900" cy="2438451"/>
            <a:chOff x="673621" y="3930698"/>
            <a:chExt cx="4412900" cy="2438451"/>
          </a:xfrm>
        </p:grpSpPr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21" y="3930698"/>
              <a:ext cx="2530227" cy="131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797152"/>
              <a:ext cx="2098697" cy="1571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365594" y="3641206"/>
            <a:ext cx="3490119" cy="2904297"/>
            <a:chOff x="5365594" y="3641206"/>
            <a:chExt cx="3490119" cy="2904297"/>
          </a:xfrm>
        </p:grpSpPr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594" y="3641206"/>
              <a:ext cx="1625441" cy="1561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013176"/>
              <a:ext cx="2267489" cy="1532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25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LifeWatchSch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2287"/>
            <a:ext cx="2627313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Date Placeholder 4"/>
          <p:cNvSpPr txBox="1">
            <a:spLocks noGrp="1"/>
          </p:cNvSpPr>
          <p:nvPr/>
        </p:nvSpPr>
        <p:spPr bwMode="auto">
          <a:xfrm>
            <a:off x="0" y="6553200"/>
            <a:ext cx="383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8569325" cy="122396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sz="3000" b="1" smtClean="0">
                <a:latin typeface="+mn-lt"/>
                <a:ea typeface="ＭＳ Ｐゴシック" charset="0"/>
                <a:cs typeface="ＭＳ Ｐゴシック" charset="0"/>
              </a:rPr>
              <a:t>LIFEWATCH </a:t>
            </a:r>
            <a:r>
              <a:rPr lang="nl-NL" sz="3000" b="1" smtClean="0">
                <a:latin typeface="+mn-lt"/>
                <a:ea typeface="ＭＳ Ｐゴシック" charset="0"/>
                <a:cs typeface="ＭＳ Ｐゴシック" charset="0"/>
              </a:rPr>
              <a:t>architecture providing </a:t>
            </a:r>
            <a:r>
              <a:rPr lang="nl-NL" sz="3000" b="1" dirty="0" err="1" smtClean="0">
                <a:latin typeface="+mn-lt"/>
                <a:ea typeface="ＭＳ Ｐゴシック" charset="0"/>
                <a:cs typeface="ＭＳ Ｐゴシック" charset="0"/>
              </a:rPr>
              <a:t>infrastructure</a:t>
            </a:r>
            <a:r>
              <a:rPr lang="nl-NL" sz="3000" b="1" dirty="0" smtClean="0">
                <a:latin typeface="+mn-lt"/>
                <a:ea typeface="ＭＳ Ｐゴシック" charset="0"/>
                <a:cs typeface="ＭＳ Ｐゴシック" charset="0"/>
              </a:rPr>
              <a:t> services </a:t>
            </a:r>
            <a:r>
              <a:rPr lang="nl-NL" sz="3000" b="1" dirty="0" err="1" smtClean="0">
                <a:latin typeface="+mn-lt"/>
                <a:ea typeface="ＭＳ Ｐゴシック" charset="0"/>
                <a:cs typeface="ＭＳ Ｐゴシック" charset="0"/>
              </a:rPr>
              <a:t>to</a:t>
            </a:r>
            <a:r>
              <a:rPr lang="nl-NL" sz="3000" b="1" smtClean="0">
                <a:latin typeface="+mn-lt"/>
                <a:ea typeface="ＭＳ Ｐゴシック" charset="0"/>
                <a:cs typeface="ＭＳ Ｐゴシック" charset="0"/>
              </a:rPr>
              <a:t> users</a:t>
            </a:r>
            <a:endParaRPr lang="en-US" sz="3000" b="1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46563" y="5013325"/>
            <a:ext cx="4897437" cy="10795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Sharing data and algorithms,</a:t>
            </a:r>
          </a:p>
          <a:p>
            <a:pPr algn="just" eaLnBrk="1" hangingPunct="1">
              <a:buFontTx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scientists can address questions not</a:t>
            </a:r>
          </a:p>
          <a:p>
            <a:pPr algn="just" eaLnBrk="1" hangingPunct="1">
              <a:buFontTx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otherwise accessible</a:t>
            </a:r>
          </a:p>
          <a:p>
            <a:pPr eaLnBrk="1" hangingPunct="1"/>
            <a:endParaRPr lang="en-US" sz="24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838" y="2492375"/>
            <a:ext cx="467995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ea typeface="ＭＳ Ｐゴシック" charset="-128"/>
                <a:cs typeface="+mn-cs"/>
              </a:rPr>
              <a:t>User groups can create their own e-laboratories or e-services within a common architecture of the infrastructure</a:t>
            </a:r>
          </a:p>
          <a:p>
            <a:pPr>
              <a:defRPr/>
            </a:pPr>
            <a:endParaRPr lang="es-ES" dirty="0"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838" y="3860800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>
                <a:cs typeface="ＭＳ Ｐゴシック" charset="0"/>
              </a:rPr>
              <a:t>The e-laboratories are the ‘</a:t>
            </a:r>
            <a:r>
              <a:rPr lang="en-US" sz="2000" i="1">
                <a:cs typeface="ＭＳ Ｐゴシック" charset="0"/>
              </a:rPr>
              <a:t>community driven</a:t>
            </a:r>
            <a:r>
              <a:rPr lang="en-US" sz="2000">
                <a:cs typeface="ＭＳ Ｐゴシック" charset="0"/>
              </a:rPr>
              <a:t>’ infrastructure, which promotes innovation. </a:t>
            </a:r>
          </a:p>
        </p:txBody>
      </p:sp>
    </p:spTree>
    <p:extLst>
      <p:ext uri="{BB962C8B-B14F-4D97-AF65-F5344CB8AC3E}">
        <p14:creationId xmlns:p14="http://schemas.microsoft.com/office/powerpoint/2010/main" val="4162243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0"/>
            <a:ext cx="7416800" cy="9207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smtClean="0">
                <a:latin typeface="Verdana" pitchFamily="34" charset="0"/>
              </a:rPr>
              <a:t>LifeWatch as a distributed research infrastructure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2449513" cy="4176712"/>
          </a:xfrm>
        </p:spPr>
        <p:txBody>
          <a:bodyPr/>
          <a:lstStyle/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r>
              <a:rPr lang="en-US" sz="1700" b="1" smtClean="0">
                <a:latin typeface="Verdana" pitchFamily="34" charset="0"/>
              </a:rPr>
              <a:t>Data grid</a:t>
            </a: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r>
              <a:rPr lang="en-US" sz="1700" smtClean="0">
                <a:latin typeface="Verdana" pitchFamily="34" charset="0"/>
              </a:rPr>
              <a:t>		monitoring sites</a:t>
            </a: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r>
              <a:rPr lang="en-US" sz="1700" smtClean="0">
                <a:latin typeface="Verdana" pitchFamily="34" charset="0"/>
              </a:rPr>
              <a:t>		sensors</a:t>
            </a: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r>
              <a:rPr lang="en-US" sz="1700" smtClean="0">
                <a:latin typeface="Verdana" pitchFamily="34" charset="0"/>
              </a:rPr>
              <a:t>		collections</a:t>
            </a: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endParaRPr lang="en-US" sz="1700" smtClean="0">
              <a:latin typeface="Verdana" pitchFamily="34" charset="0"/>
            </a:endParaRP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r>
              <a:rPr lang="en-US" sz="1700" b="1" smtClean="0">
                <a:latin typeface="Verdana" pitchFamily="34" charset="0"/>
              </a:rPr>
              <a:t>Soft/Middleware grid</a:t>
            </a: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endParaRPr lang="en-US" sz="1700" smtClean="0">
              <a:latin typeface="Verdana" pitchFamily="34" charset="0"/>
            </a:endParaRP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r>
              <a:rPr lang="en-US" sz="1700" b="1" smtClean="0">
                <a:latin typeface="Verdana" pitchFamily="34" charset="0"/>
              </a:rPr>
              <a:t>Computing grid</a:t>
            </a: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endParaRPr lang="en-US" sz="1700" smtClean="0">
              <a:latin typeface="Verdana" pitchFamily="34" charset="0"/>
            </a:endParaRPr>
          </a:p>
          <a:p>
            <a:pPr marL="3175" indent="-3175" eaLnBrk="1" hangingPunct="1">
              <a:buFontTx/>
              <a:buNone/>
              <a:tabLst>
                <a:tab pos="192088" algn="l"/>
              </a:tabLst>
            </a:pPr>
            <a:r>
              <a:rPr lang="en-US" sz="1700" smtClean="0">
                <a:latin typeface="Verdana" pitchFamily="34" charset="0"/>
              </a:rPr>
              <a:t>Part of an </a:t>
            </a:r>
            <a:r>
              <a:rPr lang="en-US" sz="1700" b="1" smtClean="0">
                <a:latin typeface="Verdana" pitchFamily="34" charset="0"/>
              </a:rPr>
              <a:t>international infrastructure grid</a:t>
            </a:r>
          </a:p>
        </p:txBody>
      </p:sp>
      <p:pic>
        <p:nvPicPr>
          <p:cNvPr id="18435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894388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6324600" y="32004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5943600" y="3505200"/>
            <a:ext cx="2667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562600" y="38100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5181600" y="4114800"/>
            <a:ext cx="3429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4800600" y="4419600"/>
            <a:ext cx="381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4419600" y="4724400"/>
            <a:ext cx="411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038600" y="5029200"/>
            <a:ext cx="449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3657600" y="5334000"/>
            <a:ext cx="487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3276600" y="5638800"/>
            <a:ext cx="5257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2895600" y="5943600"/>
            <a:ext cx="563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2514600" y="6248400"/>
            <a:ext cx="6019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V="1">
            <a:off x="2819400" y="2895600"/>
            <a:ext cx="3886200" cy="3124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6705600" y="2895600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 flipV="1">
            <a:off x="2819400" y="2895600"/>
            <a:ext cx="4343400" cy="3505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V="1">
            <a:off x="2819400" y="2895600"/>
            <a:ext cx="4343400" cy="3505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V="1">
            <a:off x="2819400" y="2895600"/>
            <a:ext cx="4343400" cy="3505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V="1">
            <a:off x="3124200" y="2895600"/>
            <a:ext cx="464820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V="1">
            <a:off x="3657600" y="2895600"/>
            <a:ext cx="464820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V="1">
            <a:off x="4191000" y="2971800"/>
            <a:ext cx="4495800" cy="3657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V="1">
            <a:off x="4800600" y="3429000"/>
            <a:ext cx="3962400" cy="3200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V="1">
            <a:off x="5410200" y="4038600"/>
            <a:ext cx="327660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 flipV="1">
            <a:off x="6096000" y="4495800"/>
            <a:ext cx="2590800" cy="2057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V="1">
            <a:off x="6553200" y="5029200"/>
            <a:ext cx="2057400" cy="1600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V="1">
            <a:off x="7086600" y="5410200"/>
            <a:ext cx="1600200" cy="1219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nl-NL" dirty="0" err="1" smtClean="0"/>
              <a:t>LifeWatch</a:t>
            </a:r>
            <a:r>
              <a:rPr lang="nl-NL" dirty="0" smtClean="0"/>
              <a:t> vs. a single </a:t>
            </a:r>
            <a:r>
              <a:rPr lang="nl-NL" dirty="0" err="1" smtClean="0"/>
              <a:t>sited</a:t>
            </a:r>
            <a:r>
              <a:rPr lang="nl-NL" dirty="0" smtClean="0"/>
              <a:t> R.I.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defRPr/>
            </a:pPr>
            <a:r>
              <a:rPr lang="nl-NL" dirty="0"/>
              <a:t>No large </a:t>
            </a:r>
            <a:r>
              <a:rPr lang="nl-NL" dirty="0" err="1"/>
              <a:t>capital</a:t>
            </a:r>
            <a:r>
              <a:rPr lang="nl-NL" dirty="0"/>
              <a:t> investments</a:t>
            </a:r>
          </a:p>
          <a:p>
            <a:pPr>
              <a:defRPr/>
            </a:pPr>
            <a:r>
              <a:rPr lang="nl-NL" dirty="0" err="1"/>
              <a:t>Not</a:t>
            </a:r>
            <a:r>
              <a:rPr lang="nl-NL" dirty="0"/>
              <a:t> in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 smtClean="0"/>
              <a:t>place</a:t>
            </a:r>
            <a:r>
              <a:rPr lang="nl-NL" dirty="0" smtClean="0"/>
              <a:t>, </a:t>
            </a:r>
            <a:r>
              <a:rPr lang="nl-NL" dirty="0" err="1" smtClean="0"/>
              <a:t>mainly</a:t>
            </a:r>
            <a:r>
              <a:rPr lang="nl-NL" dirty="0" smtClean="0"/>
              <a:t> virtual</a:t>
            </a:r>
            <a:endParaRPr lang="nl-NL" dirty="0"/>
          </a:p>
          <a:p>
            <a:pPr>
              <a:defRPr/>
            </a:pP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operate</a:t>
            </a:r>
            <a:r>
              <a:rPr lang="nl-NL" dirty="0"/>
              <a:t> on </a:t>
            </a:r>
            <a:r>
              <a:rPr lang="nl-NL" dirty="0" err="1"/>
              <a:t>partial</a:t>
            </a:r>
            <a:r>
              <a:rPr lang="nl-NL" dirty="0"/>
              <a:t> </a:t>
            </a:r>
            <a:r>
              <a:rPr lang="nl-NL" dirty="0" err="1"/>
              <a:t>construction</a:t>
            </a:r>
            <a:endParaRPr lang="nl-NL" dirty="0"/>
          </a:p>
          <a:p>
            <a:pPr>
              <a:defRPr/>
            </a:pPr>
            <a:r>
              <a:rPr lang="nl-NL" dirty="0" err="1"/>
              <a:t>Number</a:t>
            </a:r>
            <a:r>
              <a:rPr lang="nl-NL" dirty="0"/>
              <a:t> of users is </a:t>
            </a:r>
            <a:r>
              <a:rPr lang="nl-NL" altLang="en-US" dirty="0"/>
              <a:t>‘</a:t>
            </a:r>
            <a:r>
              <a:rPr lang="nl-NL" altLang="ja-JP" dirty="0" err="1"/>
              <a:t>infinite</a:t>
            </a:r>
            <a:r>
              <a:rPr lang="nl-NL" altLang="en-US" dirty="0"/>
              <a:t>’</a:t>
            </a:r>
            <a:endParaRPr lang="nl-NL" altLang="ja-JP" dirty="0"/>
          </a:p>
          <a:p>
            <a:pPr>
              <a:defRPr/>
            </a:pPr>
            <a:r>
              <a:rPr lang="nl-NL" dirty="0" err="1" smtClean="0"/>
              <a:t>Decommissioning</a:t>
            </a:r>
            <a:r>
              <a:rPr lang="nl-NL" dirty="0" smtClean="0"/>
              <a:t> </a:t>
            </a:r>
            <a:r>
              <a:rPr lang="nl-NL" dirty="0" err="1"/>
              <a:t>not</a:t>
            </a:r>
            <a:r>
              <a:rPr lang="nl-NL" dirty="0"/>
              <a:t> a major </a:t>
            </a:r>
            <a:r>
              <a:rPr lang="nl-NL" dirty="0" smtClean="0"/>
              <a:t>issue</a:t>
            </a:r>
          </a:p>
          <a:p>
            <a:pPr>
              <a:defRPr/>
            </a:pPr>
            <a:r>
              <a:rPr lang="nl-NL" dirty="0" smtClean="0"/>
              <a:t>Make </a:t>
            </a:r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existing</a:t>
            </a:r>
            <a:r>
              <a:rPr lang="nl-NL" dirty="0" smtClean="0"/>
              <a:t> e-</a:t>
            </a:r>
            <a:r>
              <a:rPr lang="nl-NL" dirty="0" err="1" smtClean="0"/>
              <a:t>infrastructure</a:t>
            </a:r>
            <a:r>
              <a:rPr lang="nl-NL" dirty="0" smtClean="0"/>
              <a:t> (EGI, PRACE, GEANT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39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Costs</a:t>
            </a:r>
            <a:r>
              <a:rPr lang="nl-NL" dirty="0" smtClean="0"/>
              <a:t> - </a:t>
            </a:r>
            <a:r>
              <a:rPr lang="nl-NL" dirty="0" err="1" smtClean="0"/>
              <a:t>Considerations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Development of software etc. as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task</a:t>
            </a:r>
            <a:endParaRPr lang="nl-NL" dirty="0" smtClean="0"/>
          </a:p>
          <a:p>
            <a:r>
              <a:rPr lang="nl-NL" dirty="0" err="1" smtClean="0"/>
              <a:t>Mainly</a:t>
            </a:r>
            <a:r>
              <a:rPr lang="nl-NL" dirty="0" smtClean="0"/>
              <a:t> </a:t>
            </a:r>
            <a:r>
              <a:rPr lang="nl-NL" dirty="0" err="1" smtClean="0"/>
              <a:t>personnel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endParaRPr lang="nl-NL" dirty="0" smtClean="0"/>
          </a:p>
          <a:p>
            <a:r>
              <a:rPr lang="nl-NL" dirty="0" err="1"/>
              <a:t>Like</a:t>
            </a:r>
            <a:r>
              <a:rPr lang="nl-NL" dirty="0"/>
              <a:t> software, </a:t>
            </a:r>
            <a:r>
              <a:rPr lang="nl-NL" dirty="0" err="1"/>
              <a:t>operate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releases. software </a:t>
            </a:r>
            <a:r>
              <a:rPr lang="nl-NL" dirty="0" err="1"/>
              <a:t>requires</a:t>
            </a:r>
            <a:r>
              <a:rPr lang="nl-NL" dirty="0"/>
              <a:t> maintenance, updates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smtClean="0"/>
              <a:t>upgrades</a:t>
            </a:r>
          </a:p>
          <a:p>
            <a:r>
              <a:rPr lang="en-GB" dirty="0"/>
              <a:t>Operations already start with partial construction</a:t>
            </a:r>
            <a:endParaRPr lang="en-US" dirty="0"/>
          </a:p>
          <a:p>
            <a:r>
              <a:rPr lang="nl-NL" dirty="0" err="1" smtClean="0"/>
              <a:t>Number</a:t>
            </a:r>
            <a:r>
              <a:rPr lang="nl-NL" dirty="0" smtClean="0"/>
              <a:t> of users is ‘</a:t>
            </a:r>
            <a:r>
              <a:rPr lang="nl-NL" dirty="0" err="1" smtClean="0"/>
              <a:t>infinite</a:t>
            </a:r>
            <a:r>
              <a:rPr lang="nl-NL" dirty="0" smtClean="0"/>
              <a:t>’</a:t>
            </a:r>
          </a:p>
          <a:p>
            <a:r>
              <a:rPr lang="nl-NL" dirty="0" err="1" smtClean="0"/>
              <a:t>Decommissioning</a:t>
            </a:r>
            <a:r>
              <a:rPr lang="nl-NL" dirty="0" smtClean="0"/>
              <a:t> is minor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6871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504" y="1052736"/>
          <a:ext cx="8856984" cy="56886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7110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 categories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 construction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projects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 construction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components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203 construction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items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0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Capital costs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0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Major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third party costs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0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Running costs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0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Specialist staff costs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0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Service staff costs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0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Other costs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0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Depreciation costs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48038" y="2636838"/>
            <a:ext cx="4016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Each described and </a:t>
            </a:r>
          </a:p>
          <a:p>
            <a:r>
              <a:rPr lang="en-US" dirty="0">
                <a:solidFill>
                  <a:srgbClr val="FF0000"/>
                </a:solidFill>
              </a:rPr>
              <a:t>associated costs calculated.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 total € 220 </a:t>
            </a:r>
            <a:r>
              <a:rPr lang="en-US" dirty="0" err="1">
                <a:solidFill>
                  <a:srgbClr val="FF0000"/>
                </a:solidFill>
              </a:rPr>
              <a:t>mln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8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85779"/>
              </p:ext>
            </p:extLst>
          </p:nvPr>
        </p:nvGraphicFramePr>
        <p:xfrm>
          <a:off x="755650" y="1123950"/>
          <a:ext cx="7777163" cy="4533900"/>
        </p:xfrm>
        <a:graphic>
          <a:graphicData uri="http://schemas.openxmlformats.org/drawingml/2006/table">
            <a:tbl>
              <a:tblPr/>
              <a:tblGrid>
                <a:gridCol w="2879725"/>
                <a:gridCol w="4897438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Capital costs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Equipment, floor space (m2)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Major third party costs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Data, Computation, Algorithms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Specialist staff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€ 200.000 per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f.t.e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. Full 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(for staff and associated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secr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adm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and m2)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Service staff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€ 100.000 per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f.t.e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. Full 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(for staff and associated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secr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adm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and m2)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Running costs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Travel, materials, etc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Other costs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Any other costs not fitting in the other categories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Depreciation costs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Mostly for relocating staff and services</a:t>
                      </a:r>
                    </a:p>
                  </a:txBody>
                  <a:tcPr marL="91444" marR="9144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09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Operational costs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smtClean="0"/>
              <a:t>Software based, so developments move fast</a:t>
            </a:r>
          </a:p>
          <a:p>
            <a:r>
              <a:rPr lang="nl-NL" sz="2800" smtClean="0"/>
              <a:t>High level of uncertainty about future beyond 5 years</a:t>
            </a:r>
          </a:p>
          <a:p>
            <a:r>
              <a:rPr lang="nl-NL" sz="2800" smtClean="0"/>
              <a:t>'Rule of Thumb': operational costs are about 15% of total construction</a:t>
            </a:r>
          </a:p>
          <a:p>
            <a:r>
              <a:rPr lang="nl-NL" sz="2800" smtClean="0"/>
              <a:t>Critical mass and economies of scale to be taken into consideration!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78864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Spending pattern</a:t>
            </a:r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5" y="1916833"/>
            <a:ext cx="693646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3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751</TotalTime>
  <Words>857</Words>
  <Application>Microsoft Macintosh PowerPoint</Application>
  <PresentationFormat>On-screen Show (4:3)</PresentationFormat>
  <Paragraphs>133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LifeWatch, costing and funding</vt:lpstr>
      <vt:lpstr>LIFEWATCH architecture providing infrastructure services to users</vt:lpstr>
      <vt:lpstr>LifeWatch as a distributed research infrastructure </vt:lpstr>
      <vt:lpstr>LifeWatch vs. a single sited R.I.</vt:lpstr>
      <vt:lpstr>Costs - Considerations</vt:lpstr>
      <vt:lpstr>PowerPoint Presentation</vt:lpstr>
      <vt:lpstr>PowerPoint Presentation</vt:lpstr>
      <vt:lpstr>Operational costs</vt:lpstr>
      <vt:lpstr>Spending pattern</vt:lpstr>
      <vt:lpstr>LifeWatch architecture</vt:lpstr>
      <vt:lpstr>LifeWatch Funding</vt:lpstr>
      <vt:lpstr>Funding mechanism</vt:lpstr>
      <vt:lpstr>Advantages of this mechanism</vt:lpstr>
      <vt:lpstr>Determining Country contributions</vt:lpstr>
      <vt:lpstr>National contributions</vt:lpstr>
      <vt:lpstr>Valuation of in-kind contributions: Message for further exploration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RAMIRI II Financial Workshop</dc:title>
  <dc:creator>Jacco Konijn</dc:creator>
  <cp:lastModifiedBy>Sy Holsinger</cp:lastModifiedBy>
  <cp:revision>19</cp:revision>
  <dcterms:created xsi:type="dcterms:W3CDTF">2012-05-31T11:44:18Z</dcterms:created>
  <dcterms:modified xsi:type="dcterms:W3CDTF">2013-01-21T20:55:56Z</dcterms:modified>
</cp:coreProperties>
</file>