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365" r:id="rId2"/>
    <p:sldId id="562" r:id="rId3"/>
    <p:sldId id="565" r:id="rId4"/>
    <p:sldId id="563" r:id="rId5"/>
    <p:sldId id="564" r:id="rId6"/>
    <p:sldId id="566" r:id="rId7"/>
    <p:sldId id="567" r:id="rId8"/>
    <p:sldId id="568" r:id="rId9"/>
    <p:sldId id="569" r:id="rId10"/>
    <p:sldId id="570" r:id="rId11"/>
    <p:sldId id="571" r:id="rId12"/>
    <p:sldId id="460" r:id="rId13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EAEAEA"/>
    <a:srgbClr val="C8E80A"/>
    <a:srgbClr val="141701"/>
    <a:srgbClr val="FFCC66"/>
    <a:srgbClr val="FFFF66"/>
    <a:srgbClr val="0033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746" autoAdjust="0"/>
  </p:normalViewPr>
  <p:slideViewPr>
    <p:cSldViewPr snapToGrid="0">
      <p:cViewPr varScale="1">
        <p:scale>
          <a:sx n="69" d="100"/>
          <a:sy n="69" d="100"/>
        </p:scale>
        <p:origin x="-10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9B67E1A3-CD46-4F61-B91C-BE5841712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0600"/>
            <a:ext cx="19431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0600"/>
            <a:ext cx="56769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360_logo_053101_R1_OL_CMYK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6400" y="6316663"/>
            <a:ext cx="17224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6" descr="I360_logo_053101_R1_OL_CMYK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6400" y="6316663"/>
            <a:ext cx="17224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2" descr="colorscheme-15_1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895975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8" descr="ColorScheme-9-c_0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600200"/>
            <a:ext cx="914400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chemeClr val="bg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21" descr="colorscheme-15_0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3366"/>
          </a:solidFill>
          <a:latin typeface="HailstenHeavy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76256" y="3047853"/>
            <a:ext cx="4510520" cy="628955"/>
          </a:xfrm>
        </p:spPr>
        <p:txBody>
          <a:bodyPr wrap="square">
            <a:spAutoFit/>
          </a:bodyPr>
          <a:lstStyle/>
          <a:p>
            <a:pPr algn="l" eaLnBrk="1" hangingPunct="1">
              <a:lnSpc>
                <a:spcPct val="120000"/>
              </a:lnSpc>
              <a:defRPr/>
            </a:pPr>
            <a:r>
              <a:rPr lang="en-US" b="1" dirty="0" smtClean="0"/>
              <a:t>HPC Trends</a:t>
            </a:r>
            <a:endParaRPr lang="en-US" dirty="0" smtClean="0"/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359400"/>
            <a:ext cx="8686800" cy="396875"/>
          </a:xfrm>
          <a:effectLst>
            <a:outerShdw dist="17961" dir="2700000" algn="ctr" rotWithShape="0">
              <a:schemeClr val="hlink"/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Actionable Market Intelligence for High Performance Computing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2819400" y="193675"/>
            <a:ext cx="6324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solidFill>
                  <a:schemeClr val="hlink"/>
                </a:solidFill>
                <a:latin typeface="Hailsten" pitchFamily="2" charset="0"/>
              </a:rPr>
              <a:t>Addison Snell, </a:t>
            </a:r>
            <a:r>
              <a:rPr lang="en-US" sz="1800" i="1" dirty="0">
                <a:solidFill>
                  <a:schemeClr val="hlink"/>
                </a:solidFill>
                <a:latin typeface="Hailsten" pitchFamily="2" charset="0"/>
              </a:rPr>
              <a:t>addison@Intersect360.com</a:t>
            </a:r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354013" y="6399213"/>
            <a:ext cx="2438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1800" dirty="0" smtClean="0">
                <a:solidFill>
                  <a:schemeClr val="hlink"/>
                </a:solidFill>
                <a:latin typeface="Hailsten" pitchFamily="2" charset="0"/>
              </a:rPr>
              <a:t>January 2013</a:t>
            </a:r>
            <a:endParaRPr lang="en-US" sz="1800" i="1" dirty="0">
              <a:solidFill>
                <a:schemeClr val="hlink"/>
              </a:solidFill>
              <a:latin typeface="Hailsten" pitchFamily="2" charset="0"/>
            </a:endParaRPr>
          </a:p>
        </p:txBody>
      </p:sp>
      <p:pic>
        <p:nvPicPr>
          <p:cNvPr id="3078" name="Picture 6" descr="I360_logo-vertical_053101_R1_OL_CMYK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8" y="2284413"/>
            <a:ext cx="2684462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“Big” in Big Data is a relative term, like “High” in High Performance Computing, not absolute TB or IOPS</a:t>
            </a:r>
          </a:p>
          <a:p>
            <a:r>
              <a:rPr lang="en-US" dirty="0" smtClean="0"/>
              <a:t>Different types of challenges:</a:t>
            </a:r>
          </a:p>
          <a:p>
            <a:pPr lvl="1"/>
            <a:r>
              <a:rPr lang="en-US" dirty="0" smtClean="0"/>
              <a:t>Large files</a:t>
            </a:r>
          </a:p>
          <a:p>
            <a:pPr lvl="1"/>
            <a:r>
              <a:rPr lang="en-US" dirty="0" smtClean="0"/>
              <a:t>Large numbers of files</a:t>
            </a:r>
          </a:p>
          <a:p>
            <a:pPr lvl="1"/>
            <a:r>
              <a:rPr lang="en-US" dirty="0" smtClean="0"/>
              <a:t>Many users of files (concurrent access, copies)</a:t>
            </a:r>
          </a:p>
          <a:p>
            <a:pPr lvl="1"/>
            <a:r>
              <a:rPr lang="en-US" dirty="0" smtClean="0"/>
              <a:t>Fast rate of ingest</a:t>
            </a:r>
          </a:p>
          <a:p>
            <a:pPr lvl="1"/>
            <a:r>
              <a:rPr lang="en-US" dirty="0" smtClean="0"/>
              <a:t>Long lifespan of data</a:t>
            </a:r>
          </a:p>
          <a:p>
            <a:pPr lvl="1"/>
            <a:r>
              <a:rPr lang="en-US" dirty="0" smtClean="0"/>
              <a:t>Short lifespan of data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Insights on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 is much broader than </a:t>
            </a:r>
            <a:r>
              <a:rPr lang="en-US" dirty="0" err="1" smtClean="0"/>
              <a:t>Hadoop</a:t>
            </a:r>
            <a:r>
              <a:rPr lang="en-US" dirty="0" smtClean="0"/>
              <a:t> – many different types of users and applications.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Money is being spent on it now – often 25% of the annual IT budget.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Performance matters – even enterprise users are buying based on performance.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872836" y="4433455"/>
            <a:ext cx="7356764" cy="120534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Big Data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trends will lead to the adoption of HPC technologies in more areas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ChangeArrowheads="1"/>
          </p:cNvSpPr>
          <p:nvPr/>
        </p:nvSpPr>
        <p:spPr bwMode="auto">
          <a:xfrm>
            <a:off x="292100" y="5195888"/>
            <a:ext cx="86868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hlink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solidFill>
                  <a:srgbClr val="003366"/>
                </a:solidFill>
                <a:latin typeface="Hailsten" pitchFamily="2" charset="0"/>
              </a:rPr>
              <a:t>Actionable Market Intelligence for High Productivity Computing</a:t>
            </a:r>
          </a:p>
        </p:txBody>
      </p:sp>
      <p:pic>
        <p:nvPicPr>
          <p:cNvPr id="15363" name="Picture 4" descr="I360_logo-vertical_053101_R1_OL_CMYK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2025650"/>
            <a:ext cx="3587750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6207125" y="6318250"/>
            <a:ext cx="2936875" cy="5254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Future-Looking Trends (Tuesday a.m.)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Multi-core, and its implications for:</a:t>
            </a:r>
          </a:p>
          <a:p>
            <a:pPr lvl="1"/>
            <a:r>
              <a:rPr lang="en-US" dirty="0" smtClean="0"/>
              <a:t>Memory usage</a:t>
            </a:r>
          </a:p>
          <a:p>
            <a:pPr lvl="1"/>
            <a:r>
              <a:rPr lang="en-US" dirty="0" smtClean="0"/>
              <a:t>Power consumption</a:t>
            </a:r>
          </a:p>
          <a:p>
            <a:pPr lvl="1"/>
            <a:r>
              <a:rPr lang="en-US" dirty="0" smtClean="0"/>
              <a:t>System utilization</a:t>
            </a:r>
          </a:p>
          <a:p>
            <a:r>
              <a:rPr lang="en-US" dirty="0" smtClean="0"/>
              <a:t>Accelerators (e.g. GPU computing)</a:t>
            </a:r>
          </a:p>
          <a:p>
            <a:pPr lvl="1"/>
            <a:r>
              <a:rPr lang="en-US" dirty="0" smtClean="0"/>
              <a:t>Programming models</a:t>
            </a:r>
          </a:p>
          <a:p>
            <a:pPr lvl="1"/>
            <a:r>
              <a:rPr lang="en-US" dirty="0" smtClean="0"/>
              <a:t>System efficiency</a:t>
            </a:r>
          </a:p>
          <a:p>
            <a:r>
              <a:rPr lang="en-US" dirty="0" smtClean="0"/>
              <a:t>Big Data</a:t>
            </a:r>
          </a:p>
          <a:p>
            <a:r>
              <a:rPr lang="en-US" dirty="0" smtClean="0"/>
              <a:t>Adoption of HPC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“HPC User Site Census Report”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primary challenges for users are: 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to plan the balance between processors per node, cores per processor, memory per node, I/O and interconnect on node, total nodes, etc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to adapt applications for node parallelism and on-chip (i.e., multi-core) parallelism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to organize the overall job mix. Smaller nodes may be a better fit for processing large numbers of small jobs or large set of jobs with a broad range of requirements. Larger nodes may work best with a job mix skewed to larger problems.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HPC System Architectures by Year</a:t>
            </a:r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449" y="1762992"/>
            <a:ext cx="6245577" cy="3931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lded Corner 4"/>
          <p:cNvSpPr/>
          <p:nvPr/>
        </p:nvSpPr>
        <p:spPr>
          <a:xfrm>
            <a:off x="6761019" y="1995056"/>
            <a:ext cx="2161309" cy="3467933"/>
          </a:xfrm>
          <a:prstGeom prst="foldedCorner">
            <a:avLst>
              <a:gd name="adj" fmla="val 541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bIns="0" rtlCol="0" anchor="t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Sockets (CPUs) per node in clusters:</a:t>
            </a:r>
          </a:p>
          <a:p>
            <a:pPr marL="234950" indent="-23495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2, 66%</a:t>
            </a:r>
          </a:p>
          <a:p>
            <a:pPr marL="234950" indent="-23495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4, 14%</a:t>
            </a:r>
          </a:p>
          <a:p>
            <a:pPr marL="234950" indent="-23495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1, 9%</a:t>
            </a:r>
          </a:p>
          <a:p>
            <a:pPr marL="234950" indent="-23495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8, 6%</a:t>
            </a:r>
          </a:p>
          <a:p>
            <a:pPr marL="234950" indent="-23495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Other, 5% 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Cores per Processor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3166" y="1994620"/>
          <a:ext cx="8319779" cy="3574908"/>
        </p:xfrm>
        <a:graphic>
          <a:graphicData uri="http://schemas.openxmlformats.org/drawingml/2006/table">
            <a:tbl>
              <a:tblPr/>
              <a:tblGrid>
                <a:gridCol w="1858639"/>
                <a:gridCol w="1076579"/>
                <a:gridCol w="1076579"/>
                <a:gridCol w="1076579"/>
                <a:gridCol w="1076579"/>
                <a:gridCol w="1076579"/>
                <a:gridCol w="1078245"/>
              </a:tblGrid>
              <a:tr h="5329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spc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Cores per Processor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A3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spc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pre-2007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A3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spc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2007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A3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spc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2008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A3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spc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2009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A3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spc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2010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A3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spc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Arial"/>
                        </a:rPr>
                        <a:t>2011+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A3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057"/>
                    </a:solidFill>
                  </a:tcPr>
                </a:tc>
              </a:tr>
              <a:tr h="233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A3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36%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A3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12%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A3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11%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A3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4%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A3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5%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A3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3%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A3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41%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48%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25%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22%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11%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6%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3-4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20%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34%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55%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66%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54%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32%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5-6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3%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3%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15%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30%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7-8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6%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6%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2%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8%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12%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9-12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1%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4%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8%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13-16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2%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1%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6%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17-32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1%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1%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&gt;32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1%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5">
                          <a:latin typeface="Arial"/>
                          <a:ea typeface="Times New Roman"/>
                          <a:cs typeface="Arial"/>
                        </a:rPr>
                        <a:t>2%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25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Total Systems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E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25">
                          <a:latin typeface="Arial"/>
                          <a:ea typeface="Times New Roman"/>
                          <a:cs typeface="Arial"/>
                        </a:rPr>
                        <a:t>59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E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25">
                          <a:latin typeface="Arial"/>
                          <a:ea typeface="Times New Roman"/>
                          <a:cs typeface="Arial"/>
                        </a:rPr>
                        <a:t>50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E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25">
                          <a:latin typeface="Arial"/>
                          <a:ea typeface="Times New Roman"/>
                          <a:cs typeface="Arial"/>
                        </a:rPr>
                        <a:t>83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E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25">
                          <a:latin typeface="Arial"/>
                          <a:ea typeface="Times New Roman"/>
                          <a:cs typeface="Arial"/>
                        </a:rPr>
                        <a:t>122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E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25">
                          <a:latin typeface="Arial"/>
                          <a:ea typeface="Times New Roman"/>
                          <a:cs typeface="Arial"/>
                        </a:rPr>
                        <a:t>178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E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25">
                          <a:latin typeface="Arial"/>
                          <a:ea typeface="Times New Roman"/>
                          <a:cs typeface="Arial"/>
                        </a:rPr>
                        <a:t>155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EAC"/>
                    </a:solidFill>
                  </a:tcPr>
                </a:tc>
              </a:tr>
              <a:tr h="233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25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Avg Core/Processor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E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25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2.2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E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25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2.9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E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25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3.7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E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25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5.7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E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25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4.9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E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-25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11.8</a:t>
                      </a:r>
                      <a:endParaRPr lang="en-US" sz="1400" spc="-25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EAC"/>
                    </a:solidFill>
                  </a:tcPr>
                </a:tc>
              </a:tr>
              <a:tr h="233994">
                <a:tc gridSpan="7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0" dirty="0">
                          <a:latin typeface="Arial"/>
                          <a:ea typeface="Times New Roman"/>
                          <a:cs typeface="Arial"/>
                        </a:rPr>
                        <a:t>Source: Intersect360 Research, 2012</a:t>
                      </a:r>
                      <a:endParaRPr lang="en-US" sz="1400" spc="-25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3598" marR="9359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Configuration</a:t>
            </a:r>
            <a:endParaRPr lang="en-US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6771287" cy="427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Accelerators (Mostly NVIDIA GPUs)</a:t>
            </a:r>
            <a:endParaRPr lang="en-US" dirty="0"/>
          </a:p>
        </p:txBody>
      </p:sp>
      <p:pic>
        <p:nvPicPr>
          <p:cNvPr id="50178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253" y="1773382"/>
            <a:ext cx="5315445" cy="404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Architecture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consumption</a:t>
            </a:r>
          </a:p>
          <a:p>
            <a:r>
              <a:rPr lang="en-US" dirty="0" smtClean="0"/>
              <a:t>Cost of memory</a:t>
            </a:r>
          </a:p>
          <a:p>
            <a:r>
              <a:rPr lang="en-US" dirty="0" smtClean="0"/>
              <a:t>New models of parallelization</a:t>
            </a:r>
          </a:p>
          <a:p>
            <a:r>
              <a:rPr lang="en-US" dirty="0" smtClean="0"/>
              <a:t>Languages and programming models</a:t>
            </a:r>
          </a:p>
          <a:p>
            <a:r>
              <a:rPr lang="en-US" dirty="0" smtClean="0"/>
              <a:t>System efficiency</a:t>
            </a:r>
          </a:p>
          <a:p>
            <a:r>
              <a:rPr lang="en-US" dirty="0" smtClean="0"/>
              <a:t>Personnel for administration, optimization, programming services, etc.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Big Data Comes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“Big Data” is not a specific application type, but rather a trend – or even a collection of trends – spanning multiple application types</a:t>
            </a:r>
          </a:p>
          <a:p>
            <a:r>
              <a:rPr lang="en-US" dirty="0" smtClean="0"/>
              <a:t>Data growing in multiple ways:</a:t>
            </a:r>
          </a:p>
          <a:p>
            <a:pPr lvl="1"/>
            <a:r>
              <a:rPr lang="en-US" dirty="0" smtClean="0"/>
              <a:t>More data (volume of data)</a:t>
            </a:r>
          </a:p>
          <a:p>
            <a:pPr lvl="1"/>
            <a:r>
              <a:rPr lang="en-US" dirty="0" smtClean="0"/>
              <a:t>More types of data (variety of data)</a:t>
            </a:r>
          </a:p>
          <a:p>
            <a:pPr lvl="1"/>
            <a:r>
              <a:rPr lang="en-US" dirty="0" smtClean="0"/>
              <a:t>Faster ingest of data (velocity of data)</a:t>
            </a:r>
          </a:p>
          <a:p>
            <a:pPr lvl="1"/>
            <a:r>
              <a:rPr lang="en-US" dirty="0" smtClean="0"/>
              <a:t>More accessibility of data (internet, instrumentation, …)</a:t>
            </a:r>
          </a:p>
          <a:p>
            <a:r>
              <a:rPr lang="en-US" dirty="0" smtClean="0"/>
              <a:t>Data growth and availability exceeds organizational ability to make intelligent decisions based on it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aborcomm-1">
  <a:themeElements>
    <a:clrScheme name="Taborcomm-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aborcomm-1">
      <a:majorFont>
        <a:latin typeface="HailstenHeavy"/>
        <a:ea typeface=""/>
        <a:cs typeface=""/>
      </a:majorFont>
      <a:minorFont>
        <a:latin typeface="Hailst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aborcomm-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aborcomm-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orcomm-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orcomm-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orcomm-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orcomm-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aborcomm-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Settings\Isaac Lopez\Application Data\Microsoft\Templates\Taborcomm-1.pot</Template>
  <TotalTime>26148</TotalTime>
  <Words>604</Words>
  <Application>Microsoft Office PowerPoint</Application>
  <PresentationFormat>On-screen Show 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Taborcomm-1</vt:lpstr>
      <vt:lpstr>HPC Trends</vt:lpstr>
      <vt:lpstr>Future-Looking Trends (Tuesday a.m.)</vt:lpstr>
      <vt:lpstr>From “HPC User Site Census Report”</vt:lpstr>
      <vt:lpstr>HPC System Architectures by Year</vt:lpstr>
      <vt:lpstr>Cores per Processor</vt:lpstr>
      <vt:lpstr>Memory Configuration</vt:lpstr>
      <vt:lpstr>Accelerators (Mostly NVIDIA GPUs)</vt:lpstr>
      <vt:lpstr>Challenges of Architecture Trends</vt:lpstr>
      <vt:lpstr>Where Big Data Comes From</vt:lpstr>
      <vt:lpstr>Different Types of Big Data</vt:lpstr>
      <vt:lpstr>Important Insights on Big Data</vt:lpstr>
      <vt:lpstr>Slide 12</vt:lpstr>
    </vt:vector>
  </TitlesOfParts>
  <Company>Noblemen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TABOR COMMUNICATIONS, INC. Providing solutions for the HPC and Grid Communities</dc:title>
  <dc:creator>Isaac Lopez</dc:creator>
  <cp:lastModifiedBy>Addison Snell</cp:lastModifiedBy>
  <cp:revision>250</cp:revision>
  <dcterms:created xsi:type="dcterms:W3CDTF">2006-11-07T20:02:19Z</dcterms:created>
  <dcterms:modified xsi:type="dcterms:W3CDTF">2013-01-29T07:40:57Z</dcterms:modified>
</cp:coreProperties>
</file>