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3" r:id="rId2"/>
    <p:sldMasterId id="2147483667" r:id="rId3"/>
  </p:sldMasterIdLst>
  <p:notesMasterIdLst>
    <p:notesMasterId r:id="rId15"/>
  </p:notesMasterIdLst>
  <p:handoutMasterIdLst>
    <p:handoutMasterId r:id="rId16"/>
  </p:handoutMasterIdLst>
  <p:sldIdLst>
    <p:sldId id="258" r:id="rId4"/>
    <p:sldId id="360" r:id="rId5"/>
    <p:sldId id="449" r:id="rId6"/>
    <p:sldId id="438" r:id="rId7"/>
    <p:sldId id="470" r:id="rId8"/>
    <p:sldId id="471" r:id="rId9"/>
    <p:sldId id="452" r:id="rId10"/>
    <p:sldId id="462" r:id="rId11"/>
    <p:sldId id="464" r:id="rId12"/>
    <p:sldId id="465" r:id="rId13"/>
    <p:sldId id="41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io Andreozzi" initials="" lastIdx="3" clrIdx="0"/>
  <p:cmAuthor id="1" name="Michel Dresche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68" autoAdjust="0"/>
    <p:restoredTop sz="95385" autoAdjust="0"/>
  </p:normalViewPr>
  <p:slideViewPr>
    <p:cSldViewPr>
      <p:cViewPr>
        <p:scale>
          <a:sx n="103" d="100"/>
          <a:sy n="103" d="100"/>
        </p:scale>
        <p:origin x="-216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commentAuthors" Target="commentAuthors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78439-F689-CE48-982D-C5786DF030B3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8EE30-BED1-C64A-9446-7E7CE865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309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C0BA9-8270-461C-BA30-E325EBD4642F}" type="datetimeFigureOut">
              <a:rPr lang="en-US"/>
              <a:pPr>
                <a:defRPr/>
              </a:pPr>
              <a:t>1/27/13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6FC97E-D4CA-4D5D-8F3D-BA3B2C598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693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2F30AF2-B3AC-4C0D-ACCB-2B4716911F41}" type="slidenum">
              <a:rPr lang="en-GB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61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61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61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61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61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61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61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615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61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20/09/2011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Business Models &amp; Sustainability – EGI TF Lyon - Sept 2011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8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20/09/2011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Business Models &amp; Sustainability – EGI TF Lyon - Sept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74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20/09/2011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Business Models &amp; Sustainability – EGI TF Lyon - Sept 2011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9E4-42E2-402A-B0B1-17451789F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59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20/09/2011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Business Models &amp; Sustainability – EGI TF Lyon - Sept 2011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9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21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22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3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27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9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30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20/09/2011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Business Models &amp; Sustainability – EGI TF Lyon - Sept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20/09/2011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Business Models &amp; Sustainability – EGI TF Lyon - Sept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20/09/2011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Business Models &amp; Sustainability – EGI TF Lyon - Sept 2011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20/09/2011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Business Models &amp; Sustainability – EGI TF Lyon - Sept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20/09/2011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Business Models &amp; Sustainability – EGI TF Lyon - Sept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theme" Target="../theme/theme2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4" Type="http://schemas.openxmlformats.org/officeDocument/2006/relationships/theme" Target="../theme/theme3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 userDrawn="1"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20/09/2011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Business Models &amp; Sustainability – EGI TF Lyon - Sept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20/09/2011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Business Models &amp; Sustainability – EGI TF Lyon - Sept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17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8" name="Group 12"/>
          <p:cNvGrpSpPr>
            <a:grpSpLocks/>
          </p:cNvGrpSpPr>
          <p:nvPr userDrawn="1"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9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0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3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24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20/09/2011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Business Models &amp; Sustainability – EGI TF Lyon - Sept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1680" y="1556792"/>
            <a:ext cx="7200800" cy="1368152"/>
          </a:xfrm>
        </p:spPr>
        <p:txBody>
          <a:bodyPr/>
          <a:lstStyle/>
          <a:p>
            <a:r>
              <a:rPr lang="en-GB" sz="4000" dirty="0" smtClean="0"/>
              <a:t> </a:t>
            </a:r>
            <a:br>
              <a:rPr lang="en-GB" sz="4000" dirty="0" smtClean="0"/>
            </a:br>
            <a:r>
              <a:rPr lang="en-GB" sz="4000" dirty="0" smtClean="0"/>
              <a:t>Classifying Scientific Disciplines for EGI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7744" y="3526160"/>
            <a:ext cx="5832648" cy="2207096"/>
          </a:xfrm>
        </p:spPr>
        <p:txBody>
          <a:bodyPr/>
          <a:lstStyle/>
          <a:p>
            <a:pPr eaLnBrk="1" hangingPunct="1"/>
            <a:r>
              <a:rPr lang="en-GB" dirty="0" smtClean="0"/>
              <a:t>Sy Holsinger</a:t>
            </a:r>
          </a:p>
          <a:p>
            <a:pPr eaLnBrk="1" hangingPunct="1"/>
            <a:r>
              <a:rPr lang="en-GB" sz="2800" dirty="0" smtClean="0"/>
              <a:t>Strategy and Policy Officer, EGI.eu</a:t>
            </a:r>
          </a:p>
          <a:p>
            <a:pPr eaLnBrk="1" hangingPunct="1"/>
            <a:r>
              <a:rPr lang="en-GB" sz="2800" dirty="0" smtClean="0"/>
              <a:t>Leader, SDC VT</a:t>
            </a:r>
          </a:p>
          <a:p>
            <a:pPr eaLnBrk="1" hangingPunct="1"/>
            <a:endParaRPr lang="en-GB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/>
            <a:r>
              <a:rPr lang="en-GB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sy.holsinger@egi.eu</a:t>
            </a: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76" name="Date Placeholder 4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20/09/2011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7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574633-1977-4342-8111-E3D962A32562}" type="slidenum">
              <a:rPr lang="fi-FI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 smtClean="0">
              <a:solidFill>
                <a:schemeClr val="bg1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Scientific Discipline Classification – Evolving EGI Workshop -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Jan 2013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dirty="0" smtClean="0"/>
              <a:t>Summary/Conclusions</a:t>
            </a:r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112568"/>
          </a:xfrm>
        </p:spPr>
        <p:txBody>
          <a:bodyPr/>
          <a:lstStyle/>
          <a:p>
            <a:pPr lvl="0"/>
            <a:r>
              <a:rPr lang="en-US" sz="2000" dirty="0" smtClean="0"/>
              <a:t>Identified there is an issue with the current way scientific disciplines are being classified and communicated across EGI</a:t>
            </a:r>
          </a:p>
          <a:p>
            <a:pPr lvl="0"/>
            <a:r>
              <a:rPr lang="en-US" sz="2000" dirty="0" smtClean="0"/>
              <a:t>Brought together a representative from each EGI Tool</a:t>
            </a:r>
          </a:p>
          <a:p>
            <a:pPr lvl="0"/>
            <a:r>
              <a:rPr lang="en-US" sz="2000" dirty="0" smtClean="0"/>
              <a:t>Engaged with NIL contacts for user community input</a:t>
            </a:r>
          </a:p>
          <a:p>
            <a:pPr lvl="0"/>
            <a:r>
              <a:rPr lang="en-US" sz="2000" dirty="0" smtClean="0"/>
              <a:t>Following a step wise process to ensure this activity will not need to be repeated in the future (at least in the medium-term)</a:t>
            </a:r>
          </a:p>
          <a:p>
            <a:pPr lvl="0"/>
            <a:r>
              <a:rPr lang="en-US" sz="2000" dirty="0" smtClean="0"/>
              <a:t>Complex issue that has been conducted by a number of organizations and governments with varying outputs</a:t>
            </a:r>
          </a:p>
          <a:p>
            <a:pPr lvl="1"/>
            <a:r>
              <a:rPr lang="en-US" sz="1800" dirty="0" smtClean="0"/>
              <a:t>Not to re-invent the wheel, but needs to accurately reflect the research community</a:t>
            </a:r>
          </a:p>
          <a:p>
            <a:r>
              <a:rPr lang="en-US" sz="2000" dirty="0" smtClean="0"/>
              <a:t>Ultimately, the result of the VT will unify the scientific disciplines making it easier to:</a:t>
            </a:r>
          </a:p>
          <a:p>
            <a:pPr lvl="1"/>
            <a:r>
              <a:rPr lang="en-US" sz="1800" dirty="0"/>
              <a:t>Accurately present usage statistics</a:t>
            </a:r>
          </a:p>
          <a:p>
            <a:pPr lvl="1"/>
            <a:r>
              <a:rPr lang="en-US" sz="1800" dirty="0"/>
              <a:t>Harmonize communication both internally and externally</a:t>
            </a:r>
          </a:p>
          <a:p>
            <a:pPr lvl="1"/>
            <a:r>
              <a:rPr lang="en-US" sz="1800" dirty="0"/>
              <a:t>Integrate and account for new communities in the future</a:t>
            </a:r>
          </a:p>
        </p:txBody>
      </p:sp>
      <p:sp>
        <p:nvSpPr>
          <p:cNvPr id="12292" name="Date Placeholder 7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20/09/2011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294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FEE19D-AC68-44E0-A9F3-793CC42538E7}" type="slidenum">
              <a:rPr 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Scientific Discipline Classification – Evolving EGI Workshop -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Jan 2013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511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24744"/>
            <a:ext cx="8075612" cy="1296144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 smtClean="0"/>
              <a:t>Thank you!</a:t>
            </a:r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</a:rPr>
              <a:t>sy.holsinger@egi.eu</a:t>
            </a:r>
            <a:endParaRPr lang="en-US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</a:rPr>
              <a:t>policy@egi.eu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20/09/2011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888" y="2276872"/>
            <a:ext cx="2265040" cy="2265040"/>
          </a:xfrm>
          <a:prstGeom prst="rect">
            <a:avLst/>
          </a:prstGeom>
        </p:spPr>
      </p:pic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Scientific Discipline Classification – Evolving EGI Workshop -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Jan 2013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62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dirty="0" smtClean="0"/>
              <a:t>Content</a:t>
            </a:r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>
          <a:xfrm>
            <a:off x="323528" y="1196752"/>
            <a:ext cx="8712968" cy="468052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GB" sz="2800" dirty="0" smtClean="0"/>
              <a:t>Context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GB" sz="2800" dirty="0" smtClean="0"/>
              <a:t>Virtual Team Overview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GB" sz="2800" dirty="0" smtClean="0"/>
              <a:t>EGI Uses and Public Classifications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GB" sz="2800" dirty="0" smtClean="0"/>
              <a:t>Open Issues/Actions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GB" sz="2800" dirty="0" smtClean="0"/>
              <a:t>Next steps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GB" sz="2800" dirty="0" smtClean="0"/>
              <a:t>Summary/Conclusions</a:t>
            </a:r>
          </a:p>
        </p:txBody>
      </p:sp>
      <p:sp>
        <p:nvSpPr>
          <p:cNvPr id="12292" name="Date Placeholder 7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20/09/2011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294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FEE19D-AC68-44E0-A9F3-793CC42538E7}" type="slidenum">
              <a:rPr 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Scientific Discipline Classification – Evolving EGI Workshop -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Jan 2013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438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Context</a:t>
            </a:r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>
          <a:xfrm>
            <a:off x="179512" y="1124744"/>
            <a:ext cx="8964488" cy="5184576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000" dirty="0"/>
              <a:t>EGI is a multidisciplinary e-Infrastructure where users belong to a variety of different scientific </a:t>
            </a:r>
            <a:r>
              <a:rPr lang="en-GB" sz="2000" dirty="0" smtClean="0"/>
              <a:t>disciplines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800" dirty="0" smtClean="0"/>
              <a:t>EGI </a:t>
            </a:r>
            <a:r>
              <a:rPr lang="en-GB" sz="1800" dirty="0"/>
              <a:t>needs to categorise these users by disciplines through a number tools (</a:t>
            </a:r>
            <a:r>
              <a:rPr lang="en-GB" sz="1800" dirty="0" smtClean="0"/>
              <a:t>e.g. </a:t>
            </a:r>
            <a:r>
              <a:rPr lang="en-GB" sz="1800" dirty="0"/>
              <a:t>AppDB, operations portal, training marketplace, CRM)</a:t>
            </a:r>
            <a:r>
              <a:rPr lang="en-GB" sz="1800" dirty="0" smtClean="0"/>
              <a:t>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000" dirty="0" smtClean="0"/>
              <a:t>Legacy </a:t>
            </a:r>
            <a:r>
              <a:rPr lang="en-GB" sz="2000" dirty="0"/>
              <a:t>classification </a:t>
            </a:r>
            <a:r>
              <a:rPr lang="en-GB" sz="2000" dirty="0" smtClean="0"/>
              <a:t>inherited </a:t>
            </a:r>
            <a:r>
              <a:rPr lang="en-GB" sz="2000" dirty="0"/>
              <a:t>from </a:t>
            </a:r>
            <a:r>
              <a:rPr lang="en-GB" sz="2000" dirty="0" smtClean="0"/>
              <a:t>EGEE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000" dirty="0" smtClean="0"/>
              <a:t>Different </a:t>
            </a:r>
            <a:r>
              <a:rPr lang="en-GB" sz="2000" dirty="0"/>
              <a:t>tools have adopted different </a:t>
            </a:r>
            <a:r>
              <a:rPr lang="en-GB" sz="2000" dirty="0" smtClean="0"/>
              <a:t>classifications</a:t>
            </a:r>
            <a:endParaRPr lang="en-GB" sz="2000" dirty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800" dirty="0"/>
              <a:t>N</a:t>
            </a:r>
            <a:r>
              <a:rPr lang="en-GB" sz="1800" dirty="0" smtClean="0"/>
              <a:t>eed </a:t>
            </a:r>
            <a:r>
              <a:rPr lang="en-GB" sz="1800" dirty="0"/>
              <a:t>to remove </a:t>
            </a:r>
            <a:r>
              <a:rPr lang="en-GB" sz="1800" dirty="0" smtClean="0"/>
              <a:t>the current </a:t>
            </a:r>
            <a:r>
              <a:rPr lang="en-GB" sz="1800" dirty="0"/>
              <a:t>inconsistencies and </a:t>
            </a:r>
            <a:r>
              <a:rPr lang="en-GB" sz="1800" dirty="0" smtClean="0"/>
              <a:t>inflexibility</a:t>
            </a:r>
            <a:endParaRPr lang="en-GB" sz="18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000" dirty="0" smtClean="0"/>
              <a:t>As </a:t>
            </a:r>
            <a:r>
              <a:rPr lang="en-GB" sz="2000" dirty="0"/>
              <a:t>EGI now operates within an open ICT ecosystem, it has become essential </a:t>
            </a:r>
            <a:r>
              <a:rPr lang="en-GB" sz="2000" dirty="0" smtClean="0"/>
              <a:t>to </a:t>
            </a:r>
            <a:r>
              <a:rPr lang="en-GB" sz="2000" dirty="0"/>
              <a:t>agree on a common, coherent classification that is not only consistent across all tools, but allows for smooth inclusion of future user communities as </a:t>
            </a:r>
            <a:r>
              <a:rPr lang="en-GB" sz="2000" dirty="0" smtClean="0"/>
              <a:t>well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000" dirty="0" smtClean="0"/>
              <a:t>The established </a:t>
            </a:r>
            <a:r>
              <a:rPr lang="en-GB" sz="2000" dirty="0"/>
              <a:t>VT is </a:t>
            </a:r>
            <a:r>
              <a:rPr lang="en-GB" sz="2000" dirty="0" smtClean="0"/>
              <a:t>an implementation of a recommendation from the Scientific Publications Repository VT adopted </a:t>
            </a:r>
            <a:r>
              <a:rPr lang="en-GB" sz="2000" dirty="0"/>
              <a:t>by the </a:t>
            </a:r>
            <a:r>
              <a:rPr lang="en-GB" sz="2000" dirty="0" smtClean="0"/>
              <a:t>Council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800" dirty="0" smtClean="0"/>
              <a:t>https</a:t>
            </a:r>
            <a:r>
              <a:rPr lang="en-GB" sz="1800" dirty="0"/>
              <a:t>://</a:t>
            </a:r>
            <a:r>
              <a:rPr lang="en-GB" sz="1800" dirty="0" err="1"/>
              <a:t>documents.egi.eu</a:t>
            </a:r>
            <a:r>
              <a:rPr lang="en-GB" sz="1800" dirty="0"/>
              <a:t>/document/1369</a:t>
            </a:r>
            <a:endParaRPr lang="en-GB" sz="1200" dirty="0"/>
          </a:p>
        </p:txBody>
      </p:sp>
      <p:sp>
        <p:nvSpPr>
          <p:cNvPr id="12292" name="Date Placeholder 7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20/09/2011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294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FEE19D-AC68-44E0-A9F3-793CC42538E7}" type="slidenum">
              <a:rPr 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Scientific Discipline Classification – Evolving EGI Workshop -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Jan 2013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59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dirty="0" smtClean="0"/>
              <a:t>Virtual Team Overview</a:t>
            </a:r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>
          <a:xfrm>
            <a:off x="107504" y="1124744"/>
            <a:ext cx="9036496" cy="3024336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800" dirty="0" smtClean="0"/>
              <a:t>Status: Started 12 Dec 2012 running until Feb 2013 (3 months)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800" dirty="0" smtClean="0"/>
              <a:t>Objectives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600" dirty="0"/>
              <a:t>Identify all possible uses of disciplines across EGI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600" dirty="0"/>
              <a:t>Define an aggregation of scientific disciplines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600" dirty="0"/>
              <a:t>Present the proposed list for comments and recommendation by VO Managers, tool operators and </a:t>
            </a:r>
            <a:r>
              <a:rPr lang="en-GB" sz="1600" dirty="0" smtClean="0"/>
              <a:t>NILs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800" dirty="0" smtClean="0"/>
              <a:t>Output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600" dirty="0"/>
              <a:t>A proposal for a new classification of scientific disciplines for EGI that is verified with the VO managers, EGI tools operators and </a:t>
            </a:r>
            <a:r>
              <a:rPr lang="en-GB" sz="1600" dirty="0" smtClean="0"/>
              <a:t>NILs, which </a:t>
            </a:r>
            <a:r>
              <a:rPr lang="en-GB" sz="1600" dirty="0"/>
              <a:t>is open for the inclusion of new communities in the future</a:t>
            </a:r>
            <a:r>
              <a:rPr lang="en-GB" sz="1600" dirty="0" smtClean="0"/>
              <a:t>.</a:t>
            </a:r>
            <a:endParaRPr lang="en-GB" sz="1600" dirty="0"/>
          </a:p>
        </p:txBody>
      </p:sp>
      <p:sp>
        <p:nvSpPr>
          <p:cNvPr id="12292" name="Date Placeholder 7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20/09/2011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294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FEE19D-AC68-44E0-A9F3-793CC42538E7}" type="slidenum">
              <a:rPr 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107504" y="4221088"/>
            <a:ext cx="4824536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800" dirty="0" smtClean="0"/>
              <a:t>Members</a:t>
            </a:r>
          </a:p>
          <a:p>
            <a:pPr marL="800100" lvl="3" indent="-342900">
              <a:spcBef>
                <a:spcPts val="300"/>
              </a:spcBef>
              <a:spcAft>
                <a:spcPts val="300"/>
              </a:spcAft>
            </a:pPr>
            <a:r>
              <a:rPr lang="en-GB" sz="1600" dirty="0" smtClean="0"/>
              <a:t>Sy Holsinger, EGI.eu / VT Leader</a:t>
            </a:r>
          </a:p>
          <a:p>
            <a:pPr marL="800100" lvl="3" indent="-342900">
              <a:spcBef>
                <a:spcPts val="300"/>
              </a:spcBef>
              <a:spcAft>
                <a:spcPts val="300"/>
              </a:spcAft>
            </a:pPr>
            <a:r>
              <a:rPr lang="en-GB" sz="1600" dirty="0" smtClean="0"/>
              <a:t>Sergio Andreozzi, EGI.eu</a:t>
            </a:r>
          </a:p>
          <a:p>
            <a:pPr marL="800100" lvl="3" indent="-342900">
              <a:spcBef>
                <a:spcPts val="300"/>
              </a:spcBef>
              <a:spcAft>
                <a:spcPts val="300"/>
              </a:spcAft>
            </a:pPr>
            <a:r>
              <a:rPr lang="en-GB" sz="1600" dirty="0" err="1" smtClean="0"/>
              <a:t>Gonçalo</a:t>
            </a:r>
            <a:r>
              <a:rPr lang="en-GB" sz="1600" dirty="0" smtClean="0"/>
              <a:t> Borges, CRM</a:t>
            </a:r>
          </a:p>
          <a:p>
            <a:pPr marL="800100" lvl="3" indent="-342900">
              <a:spcBef>
                <a:spcPts val="300"/>
              </a:spcBef>
              <a:spcAft>
                <a:spcPts val="300"/>
              </a:spcAft>
            </a:pPr>
            <a:r>
              <a:rPr lang="en-GB" sz="1600" dirty="0" err="1" smtClean="0"/>
              <a:t>Marios</a:t>
            </a:r>
            <a:r>
              <a:rPr lang="en-GB" sz="1600" dirty="0" smtClean="0"/>
              <a:t> </a:t>
            </a:r>
            <a:r>
              <a:rPr lang="en-GB" sz="1600" dirty="0" err="1" smtClean="0"/>
              <a:t>Chatziangelou</a:t>
            </a:r>
            <a:r>
              <a:rPr lang="en-GB" sz="1600" dirty="0" smtClean="0"/>
              <a:t>, AppDB</a:t>
            </a:r>
          </a:p>
          <a:p>
            <a:pPr marL="800100" lvl="3" indent="-342900">
              <a:spcBef>
                <a:spcPts val="300"/>
              </a:spcBef>
              <a:spcAft>
                <a:spcPts val="300"/>
              </a:spcAft>
            </a:pPr>
            <a:r>
              <a:rPr lang="en-GB" sz="1600" dirty="0" smtClean="0"/>
              <a:t>Claire Devereux, UK NIL /TMP</a:t>
            </a:r>
            <a:endParaRPr lang="en-GB" sz="1600" dirty="0"/>
          </a:p>
        </p:txBody>
      </p:sp>
      <p:sp>
        <p:nvSpPr>
          <p:cNvPr id="9" name="Content Placeholder 4"/>
          <p:cNvSpPr txBox="1">
            <a:spLocks/>
          </p:cNvSpPr>
          <p:nvPr/>
        </p:nvSpPr>
        <p:spPr bwMode="auto">
          <a:xfrm>
            <a:off x="4546458" y="4365104"/>
            <a:ext cx="4608512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3" indent="-342900">
              <a:spcBef>
                <a:spcPts val="100"/>
              </a:spcBef>
              <a:spcAft>
                <a:spcPts val="300"/>
              </a:spcAft>
            </a:pPr>
            <a:r>
              <a:rPr lang="en-GB" sz="1600" dirty="0" err="1" smtClean="0"/>
              <a:t>Iván</a:t>
            </a:r>
            <a:r>
              <a:rPr lang="en-GB" sz="1600" dirty="0" smtClean="0"/>
              <a:t> </a:t>
            </a:r>
            <a:r>
              <a:rPr lang="en-GB" sz="1600" dirty="0" err="1" smtClean="0"/>
              <a:t>Díaz</a:t>
            </a:r>
            <a:r>
              <a:rPr lang="en-GB" sz="1600" dirty="0" smtClean="0"/>
              <a:t>, Accounting Portal</a:t>
            </a:r>
          </a:p>
          <a:p>
            <a:pPr marL="800100" lvl="3" indent="-342900">
              <a:spcBef>
                <a:spcPts val="100"/>
              </a:spcBef>
              <a:spcAft>
                <a:spcPts val="300"/>
              </a:spcAft>
            </a:pPr>
            <a:r>
              <a:rPr lang="en-GB" sz="1600" dirty="0" err="1" smtClean="0"/>
              <a:t>Maciej</a:t>
            </a:r>
            <a:r>
              <a:rPr lang="en-GB" sz="1600" dirty="0" smtClean="0"/>
              <a:t> </a:t>
            </a:r>
            <a:r>
              <a:rPr lang="en-GB" sz="1600" dirty="0" err="1" smtClean="0"/>
              <a:t>Filocha</a:t>
            </a:r>
            <a:r>
              <a:rPr lang="en-GB" sz="1600" dirty="0" smtClean="0"/>
              <a:t>, PL NGI</a:t>
            </a:r>
          </a:p>
          <a:p>
            <a:pPr marL="800100" lvl="3" indent="-342900">
              <a:spcBef>
                <a:spcPts val="100"/>
              </a:spcBef>
              <a:spcAft>
                <a:spcPts val="300"/>
              </a:spcAft>
            </a:pPr>
            <a:r>
              <a:rPr lang="en-GB" sz="1600" dirty="0" smtClean="0"/>
              <a:t>Cyril </a:t>
            </a:r>
            <a:r>
              <a:rPr lang="en-GB" sz="1600" dirty="0" err="1" smtClean="0"/>
              <a:t>L'Orphelin</a:t>
            </a:r>
            <a:r>
              <a:rPr lang="en-GB" sz="1600" dirty="0" smtClean="0"/>
              <a:t>, Operations Portal</a:t>
            </a:r>
          </a:p>
          <a:p>
            <a:pPr marL="800100" lvl="3" indent="-342900">
              <a:spcBef>
                <a:spcPts val="100"/>
              </a:spcBef>
              <a:spcAft>
                <a:spcPts val="300"/>
              </a:spcAft>
            </a:pPr>
            <a:r>
              <a:rPr lang="en-GB" sz="1600" dirty="0" smtClean="0"/>
              <a:t>Geneviève </a:t>
            </a:r>
            <a:r>
              <a:rPr lang="en-GB" sz="1600" dirty="0" err="1" smtClean="0"/>
              <a:t>Romier</a:t>
            </a:r>
            <a:r>
              <a:rPr lang="en-GB" sz="1600" dirty="0" smtClean="0"/>
              <a:t>, FR NIL</a:t>
            </a:r>
          </a:p>
          <a:p>
            <a:pPr marL="800100" lvl="3" indent="-342900">
              <a:spcBef>
                <a:spcPts val="100"/>
              </a:spcBef>
              <a:spcAft>
                <a:spcPts val="300"/>
              </a:spcAft>
            </a:pPr>
            <a:r>
              <a:rPr lang="en-GB" sz="1600" dirty="0" smtClean="0"/>
              <a:t>Alvaro Simon, Accounting Portal</a:t>
            </a:r>
          </a:p>
          <a:p>
            <a:pPr marL="800100" lvl="3" indent="-342900">
              <a:spcBef>
                <a:spcPts val="100"/>
              </a:spcBef>
              <a:spcAft>
                <a:spcPts val="300"/>
              </a:spcAft>
            </a:pPr>
            <a:r>
              <a:rPr lang="en-GB" sz="1600" dirty="0" err="1" smtClean="0"/>
              <a:t>Jelena</a:t>
            </a:r>
            <a:r>
              <a:rPr lang="en-GB" sz="1600" dirty="0" smtClean="0"/>
              <a:t> </a:t>
            </a:r>
            <a:r>
              <a:rPr lang="en-GB" sz="1600" dirty="0" err="1" smtClean="0"/>
              <a:t>Tamulienė</a:t>
            </a:r>
            <a:r>
              <a:rPr lang="en-GB" sz="1600" dirty="0" smtClean="0"/>
              <a:t>, LT NIL</a:t>
            </a: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Scientific Discipline Classification – Evolving EGI Workshop -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Jan 2013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283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Uses of Disciplines in EGI</a:t>
            </a:r>
            <a:endParaRPr lang="en-GB" sz="3600" dirty="0" smtClean="0"/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>
          <a:xfrm>
            <a:off x="323528" y="1052736"/>
            <a:ext cx="8712968" cy="5184576"/>
          </a:xfrm>
        </p:spPr>
        <p:txBody>
          <a:bodyPr/>
          <a:lstStyle/>
          <a:p>
            <a:pPr>
              <a:spcBef>
                <a:spcPts val="100"/>
              </a:spcBef>
              <a:spcAft>
                <a:spcPts val="300"/>
              </a:spcAft>
            </a:pPr>
            <a:r>
              <a:rPr lang="en-GB" sz="2000" dirty="0" smtClean="0"/>
              <a:t>Uses across EGI </a:t>
            </a:r>
            <a:r>
              <a:rPr lang="en-GB" sz="1800" dirty="0" smtClean="0"/>
              <a:t>channels (38 total disciplines – varying in use)</a:t>
            </a:r>
          </a:p>
          <a:p>
            <a:pPr lvl="1">
              <a:spcBef>
                <a:spcPts val="100"/>
              </a:spcBef>
              <a:spcAft>
                <a:spcPts val="300"/>
              </a:spcAft>
            </a:pPr>
            <a:r>
              <a:rPr lang="en-GB" sz="1800" dirty="0" smtClean="0"/>
              <a:t>Only 3 the same </a:t>
            </a:r>
            <a:r>
              <a:rPr lang="en-GB" sz="1600" dirty="0" smtClean="0"/>
              <a:t>(9 + others</a:t>
            </a:r>
            <a:r>
              <a:rPr lang="en-GB" sz="1600" dirty="0"/>
              <a:t>)</a:t>
            </a:r>
            <a:endParaRPr lang="en-GB" sz="1600" dirty="0" smtClean="0"/>
          </a:p>
          <a:p>
            <a:pPr lvl="2">
              <a:spcBef>
                <a:spcPts val="100"/>
              </a:spcBef>
              <a:spcAft>
                <a:spcPts val="300"/>
              </a:spcAft>
            </a:pPr>
            <a:r>
              <a:rPr lang="en-GB" sz="1600" dirty="0" smtClean="0"/>
              <a:t>Operations Portal</a:t>
            </a:r>
          </a:p>
          <a:p>
            <a:pPr lvl="2">
              <a:spcBef>
                <a:spcPts val="100"/>
              </a:spcBef>
              <a:spcAft>
                <a:spcPts val="300"/>
              </a:spcAft>
            </a:pPr>
            <a:r>
              <a:rPr lang="en-GB" sz="1600" dirty="0" smtClean="0"/>
              <a:t>AppDB </a:t>
            </a:r>
            <a:r>
              <a:rPr lang="en-GB" sz="1400" dirty="0" smtClean="0"/>
              <a:t>(+300 sub-disciplines)</a:t>
            </a:r>
          </a:p>
          <a:p>
            <a:pPr lvl="2">
              <a:spcBef>
                <a:spcPts val="100"/>
              </a:spcBef>
              <a:spcAft>
                <a:spcPts val="300"/>
              </a:spcAft>
            </a:pPr>
            <a:r>
              <a:rPr lang="en-GB" sz="1600" dirty="0"/>
              <a:t>Compendium</a:t>
            </a:r>
          </a:p>
          <a:p>
            <a:pPr lvl="1">
              <a:spcBef>
                <a:spcPts val="100"/>
              </a:spcBef>
              <a:spcAft>
                <a:spcPts val="300"/>
              </a:spcAft>
            </a:pPr>
            <a:r>
              <a:rPr lang="en-GB" sz="1800" dirty="0" smtClean="0"/>
              <a:t>CRM (12 + other)</a:t>
            </a:r>
          </a:p>
          <a:p>
            <a:pPr lvl="1">
              <a:spcBef>
                <a:spcPts val="100"/>
              </a:spcBef>
              <a:spcAft>
                <a:spcPts val="300"/>
              </a:spcAft>
            </a:pPr>
            <a:r>
              <a:rPr lang="en-GB" sz="1800" dirty="0" smtClean="0"/>
              <a:t>EGI Presentations (13)</a:t>
            </a:r>
          </a:p>
          <a:p>
            <a:pPr lvl="1">
              <a:spcBef>
                <a:spcPts val="100"/>
              </a:spcBef>
              <a:spcAft>
                <a:spcPts val="300"/>
              </a:spcAft>
            </a:pPr>
            <a:r>
              <a:rPr lang="en-GB" sz="1800" dirty="0" smtClean="0"/>
              <a:t>EGI Strategic Plan (15)</a:t>
            </a:r>
          </a:p>
          <a:p>
            <a:pPr lvl="1">
              <a:spcBef>
                <a:spcPts val="100"/>
              </a:spcBef>
              <a:spcAft>
                <a:spcPts val="300"/>
              </a:spcAft>
            </a:pPr>
            <a:r>
              <a:rPr lang="en-GB" sz="1800" dirty="0" smtClean="0"/>
              <a:t>VRCs (5)</a:t>
            </a:r>
          </a:p>
          <a:p>
            <a:pPr lvl="1">
              <a:spcBef>
                <a:spcPts val="100"/>
              </a:spcBef>
              <a:spcAft>
                <a:spcPts val="300"/>
              </a:spcAft>
            </a:pPr>
            <a:r>
              <a:rPr lang="en-GB" sz="1800" dirty="0" smtClean="0"/>
              <a:t>Use Cases (6)</a:t>
            </a:r>
          </a:p>
          <a:p>
            <a:pPr marL="342900" lvl="2" indent="-342900">
              <a:spcBef>
                <a:spcPts val="100"/>
              </a:spcBef>
              <a:spcAft>
                <a:spcPts val="300"/>
              </a:spcAft>
            </a:pPr>
            <a:r>
              <a:rPr lang="en-GB" sz="2000" dirty="0"/>
              <a:t>Majority tools are very specific with many following into the “other” category (e.g. Operations Portal)</a:t>
            </a:r>
          </a:p>
          <a:p>
            <a:pPr marL="342900" lvl="2" indent="-342900">
              <a:spcBef>
                <a:spcPts val="100"/>
              </a:spcBef>
              <a:spcAft>
                <a:spcPts val="300"/>
              </a:spcAft>
            </a:pPr>
            <a:r>
              <a:rPr lang="en-GB" sz="2000" dirty="0"/>
              <a:t>Makes it </a:t>
            </a:r>
            <a:r>
              <a:rPr lang="en-GB" sz="2000" dirty="0" smtClean="0"/>
              <a:t>difficult to:</a:t>
            </a:r>
            <a:endParaRPr lang="en-GB" sz="2000" dirty="0"/>
          </a:p>
          <a:p>
            <a:pPr lvl="1">
              <a:spcBef>
                <a:spcPts val="100"/>
              </a:spcBef>
              <a:spcAft>
                <a:spcPts val="300"/>
              </a:spcAft>
            </a:pPr>
            <a:r>
              <a:rPr lang="en-GB" sz="1800" dirty="0" smtClean="0"/>
              <a:t>Understand </a:t>
            </a:r>
            <a:r>
              <a:rPr lang="en-GB" sz="1800" dirty="0"/>
              <a:t>where the actual users are coming from</a:t>
            </a:r>
          </a:p>
          <a:p>
            <a:pPr lvl="1">
              <a:spcBef>
                <a:spcPts val="100"/>
              </a:spcBef>
              <a:spcAft>
                <a:spcPts val="300"/>
              </a:spcAft>
            </a:pPr>
            <a:r>
              <a:rPr lang="en-GB" sz="1800" dirty="0"/>
              <a:t>Provide </a:t>
            </a:r>
            <a:r>
              <a:rPr lang="en-GB" sz="1800" dirty="0" smtClean="0"/>
              <a:t>consistent communication </a:t>
            </a:r>
            <a:r>
              <a:rPr lang="en-GB" sz="1800" dirty="0"/>
              <a:t>and accurate statistics</a:t>
            </a:r>
          </a:p>
          <a:p>
            <a:pPr lvl="1">
              <a:spcBef>
                <a:spcPts val="100"/>
              </a:spcBef>
              <a:spcAft>
                <a:spcPts val="300"/>
              </a:spcAft>
            </a:pPr>
            <a:r>
              <a:rPr lang="en-GB" sz="1800" dirty="0" smtClean="0"/>
              <a:t>Easily account/integrate new </a:t>
            </a:r>
            <a:r>
              <a:rPr lang="en-GB" sz="1800" dirty="0"/>
              <a:t>user </a:t>
            </a:r>
            <a:r>
              <a:rPr lang="en-GB" sz="1800" dirty="0" smtClean="0"/>
              <a:t>communities</a:t>
            </a:r>
            <a:endParaRPr lang="en-GB" sz="1800" dirty="0"/>
          </a:p>
        </p:txBody>
      </p:sp>
      <p:sp>
        <p:nvSpPr>
          <p:cNvPr id="12292" name="Date Placeholder 7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ts val="200"/>
              </a:spcBef>
              <a:spcAft>
                <a:spcPts val="200"/>
              </a:spcAft>
              <a:buFont typeface="Arial" pitchFamily="34" charset="0"/>
            </a:pPr>
            <a:r>
              <a:rPr lang="en-US" dirty="0" smtClean="0">
                <a:solidFill>
                  <a:schemeClr val="bg1"/>
                </a:solidFill>
              </a:rPr>
              <a:t>20/09/2011</a:t>
            </a:r>
            <a:endParaRPr lang="en-US" sz="1800" dirty="0"/>
          </a:p>
        </p:txBody>
      </p:sp>
      <p:sp>
        <p:nvSpPr>
          <p:cNvPr id="12294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FEE19D-AC68-44E0-A9F3-793CC42538E7}" type="slidenum">
              <a:rPr 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Scientific Discipline Classification – Evolving EGI Workshop -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Jan 2013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585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EGI </a:t>
            </a:r>
            <a:r>
              <a:rPr lang="en-GB" sz="3600" dirty="0" smtClean="0"/>
              <a:t>Discipline Usage </a:t>
            </a:r>
            <a:r>
              <a:rPr lang="en-GB" sz="3600" dirty="0" smtClean="0"/>
              <a:t>Stats</a:t>
            </a:r>
          </a:p>
        </p:txBody>
      </p:sp>
      <p:sp>
        <p:nvSpPr>
          <p:cNvPr id="12292" name="Date Placeholder 7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ts val="200"/>
              </a:spcBef>
              <a:spcAft>
                <a:spcPts val="200"/>
              </a:spcAft>
              <a:buFont typeface="Arial" pitchFamily="34" charset="0"/>
            </a:pPr>
            <a:r>
              <a:rPr lang="en-US" dirty="0" smtClean="0">
                <a:solidFill>
                  <a:schemeClr val="bg1"/>
                </a:solidFill>
              </a:rPr>
              <a:t>20/09/2011</a:t>
            </a:r>
            <a:endParaRPr lang="en-US" sz="1800" dirty="0"/>
          </a:p>
        </p:txBody>
      </p:sp>
      <p:sp>
        <p:nvSpPr>
          <p:cNvPr id="12294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FEE19D-AC68-44E0-A9F3-793CC42538E7}" type="slidenum">
              <a:rPr 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Scientific Discipline Classification – Evolving EGI Workshop -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Jan 2013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 descr="Screen Shot 2013-01-26 at 15.52.26 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52736"/>
            <a:ext cx="8352928" cy="5261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12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dirty="0" smtClean="0"/>
              <a:t>Public Classifications</a:t>
            </a:r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>
          <a:xfrm>
            <a:off x="323528" y="1124744"/>
            <a:ext cx="8640960" cy="5112568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400" dirty="0" smtClean="0"/>
              <a:t>12 Public Classifications Analysed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800" dirty="0" err="1"/>
              <a:t>EuroStat</a:t>
            </a:r>
            <a:endParaRPr lang="en-GB" sz="1800" dirty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800" dirty="0" err="1"/>
              <a:t>Cordis</a:t>
            </a:r>
            <a:endParaRPr lang="en-GB" sz="1800" dirty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800" dirty="0"/>
              <a:t>ESFRI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800" dirty="0" smtClean="0"/>
              <a:t>Wikipedia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800" dirty="0"/>
              <a:t>Google Scholar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800" dirty="0" err="1" smtClean="0"/>
              <a:t>SourceForge</a:t>
            </a:r>
            <a:r>
              <a:rPr lang="en-GB" sz="1800" dirty="0"/>
              <a:t>	</a:t>
            </a:r>
            <a:endParaRPr lang="en-GB" sz="2200" dirty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800" dirty="0" smtClean="0"/>
              <a:t>Organisation </a:t>
            </a:r>
            <a:r>
              <a:rPr lang="en-GB" sz="1800" dirty="0"/>
              <a:t>for Economic Co-operation and </a:t>
            </a:r>
            <a:r>
              <a:rPr lang="en-GB" sz="1800" dirty="0" smtClean="0"/>
              <a:t>Development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800" dirty="0" smtClean="0"/>
              <a:t>Dewey Decimal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800" dirty="0" smtClean="0"/>
              <a:t>Library of Congress	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800" dirty="0" smtClean="0"/>
              <a:t>Universal Decimal Classification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800" dirty="0" smtClean="0"/>
              <a:t>Australian Bureau of Statistics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800" dirty="0"/>
              <a:t>Dutch Basic </a:t>
            </a:r>
            <a:r>
              <a:rPr lang="en-GB" sz="1800" dirty="0" smtClean="0"/>
              <a:t>Classification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200" dirty="0" smtClean="0"/>
              <a:t>OECD currently best for providing a scaling level of detail </a:t>
            </a:r>
            <a:endParaRPr lang="en-GB" sz="2200" dirty="0"/>
          </a:p>
        </p:txBody>
      </p:sp>
      <p:sp>
        <p:nvSpPr>
          <p:cNvPr id="12292" name="Date Placeholder 7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20/09/2011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294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FEE19D-AC68-44E0-A9F3-793CC42538E7}" type="slidenum">
              <a:rPr 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Scientific Discipline Classification – Evolving EGI Workshop -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Jan 2013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49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dirty="0" smtClean="0"/>
              <a:t>Issues/Actions</a:t>
            </a:r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>
          <a:xfrm>
            <a:off x="323528" y="1052736"/>
            <a:ext cx="8820472" cy="5184576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400" dirty="0" smtClean="0"/>
              <a:t>3 Levels of detail being explored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2000" dirty="0"/>
              <a:t>Field of </a:t>
            </a:r>
            <a:r>
              <a:rPr lang="en-GB" sz="2000" dirty="0" smtClean="0"/>
              <a:t>Science </a:t>
            </a:r>
            <a:r>
              <a:rPr lang="en-GB" sz="1800" dirty="0" smtClean="0"/>
              <a:t>(e.g. natural, physical sciences)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2000" dirty="0" smtClean="0"/>
              <a:t>Functional </a:t>
            </a:r>
            <a:r>
              <a:rPr lang="en-GB" sz="1800" dirty="0" smtClean="0"/>
              <a:t>Field (e.g. Biological, Chemical, Earth sciences, Physics)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2000" dirty="0" smtClean="0"/>
              <a:t>Sub</a:t>
            </a:r>
            <a:r>
              <a:rPr lang="en-GB" sz="2000" dirty="0"/>
              <a:t>-Functional </a:t>
            </a:r>
            <a:r>
              <a:rPr lang="en-GB" sz="2000" dirty="0" smtClean="0"/>
              <a:t>Field </a:t>
            </a:r>
            <a:r>
              <a:rPr lang="en-GB" sz="1800" dirty="0" smtClean="0"/>
              <a:t>(e.g. Structural, Comp </a:t>
            </a:r>
            <a:r>
              <a:rPr lang="en-GB" sz="1800" dirty="0" err="1" smtClean="0"/>
              <a:t>Chem</a:t>
            </a:r>
            <a:r>
              <a:rPr lang="en-GB" sz="1800" dirty="0" smtClean="0"/>
              <a:t>, High-energy physics)</a:t>
            </a:r>
            <a:endParaRPr lang="en-GB" sz="1800" dirty="0"/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GB" sz="1800" dirty="0" smtClean="0"/>
              <a:t>Need to find a balance between all-encompassing and open/flexible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400" dirty="0" smtClean="0"/>
              <a:t>All tools can handle classification changes up to 2</a:t>
            </a:r>
            <a:r>
              <a:rPr lang="en-GB" sz="2400" baseline="30000" dirty="0" smtClean="0"/>
              <a:t>nd</a:t>
            </a:r>
            <a:r>
              <a:rPr lang="en-GB" sz="2400" dirty="0" smtClean="0"/>
              <a:t> level</a:t>
            </a:r>
            <a:endParaRPr lang="en-US" sz="1600" dirty="0" smtClean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/>
              <a:t>Key </a:t>
            </a:r>
            <a:r>
              <a:rPr lang="en-US" sz="2400" dirty="0"/>
              <a:t>issue is accurate mapping from old to </a:t>
            </a:r>
            <a:r>
              <a:rPr lang="en-US" sz="2400" dirty="0" smtClean="0"/>
              <a:t>new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/>
              <a:t>Users must be able to: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000" dirty="0" smtClean="0"/>
              <a:t>Select multiple disciplines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000" dirty="0" smtClean="0"/>
              <a:t>Select from any category level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/>
              <a:t>Changes made must be “silent”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000" dirty="0" smtClean="0"/>
              <a:t>e.g. not affect having affect on anyone other than the tool operator making the changes</a:t>
            </a:r>
          </a:p>
        </p:txBody>
      </p:sp>
      <p:sp>
        <p:nvSpPr>
          <p:cNvPr id="12292" name="Date Placeholder 7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20/09/2011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294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FEE19D-AC68-44E0-A9F3-793CC42538E7}" type="slidenum">
              <a:rPr 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Scientific Discipline Classification – Evolving EGI Workshop -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Jan 2013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463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dirty="0" smtClean="0"/>
              <a:t>Next Steps</a:t>
            </a:r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>
          <a:xfrm>
            <a:off x="323528" y="1124744"/>
            <a:ext cx="8640960" cy="5112568"/>
          </a:xfrm>
        </p:spPr>
        <p:txBody>
          <a:bodyPr/>
          <a:lstStyle/>
          <a:p>
            <a:pPr lvl="0"/>
            <a:r>
              <a:rPr lang="en-US" sz="2400" dirty="0" smtClean="0"/>
              <a:t>Members agree on Level 1 Classification</a:t>
            </a:r>
          </a:p>
          <a:p>
            <a:pPr lvl="1"/>
            <a:r>
              <a:rPr lang="en-US" sz="2000" dirty="0" smtClean="0"/>
              <a:t>Continue to analyze proposed level 2</a:t>
            </a:r>
          </a:p>
          <a:p>
            <a:pPr lvl="1"/>
            <a:r>
              <a:rPr lang="en-US" sz="2000" dirty="0" smtClean="0"/>
              <a:t>Integrate sub-disciplines into level 3</a:t>
            </a:r>
          </a:p>
          <a:p>
            <a:r>
              <a:rPr lang="en-US" sz="2400" dirty="0" smtClean="0"/>
              <a:t>Start mapping current uses to new classification</a:t>
            </a:r>
          </a:p>
          <a:p>
            <a:r>
              <a:rPr lang="en-US" sz="2400" dirty="0" smtClean="0"/>
              <a:t>Circulate draft version to NILs and VO managers for comments</a:t>
            </a:r>
          </a:p>
          <a:p>
            <a:r>
              <a:rPr lang="en-US" sz="2400" dirty="0" smtClean="0"/>
              <a:t>Revise classification as necessary</a:t>
            </a:r>
          </a:p>
          <a:p>
            <a:r>
              <a:rPr lang="en-US" sz="2400" dirty="0" smtClean="0"/>
              <a:t>Submit final report and proposal for EGI Mgt. approval</a:t>
            </a:r>
          </a:p>
          <a:p>
            <a:r>
              <a:rPr lang="en-US" sz="2400" dirty="0" smtClean="0"/>
              <a:t>Integrate changes and promote</a:t>
            </a:r>
          </a:p>
          <a:p>
            <a:endParaRPr lang="en-US" sz="2400" dirty="0" smtClean="0"/>
          </a:p>
          <a:p>
            <a:pPr lvl="1"/>
            <a:endParaRPr lang="en-US" sz="2000" dirty="0"/>
          </a:p>
        </p:txBody>
      </p:sp>
      <p:sp>
        <p:nvSpPr>
          <p:cNvPr id="12292" name="Date Placeholder 7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20/09/2011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294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FEE19D-AC68-44E0-A9F3-793CC42538E7}" type="slidenum">
              <a:rPr 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Scientific Discipline Classification – Evolving EGI Workshop -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Jan 2013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057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23289</TotalTime>
  <Words>953</Words>
  <Application>Microsoft Macintosh PowerPoint</Application>
  <PresentationFormat>On-screen Show (4:3)</PresentationFormat>
  <Paragraphs>158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EGI-InSPIRE 2</vt:lpstr>
      <vt:lpstr>EG-InSPIRE</vt:lpstr>
      <vt:lpstr>1_EG-InSPIRE</vt:lpstr>
      <vt:lpstr>  Classifying Scientific Disciplines for EGI</vt:lpstr>
      <vt:lpstr>Content</vt:lpstr>
      <vt:lpstr>Context</vt:lpstr>
      <vt:lpstr>Virtual Team Overview</vt:lpstr>
      <vt:lpstr>Uses of Disciplines in EGI</vt:lpstr>
      <vt:lpstr>EGI Discipline Usage Stats</vt:lpstr>
      <vt:lpstr>Public Classifications</vt:lpstr>
      <vt:lpstr>Issues/Actions</vt:lpstr>
      <vt:lpstr>Next Steps</vt:lpstr>
      <vt:lpstr>Summary/Conclusions</vt:lpstr>
      <vt:lpstr>PowerPoint Presentation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Sy Holsinger</cp:lastModifiedBy>
  <cp:revision>347</cp:revision>
  <cp:lastPrinted>2011-07-29T13:02:55Z</cp:lastPrinted>
  <dcterms:created xsi:type="dcterms:W3CDTF">2010-09-03T12:01:03Z</dcterms:created>
  <dcterms:modified xsi:type="dcterms:W3CDTF">2013-01-27T19:55:41Z</dcterms:modified>
</cp:coreProperties>
</file>