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5" r:id="rId3"/>
    <p:sldId id="316" r:id="rId4"/>
    <p:sldId id="284" r:id="rId5"/>
    <p:sldId id="308" r:id="rId6"/>
    <p:sldId id="317" r:id="rId7"/>
    <p:sldId id="318" r:id="rId8"/>
    <p:sldId id="266" r:id="rId9"/>
    <p:sldId id="294" r:id="rId10"/>
    <p:sldId id="319" r:id="rId11"/>
    <p:sldId id="320" r:id="rId12"/>
    <p:sldId id="26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InterVideo\My%20Documents\temporary1_9_2003\proposal_fotis\deliverable_2_3\working_sheets\presentation_erg_amsterdam_helping_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/>
              <a:t>Median %</a:t>
            </a:r>
            <a:endParaRPr lang="en-US" dirty="0"/>
          </a:p>
        </c:rich>
      </c:tx>
      <c:layout>
        <c:manualLayout>
          <c:xMode val="edge"/>
          <c:yMode val="edge"/>
          <c:x val="0.46484965562948832"/>
          <c:y val="3.15315131063162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479189623507803"/>
          <c:y val="0.1445191993464052"/>
          <c:w val="0.43870913682277324"/>
          <c:h val="0.78064419934640528"/>
        </c:manualLayout>
      </c:layout>
      <c:pieChart>
        <c:varyColors val="1"/>
        <c:ser>
          <c:idx val="0"/>
          <c:order val="0"/>
          <c:tx>
            <c:strRef>
              <c:f>Presentation_info!$B$3</c:f>
              <c:strCache>
                <c:ptCount val="1"/>
                <c:pt idx="0">
                  <c:v>Median %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5125172176308538E-2"/>
                  <c:y val="-5.757557189542484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356921487603304E-2"/>
                  <c:y val="-6.69019607843137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0844811753903"/>
                  <c:y val="-2.70947712418300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314772727272727"/>
                  <c:y val="0.131741013071895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744536271808998"/>
                  <c:y val="-2.93737745098039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Presentation_info!$A$4:$A$11</c:f>
              <c:strCache>
                <c:ptCount val="8"/>
                <c:pt idx="0">
                  <c:v>Depreciation core</c:v>
                </c:pt>
                <c:pt idx="1">
                  <c:v>Depreciation storage</c:v>
                </c:pt>
                <c:pt idx="2">
                  <c:v>Depreciation other</c:v>
                </c:pt>
                <c:pt idx="3">
                  <c:v>Software </c:v>
                </c:pt>
                <c:pt idx="4">
                  <c:v>Personnel</c:v>
                </c:pt>
                <c:pt idx="5">
                  <c:v>Premises cost</c:v>
                </c:pt>
                <c:pt idx="6">
                  <c:v>Electricity cost</c:v>
                </c:pt>
                <c:pt idx="7">
                  <c:v>Other cost</c:v>
                </c:pt>
              </c:strCache>
            </c:strRef>
          </c:cat>
          <c:val>
            <c:numRef>
              <c:f>Presentation_info!$B$4:$B$11</c:f>
              <c:numCache>
                <c:formatCode>0%</c:formatCode>
                <c:ptCount val="8"/>
                <c:pt idx="0">
                  <c:v>0.21210000000000001</c:v>
                </c:pt>
                <c:pt idx="1">
                  <c:v>1.7899999999999999E-2</c:v>
                </c:pt>
                <c:pt idx="2">
                  <c:v>7.8199999999999992E-2</c:v>
                </c:pt>
                <c:pt idx="3">
                  <c:v>1.72E-2</c:v>
                </c:pt>
                <c:pt idx="4">
                  <c:v>0.49830000000000002</c:v>
                </c:pt>
                <c:pt idx="5">
                  <c:v>2.5600000000000001E-2</c:v>
                </c:pt>
                <c:pt idx="6">
                  <c:v>0.1507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B721-0AEF-475F-B660-802907F5A455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0F4DE-2DAE-418B-81C3-BD687A791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9" y="13802"/>
            <a:ext cx="1899285" cy="168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6069013" y="590550"/>
            <a:ext cx="2643187" cy="504825"/>
            <a:chOff x="3798" y="391"/>
            <a:chExt cx="1665" cy="318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8" y="48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391"/>
              <a:ext cx="4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396"/>
              <a:ext cx="4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38450" y="6356350"/>
            <a:ext cx="34512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DFAB-55D4-4014-84A9-7D2ABB54DA5F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186D-6E69-47B6-B80A-DECB1222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7C0F-103D-4FF3-AD8B-95680C1FC037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254B-B209-48E8-B0E9-711A86E9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6" y="3566"/>
            <a:ext cx="13271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882" y="274638"/>
            <a:ext cx="7132917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978EBC-1C73-408E-A102-3C6B852B3A4A}" type="datetime1">
              <a:rPr lang="en-GB" smtClean="0"/>
              <a:t>29/01/2013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213" y="6356350"/>
            <a:ext cx="3384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e-FISCAL Final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DF5F-B529-4271-A86D-D07D30D3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21C3-B815-4969-A34D-3CE127CF7D8E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34BD-FC3F-4959-9503-E2C8D4A9C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6E44-FF51-4B40-AB7E-5E8461EE2DA6}" type="datetime1">
              <a:rPr lang="en-GB" smtClean="0"/>
              <a:t>29/01/2013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82E0-2D48-4320-BA5C-1FB23511B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D418-1776-4203-B683-7E2171F6E7C2}" type="datetime1">
              <a:rPr lang="en-GB" smtClean="0"/>
              <a:t>29/01/2013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0BA5-C1CB-4B4C-99D7-63EC3575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5F0A-4C44-44AF-AD68-B4F1A0F6B73F}" type="datetime1">
              <a:rPr lang="en-GB" smtClean="0"/>
              <a:t>29/01/2013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2270-494C-4420-8069-A0E455F2D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0297-4FEC-4816-A8B4-B0DB91AA5BBD}" type="datetime1">
              <a:rPr lang="en-GB" smtClean="0"/>
              <a:t>29/01/2013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C376-B3B5-4168-9742-814F3CCB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CEBA-CD53-4C19-BFA1-2A3F05BDB83D}" type="datetime1">
              <a:rPr lang="en-GB" smtClean="0"/>
              <a:t>29/01/2013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8745-EAC0-475F-8B50-3C0EA875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3748-8848-4264-8734-661944972FC7}" type="datetime1">
              <a:rPr lang="en-GB" smtClean="0"/>
              <a:t>29/01/2013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D9DF-44EC-4F00-A39F-FEC7ACCE4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rgbClr val="3D4AB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F960A-43EB-4E29-8F0E-B529226D4816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0B61E-DC64-42E9-88A2-E72A1C83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1.sld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fiscal.e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efisca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fiscal.eu/too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o.egi.eu/EGI-Compendium-2011" TargetMode="External"/><Relationship Id="rId2" Type="http://schemas.openxmlformats.org/officeDocument/2006/relationships/hyperlink" Target="linkd.in/VqEth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3568" y="1636639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e-FISCAL Final </a:t>
            </a:r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Workshop Panel </a:t>
            </a:r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/>
            </a:r>
            <a:br>
              <a:rPr lang="en-US" sz="2000" b="1" dirty="0" smtClean="0">
                <a:latin typeface="Verdana" pitchFamily="34" charset="0"/>
                <a:ea typeface="MS PGothic" pitchFamily="34" charset="-128"/>
              </a:rPr>
            </a:br>
            <a:r>
              <a:rPr lang="en-GB" sz="2000" b="1" dirty="0" smtClean="0">
                <a:latin typeface="Verdana" pitchFamily="34" charset="0"/>
                <a:ea typeface="MS PGothic" pitchFamily="34" charset="-128"/>
              </a:rPr>
              <a:t>Amsterdam, </a:t>
            </a:r>
            <a:r>
              <a:rPr lang="en-GB" sz="2000" b="1" dirty="0" smtClean="0">
                <a:latin typeface="Verdana" pitchFamily="34" charset="0"/>
                <a:ea typeface="MS PGothic" pitchFamily="34" charset="-128"/>
              </a:rPr>
              <a:t>29 </a:t>
            </a:r>
            <a:r>
              <a:rPr lang="en-GB" sz="2000" b="1" dirty="0" smtClean="0">
                <a:latin typeface="Verdana" pitchFamily="34" charset="0"/>
                <a:ea typeface="MS PGothic" pitchFamily="34" charset="-128"/>
              </a:rPr>
              <a:t>January 2013</a:t>
            </a:r>
            <a:endParaRPr lang="en-US" sz="2400" b="1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66651" y="3106664"/>
            <a:ext cx="8352928" cy="2112962"/>
          </a:xfrm>
        </p:spPr>
        <p:txBody>
          <a:bodyPr/>
          <a:lstStyle/>
          <a:p>
            <a:pPr eaLnBrk="1" hangingPunct="1"/>
            <a:r>
              <a:rPr lang="en-US" sz="2900" dirty="0">
                <a:solidFill>
                  <a:schemeClr val="tx1"/>
                </a:solidFill>
                <a:latin typeface="Arial" pitchFamily="34" charset="0"/>
              </a:rPr>
              <a:t>e-FISCAL: Sustainability and Business models - Lessons Learned and Way Forward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Fotis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</a:rPr>
              <a:t>Karagiannis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Athens University of Economics and Business-Research Center  (AUEB-RC)</a:t>
            </a:r>
          </a:p>
          <a:p>
            <a:pPr eaLnBrk="1" hangingPunct="1"/>
            <a:endParaRPr lang="en-US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33256"/>
            <a:ext cx="86391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78EBC-1C73-408E-A102-3C6B852B3A4A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7" y="4869160"/>
            <a:ext cx="4249723" cy="1212113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05714"/>
              </p:ext>
            </p:extLst>
          </p:nvPr>
        </p:nvGraphicFramePr>
        <p:xfrm>
          <a:off x="5580112" y="4460931"/>
          <a:ext cx="2592288" cy="192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Slide" r:id="rId4" imgW="2648683" imgH="1985813" progId="PowerPoint.Slide.12">
                  <p:embed/>
                </p:oleObj>
              </mc:Choice>
              <mc:Fallback>
                <p:oleObj name="Slide" r:id="rId4" imgW="2648683" imgH="198581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460931"/>
                        <a:ext cx="2592288" cy="1923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199" y="155531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utilization </a:t>
            </a:r>
            <a:r>
              <a:rPr lang="en-US" dirty="0" smtClean="0"/>
              <a:t>key </a:t>
            </a:r>
            <a:r>
              <a:rPr lang="en-US" dirty="0"/>
              <a:t>to </a:t>
            </a:r>
            <a:r>
              <a:rPr lang="en-US" dirty="0" smtClean="0"/>
              <a:t>maintain </a:t>
            </a:r>
            <a:r>
              <a:rPr lang="en-US" dirty="0"/>
              <a:t>economic </a:t>
            </a:r>
            <a:r>
              <a:rPr lang="en-US" dirty="0" smtClean="0"/>
              <a:t>efficiency</a:t>
            </a:r>
            <a:endParaRPr lang="en-US" dirty="0"/>
          </a:p>
          <a:p>
            <a:r>
              <a:rPr lang="en-US" dirty="0"/>
              <a:t>A broker role is essential to facilitate demand meeting the right suppliers</a:t>
            </a:r>
          </a:p>
          <a:p>
            <a:r>
              <a:rPr lang="en-US" dirty="0" smtClean="0"/>
              <a:t>Need to evolve funding streams and new pricing models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384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 is…open!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 dirty="0" smtClean="0"/>
              <a:t>Probably a mix of several e-infrastructure service components</a:t>
            </a:r>
          </a:p>
          <a:p>
            <a:pPr lvl="1"/>
            <a:r>
              <a:rPr lang="en-US" sz="2400" dirty="0" smtClean="0"/>
              <a:t>In-house HPC/HTC, Hybrid clouds: In-house Cloud+ Commercial HTC/HPC clouds, networking, data,…   </a:t>
            </a:r>
          </a:p>
          <a:p>
            <a:pPr lvl="1"/>
            <a:r>
              <a:rPr lang="en-US" sz="2400" dirty="0" smtClean="0"/>
              <a:t>Service-Oriented e-Infrastructure (SOI) to provide e-Science as a Service….</a:t>
            </a:r>
          </a:p>
          <a:p>
            <a:r>
              <a:rPr lang="en-US" sz="2800" dirty="0" smtClean="0"/>
              <a:t>Efficient integration will be key for researchers accessing one-stop-shop services by 2020</a:t>
            </a:r>
          </a:p>
          <a:p>
            <a:pPr lvl="1"/>
            <a:r>
              <a:rPr lang="en-US" sz="2400" dirty="0" smtClean="0"/>
              <a:t>Again broker role important!</a:t>
            </a:r>
          </a:p>
          <a:p>
            <a:pPr lvl="1"/>
            <a:r>
              <a:rPr lang="en-US" sz="2400" dirty="0" smtClean="0"/>
              <a:t>Again need </a:t>
            </a:r>
            <a:r>
              <a:rPr lang="en-US" sz="2400" dirty="0"/>
              <a:t>to evolve funding streams and </a:t>
            </a:r>
            <a:r>
              <a:rPr lang="en-US" sz="2400" dirty="0" smtClean="0"/>
              <a:t>pricing models!</a:t>
            </a:r>
            <a:endParaRPr lang="el-GR" sz="2400" dirty="0"/>
          </a:p>
          <a:p>
            <a:pPr lvl="1"/>
            <a:endParaRPr lang="en-US" sz="2400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78EBC-1C73-408E-A102-3C6B852B3A4A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e-FISCAL Final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7631112" cy="494188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sz="2800" smtClean="0"/>
              <a:t>All material to be available in </a:t>
            </a:r>
            <a:r>
              <a:rPr lang="en-GB" sz="2800" smtClean="0">
                <a:hlinkClick r:id="rId2"/>
              </a:rPr>
              <a:t>www.efiscal.eu</a:t>
            </a:r>
            <a:r>
              <a:rPr lang="en-GB" sz="2800" smtClean="0"/>
              <a:t> </a:t>
            </a:r>
            <a:endParaRPr lang="en-US" sz="280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en-US" sz="2400" smtClean="0"/>
              <a:t>e-mail us at </a:t>
            </a:r>
            <a:r>
              <a:rPr lang="en-US" sz="2400" smtClean="0">
                <a:hlinkClick r:id="rId3"/>
              </a:rPr>
              <a:t>info @ efiscal.eu</a:t>
            </a:r>
            <a:r>
              <a:rPr lang="en-US" sz="2400" smtClean="0"/>
              <a:t> to and keep up with the project (update list)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536192E4-2F4D-4831-BC9A-C2F58BF64482}" type="slidenum">
              <a:rPr lang="en-GB" sz="1400"/>
              <a:pPr eaLnBrk="1" hangingPunct="1">
                <a:defRPr/>
              </a:pPr>
              <a:t>12</a:t>
            </a:fld>
            <a:endParaRPr lang="en-GB" sz="1400"/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MS PGothic" pitchFamily="34" charset="-128"/>
              </a:rPr>
              <a:t>              Thanks! </a:t>
            </a:r>
          </a:p>
        </p:txBody>
      </p:sp>
      <p:sp>
        <p:nvSpPr>
          <p:cNvPr id="15366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DBA36BD-A4DA-4382-AEDF-EAB38AF6F567}" type="datetime1">
              <a:rPr lang="en-GB" sz="1400" smtClean="0"/>
              <a:t>29/01/2013</a:t>
            </a:fld>
            <a:endParaRPr lang="en-GB" sz="1400"/>
          </a:p>
        </p:txBody>
      </p:sp>
      <p:sp>
        <p:nvSpPr>
          <p:cNvPr id="1536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/>
          </a:p>
        </p:txBody>
      </p:sp>
      <p:pic>
        <p:nvPicPr>
          <p:cNvPr id="26632" name="Picture 1" descr="2D version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4894263"/>
            <a:ext cx="13509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3" name="Group 14"/>
          <p:cNvGrpSpPr>
            <a:grpSpLocks/>
          </p:cNvGrpSpPr>
          <p:nvPr/>
        </p:nvGrpSpPr>
        <p:grpSpPr bwMode="auto">
          <a:xfrm>
            <a:off x="6321425" y="482600"/>
            <a:ext cx="2643188" cy="504825"/>
            <a:chOff x="3798" y="391"/>
            <a:chExt cx="1665" cy="318"/>
          </a:xfrm>
        </p:grpSpPr>
        <p:pic>
          <p:nvPicPr>
            <p:cNvPr id="26635" name="Picture 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8" y="48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391"/>
              <a:ext cx="4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396"/>
              <a:ext cx="4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4" name="Rectangle 2"/>
          <p:cNvSpPr>
            <a:spLocks noChangeArrowheads="1"/>
          </p:cNvSpPr>
          <p:nvPr/>
        </p:nvSpPr>
        <p:spPr bwMode="auto">
          <a:xfrm>
            <a:off x="2973388" y="3098800"/>
            <a:ext cx="48990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Project acronym: </a:t>
            </a:r>
            <a:r>
              <a:rPr lang="en-US">
                <a:latin typeface="Verdana" pitchFamily="34" charset="0"/>
                <a:ea typeface="MS PGothic" pitchFamily="34" charset="-128"/>
              </a:rPr>
              <a:t>e-FISCAL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Contract n°: </a:t>
            </a:r>
            <a:r>
              <a:rPr lang="en-US">
                <a:latin typeface="Verdana" pitchFamily="34" charset="0"/>
                <a:ea typeface="MS PGothic" pitchFamily="34" charset="-128"/>
              </a:rPr>
              <a:t>RI-283449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Project type: </a:t>
            </a:r>
            <a:r>
              <a:rPr lang="en-US">
                <a:latin typeface="Verdana" pitchFamily="34" charset="0"/>
                <a:ea typeface="MS PGothic" pitchFamily="34" charset="-128"/>
              </a:rPr>
              <a:t>CSA-SA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Start date: </a:t>
            </a:r>
            <a:r>
              <a:rPr lang="en-US">
                <a:latin typeface="Verdana" pitchFamily="34" charset="0"/>
                <a:ea typeface="MS PGothic" pitchFamily="34" charset="-128"/>
              </a:rPr>
              <a:t>01/08/2011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Duration: </a:t>
            </a:r>
            <a:r>
              <a:rPr lang="en-US">
                <a:latin typeface="Verdana" pitchFamily="34" charset="0"/>
                <a:ea typeface="MS PGothic" pitchFamily="34" charset="-128"/>
              </a:rPr>
              <a:t>18 months (end 31/1/2013)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Total budget:</a:t>
            </a:r>
            <a:r>
              <a:rPr lang="en-US">
                <a:latin typeface="Verdana" pitchFamily="34" charset="0"/>
                <a:ea typeface="MS PGothic" pitchFamily="34" charset="-128"/>
              </a:rPr>
              <a:t> 392.523 €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Funding from the EC: </a:t>
            </a:r>
            <a:r>
              <a:rPr lang="en-US">
                <a:latin typeface="Verdana" pitchFamily="34" charset="0"/>
                <a:ea typeface="MS PGothic" pitchFamily="34" charset="-128"/>
              </a:rPr>
              <a:t>349 999 €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Total funded effort in PMs: </a:t>
            </a:r>
            <a:r>
              <a:rPr lang="en-US">
                <a:latin typeface="Verdana" pitchFamily="34" charset="0"/>
                <a:ea typeface="MS PGothic" pitchFamily="34" charset="-128"/>
              </a:rPr>
              <a:t>33.75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Web site: </a:t>
            </a:r>
            <a:r>
              <a:rPr lang="en-US" u="sng">
                <a:latin typeface="Verdana" pitchFamily="34" charset="0"/>
                <a:ea typeface="MS PGothic" pitchFamily="34" charset="-128"/>
                <a:hlinkClick r:id="rId2"/>
              </a:rPr>
              <a:t>www.efiscal.eu</a:t>
            </a:r>
            <a:endParaRPr lang="en-US"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outputs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0520" y="1376590"/>
            <a:ext cx="8424167" cy="4979760"/>
          </a:xfrm>
        </p:spPr>
        <p:txBody>
          <a:bodyPr/>
          <a:lstStyle/>
          <a:p>
            <a:r>
              <a:rPr lang="en-US" sz="2800" dirty="0" smtClean="0"/>
              <a:t>Pioneer costing federated computing </a:t>
            </a:r>
            <a:r>
              <a:rPr lang="en-US" sz="2800" dirty="0"/>
              <a:t>e-Infrastructures </a:t>
            </a:r>
            <a:endParaRPr lang="en-US" sz="28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a highly distributed-heterogeneous environment!</a:t>
            </a:r>
          </a:p>
          <a:p>
            <a:r>
              <a:rPr lang="en-US" sz="2800" dirty="0" smtClean="0"/>
              <a:t>Estimation </a:t>
            </a:r>
            <a:r>
              <a:rPr lang="en-US" sz="2800" dirty="0" smtClean="0"/>
              <a:t>of several metrics </a:t>
            </a:r>
          </a:p>
          <a:p>
            <a:pPr lvl="1"/>
            <a:r>
              <a:rPr lang="en-GB" sz="2400" dirty="0" smtClean="0"/>
              <a:t>€</a:t>
            </a:r>
            <a:r>
              <a:rPr lang="en-GB" sz="2400" b="1" dirty="0" smtClean="0"/>
              <a:t> </a:t>
            </a:r>
            <a:r>
              <a:rPr lang="en-GB" sz="2400" dirty="0" smtClean="0"/>
              <a:t>per </a:t>
            </a:r>
            <a:r>
              <a:rPr lang="en-US" sz="2400" dirty="0" smtClean="0"/>
              <a:t>core hour, CAPEX/OPEX ratio, depreciation rates, cost distribution, electricity/PUE, …</a:t>
            </a:r>
          </a:p>
          <a:p>
            <a:r>
              <a:rPr lang="en-US" sz="2800" dirty="0" smtClean="0"/>
              <a:t>Comparisons </a:t>
            </a:r>
            <a:r>
              <a:rPr lang="en-US" sz="2800" dirty="0" smtClean="0"/>
              <a:t>with </a:t>
            </a:r>
            <a:r>
              <a:rPr lang="en-US" sz="2800" dirty="0" smtClean="0"/>
              <a:t>Clouds – Amazon EC2</a:t>
            </a:r>
            <a:endParaRPr lang="en-US" sz="2800" dirty="0" smtClean="0"/>
          </a:p>
          <a:p>
            <a:r>
              <a:rPr lang="en-US" sz="2800" dirty="0" smtClean="0"/>
              <a:t>State-of-the-art review </a:t>
            </a:r>
            <a:r>
              <a:rPr lang="en-US" sz="2400" dirty="0" smtClean="0"/>
              <a:t>(46 articles)</a:t>
            </a:r>
            <a:endParaRPr lang="en-US" sz="2800" dirty="0" smtClean="0"/>
          </a:p>
          <a:p>
            <a:r>
              <a:rPr lang="en-US" sz="2800" dirty="0" smtClean="0"/>
              <a:t>Hybrid methodology - </a:t>
            </a:r>
            <a:r>
              <a:rPr lang="en-US" sz="2800" dirty="0" smtClean="0"/>
              <a:t>Cost </a:t>
            </a:r>
            <a:r>
              <a:rPr lang="en-US" sz="2800" dirty="0" smtClean="0"/>
              <a:t>structures</a:t>
            </a:r>
          </a:p>
          <a:p>
            <a:pPr lvl="1"/>
            <a:r>
              <a:rPr lang="en-US" dirty="0"/>
              <a:t>Questionnaire: </a:t>
            </a:r>
            <a:r>
              <a:rPr lang="en-US" sz="2400" dirty="0"/>
              <a:t>28 high quality answers from 16 countries</a:t>
            </a:r>
            <a:endParaRPr lang="en-US" sz="2400" dirty="0" smtClean="0"/>
          </a:p>
          <a:p>
            <a:r>
              <a:rPr lang="en-US" sz="2800" dirty="0" smtClean="0"/>
              <a:t>Benchmarking efforts (HPC/HTC vs. Amazon EC2)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770E63-FDC2-4F68-9D72-4AABCC4A4032}" type="datetime1">
              <a:rPr lang="el-GR" sz="1400" smtClean="0">
                <a:latin typeface="Verdana" panose="020B060403050404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29/1/2013</a:t>
            </a:fld>
            <a:endParaRPr lang="en-US" sz="1400" smtClean="0">
              <a:latin typeface="Verdana" panose="020B0604030504040204" pitchFamily="34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latin typeface="Verdana" panose="020B0604030504040204" pitchFamily="34" charset="0"/>
              </a:rPr>
              <a:t>1st e-FISCAL review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604A1-E031-43E8-9524-D75044339076}" type="slidenum">
              <a:rPr lang="en-US" sz="1400">
                <a:latin typeface="Verdana" panose="020B0604030504040204" pitchFamily="34" charset="0"/>
              </a:rPr>
              <a:pPr eaLnBrk="1" hangingPunct="1"/>
              <a:t>2</a:t>
            </a:fld>
            <a:endParaRPr lang="en-US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outputs(2</a:t>
            </a:r>
            <a:r>
              <a:rPr lang="en-US" dirty="0" smtClean="0"/>
              <a:t>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4988" y="1412875"/>
            <a:ext cx="8229600" cy="4895850"/>
          </a:xfrm>
        </p:spPr>
        <p:txBody>
          <a:bodyPr/>
          <a:lstStyle/>
          <a:p>
            <a:r>
              <a:rPr lang="en-US" dirty="0" smtClean="0"/>
              <a:t>Appreciation of cost </a:t>
            </a:r>
            <a:r>
              <a:rPr lang="en-US" dirty="0" smtClean="0"/>
              <a:t>aspects: Nothing </a:t>
            </a:r>
            <a:r>
              <a:rPr lang="en-US" dirty="0" smtClean="0"/>
              <a:t>is free!</a:t>
            </a:r>
          </a:p>
          <a:p>
            <a:r>
              <a:rPr lang="en-US" dirty="0" smtClean="0"/>
              <a:t>Understanding of e-Infrastructure cost </a:t>
            </a:r>
            <a:r>
              <a:rPr lang="en-US" dirty="0" smtClean="0"/>
              <a:t>ranges</a:t>
            </a:r>
          </a:p>
          <a:p>
            <a:r>
              <a:rPr lang="en-US" dirty="0" smtClean="0"/>
              <a:t>Self-assessment </a:t>
            </a:r>
            <a:r>
              <a:rPr lang="en-US" dirty="0"/>
              <a:t>tools </a:t>
            </a:r>
            <a:r>
              <a:rPr lang="en-US" dirty="0" smtClean="0">
                <a:hlinkClick r:id="rId2"/>
              </a:rPr>
              <a:t>www.efiscal.eu/tools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Excel based</a:t>
            </a:r>
          </a:p>
          <a:p>
            <a:pPr lvl="1"/>
            <a:r>
              <a:rPr lang="en-US" dirty="0" smtClean="0"/>
              <a:t>On-line version </a:t>
            </a:r>
          </a:p>
          <a:p>
            <a:r>
              <a:rPr lang="en-US" dirty="0" smtClean="0"/>
              <a:t>4 </a:t>
            </a:r>
            <a:r>
              <a:rPr lang="en-US" dirty="0" smtClean="0"/>
              <a:t>e-FISCAL workshops </a:t>
            </a:r>
            <a:endParaRPr lang="en-US" dirty="0" smtClean="0"/>
          </a:p>
          <a:p>
            <a:pPr lvl="1"/>
            <a:r>
              <a:rPr lang="en-US" dirty="0" smtClean="0"/>
              <a:t>Lyon</a:t>
            </a:r>
            <a:r>
              <a:rPr lang="en-US" dirty="0" smtClean="0"/>
              <a:t>, </a:t>
            </a:r>
            <a:r>
              <a:rPr lang="en-US" dirty="0" smtClean="0"/>
              <a:t>Samos, Prague, </a:t>
            </a:r>
            <a:r>
              <a:rPr lang="en-US" dirty="0" err="1" smtClean="0"/>
              <a:t>Asterdam</a:t>
            </a:r>
            <a:endParaRPr lang="en-US" dirty="0" smtClean="0"/>
          </a:p>
          <a:p>
            <a:r>
              <a:rPr lang="en-US" dirty="0" smtClean="0"/>
              <a:t>e-FISCAL outreach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~50 </a:t>
            </a:r>
            <a:r>
              <a:rPr lang="en-US" dirty="0" smtClean="0"/>
              <a:t>financial and overall </a:t>
            </a:r>
            <a:r>
              <a:rPr lang="en-US" dirty="0" smtClean="0"/>
              <a:t>150 </a:t>
            </a:r>
            <a:r>
              <a:rPr lang="en-US" dirty="0" smtClean="0"/>
              <a:t>experts in </a:t>
            </a:r>
            <a:r>
              <a:rPr lang="en-US" dirty="0" smtClean="0"/>
              <a:t>~ a year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F4D907-5C32-4211-BF81-2668533E6653}" type="datetime1">
              <a:rPr lang="el-GR" sz="1400" smtClean="0">
                <a:latin typeface="Verdana" panose="020B060403050404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29/1/2013</a:t>
            </a:fld>
            <a:endParaRPr lang="en-US" sz="1400" smtClean="0">
              <a:latin typeface="Verdana" panose="020B0604030504040204" pitchFamily="34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latin typeface="Verdana" panose="020B0604030504040204" pitchFamily="34" charset="0"/>
              </a:rPr>
              <a:t>1st e-FISCAL review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02FF9D-A5F1-4938-8D96-B5F52A7C585A}" type="slidenum">
              <a:rPr lang="en-US" sz="1400">
                <a:latin typeface="Verdana" panose="020B0604030504040204" pitchFamily="34" charset="0"/>
              </a:rPr>
              <a:pPr eaLnBrk="1" hangingPunct="1"/>
              <a:t>3</a:t>
            </a:fld>
            <a:endParaRPr lang="en-US" sz="1400">
              <a:latin typeface="Verdana" panose="020B0604030504040204" pitchFamily="34" charset="0"/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69" y="3892578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In-house </a:t>
            </a:r>
            <a:r>
              <a:rPr lang="en-US" sz="2400" dirty="0"/>
              <a:t>HPC/HTC e-Infrastructures are cost-effective </a:t>
            </a:r>
            <a:endParaRPr lang="en-US" sz="2400" dirty="0" smtClean="0"/>
          </a:p>
          <a:p>
            <a:pPr lvl="1">
              <a:buFontTx/>
              <a:buChar char="-"/>
              <a:defRPr/>
            </a:pPr>
            <a:r>
              <a:rPr lang="en-US" sz="1800" dirty="0" smtClean="0"/>
              <a:t>With </a:t>
            </a:r>
            <a:r>
              <a:rPr lang="en-US" sz="1800" dirty="0" smtClean="0"/>
              <a:t>the high </a:t>
            </a:r>
            <a:r>
              <a:rPr lang="en-US" sz="1800" dirty="0" err="1" smtClean="0"/>
              <a:t>utilisation</a:t>
            </a:r>
            <a:r>
              <a:rPr lang="en-US" sz="1800" dirty="0" smtClean="0"/>
              <a:t> </a:t>
            </a:r>
            <a:r>
              <a:rPr lang="en-US" sz="1800" dirty="0" smtClean="0"/>
              <a:t>rates (75%) </a:t>
            </a:r>
            <a:r>
              <a:rPr lang="en-US" sz="1800" dirty="0"/>
              <a:t>&amp; depreciation </a:t>
            </a:r>
            <a:r>
              <a:rPr lang="en-US" sz="1800" dirty="0" smtClean="0"/>
              <a:t>rates (5 years)</a:t>
            </a:r>
          </a:p>
          <a:p>
            <a:pPr lvl="1">
              <a:buFontTx/>
              <a:buChar char="-"/>
              <a:defRPr/>
            </a:pPr>
            <a:r>
              <a:rPr lang="en-US" sz="1800" dirty="0"/>
              <a:t>Cost per core hour in € in 2011:      0,072  </a:t>
            </a:r>
            <a:r>
              <a:rPr lang="en-US" sz="1800" dirty="0" smtClean="0"/>
              <a:t>avg. -    0,031 median</a:t>
            </a:r>
            <a:endParaRPr lang="en-US" sz="1800" dirty="0"/>
          </a:p>
          <a:p>
            <a:pPr lvl="1">
              <a:buFontTx/>
              <a:buChar char="-"/>
              <a:defRPr/>
            </a:pPr>
            <a:r>
              <a:rPr lang="en-US" sz="1800" dirty="0" smtClean="0"/>
              <a:t>However </a:t>
            </a:r>
            <a:r>
              <a:rPr lang="en-US" sz="1800" dirty="0"/>
              <a:t>per application cost analysis is </a:t>
            </a:r>
            <a:r>
              <a:rPr lang="en-US" sz="1800" dirty="0" smtClean="0"/>
              <a:t>needed</a:t>
            </a: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Personnel ~50% of total costs; CAPEX/OPEX=30/70</a:t>
            </a:r>
            <a:r>
              <a:rPr lang="en-US" sz="2400" dirty="0" smtClean="0"/>
              <a:t>%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/>
              <a:t>Average salary ~50K, PUE~1,5</a:t>
            </a: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Larger sites have in general less </a:t>
            </a:r>
            <a:r>
              <a:rPr lang="en-US" sz="2400" dirty="0" smtClean="0"/>
              <a:t>FTEs/core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Small-scale benchmarking efforts between in-house HPC and Amazon Compute Cluster instance:</a:t>
            </a:r>
          </a:p>
          <a:p>
            <a:pPr lvl="1">
              <a:defRPr/>
            </a:pPr>
            <a:r>
              <a:rPr lang="en-US" sz="2000" dirty="0"/>
              <a:t>A ~40% performance </a:t>
            </a:r>
            <a:r>
              <a:rPr lang="en-US" sz="2000" dirty="0" smtClean="0"/>
              <a:t>degradation</a:t>
            </a: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Modest </a:t>
            </a:r>
            <a:r>
              <a:rPr lang="en-US" sz="2400" dirty="0"/>
              <a:t>size HPC </a:t>
            </a:r>
            <a:r>
              <a:rPr lang="en-US" sz="2400" dirty="0" err="1"/>
              <a:t>centres</a:t>
            </a:r>
            <a:r>
              <a:rPr lang="en-US" sz="2400" dirty="0"/>
              <a:t> similar to state-of-the-art HTC ones</a:t>
            </a:r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646B4-6D90-4DB7-82C0-B6A09A89D38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D484253-B694-4932-B87D-A37C9A26B651}" type="datetime1">
              <a:rPr lang="en-GB" sz="1400" smtClean="0"/>
              <a:t>29/01/2013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54163" y="44624"/>
            <a:ext cx="7132637" cy="1143000"/>
          </a:xfrm>
        </p:spPr>
        <p:txBody>
          <a:bodyPr/>
          <a:lstStyle/>
          <a:p>
            <a:r>
              <a:rPr lang="en-US" dirty="0" smtClean="0"/>
              <a:t>Costs breakdown </a:t>
            </a:r>
            <a:br>
              <a:rPr lang="en-US" dirty="0" smtClean="0"/>
            </a:br>
            <a:r>
              <a:rPr lang="en-US" sz="3200" dirty="0" smtClean="0"/>
              <a:t>(2011-median)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400AD-0326-4C40-B9F5-0D1BD709188A}" type="datetime1">
              <a:rPr lang="en-GB" smtClean="0">
                <a:solidFill>
                  <a:schemeClr val="tx1"/>
                </a:solidFill>
              </a:rPr>
              <a:t>29/01/2013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e-FISCAL Final Workshop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4DF73-49ED-429C-BFE6-A3C331F99E6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66732"/>
              </p:ext>
            </p:extLst>
          </p:nvPr>
        </p:nvGraphicFramePr>
        <p:xfrm>
          <a:off x="252000" y="1340768"/>
          <a:ext cx="87120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Amazon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lang="en-US" dirty="0" smtClean="0"/>
              <a:t>EC2 “on-demand” instances always more expensive</a:t>
            </a:r>
          </a:p>
          <a:p>
            <a:pPr lvl="1"/>
            <a:r>
              <a:rPr lang="en-US" dirty="0" smtClean="0"/>
              <a:t>Even standard ones</a:t>
            </a:r>
          </a:p>
          <a:p>
            <a:r>
              <a:rPr lang="en-US" dirty="0" smtClean="0"/>
              <a:t> “Reserved” instances much more competitive</a:t>
            </a:r>
          </a:p>
          <a:p>
            <a:pPr lvl="1"/>
            <a:r>
              <a:rPr lang="en-US" dirty="0" smtClean="0"/>
              <a:t>However EC2 “cluster compute” (HPC in the cloud) &gt; 1,5-2 times more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78EBC-1C73-408E-A102-3C6B852B3A4A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90712" y="1127917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DEGRADATION INCLUDED</a:t>
            </a:r>
            <a:endParaRPr lang="el-G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290395"/>
            <a:ext cx="4032448" cy="10419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17" y="4571062"/>
            <a:ext cx="3842480" cy="11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882" y="44624"/>
            <a:ext cx="7132917" cy="1143000"/>
          </a:xfrm>
        </p:spPr>
        <p:txBody>
          <a:bodyPr/>
          <a:lstStyle/>
          <a:p>
            <a:r>
              <a:rPr lang="en-US" sz="4000" dirty="0" smtClean="0"/>
              <a:t>In-house utilization above which it is better to keep it in-house…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94" y="2012949"/>
            <a:ext cx="8229600" cy="4525963"/>
          </a:xfrm>
        </p:spPr>
        <p:txBody>
          <a:bodyPr/>
          <a:lstStyle/>
          <a:p>
            <a:r>
              <a:rPr lang="en-US" dirty="0" smtClean="0"/>
              <a:t>Again variation among the different instances:</a:t>
            </a:r>
          </a:p>
          <a:p>
            <a:pPr lvl="1"/>
            <a:r>
              <a:rPr lang="en-US" dirty="0" smtClean="0"/>
              <a:t> &gt;30-55</a:t>
            </a:r>
            <a:r>
              <a:rPr lang="en-US" dirty="0"/>
              <a:t>% compared to EC2 </a:t>
            </a:r>
            <a:r>
              <a:rPr lang="en-US" dirty="0" smtClean="0"/>
              <a:t>“standard </a:t>
            </a:r>
            <a:r>
              <a:rPr lang="en-US" b="1" dirty="0" smtClean="0"/>
              <a:t>on-demand</a:t>
            </a:r>
            <a:r>
              <a:rPr lang="en-US" dirty="0" smtClean="0"/>
              <a:t>” instances</a:t>
            </a:r>
            <a:endParaRPr lang="en-US" dirty="0"/>
          </a:p>
          <a:p>
            <a:pPr lvl="2"/>
            <a:r>
              <a:rPr lang="en-US" dirty="0"/>
              <a:t>15-27% compared to </a:t>
            </a:r>
            <a:r>
              <a:rPr lang="en-US" dirty="0" smtClean="0"/>
              <a:t>“cluster compute”</a:t>
            </a:r>
          </a:p>
          <a:p>
            <a:pPr lvl="1"/>
            <a:r>
              <a:rPr lang="en-US" dirty="0" smtClean="0"/>
              <a:t>40-90% compared to “standard </a:t>
            </a:r>
            <a:r>
              <a:rPr lang="en-US" b="1" dirty="0" smtClean="0"/>
              <a:t>reserved</a:t>
            </a:r>
            <a:r>
              <a:rPr lang="en-US" dirty="0" smtClean="0"/>
              <a:t> ones”</a:t>
            </a:r>
          </a:p>
          <a:p>
            <a:pPr lvl="2"/>
            <a:r>
              <a:rPr lang="en-US" dirty="0" smtClean="0"/>
              <a:t>18-40</a:t>
            </a:r>
            <a:r>
              <a:rPr lang="en-US" dirty="0"/>
              <a:t>% for </a:t>
            </a:r>
            <a:r>
              <a:rPr lang="en-US" dirty="0" smtClean="0"/>
              <a:t>reserved “cluster compute”</a:t>
            </a:r>
            <a:endParaRPr lang="en-US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78EBC-1C73-408E-A102-3C6B852B3A4A}" type="datetime1">
              <a:rPr lang="en-GB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83" y="4857720"/>
            <a:ext cx="2650524" cy="177247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99840" y="1268760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DEGRADATION INCLUDED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0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57150"/>
            <a:ext cx="8348663" cy="12001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e-FISCAL sustainability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BD840F5-D132-435A-81DB-6207E62AB5C7}" type="datetime1">
              <a:rPr lang="en-GB" sz="1400" smtClean="0"/>
              <a:t>29/01/2013</a:t>
            </a:fld>
            <a:endParaRPr lang="en-GB" sz="14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ED8E17B-7D09-4392-B813-1D2E2D09F486}" type="slidenum">
              <a:rPr lang="en-GB" sz="1400"/>
              <a:pPr eaLnBrk="1" hangingPunct="1">
                <a:defRPr/>
              </a:pPr>
              <a:t>8</a:t>
            </a:fld>
            <a:endParaRPr lang="en-GB" sz="1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0688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tools will remain available on the website</a:t>
            </a:r>
          </a:p>
          <a:p>
            <a:r>
              <a:rPr lang="en-US" dirty="0" smtClean="0"/>
              <a:t>State </a:t>
            </a:r>
            <a:r>
              <a:rPr lang="en-US" dirty="0"/>
              <a:t>of the art repository also </a:t>
            </a:r>
          </a:p>
          <a:p>
            <a:r>
              <a:rPr lang="en-US" dirty="0"/>
              <a:t>LinkedIn group on ICT cost assessment </a:t>
            </a:r>
            <a:r>
              <a:rPr lang="en-US" dirty="0" smtClean="0">
                <a:hlinkClick r:id="rId2" action="ppaction://hlinkfile"/>
              </a:rPr>
              <a:t>linkd.in/VqEth0</a:t>
            </a:r>
            <a:r>
              <a:rPr lang="en-US" dirty="0" smtClean="0"/>
              <a:t>  </a:t>
            </a:r>
            <a:r>
              <a:rPr lang="en-US" dirty="0"/>
              <a:t>continues discussions</a:t>
            </a:r>
          </a:p>
          <a:p>
            <a:r>
              <a:rPr lang="en-US" dirty="0"/>
              <a:t>Cost collection/estimation to continue in part through the EGI compendium (</a:t>
            </a:r>
            <a:r>
              <a:rPr lang="en-US" dirty="0">
                <a:hlinkClick r:id="rId3" action="ppaction://hlinkfile"/>
              </a:rPr>
              <a:t>go.egi.eu/EGI-Compendium-2011</a:t>
            </a:r>
            <a:r>
              <a:rPr lang="en-US" dirty="0"/>
              <a:t>)</a:t>
            </a:r>
          </a:p>
          <a:p>
            <a:r>
              <a:rPr lang="en-US" dirty="0"/>
              <a:t>C</a:t>
            </a:r>
            <a:r>
              <a:rPr lang="en-US" dirty="0" smtClean="0"/>
              <a:t>onsortium </a:t>
            </a:r>
            <a:r>
              <a:rPr lang="en-US" dirty="0"/>
              <a:t>members </a:t>
            </a:r>
            <a:r>
              <a:rPr lang="en-US" dirty="0" smtClean="0"/>
              <a:t>can provide </a:t>
            </a:r>
            <a:r>
              <a:rPr lang="en-US" dirty="0"/>
              <a:t>consultancy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Lessons learned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9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9B12A94-6B42-4985-80A7-C1474E27B564}" type="datetime1">
              <a:rPr lang="en-GB" sz="1400" smtClean="0"/>
              <a:t>29/01/2013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/>
              <a:t>e-FISCAL Final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560" y="1268760"/>
            <a:ext cx="8229600" cy="508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Not trivial gathering-estimating </a:t>
            </a:r>
            <a:r>
              <a:rPr lang="en-US" sz="2800" dirty="0" smtClean="0">
                <a:solidFill>
                  <a:srgbClr val="C00000"/>
                </a:solidFill>
              </a:rPr>
              <a:t>costs in </a:t>
            </a:r>
            <a:r>
              <a:rPr lang="en-US" sz="2800" dirty="0">
                <a:solidFill>
                  <a:srgbClr val="C00000"/>
                </a:solidFill>
              </a:rPr>
              <a:t>a highly heterogeneous-federated environment!</a:t>
            </a:r>
          </a:p>
          <a:p>
            <a:pPr lvl="1"/>
            <a:r>
              <a:rPr lang="en-US" sz="2400" dirty="0"/>
              <a:t>Anonymity, </a:t>
            </a:r>
            <a:r>
              <a:rPr lang="en-US" sz="2400" dirty="0" smtClean="0"/>
              <a:t>confidentiality, overload, ..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And comparing </a:t>
            </a:r>
            <a:r>
              <a:rPr lang="en-US" sz="2800" dirty="0">
                <a:solidFill>
                  <a:srgbClr val="C00000"/>
                </a:solidFill>
              </a:rPr>
              <a:t>with </a:t>
            </a:r>
            <a:r>
              <a:rPr lang="en-US" sz="2800" dirty="0" smtClean="0">
                <a:solidFill>
                  <a:srgbClr val="C00000"/>
                </a:solidFill>
              </a:rPr>
              <a:t>cloud prices</a:t>
            </a:r>
            <a:endParaRPr lang="en-US" sz="2800" dirty="0"/>
          </a:p>
          <a:p>
            <a:pPr lvl="1"/>
            <a:r>
              <a:rPr lang="en-US" sz="2400" dirty="0" smtClean="0"/>
              <a:t>profit-margin</a:t>
            </a:r>
            <a:r>
              <a:rPr lang="en-US" sz="2400" dirty="0"/>
              <a:t>, </a:t>
            </a:r>
            <a:r>
              <a:rPr lang="en-US" sz="2400" dirty="0" smtClean="0"/>
              <a:t>like-with-like comparisons -performance…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Cost </a:t>
            </a:r>
            <a:r>
              <a:rPr lang="en-US" sz="2800" dirty="0" smtClean="0">
                <a:solidFill>
                  <a:srgbClr val="C00000"/>
                </a:solidFill>
              </a:rPr>
              <a:t> ≠  price and cost ≠ value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Moving the cloud a different exercise</a:t>
            </a:r>
          </a:p>
          <a:p>
            <a:pPr lvl="1"/>
            <a:r>
              <a:rPr lang="en-US" sz="2400" dirty="0"/>
              <a:t>Focus on avoidable </a:t>
            </a:r>
            <a:r>
              <a:rPr lang="en-US" sz="2400" dirty="0" smtClean="0"/>
              <a:t>costs – some evidence that personnel costs want decrease so much</a:t>
            </a:r>
          </a:p>
          <a:p>
            <a:r>
              <a:rPr lang="en-US" sz="2800" dirty="0">
                <a:solidFill>
                  <a:srgbClr val="C00000"/>
                </a:solidFill>
              </a:rPr>
              <a:t>e-FISCAL with cost know-how </a:t>
            </a:r>
            <a:r>
              <a:rPr lang="en-US" sz="2800" dirty="0" smtClean="0">
                <a:solidFill>
                  <a:srgbClr val="C00000"/>
                </a:solidFill>
              </a:rPr>
              <a:t>acts </a:t>
            </a:r>
            <a:r>
              <a:rPr lang="en-US" sz="2800" dirty="0">
                <a:solidFill>
                  <a:srgbClr val="C00000"/>
                </a:solidFill>
              </a:rPr>
              <a:t>as a consultant for policy </a:t>
            </a:r>
            <a:r>
              <a:rPr lang="en-US" sz="2800" dirty="0" smtClean="0">
                <a:solidFill>
                  <a:srgbClr val="C00000"/>
                </a:solidFill>
              </a:rPr>
              <a:t>makers and strategists  </a:t>
            </a:r>
            <a:endParaRPr lang="en-US" sz="2800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Verdana</vt:lpstr>
      <vt:lpstr>Wingdings</vt:lpstr>
      <vt:lpstr>Office Theme</vt:lpstr>
      <vt:lpstr>Slide</vt:lpstr>
      <vt:lpstr>e-FISCAL Final Workshop Panel  Amsterdam, 29 January 2013</vt:lpstr>
      <vt:lpstr>e-FISCAL outputs</vt:lpstr>
      <vt:lpstr>e-FISCAL outputs(2)</vt:lpstr>
      <vt:lpstr>e-FISCAL main findings</vt:lpstr>
      <vt:lpstr>Costs breakdown  (2011-median)</vt:lpstr>
      <vt:lpstr>Comparison with Amazon</vt:lpstr>
      <vt:lpstr>In-house utilization above which it is better to keep it in-house…</vt:lpstr>
      <vt:lpstr>e-FISCAL sustainability</vt:lpstr>
      <vt:lpstr>Lessons learned</vt:lpstr>
      <vt:lpstr>Business models</vt:lpstr>
      <vt:lpstr>Way forward is…open!</vt:lpstr>
      <vt:lpstr>              Thanks!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e-Infrastructures: Theories and practices of assessment methodologies 29 March 2012</dc:title>
  <dc:creator>Fotis Karayannis</dc:creator>
  <cp:lastModifiedBy>Fotis Karayiannis (Intl Vendor)</cp:lastModifiedBy>
  <cp:revision>83</cp:revision>
  <dcterms:modified xsi:type="dcterms:W3CDTF">2013-01-29T01:40:54Z</dcterms:modified>
</cp:coreProperties>
</file>