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63" r:id="rId6"/>
    <p:sldId id="268" r:id="rId7"/>
    <p:sldId id="264" r:id="rId8"/>
    <p:sldId id="262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7" autoAdjust="0"/>
    <p:restoredTop sz="94660"/>
  </p:normalViewPr>
  <p:slideViewPr>
    <p:cSldViewPr>
      <p:cViewPr>
        <p:scale>
          <a:sx n="70" d="100"/>
          <a:sy n="70" d="100"/>
        </p:scale>
        <p:origin x="-92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8BD32E-7738-49DC-91E3-2E216B0B1D70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D754-8793-45CF-B012-526D8966A2A8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B841B-97D1-4347-BABC-ED56D5E754F8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0A13704-DE6C-4B2F-84E4-F995B0BC066D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141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nmr.eu/wenmr/publications-acknowledging-wenm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988840"/>
            <a:ext cx="7200800" cy="1470025"/>
          </a:xfrm>
        </p:spPr>
        <p:txBody>
          <a:bodyPr/>
          <a:lstStyle/>
          <a:p>
            <a:r>
              <a:rPr lang="en-GB" dirty="0"/>
              <a:t>Federated </a:t>
            </a:r>
            <a:r>
              <a:rPr lang="en-GB" dirty="0" smtClean="0"/>
              <a:t>Resource </a:t>
            </a:r>
            <a:r>
              <a:rPr lang="en-GB" dirty="0"/>
              <a:t>A</a:t>
            </a:r>
            <a:r>
              <a:rPr lang="en-GB" dirty="0" smtClean="0"/>
              <a:t>llocation </a:t>
            </a:r>
            <a:br>
              <a:rPr lang="en-GB" dirty="0" smtClean="0"/>
            </a:br>
            <a:r>
              <a:rPr lang="en-GB" sz="3600" dirty="0"/>
              <a:t>O</a:t>
            </a:r>
            <a:r>
              <a:rPr lang="en-GB" sz="3600" dirty="0" smtClean="0"/>
              <a:t>bjectives </a:t>
            </a:r>
            <a:r>
              <a:rPr lang="en-GB" sz="3600" dirty="0"/>
              <a:t>and activity roadmap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5832648" cy="1343000"/>
          </a:xfrm>
        </p:spPr>
        <p:txBody>
          <a:bodyPr/>
          <a:lstStyle/>
          <a:p>
            <a:r>
              <a:rPr lang="en-GB" dirty="0" smtClean="0"/>
              <a:t>Tiziana Ferrari/EGI.eu</a:t>
            </a:r>
          </a:p>
          <a:p>
            <a:endParaRPr lang="en-GB" sz="2400" dirty="0" smtClean="0"/>
          </a:p>
          <a:p>
            <a:r>
              <a:rPr lang="en-GB" sz="2400" dirty="0" smtClean="0"/>
              <a:t>Evolving </a:t>
            </a:r>
            <a:r>
              <a:rPr lang="en-GB" sz="2400" dirty="0"/>
              <a:t>EGI </a:t>
            </a:r>
            <a:r>
              <a:rPr lang="en-GB" sz="2400" dirty="0" smtClean="0"/>
              <a:t>Workshop, 29-01-2013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15888"/>
            <a:ext cx="7344941" cy="865187"/>
          </a:xfrm>
        </p:spPr>
        <p:txBody>
          <a:bodyPr/>
          <a:lstStyle/>
          <a:p>
            <a:r>
              <a:rPr lang="en-GB" sz="3200" smtClean="0"/>
              <a:t>Activities – Jan 2013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24536"/>
          </a:xfrm>
        </p:spPr>
        <p:txBody>
          <a:bodyPr/>
          <a:lstStyle/>
          <a:p>
            <a:pPr lvl="1"/>
            <a:r>
              <a:rPr lang="en-GB" dirty="0" smtClean="0">
                <a:solidFill>
                  <a:schemeClr val="accent1"/>
                </a:solidFill>
              </a:rPr>
              <a:t>Scientific </a:t>
            </a:r>
            <a:r>
              <a:rPr lang="en-GB" dirty="0">
                <a:solidFill>
                  <a:schemeClr val="accent1"/>
                </a:solidFill>
              </a:rPr>
              <a:t>r</a:t>
            </a:r>
            <a:r>
              <a:rPr lang="en-GB" dirty="0" smtClean="0">
                <a:solidFill>
                  <a:schemeClr val="accent1"/>
                </a:solidFill>
              </a:rPr>
              <a:t>eview process</a:t>
            </a:r>
            <a:r>
              <a:rPr lang="en-GB" dirty="0" smtClean="0"/>
              <a:t>/EGI.eu Strategy and Policy </a:t>
            </a:r>
            <a:r>
              <a:rPr lang="en-GB" dirty="0"/>
              <a:t>T</a:t>
            </a:r>
            <a:r>
              <a:rPr lang="en-GB" dirty="0" smtClean="0"/>
              <a:t>eam</a:t>
            </a:r>
            <a:endParaRPr lang="en-GB" dirty="0"/>
          </a:p>
          <a:p>
            <a:pPr lvl="1"/>
            <a:r>
              <a:rPr lang="en-GB" dirty="0">
                <a:solidFill>
                  <a:schemeClr val="accent1"/>
                </a:solidFill>
              </a:rPr>
              <a:t>Resource application and allocation</a:t>
            </a:r>
            <a:r>
              <a:rPr lang="en-GB" dirty="0"/>
              <a:t>/OMB task force</a:t>
            </a:r>
            <a:endParaRPr lang="en-GB" dirty="0">
              <a:solidFill>
                <a:schemeClr val="accent1"/>
              </a:solidFill>
            </a:endParaRPr>
          </a:p>
          <a:p>
            <a:pPr lvl="2"/>
            <a:r>
              <a:rPr lang="en-GB" dirty="0"/>
              <a:t>User and RP </a:t>
            </a:r>
            <a:r>
              <a:rPr lang="en-GB" dirty="0">
                <a:solidFill>
                  <a:schemeClr val="accent1"/>
                </a:solidFill>
              </a:rPr>
              <a:t>requirements</a:t>
            </a:r>
          </a:p>
          <a:p>
            <a:pPr lvl="2"/>
            <a:r>
              <a:rPr lang="en-GB" dirty="0"/>
              <a:t>Resource allocation </a:t>
            </a:r>
            <a:r>
              <a:rPr lang="en-GB" dirty="0">
                <a:solidFill>
                  <a:schemeClr val="accent1"/>
                </a:solidFill>
              </a:rPr>
              <a:t>models</a:t>
            </a:r>
          </a:p>
          <a:p>
            <a:pPr lvl="2"/>
            <a:r>
              <a:rPr lang="en-GB" dirty="0">
                <a:solidFill>
                  <a:schemeClr val="accent1"/>
                </a:solidFill>
              </a:rPr>
              <a:t>Processes</a:t>
            </a:r>
            <a:r>
              <a:rPr lang="en-GB" dirty="0"/>
              <a:t> and </a:t>
            </a:r>
            <a:r>
              <a:rPr lang="en-GB" dirty="0">
                <a:solidFill>
                  <a:schemeClr val="accent1"/>
                </a:solidFill>
              </a:rPr>
              <a:t>activities</a:t>
            </a:r>
          </a:p>
          <a:p>
            <a:pPr lvl="2"/>
            <a:r>
              <a:rPr lang="en-GB" dirty="0" err="1">
                <a:solidFill>
                  <a:schemeClr val="accent1"/>
                </a:solidFill>
              </a:rPr>
              <a:t>Testbed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Discussion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6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Current status</a:t>
            </a:r>
          </a:p>
          <a:p>
            <a:r>
              <a:rPr lang="en-US" dirty="0" smtClean="0"/>
              <a:t>EGI Council</a:t>
            </a:r>
          </a:p>
          <a:p>
            <a:r>
              <a:rPr lang="en-US" dirty="0" smtClean="0"/>
              <a:t>Activities</a:t>
            </a:r>
          </a:p>
          <a:p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669979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Support of excellent European science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A</a:t>
            </a:r>
            <a:r>
              <a:rPr lang="en-US" sz="2400" dirty="0" smtClean="0">
                <a:solidFill>
                  <a:schemeClr val="accent1"/>
                </a:solidFill>
              </a:rPr>
              <a:t>cknowledgement</a:t>
            </a:r>
            <a:r>
              <a:rPr lang="en-US" sz="2400" dirty="0" smtClean="0"/>
              <a:t> </a:t>
            </a:r>
            <a:r>
              <a:rPr lang="en-US" sz="2400" dirty="0"/>
              <a:t>of resource </a:t>
            </a:r>
            <a:r>
              <a:rPr lang="en-US" sz="2400" dirty="0" smtClean="0"/>
              <a:t>utilization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d</a:t>
            </a:r>
            <a:r>
              <a:rPr lang="en-US" sz="2400" dirty="0" smtClean="0"/>
              <a:t>emonstration of EGI</a:t>
            </a:r>
            <a:r>
              <a:rPr lang="en-US" sz="2400" dirty="0" smtClean="0">
                <a:solidFill>
                  <a:schemeClr val="accent1"/>
                </a:solidFill>
              </a:rPr>
              <a:t> impact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funding</a:t>
            </a:r>
          </a:p>
          <a:p>
            <a:pPr lvl="1"/>
            <a:r>
              <a:rPr lang="en-US" sz="2400" dirty="0" smtClean="0"/>
              <a:t>Raising of </a:t>
            </a:r>
            <a:r>
              <a:rPr lang="en-US" sz="2400" dirty="0" smtClean="0">
                <a:solidFill>
                  <a:schemeClr val="accent1"/>
                </a:solidFill>
              </a:rPr>
              <a:t>resource offering </a:t>
            </a:r>
            <a:r>
              <a:rPr lang="en-US" sz="2400" dirty="0" smtClean="0"/>
              <a:t>(let offer meet demand) 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attract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new</a:t>
            </a:r>
            <a:r>
              <a:rPr lang="en-US" sz="2400" dirty="0" smtClean="0">
                <a:sym typeface="Wingdings" pitchFamily="2" charset="2"/>
              </a:rPr>
              <a:t> users</a:t>
            </a:r>
            <a:endParaRPr lang="en-US" sz="2400" dirty="0" smtClean="0"/>
          </a:p>
          <a:p>
            <a:pPr lvl="1"/>
            <a:r>
              <a:rPr lang="en-US" sz="2400" dirty="0" smtClean="0"/>
              <a:t>Improvement of existing </a:t>
            </a:r>
            <a:r>
              <a:rPr lang="en-US" sz="2400" dirty="0" smtClean="0">
                <a:solidFill>
                  <a:schemeClr val="accent1"/>
                </a:solidFill>
              </a:rPr>
              <a:t>processes for resource allocation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capacity management</a:t>
            </a:r>
          </a:p>
          <a:p>
            <a:pPr lvl="2"/>
            <a:r>
              <a:rPr lang="en-US" dirty="0" smtClean="0"/>
              <a:t>Heterogeneous site-specific </a:t>
            </a:r>
            <a:r>
              <a:rPr lang="en-US" dirty="0" smtClean="0">
                <a:solidFill>
                  <a:schemeClr val="accent1"/>
                </a:solidFill>
              </a:rPr>
              <a:t>resource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allocation policies</a:t>
            </a:r>
          </a:p>
          <a:p>
            <a:pPr lvl="2"/>
            <a:r>
              <a:rPr lang="en-US" dirty="0" smtClean="0"/>
              <a:t>Support of multiple resource provisioning models from </a:t>
            </a:r>
            <a:r>
              <a:rPr lang="en-US" dirty="0" smtClean="0">
                <a:solidFill>
                  <a:schemeClr val="accent1"/>
                </a:solidFill>
              </a:rPr>
              <a:t>high-priority usage </a:t>
            </a:r>
            <a:r>
              <a:rPr lang="en-US" dirty="0" smtClean="0"/>
              <a:t>of owned resources to </a:t>
            </a:r>
            <a:r>
              <a:rPr lang="en-US" dirty="0" smtClean="0">
                <a:solidFill>
                  <a:schemeClr val="accent1"/>
                </a:solidFill>
              </a:rPr>
              <a:t>opportunistic</a:t>
            </a:r>
            <a:r>
              <a:rPr lang="en-US" dirty="0" smtClean="0"/>
              <a:t> usage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 ownership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824536"/>
          </a:xfrm>
        </p:spPr>
        <p:txBody>
          <a:bodyPr/>
          <a:lstStyle/>
          <a:p>
            <a:pPr marL="571500" indent="-514350"/>
            <a:r>
              <a:rPr lang="en-GB" sz="2000" dirty="0" smtClean="0">
                <a:solidFill>
                  <a:schemeClr val="accent1"/>
                </a:solidFill>
              </a:rPr>
              <a:t>RCs </a:t>
            </a:r>
            <a:r>
              <a:rPr lang="en-GB" sz="2000" dirty="0" smtClean="0"/>
              <a:t>and/or </a:t>
            </a:r>
            <a:r>
              <a:rPr lang="en-GB" sz="2000" dirty="0" smtClean="0">
                <a:solidFill>
                  <a:schemeClr val="accent1"/>
                </a:solidFill>
              </a:rPr>
              <a:t>user communities </a:t>
            </a:r>
            <a:r>
              <a:rPr lang="en-GB" sz="2000" dirty="0" smtClean="0"/>
              <a:t>(majority)</a:t>
            </a:r>
          </a:p>
          <a:p>
            <a:pPr marL="971550" lvl="1" indent="-514350"/>
            <a:r>
              <a:rPr lang="en-GB" sz="1800" dirty="0" smtClean="0">
                <a:solidFill>
                  <a:schemeClr val="accent1"/>
                </a:solidFill>
              </a:rPr>
              <a:t>All large NGIs </a:t>
            </a:r>
            <a:r>
              <a:rPr lang="en-GB" sz="1800" dirty="0" smtClean="0"/>
              <a:t>(</a:t>
            </a:r>
            <a:r>
              <a:rPr lang="en-GB" sz="1800" dirty="0" err="1" smtClean="0"/>
              <a:t>IberGrid</a:t>
            </a:r>
            <a:r>
              <a:rPr lang="en-GB" sz="1800" dirty="0" smtClean="0"/>
              <a:t>, NGI_DE, NGI_FRANCE, NGI_IT, NGI_UK)</a:t>
            </a:r>
          </a:p>
          <a:p>
            <a:pPr marL="971550" lvl="1" indent="-514350"/>
            <a:r>
              <a:rPr lang="en-GB" sz="1800" dirty="0" smtClean="0"/>
              <a:t>Major fraction of resources is contributed by user communities, with unprivileged access to resources by other VOs with different fair shares (1%, 10%, 20%), typically with </a:t>
            </a:r>
            <a:r>
              <a:rPr lang="en-GB" sz="1800" dirty="0" smtClean="0">
                <a:solidFill>
                  <a:schemeClr val="accent1"/>
                </a:solidFill>
              </a:rPr>
              <a:t>no </a:t>
            </a:r>
            <a:r>
              <a:rPr lang="en-GB" sz="1800" dirty="0">
                <a:solidFill>
                  <a:schemeClr val="accent1"/>
                </a:solidFill>
              </a:rPr>
              <a:t>e</a:t>
            </a:r>
            <a:r>
              <a:rPr lang="en-GB" sz="1800" dirty="0" smtClean="0">
                <a:solidFill>
                  <a:schemeClr val="accent1"/>
                </a:solidFill>
              </a:rPr>
              <a:t>nforcement of the policy </a:t>
            </a:r>
            <a:r>
              <a:rPr lang="en-GB" sz="1800" dirty="0" smtClean="0"/>
              <a:t>(with the exception of IberGrid for national VOs)</a:t>
            </a:r>
          </a:p>
          <a:p>
            <a:pPr marL="971550" lvl="1" indent="-514350"/>
            <a:r>
              <a:rPr lang="en-GB" sz="1800" dirty="0" smtClean="0"/>
              <a:t>RC ownership with </a:t>
            </a:r>
            <a:r>
              <a:rPr lang="en-GB" sz="1800" dirty="0" smtClean="0">
                <a:solidFill>
                  <a:schemeClr val="accent1"/>
                </a:solidFill>
              </a:rPr>
              <a:t>NGI coordination </a:t>
            </a:r>
            <a:r>
              <a:rPr lang="en-GB" sz="1800" dirty="0" smtClean="0"/>
              <a:t>(</a:t>
            </a:r>
            <a:r>
              <a:rPr lang="en-GB" sz="1800" dirty="0" err="1" smtClean="0"/>
              <a:t>IberGrid</a:t>
            </a:r>
            <a:r>
              <a:rPr lang="en-GB" sz="1800" dirty="0" smtClean="0"/>
              <a:t>, NGI_PL)</a:t>
            </a:r>
          </a:p>
          <a:p>
            <a:pPr marL="971550" lvl="1" indent="-514350"/>
            <a:r>
              <a:rPr lang="en-GB" sz="1800" dirty="0" smtClean="0"/>
              <a:t>NGI offering </a:t>
            </a:r>
            <a:r>
              <a:rPr lang="en-GB" sz="1800" dirty="0"/>
              <a:t>of </a:t>
            </a:r>
            <a:r>
              <a:rPr lang="en-GB" sz="1800" dirty="0">
                <a:solidFill>
                  <a:schemeClr val="accent1"/>
                </a:solidFill>
              </a:rPr>
              <a:t>seed resources </a:t>
            </a:r>
            <a:r>
              <a:rPr lang="en-GB" sz="1800" dirty="0"/>
              <a:t>for new VOs and core VO </a:t>
            </a:r>
            <a:r>
              <a:rPr lang="en-GB" sz="1800" dirty="0" smtClean="0"/>
              <a:t>services</a:t>
            </a:r>
          </a:p>
          <a:p>
            <a:pPr marL="571500" indent="-514350"/>
            <a:r>
              <a:rPr lang="pl-PL" sz="2000" dirty="0" smtClean="0">
                <a:solidFill>
                  <a:schemeClr val="accent1"/>
                </a:solidFill>
              </a:rPr>
              <a:t>NGI</a:t>
            </a:r>
            <a:r>
              <a:rPr lang="pl-PL" sz="2000" dirty="0" smtClean="0"/>
              <a:t> </a:t>
            </a:r>
            <a:r>
              <a:rPr lang="en-GB" sz="2000" dirty="0" smtClean="0"/>
              <a:t>(NGI_GE, NGI_HR, NGI_MD)</a:t>
            </a:r>
            <a:endParaRPr lang="en-GB" sz="2000" b="1" dirty="0" smtClean="0"/>
          </a:p>
          <a:p>
            <a:pPr marL="971550" lvl="1" indent="-514350"/>
            <a:r>
              <a:rPr lang="en-GB" sz="1800" dirty="0" smtClean="0">
                <a:solidFill>
                  <a:schemeClr val="accent1"/>
                </a:solidFill>
              </a:rPr>
              <a:t>National funding </a:t>
            </a:r>
            <a:r>
              <a:rPr lang="en-GB" sz="1800" dirty="0" smtClean="0"/>
              <a:t>ensuring the NGI to be the resource provider</a:t>
            </a:r>
          </a:p>
          <a:p>
            <a:pPr marL="971550" lvl="1" indent="-514350"/>
            <a:r>
              <a:rPr lang="en-GB" sz="1800" dirty="0" smtClean="0"/>
              <a:t>Small-scale NGIs where RCs and the NGI are the same organization </a:t>
            </a:r>
          </a:p>
          <a:p>
            <a:pPr marL="571500" indent="-514350"/>
            <a:r>
              <a:rPr lang="en-GB" sz="2000" dirty="0" smtClean="0">
                <a:solidFill>
                  <a:schemeClr val="accent1"/>
                </a:solidFill>
              </a:rPr>
              <a:t>NGI and RCs </a:t>
            </a:r>
            <a:r>
              <a:rPr lang="en-GB" sz="2000" dirty="0" smtClean="0"/>
              <a:t>(NGI_GR, NGI_NL) </a:t>
            </a:r>
          </a:p>
          <a:p>
            <a:pPr marL="971550" lvl="1" indent="-514350"/>
            <a:r>
              <a:rPr lang="en-GB" sz="1800" dirty="0" smtClean="0"/>
              <a:t>Mixed scenario with NGI focusing offering </a:t>
            </a:r>
            <a:r>
              <a:rPr lang="en-GB" sz="1800" dirty="0"/>
              <a:t>of resources to </a:t>
            </a:r>
            <a:r>
              <a:rPr lang="en-GB" sz="1800" dirty="0">
                <a:solidFill>
                  <a:schemeClr val="accent1"/>
                </a:solidFill>
              </a:rPr>
              <a:t>national </a:t>
            </a:r>
            <a:r>
              <a:rPr lang="en-GB" sz="1800" dirty="0" smtClean="0">
                <a:solidFill>
                  <a:schemeClr val="accent1"/>
                </a:solidFill>
              </a:rPr>
              <a:t>VOs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343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Resource Distribution - Examples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9" y="937727"/>
            <a:ext cx="8755831" cy="573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1403648" y="1844824"/>
            <a:ext cx="648072" cy="288032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Arrow 8"/>
          <p:cNvSpPr/>
          <p:nvPr/>
        </p:nvSpPr>
        <p:spPr>
          <a:xfrm>
            <a:off x="2123728" y="3068960"/>
            <a:ext cx="648072" cy="288032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Arrow 9"/>
          <p:cNvSpPr/>
          <p:nvPr/>
        </p:nvSpPr>
        <p:spPr>
          <a:xfrm rot="16200000">
            <a:off x="2591779" y="4401108"/>
            <a:ext cx="648072" cy="288032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8965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Heterogeneous and defined by</a:t>
            </a:r>
            <a:r>
              <a:rPr lang="pl-PL" dirty="0" smtClean="0"/>
              <a:t> </a:t>
            </a:r>
            <a:r>
              <a:rPr lang="en-GB" dirty="0"/>
              <a:t>autonomously </a:t>
            </a:r>
            <a:r>
              <a:rPr lang="pl-PL" dirty="0"/>
              <a:t>by the </a:t>
            </a:r>
            <a:r>
              <a:rPr lang="en-GB" dirty="0" smtClean="0"/>
              <a:t>resource </a:t>
            </a:r>
            <a:r>
              <a:rPr lang="pl-PL" dirty="0" smtClean="0"/>
              <a:t>owners </a:t>
            </a:r>
            <a:r>
              <a:rPr lang="en-GB" dirty="0">
                <a:solidFill>
                  <a:schemeClr val="accent1"/>
                </a:solidFill>
              </a:rPr>
              <a:t>~80%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NGI coordination of resource allocation within the </a:t>
            </a:r>
            <a:r>
              <a:rPr lang="en-GB" dirty="0" smtClean="0"/>
              <a:t>country </a:t>
            </a:r>
            <a:r>
              <a:rPr lang="en-GB" dirty="0" smtClean="0">
                <a:solidFill>
                  <a:schemeClr val="accent1"/>
                </a:solidFill>
                <a:sym typeface="Wingdings" pitchFamily="2" charset="2"/>
              </a:rPr>
              <a:t>~</a:t>
            </a:r>
            <a:r>
              <a:rPr lang="en-GB" dirty="0">
                <a:solidFill>
                  <a:schemeClr val="accent1"/>
                </a:solidFill>
                <a:sym typeface="Wingdings" pitchFamily="2" charset="2"/>
              </a:rPr>
              <a:t>20</a:t>
            </a:r>
            <a:r>
              <a:rPr lang="en-GB" dirty="0" smtClean="0">
                <a:solidFill>
                  <a:schemeClr val="accent1"/>
                </a:solidFill>
                <a:sym typeface="Wingdings" pitchFamily="2" charset="2"/>
              </a:rPr>
              <a:t>%</a:t>
            </a:r>
            <a:endParaRPr lang="en-GB" dirty="0" smtClean="0">
              <a:solidFill>
                <a:schemeClr val="accent1"/>
              </a:solidFill>
            </a:endParaRPr>
          </a:p>
          <a:p>
            <a:pPr marL="857250" lvl="1" indent="-457200"/>
            <a:r>
              <a:rPr lang="pl-PL" dirty="0" smtClean="0"/>
              <a:t>VO</a:t>
            </a:r>
            <a:r>
              <a:rPr lang="en-GB" dirty="0" smtClean="0"/>
              <a:t> </a:t>
            </a:r>
            <a:r>
              <a:rPr lang="en-GB" dirty="0">
                <a:sym typeface="Wingdings" pitchFamily="2" charset="2"/>
              </a:rPr>
              <a:t> NGI  </a:t>
            </a:r>
            <a:r>
              <a:rPr lang="en-GB" dirty="0" smtClean="0">
                <a:sym typeface="Wingdings" pitchFamily="2" charset="2"/>
              </a:rPr>
              <a:t>RCs</a:t>
            </a:r>
            <a:endParaRPr lang="en-GB" dirty="0" smtClean="0"/>
          </a:p>
          <a:p>
            <a:pPr marL="857250" lvl="1" indent="-457200"/>
            <a:r>
              <a:rPr lang="en-GB" dirty="0" smtClean="0"/>
              <a:t>NGI Review process of demand at a national level NGIs </a:t>
            </a:r>
            <a:r>
              <a:rPr lang="en-GB" dirty="0"/>
              <a:t>(NGI_NL and NGI_PL), SLAs with </a:t>
            </a:r>
            <a:r>
              <a:rPr lang="en-GB" dirty="0" smtClean="0"/>
              <a:t>Resource Centres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4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5888"/>
            <a:ext cx="7596336" cy="865187"/>
          </a:xfrm>
        </p:spPr>
        <p:txBody>
          <a:bodyPr/>
          <a:lstStyle/>
          <a:p>
            <a:r>
              <a:rPr lang="en-GB" sz="4000" dirty="0" smtClean="0"/>
              <a:t>Current allocation model</a:t>
            </a:r>
            <a:endParaRPr lang="nl-NL" sz="40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89956"/>
            <a:ext cx="684076" cy="6840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48" y="4770288"/>
            <a:ext cx="602928" cy="602928"/>
          </a:xfrm>
          <a:prstGeom prst="rect">
            <a:avLst/>
          </a:prstGeom>
        </p:spPr>
      </p:pic>
      <p:sp>
        <p:nvSpPr>
          <p:cNvPr id="23" name="Left-Right Arrow 22"/>
          <p:cNvSpPr/>
          <p:nvPr/>
        </p:nvSpPr>
        <p:spPr>
          <a:xfrm>
            <a:off x="2123728" y="4721084"/>
            <a:ext cx="5112568" cy="8186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Interaction</a:t>
            </a:r>
            <a:endParaRPr lang="nl-NL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1192444" y="5282044"/>
            <a:ext cx="7152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</a:t>
            </a:r>
            <a:endParaRPr lang="en-US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67417" y="5498068"/>
            <a:ext cx="31598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r>
              <a:rPr lang="en-GB" sz="28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esource</a:t>
            </a:r>
            <a:r>
              <a:rPr lang="en-GB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l-PL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GB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entre</a:t>
            </a:r>
            <a:endParaRPr lang="en-US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" name="Picture 2" descr="C:\Users\Krakowian\SafeSync\EGI\Images\users-1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037" y="2564904"/>
            <a:ext cx="1015123" cy="101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Down Arrow 32"/>
          <p:cNvSpPr/>
          <p:nvPr/>
        </p:nvSpPr>
        <p:spPr>
          <a:xfrm rot="2700000">
            <a:off x="2269612" y="3014954"/>
            <a:ext cx="663054" cy="1302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b="1" dirty="0" smtClean="0"/>
              <a:t>Support</a:t>
            </a:r>
            <a:endParaRPr lang="nl-NL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95936" y="1999873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SUPPORTER</a:t>
            </a:r>
            <a:r>
              <a:rPr lang="en-GB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712" y="2115818"/>
            <a:ext cx="1411384" cy="1562114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2363307">
            <a:off x="5954618" y="3364401"/>
            <a:ext cx="1440160" cy="788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Support</a:t>
            </a:r>
            <a:endParaRPr lang="en-GB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5089566" y="3501008"/>
            <a:ext cx="8418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NGI</a:t>
            </a:r>
            <a:endParaRPr lang="en-US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2771" y="1268760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</a:rPr>
              <a:t>Freedom of choice</a:t>
            </a:r>
            <a:endParaRPr lang="en-GB" sz="2800" b="1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EGI Council </a:t>
            </a:r>
            <a:r>
              <a:rPr lang="en-GB" sz="3600" dirty="0" smtClean="0"/>
              <a:t>Policy – Nov 2012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824536"/>
          </a:xfrm>
        </p:spPr>
        <p:txBody>
          <a:bodyPr/>
          <a:lstStyle/>
          <a:p>
            <a:r>
              <a:rPr lang="en-GB" dirty="0" smtClean="0"/>
              <a:t>The EGI </a:t>
            </a:r>
            <a:r>
              <a:rPr lang="en-GB" dirty="0"/>
              <a:t>Council has adopted a policy to </a:t>
            </a:r>
            <a:r>
              <a:rPr lang="en-GB" dirty="0">
                <a:solidFill>
                  <a:schemeClr val="accent1"/>
                </a:solidFill>
              </a:rPr>
              <a:t>explore</a:t>
            </a:r>
            <a:r>
              <a:rPr lang="en-GB" dirty="0"/>
              <a:t> how Excellent European Science can be supported through a </a:t>
            </a:r>
            <a:r>
              <a:rPr lang="en-GB" dirty="0">
                <a:solidFill>
                  <a:schemeClr val="accent1"/>
                </a:solidFill>
              </a:rPr>
              <a:t>European level review </a:t>
            </a:r>
            <a:r>
              <a:rPr lang="en-GB" dirty="0"/>
              <a:t>and </a:t>
            </a:r>
            <a:r>
              <a:rPr lang="en-GB" dirty="0">
                <a:solidFill>
                  <a:schemeClr val="accent1"/>
                </a:solidFill>
              </a:rPr>
              <a:t>resource allocation process of pooled NGI </a:t>
            </a:r>
            <a:r>
              <a:rPr lang="en-GB" dirty="0" smtClean="0">
                <a:solidFill>
                  <a:schemeClr val="accent1"/>
                </a:solidFill>
              </a:rPr>
              <a:t>resources </a:t>
            </a:r>
            <a:r>
              <a:rPr lang="en-GB" dirty="0" smtClean="0"/>
              <a:t>(Nov 2012)</a:t>
            </a:r>
          </a:p>
          <a:p>
            <a:pPr lvl="1"/>
            <a:r>
              <a:rPr lang="en-GB" dirty="0">
                <a:hlinkClick r:id="rId2"/>
              </a:rPr>
              <a:t>https://documents.egi.eu/document/1415</a:t>
            </a:r>
            <a:endParaRPr lang="en-GB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Federated resource pooling?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1309"/>
            <a:ext cx="8579296" cy="4886003"/>
          </a:xfrm>
        </p:spPr>
        <p:txBody>
          <a:bodyPr/>
          <a:lstStyle/>
          <a:p>
            <a:r>
              <a:rPr lang="en-GB" sz="2400" dirty="0"/>
              <a:t>Resource Centres (RCs) and/or NGIs contribute a fraction of resources to constitute a </a:t>
            </a:r>
            <a:r>
              <a:rPr lang="en-GB" sz="2400" dirty="0">
                <a:solidFill>
                  <a:schemeClr val="accent1"/>
                </a:solidFill>
              </a:rPr>
              <a:t>physically distributed</a:t>
            </a:r>
            <a:r>
              <a:rPr lang="en-GB" sz="2400" dirty="0"/>
              <a:t> pool of resources available for allocation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EGI.eu collects demand </a:t>
            </a:r>
            <a:r>
              <a:rPr lang="en-GB" sz="2400" dirty="0"/>
              <a:t>from international VOs (NGI at a national level) and </a:t>
            </a:r>
            <a:r>
              <a:rPr lang="en-GB" sz="2400" dirty="0">
                <a:solidFill>
                  <a:schemeClr val="accent1"/>
                </a:solidFill>
              </a:rPr>
              <a:t>offer</a:t>
            </a:r>
            <a:r>
              <a:rPr lang="en-GB" sz="2400" dirty="0"/>
              <a:t> from Resource Providers (RPs)</a:t>
            </a:r>
          </a:p>
          <a:p>
            <a:pPr lvl="1"/>
            <a:r>
              <a:rPr lang="en-GB" sz="2200" dirty="0"/>
              <a:t>Need of </a:t>
            </a:r>
            <a:r>
              <a:rPr lang="en-GB" sz="2200" dirty="0">
                <a:solidFill>
                  <a:schemeClr val="accent1"/>
                </a:solidFill>
              </a:rPr>
              <a:t>better incentives </a:t>
            </a:r>
            <a:r>
              <a:rPr lang="en-GB" sz="2200" dirty="0"/>
              <a:t>for </a:t>
            </a:r>
            <a:r>
              <a:rPr lang="en-GB" sz="2200" dirty="0" smtClean="0"/>
              <a:t>RPs</a:t>
            </a:r>
            <a:endParaRPr lang="en-GB" sz="2200" dirty="0"/>
          </a:p>
          <a:p>
            <a:r>
              <a:rPr lang="en-GB" sz="2400" dirty="0" smtClean="0"/>
              <a:t>From </a:t>
            </a:r>
            <a:r>
              <a:rPr lang="en-GB" sz="2400" dirty="0" smtClean="0">
                <a:solidFill>
                  <a:schemeClr val="accent1"/>
                </a:solidFill>
              </a:rPr>
              <a:t>acknowledgement</a:t>
            </a:r>
            <a:r>
              <a:rPr lang="en-GB" sz="2400" dirty="0" smtClean="0"/>
              <a:t> of usage to </a:t>
            </a:r>
            <a:r>
              <a:rPr lang="en-GB" sz="2400" dirty="0" smtClean="0">
                <a:solidFill>
                  <a:schemeClr val="accent1"/>
                </a:solidFill>
              </a:rPr>
              <a:t>pay-per-use</a:t>
            </a:r>
            <a:r>
              <a:rPr lang="en-GB" sz="2400" dirty="0" smtClean="0"/>
              <a:t> (e.g. </a:t>
            </a:r>
            <a:r>
              <a:rPr lang="en-GB" sz="2400" dirty="0" err="1" smtClean="0"/>
              <a:t>WeNMR</a:t>
            </a:r>
            <a:r>
              <a:rPr lang="en-GB" sz="2400" dirty="0" smtClean="0"/>
              <a:t> </a:t>
            </a:r>
            <a:r>
              <a:rPr lang="en-GB" sz="2400" dirty="0"/>
              <a:t>current best practice </a:t>
            </a:r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www.wenmr.eu/wenmr/publications-acknowledging-wenmr</a:t>
            </a:r>
            <a:r>
              <a:rPr lang="en-GB" sz="2400" dirty="0" smtClean="0"/>
              <a:t>)</a:t>
            </a:r>
          </a:p>
          <a:p>
            <a:r>
              <a:rPr lang="en-GB" sz="2400" dirty="0"/>
              <a:t>Demand is </a:t>
            </a:r>
            <a:r>
              <a:rPr lang="en-GB" sz="2400" dirty="0">
                <a:solidFill>
                  <a:schemeClr val="accent1"/>
                </a:solidFill>
              </a:rPr>
              <a:t>peer reviewed </a:t>
            </a:r>
            <a:r>
              <a:rPr lang="en-GB" sz="2400" dirty="0"/>
              <a:t>(if required)</a:t>
            </a:r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Federated Resource Allocation: Objectives and activity roadmap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685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691</TotalTime>
  <Words>518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Federated Resource Allocation  Objectives and activity roadmap</vt:lpstr>
      <vt:lpstr>Outline</vt:lpstr>
      <vt:lpstr>Motivation</vt:lpstr>
      <vt:lpstr>Resource ownership</vt:lpstr>
      <vt:lpstr>Resource Distribution - Examples</vt:lpstr>
      <vt:lpstr>Current policies</vt:lpstr>
      <vt:lpstr>Current allocation model</vt:lpstr>
      <vt:lpstr>EGI Council Policy – Nov 2012</vt:lpstr>
      <vt:lpstr>Federated resource pooling?</vt:lpstr>
      <vt:lpstr>Activities – Jan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38</cp:revision>
  <dcterms:created xsi:type="dcterms:W3CDTF">2013-01-28T22:45:32Z</dcterms:created>
  <dcterms:modified xsi:type="dcterms:W3CDTF">2013-01-29T11:02:59Z</dcterms:modified>
</cp:coreProperties>
</file>