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3" r:id="rId3"/>
    <p:sldId id="289" r:id="rId4"/>
    <p:sldId id="279" r:id="rId5"/>
    <p:sldId id="277" r:id="rId6"/>
    <p:sldId id="275" r:id="rId7"/>
    <p:sldId id="276" r:id="rId8"/>
    <p:sldId id="290" r:id="rId9"/>
    <p:sldId id="282" r:id="rId10"/>
    <p:sldId id="285" r:id="rId11"/>
    <p:sldId id="286" r:id="rId12"/>
    <p:sldId id="264" r:id="rId13"/>
    <p:sldId id="293" r:id="rId14"/>
    <p:sldId id="265" r:id="rId15"/>
    <p:sldId id="271" r:id="rId16"/>
    <p:sldId id="272" r:id="rId17"/>
    <p:sldId id="291" r:id="rId18"/>
    <p:sldId id="273" r:id="rId19"/>
    <p:sldId id="270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3B9B-0E65-9A49-AEBA-4E7D79B465DD}" type="datetimeFigureOut">
              <a:rPr lang="en-US" smtClean="0"/>
              <a:t>27/01/2013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6DB71-EAF0-4947-A559-65F41FCD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86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C942E-CB86-4E5B-B567-B1693F14AB2C}" type="datetimeFigureOut">
              <a:rPr lang="el-GR" smtClean="0"/>
              <a:t>27/01/2013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D0E27-3DCE-43BE-B37B-1340866D57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938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1292E-4768-4D9C-9EF6-561B62CAA0E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hyperlink" Target="http://go.egi.eu/ponzd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hyperlink" Target="http://go.egi.eu/sjs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and Pricing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Sergio Andreozzi</a:t>
            </a:r>
          </a:p>
          <a:p>
            <a:r>
              <a:rPr lang="en-US" dirty="0" smtClean="0"/>
              <a:t>Strategy and Policy Manager,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sz="2800" dirty="0" err="1"/>
              <a:t>s</a:t>
            </a:r>
            <a:r>
              <a:rPr lang="en-US" sz="2800" dirty="0" err="1" smtClean="0"/>
              <a:t>ergio.andreozzi@egi.eu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720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GB" sz="2600" dirty="0" smtClean="0"/>
              <a:t>Integration Use </a:t>
            </a:r>
            <a:r>
              <a:rPr lang="en-GB" sz="2600" dirty="0" smtClean="0"/>
              <a:t>Case </a:t>
            </a:r>
            <a:r>
              <a:rPr lang="en-GB" sz="2600" dirty="0" smtClean="0"/>
              <a:t>#2</a:t>
            </a:r>
            <a:br>
              <a:rPr lang="en-GB" sz="2600" dirty="0" smtClean="0"/>
            </a:br>
            <a:r>
              <a:rPr lang="en-GB" sz="2600" b="1" dirty="0" smtClean="0"/>
              <a:t>Integration with External Broker</a:t>
            </a:r>
            <a:endParaRPr lang="en-GB" sz="2600" b="1" dirty="0"/>
          </a:p>
        </p:txBody>
      </p:sp>
      <p:sp>
        <p:nvSpPr>
          <p:cNvPr id="90" name="Rectangle 89"/>
          <p:cNvSpPr/>
          <p:nvPr/>
        </p:nvSpPr>
        <p:spPr>
          <a:xfrm>
            <a:off x="506422" y="3386589"/>
            <a:ext cx="3057466" cy="288418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33339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rPr>
              <a:t>EGI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Lucida Sans"/>
              <a:ea typeface="ＭＳ Ｐゴシック"/>
              <a:cs typeface="Arial"/>
            </a:endParaRPr>
          </a:p>
        </p:txBody>
      </p:sp>
      <p:sp>
        <p:nvSpPr>
          <p:cNvPr id="91" name="Cloud"/>
          <p:cNvSpPr>
            <a:spLocks noChangeAspect="1" noEditPoints="1" noChangeArrowheads="1"/>
          </p:cNvSpPr>
          <p:nvPr/>
        </p:nvSpPr>
        <p:spPr bwMode="auto">
          <a:xfrm>
            <a:off x="5724128" y="3109778"/>
            <a:ext cx="2808312" cy="114477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External Broker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96" name="Cloud"/>
          <p:cNvSpPr>
            <a:spLocks noChangeAspect="1" noEditPoints="1" noChangeArrowheads="1"/>
          </p:cNvSpPr>
          <p:nvPr/>
        </p:nvSpPr>
        <p:spPr bwMode="auto">
          <a:xfrm>
            <a:off x="1695350" y="3541831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EGI Broker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8006522" y="5793351"/>
            <a:ext cx="807519" cy="530691"/>
            <a:chOff x="2357754" y="5805264"/>
            <a:chExt cx="1206134" cy="792088"/>
          </a:xfrm>
        </p:grpSpPr>
        <p:sp>
          <p:nvSpPr>
            <p:cNvPr id="98" name="Rectangle 9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0" name="Flowchart: Magnetic Disk 9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1" name="Cube 10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317248" y="5793350"/>
            <a:ext cx="807519" cy="530691"/>
            <a:chOff x="2357754" y="5805264"/>
            <a:chExt cx="1206134" cy="792088"/>
          </a:xfrm>
        </p:grpSpPr>
        <p:sp>
          <p:nvSpPr>
            <p:cNvPr id="103" name="Rectangle 102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5" name="Flowchart: Magnetic Disk 104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6" name="Cube 105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17132" y="5787073"/>
            <a:ext cx="807519" cy="530691"/>
            <a:chOff x="2357754" y="5805264"/>
            <a:chExt cx="1206134" cy="792088"/>
          </a:xfrm>
        </p:grpSpPr>
        <p:sp>
          <p:nvSpPr>
            <p:cNvPr id="108" name="Rectangle 10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0" name="Flowchart: Magnetic Disk 10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1" name="Cube 11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932576" y="5493858"/>
            <a:ext cx="807519" cy="530691"/>
            <a:chOff x="2357754" y="5805264"/>
            <a:chExt cx="1206134" cy="792088"/>
          </a:xfrm>
        </p:grpSpPr>
        <p:sp>
          <p:nvSpPr>
            <p:cNvPr id="113" name="Rectangle 112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5" name="Flowchart: Magnetic Disk 114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6" name="Cube 115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89908" y="5500136"/>
            <a:ext cx="807519" cy="530691"/>
            <a:chOff x="2357754" y="5805264"/>
            <a:chExt cx="1206134" cy="792088"/>
          </a:xfrm>
        </p:grpSpPr>
        <p:sp>
          <p:nvSpPr>
            <p:cNvPr id="118" name="Rectangle 11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20" name="Flowchart: Magnetic Disk 11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21" name="Cube 12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7834" y="2071859"/>
            <a:ext cx="1277816" cy="631772"/>
            <a:chOff x="2250814" y="188640"/>
            <a:chExt cx="1250067" cy="792088"/>
          </a:xfrm>
        </p:grpSpPr>
        <p:sp>
          <p:nvSpPr>
            <p:cNvPr id="123" name="Rectangle 122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4572000" y="2060670"/>
            <a:ext cx="1277816" cy="631772"/>
            <a:chOff x="2250814" y="188640"/>
            <a:chExt cx="1250067" cy="792088"/>
          </a:xfrm>
        </p:grpSpPr>
        <p:sp>
          <p:nvSpPr>
            <p:cNvPr id="128" name="Rectangle 127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32" name="Group 131"/>
          <p:cNvGrpSpPr/>
          <p:nvPr/>
        </p:nvGrpSpPr>
        <p:grpSpPr>
          <a:xfrm>
            <a:off x="5949316" y="2060670"/>
            <a:ext cx="1277816" cy="631772"/>
            <a:chOff x="2250814" y="188640"/>
            <a:chExt cx="1250067" cy="792088"/>
          </a:xfrm>
        </p:grpSpPr>
        <p:sp>
          <p:nvSpPr>
            <p:cNvPr id="133" name="Rectangle 132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37" name="Group 136"/>
          <p:cNvGrpSpPr/>
          <p:nvPr/>
        </p:nvGrpSpPr>
        <p:grpSpPr>
          <a:xfrm>
            <a:off x="1638000" y="2073895"/>
            <a:ext cx="1277816" cy="631772"/>
            <a:chOff x="2250814" y="188640"/>
            <a:chExt cx="1250067" cy="792088"/>
          </a:xfrm>
        </p:grpSpPr>
        <p:sp>
          <p:nvSpPr>
            <p:cNvPr id="138" name="Rectangle 137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sp>
        <p:nvSpPr>
          <p:cNvPr id="142" name="TextBox 141"/>
          <p:cNvSpPr txBox="1"/>
          <p:nvPr/>
        </p:nvSpPr>
        <p:spPr>
          <a:xfrm>
            <a:off x="996104" y="1516431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Academic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01959" y="1514942"/>
            <a:ext cx="2103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Other market sectors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40189" y="1797122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Big Science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760429" y="1806276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Long tail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757257" y="5506148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Public</a:t>
            </a:r>
            <a:br>
              <a:rPr lang="en-GB" sz="1400" dirty="0" smtClean="0">
                <a:latin typeface="Verdana"/>
                <a:cs typeface="Verdana"/>
              </a:rPr>
            </a:br>
            <a:r>
              <a:rPr lang="en-GB" sz="1400" dirty="0" smtClean="0">
                <a:latin typeface="Verdana"/>
                <a:cs typeface="Verdana"/>
              </a:rPr>
              <a:t>funded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993504" y="5926232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latin typeface="Verdana"/>
                <a:cs typeface="Verdana"/>
              </a:rPr>
              <a:t>Commercial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3868615" y="1670319"/>
            <a:ext cx="14068" cy="4783017"/>
          </a:xfrm>
          <a:prstGeom prst="line">
            <a:avLst/>
          </a:prstGeom>
          <a:noFill/>
          <a:ln w="25400" cap="flat" cmpd="sng" algn="ctr">
            <a:solidFill>
              <a:srgbClr val="333399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58" name="Group 157"/>
          <p:cNvGrpSpPr/>
          <p:nvPr/>
        </p:nvGrpSpPr>
        <p:grpSpPr>
          <a:xfrm>
            <a:off x="7326632" y="2060670"/>
            <a:ext cx="1277816" cy="631772"/>
            <a:chOff x="2250814" y="188640"/>
            <a:chExt cx="1250067" cy="792088"/>
          </a:xfrm>
        </p:grpSpPr>
        <p:sp>
          <p:nvSpPr>
            <p:cNvPr id="159" name="Rectangle 158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62" name="Picture 1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sp>
        <p:nvSpPr>
          <p:cNvPr id="173" name="TextBox 172"/>
          <p:cNvSpPr txBox="1"/>
          <p:nvPr/>
        </p:nvSpPr>
        <p:spPr>
          <a:xfrm>
            <a:off x="4716016" y="1787874"/>
            <a:ext cx="1063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Government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5970358" y="1787874"/>
            <a:ext cx="1199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Manufacturing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380312" y="1787874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Oil &amp; gas, etc.</a:t>
            </a:r>
          </a:p>
        </p:txBody>
      </p:sp>
      <p:sp>
        <p:nvSpPr>
          <p:cNvPr id="80" name="Cloud"/>
          <p:cNvSpPr>
            <a:spLocks noChangeAspect="1" noEditPoints="1" noChangeArrowheads="1"/>
          </p:cNvSpPr>
          <p:nvPr/>
        </p:nvSpPr>
        <p:spPr bwMode="auto">
          <a:xfrm>
            <a:off x="5148064" y="4949683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Amazon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Cloud"/>
          <p:cNvSpPr>
            <a:spLocks noChangeAspect="1" noEditPoints="1" noChangeArrowheads="1"/>
          </p:cNvSpPr>
          <p:nvPr/>
        </p:nvSpPr>
        <p:spPr bwMode="auto">
          <a:xfrm>
            <a:off x="6444208" y="4949682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Google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2" name="Cloud"/>
          <p:cNvSpPr>
            <a:spLocks noChangeAspect="1" noEditPoints="1" noChangeArrowheads="1"/>
          </p:cNvSpPr>
          <p:nvPr/>
        </p:nvSpPr>
        <p:spPr bwMode="auto">
          <a:xfrm>
            <a:off x="7745288" y="4949681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Microsoft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rot="16200000">
            <a:off x="1835776" y="2094388"/>
            <a:ext cx="0" cy="144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1115776" y="2692442"/>
            <a:ext cx="0" cy="14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2540536" y="2685612"/>
            <a:ext cx="0" cy="14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1859916" y="2805962"/>
            <a:ext cx="5064686" cy="7053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2336336" y="3868905"/>
            <a:ext cx="4610564" cy="16249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7018446" y="3868905"/>
            <a:ext cx="1264434" cy="11274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417410" y="4224068"/>
            <a:ext cx="3706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600" b="1" dirty="0" smtClean="0">
                <a:solidFill>
                  <a:srgbClr val="C00000"/>
                </a:solidFill>
                <a:latin typeface="+mn-lt"/>
                <a:cs typeface="Verdana"/>
              </a:rPr>
              <a:t>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650710" y="4091665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600" b="1" dirty="0" smtClean="0">
                <a:solidFill>
                  <a:srgbClr val="C00000"/>
                </a:solidFill>
                <a:latin typeface="+mn-lt"/>
                <a:cs typeface="Verdana"/>
              </a:rPr>
              <a:t>b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322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GB" sz="2600" dirty="0" smtClean="0"/>
              <a:t>Integration Use </a:t>
            </a:r>
            <a:r>
              <a:rPr lang="en-GB" sz="2600" dirty="0" smtClean="0"/>
              <a:t>Case </a:t>
            </a:r>
            <a:r>
              <a:rPr lang="en-GB" sz="2600" dirty="0" smtClean="0"/>
              <a:t>#3</a:t>
            </a:r>
            <a:br>
              <a:rPr lang="en-GB" sz="2600" dirty="0" smtClean="0"/>
            </a:br>
            <a:r>
              <a:rPr lang="en-GB" sz="2600" b="1" dirty="0" smtClean="0"/>
              <a:t>Single Provider Bursting</a:t>
            </a:r>
            <a:endParaRPr lang="en-GB" sz="2600" b="1" dirty="0"/>
          </a:p>
        </p:txBody>
      </p:sp>
      <p:sp>
        <p:nvSpPr>
          <p:cNvPr id="90" name="Rectangle 89"/>
          <p:cNvSpPr/>
          <p:nvPr/>
        </p:nvSpPr>
        <p:spPr>
          <a:xfrm>
            <a:off x="506422" y="3458597"/>
            <a:ext cx="3057466" cy="288418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33339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rPr>
              <a:t>EGI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Lucida Sans"/>
              <a:ea typeface="ＭＳ Ｐゴシック"/>
              <a:cs typeface="Arial"/>
            </a:endParaRPr>
          </a:p>
        </p:txBody>
      </p:sp>
      <p:sp>
        <p:nvSpPr>
          <p:cNvPr id="91" name="Cloud"/>
          <p:cNvSpPr>
            <a:spLocks noChangeAspect="1" noEditPoints="1" noChangeArrowheads="1"/>
          </p:cNvSpPr>
          <p:nvPr/>
        </p:nvSpPr>
        <p:spPr bwMode="auto">
          <a:xfrm>
            <a:off x="5724128" y="3181786"/>
            <a:ext cx="2808312" cy="114477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External Broker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96" name="Cloud"/>
          <p:cNvSpPr>
            <a:spLocks noChangeAspect="1" noEditPoints="1" noChangeArrowheads="1"/>
          </p:cNvSpPr>
          <p:nvPr/>
        </p:nvSpPr>
        <p:spPr bwMode="auto">
          <a:xfrm>
            <a:off x="1695350" y="3613839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EGI Broker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8006522" y="5865359"/>
            <a:ext cx="807519" cy="530691"/>
            <a:chOff x="2357754" y="5805264"/>
            <a:chExt cx="1206134" cy="792088"/>
          </a:xfrm>
        </p:grpSpPr>
        <p:sp>
          <p:nvSpPr>
            <p:cNvPr id="98" name="Rectangle 9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0" name="Flowchart: Magnetic Disk 9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1" name="Cube 10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317248" y="5865358"/>
            <a:ext cx="807519" cy="530691"/>
            <a:chOff x="2357754" y="5805264"/>
            <a:chExt cx="1206134" cy="792088"/>
          </a:xfrm>
        </p:grpSpPr>
        <p:sp>
          <p:nvSpPr>
            <p:cNvPr id="103" name="Rectangle 102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5" name="Flowchart: Magnetic Disk 104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6" name="Cube 105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17132" y="5859081"/>
            <a:ext cx="807519" cy="530691"/>
            <a:chOff x="2357754" y="5805264"/>
            <a:chExt cx="1206134" cy="792088"/>
          </a:xfrm>
        </p:grpSpPr>
        <p:sp>
          <p:nvSpPr>
            <p:cNvPr id="108" name="Rectangle 10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0" name="Flowchart: Magnetic Disk 10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1" name="Cube 11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932576" y="5565866"/>
            <a:ext cx="807519" cy="530691"/>
            <a:chOff x="2357754" y="5805264"/>
            <a:chExt cx="1206134" cy="792088"/>
          </a:xfrm>
        </p:grpSpPr>
        <p:sp>
          <p:nvSpPr>
            <p:cNvPr id="113" name="Rectangle 112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5" name="Flowchart: Magnetic Disk 114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6" name="Cube 115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89908" y="5572144"/>
            <a:ext cx="807519" cy="530691"/>
            <a:chOff x="2357754" y="5805264"/>
            <a:chExt cx="1206134" cy="792088"/>
          </a:xfrm>
        </p:grpSpPr>
        <p:sp>
          <p:nvSpPr>
            <p:cNvPr id="118" name="Rectangle 11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20" name="Flowchart: Magnetic Disk 11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21" name="Cube 12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7834" y="2143867"/>
            <a:ext cx="1277816" cy="631772"/>
            <a:chOff x="2250814" y="188640"/>
            <a:chExt cx="1250067" cy="792088"/>
          </a:xfrm>
        </p:grpSpPr>
        <p:sp>
          <p:nvSpPr>
            <p:cNvPr id="123" name="Rectangle 122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4572000" y="2132678"/>
            <a:ext cx="1277816" cy="631772"/>
            <a:chOff x="2250814" y="188640"/>
            <a:chExt cx="1250067" cy="792088"/>
          </a:xfrm>
        </p:grpSpPr>
        <p:sp>
          <p:nvSpPr>
            <p:cNvPr id="128" name="Rectangle 127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32" name="Group 131"/>
          <p:cNvGrpSpPr/>
          <p:nvPr/>
        </p:nvGrpSpPr>
        <p:grpSpPr>
          <a:xfrm>
            <a:off x="5949316" y="2132678"/>
            <a:ext cx="1277816" cy="631772"/>
            <a:chOff x="2250814" y="188640"/>
            <a:chExt cx="1250067" cy="792088"/>
          </a:xfrm>
        </p:grpSpPr>
        <p:sp>
          <p:nvSpPr>
            <p:cNvPr id="133" name="Rectangle 132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37" name="Group 136"/>
          <p:cNvGrpSpPr/>
          <p:nvPr/>
        </p:nvGrpSpPr>
        <p:grpSpPr>
          <a:xfrm>
            <a:off x="1638000" y="2145903"/>
            <a:ext cx="1277816" cy="631772"/>
            <a:chOff x="2250814" y="188640"/>
            <a:chExt cx="1250067" cy="792088"/>
          </a:xfrm>
        </p:grpSpPr>
        <p:sp>
          <p:nvSpPr>
            <p:cNvPr id="138" name="Rectangle 137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sp>
        <p:nvSpPr>
          <p:cNvPr id="142" name="TextBox 141"/>
          <p:cNvSpPr txBox="1"/>
          <p:nvPr/>
        </p:nvSpPr>
        <p:spPr>
          <a:xfrm>
            <a:off x="996104" y="1588439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Academic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01959" y="1586950"/>
            <a:ext cx="2103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Other market sectors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40189" y="1869130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Big Science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760429" y="1878284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Long tail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757257" y="557815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Public</a:t>
            </a:r>
            <a:br>
              <a:rPr lang="en-GB" sz="1400" dirty="0" smtClean="0">
                <a:latin typeface="Verdana"/>
                <a:cs typeface="Verdana"/>
              </a:rPr>
            </a:br>
            <a:r>
              <a:rPr lang="en-GB" sz="1400" dirty="0" smtClean="0">
                <a:latin typeface="Verdana"/>
                <a:cs typeface="Verdana"/>
              </a:rPr>
              <a:t>funded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993504" y="5998240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latin typeface="Verdana"/>
                <a:cs typeface="Verdana"/>
              </a:rPr>
              <a:t>Commercial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3868615" y="1742327"/>
            <a:ext cx="14068" cy="4783017"/>
          </a:xfrm>
          <a:prstGeom prst="line">
            <a:avLst/>
          </a:prstGeom>
          <a:noFill/>
          <a:ln w="25400" cap="flat" cmpd="sng" algn="ctr">
            <a:solidFill>
              <a:srgbClr val="333399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58" name="Group 157"/>
          <p:cNvGrpSpPr/>
          <p:nvPr/>
        </p:nvGrpSpPr>
        <p:grpSpPr>
          <a:xfrm>
            <a:off x="7326632" y="2132678"/>
            <a:ext cx="1277816" cy="631772"/>
            <a:chOff x="2250814" y="188640"/>
            <a:chExt cx="1250067" cy="792088"/>
          </a:xfrm>
        </p:grpSpPr>
        <p:sp>
          <p:nvSpPr>
            <p:cNvPr id="159" name="Rectangle 158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62" name="Picture 1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sp>
        <p:nvSpPr>
          <p:cNvPr id="173" name="TextBox 172"/>
          <p:cNvSpPr txBox="1"/>
          <p:nvPr/>
        </p:nvSpPr>
        <p:spPr>
          <a:xfrm>
            <a:off x="4716016" y="1859882"/>
            <a:ext cx="1063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Government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5970358" y="1859882"/>
            <a:ext cx="1199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Manufacturing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380312" y="1859882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Oil &amp; gas, etc.</a:t>
            </a:r>
          </a:p>
        </p:txBody>
      </p:sp>
      <p:sp>
        <p:nvSpPr>
          <p:cNvPr id="80" name="Cloud"/>
          <p:cNvSpPr>
            <a:spLocks noChangeAspect="1" noEditPoints="1" noChangeArrowheads="1"/>
          </p:cNvSpPr>
          <p:nvPr/>
        </p:nvSpPr>
        <p:spPr bwMode="auto">
          <a:xfrm>
            <a:off x="5148064" y="5021691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Amazon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Cloud"/>
          <p:cNvSpPr>
            <a:spLocks noChangeAspect="1" noEditPoints="1" noChangeArrowheads="1"/>
          </p:cNvSpPr>
          <p:nvPr/>
        </p:nvSpPr>
        <p:spPr bwMode="auto">
          <a:xfrm>
            <a:off x="6444208" y="5021690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Google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2" name="Cloud"/>
          <p:cNvSpPr>
            <a:spLocks noChangeAspect="1" noEditPoints="1" noChangeArrowheads="1"/>
          </p:cNvSpPr>
          <p:nvPr/>
        </p:nvSpPr>
        <p:spPr bwMode="auto">
          <a:xfrm>
            <a:off x="7745288" y="5021689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Microsoft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2339752" y="2901635"/>
            <a:ext cx="0" cy="72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rot="16200000">
            <a:off x="1835776" y="2166396"/>
            <a:ext cx="0" cy="144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1115776" y="2764450"/>
            <a:ext cx="0" cy="14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2540536" y="2757620"/>
            <a:ext cx="0" cy="14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2339752" y="4542580"/>
            <a:ext cx="0" cy="90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Freeform 94"/>
          <p:cNvSpPr/>
          <p:nvPr/>
        </p:nvSpPr>
        <p:spPr bwMode="auto">
          <a:xfrm>
            <a:off x="2407920" y="2912020"/>
            <a:ext cx="4572000" cy="2621552"/>
          </a:xfrm>
          <a:custGeom>
            <a:avLst/>
            <a:gdLst>
              <a:gd name="connsiteX0" fmla="*/ 0 w 4572000"/>
              <a:gd name="connsiteY0" fmla="*/ 2621552 h 2621552"/>
              <a:gd name="connsiteX1" fmla="*/ 3810000 w 4572000"/>
              <a:gd name="connsiteY1" fmla="*/ 106952 h 2621552"/>
              <a:gd name="connsiteX2" fmla="*/ 4572000 w 4572000"/>
              <a:gd name="connsiteY2" fmla="*/ 701312 h 262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0" h="2621552">
                <a:moveTo>
                  <a:pt x="0" y="2621552"/>
                </a:moveTo>
                <a:cubicBezTo>
                  <a:pt x="1524000" y="1524272"/>
                  <a:pt x="3048000" y="426992"/>
                  <a:pt x="3810000" y="106952"/>
                </a:cubicBezTo>
                <a:cubicBezTo>
                  <a:pt x="4572000" y="-213088"/>
                  <a:pt x="4572000" y="244112"/>
                  <a:pt x="4572000" y="701312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>
            <a:off x="7020272" y="3966516"/>
            <a:ext cx="33536" cy="1101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50" name="Picture 14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685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 to Evolve Funding Streams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12</a:t>
            </a:fld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Commonly, research groups receive: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Budget for buying resources (CAPEX) to be installed and operated by public-funded data centers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Usage quota on public-funded infrastructures </a:t>
            </a:r>
          </a:p>
          <a:p>
            <a:r>
              <a:rPr lang="en-US" dirty="0" smtClean="0"/>
              <a:t>Option 1 </a:t>
            </a:r>
          </a:p>
          <a:p>
            <a:pPr lvl="1"/>
            <a:r>
              <a:rPr lang="en-US" dirty="0" smtClean="0"/>
              <a:t>needs to be revisited to meet the paradigm change of cloud services: CAPEX-&gt;OPEX</a:t>
            </a:r>
          </a:p>
          <a:p>
            <a:pPr lvl="1"/>
            <a:r>
              <a:rPr lang="en-US" dirty="0" smtClean="0"/>
              <a:t>Several questions need to be investigated</a:t>
            </a:r>
          </a:p>
          <a:p>
            <a:pPr lvl="2"/>
            <a:r>
              <a:rPr lang="en-US" dirty="0" smtClean="0"/>
              <a:t>How to reconcile the budget planning cycle for research computing to the pay-as-you go or subscription pricing models of cloud? </a:t>
            </a:r>
          </a:p>
          <a:p>
            <a:pPr lvl="2"/>
            <a:r>
              <a:rPr lang="en-US" dirty="0" smtClean="0"/>
              <a:t>What if a budget is not renewed? Or is approved late? </a:t>
            </a:r>
          </a:p>
          <a:p>
            <a:pPr lvl="2"/>
            <a:r>
              <a:rPr lang="en-US" dirty="0" smtClean="0"/>
              <a:t>Who should own the budget? (research group, institution)</a:t>
            </a:r>
          </a:p>
          <a:p>
            <a:r>
              <a:rPr lang="en-US" dirty="0" smtClean="0"/>
              <a:t>Option 2</a:t>
            </a:r>
          </a:p>
          <a:p>
            <a:pPr lvl="1"/>
            <a:r>
              <a:rPr lang="en-US" dirty="0" smtClean="0"/>
              <a:t>To revisit how quota are defined</a:t>
            </a:r>
          </a:p>
        </p:txBody>
      </p:sp>
    </p:spTree>
    <p:extLst>
      <p:ext uri="{BB962C8B-B14F-4D97-AF65-F5344CB8AC3E}">
        <p14:creationId xmlns:p14="http://schemas.microsoft.com/office/powerpoint/2010/main" val="382993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</a:t>
            </a:r>
            <a:r>
              <a:rPr lang="en-US" dirty="0" smtClean="0"/>
              <a:t>Models for </a:t>
            </a:r>
            <a:r>
              <a:rPr lang="en-US" dirty="0" err="1" smtClean="0"/>
              <a:t>IaaS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different classification of pricing models to support </a:t>
            </a:r>
            <a:r>
              <a:rPr lang="en-US" dirty="0" smtClean="0"/>
              <a:t>business models definitions</a:t>
            </a:r>
          </a:p>
          <a:p>
            <a:r>
              <a:rPr lang="en-US" dirty="0" smtClean="0"/>
              <a:t>What are those suitable for </a:t>
            </a:r>
            <a:r>
              <a:rPr lang="en-US" dirty="0" err="1" smtClean="0"/>
              <a:t>IaaS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Usage </a:t>
            </a:r>
            <a:r>
              <a:rPr lang="en-US" dirty="0"/>
              <a:t>Based </a:t>
            </a:r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Subscription </a:t>
            </a:r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Market </a:t>
            </a:r>
            <a:r>
              <a:rPr lang="en-US" dirty="0"/>
              <a:t>Based </a:t>
            </a:r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Strategy Based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13</a:t>
            </a:fld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100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based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425256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5400600"/>
                <a:gridCol w="504056"/>
                <a:gridCol w="504056"/>
                <a:gridCol w="442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depends on type of configuration</a:t>
                      </a:r>
                      <a:r>
                        <a:rPr lang="en-US" baseline="0" dirty="0" smtClean="0"/>
                        <a:t> (e.g., number of core, performance, RAM size)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r>
                        <a:rPr lang="en-US" baseline="0" dirty="0" smtClean="0"/>
                        <a:t> depends on features (e.g., SLA, OS type)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 depends on data center/geographical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Tier-based*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segments of </a:t>
                      </a:r>
                      <a:r>
                        <a:rPr lang="en-US" dirty="0" smtClean="0"/>
                        <a:t>consumed time units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14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467544" y="38610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Used for storage      A=Amazon G=Google M=Microsoft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43711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No </a:t>
            </a:r>
            <a:r>
              <a:rPr lang="en-US" dirty="0"/>
              <a:t>up-front costs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Change risk-sharing between service provider and consumer with less commitment from users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 impact negatively the cash flow of the service provider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06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based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079263"/>
              </p:ext>
            </p:extLst>
          </p:nvPr>
        </p:nvGraphicFramePr>
        <p:xfrm>
          <a:off x="457200" y="1600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5256584"/>
                <a:gridCol w="504056"/>
                <a:gridCol w="504056"/>
                <a:gridCol w="442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depends on type of configuration</a:t>
                      </a:r>
                      <a:r>
                        <a:rPr lang="en-US" baseline="0" dirty="0" smtClean="0"/>
                        <a:t> (e.g., number of core, performance, RAM size)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r>
                        <a:rPr lang="en-US" baseline="0" dirty="0" smtClean="0"/>
                        <a:t> depends on features (e.g., SLA, OS type)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 depends on data center/geographical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Usage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r>
                        <a:rPr lang="en-US" baseline="0" dirty="0" smtClean="0"/>
                        <a:t> depends on volume; higher volume commitment leads to lower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 changes if exceeding</a:t>
                      </a:r>
                      <a:r>
                        <a:rPr lang="en-US" baseline="0" dirty="0" smtClean="0"/>
                        <a:t>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15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467544" y="442782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/>
              <a:t>=Amazon G=Google M=Microsoft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3568" y="494116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Commitment from customers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Helps suppliers in </a:t>
            </a:r>
            <a:r>
              <a:rPr lang="en-US" dirty="0" err="1" smtClean="0"/>
              <a:t>capacitiy</a:t>
            </a:r>
            <a:r>
              <a:rPr lang="en-US" dirty="0" smtClean="0"/>
              <a:t>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4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based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2006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5256584"/>
                <a:gridCol w="504056"/>
                <a:gridCol w="504056"/>
                <a:gridCol w="442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Buyers bid in increasing increments of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 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number</a:t>
                      </a:r>
                      <a:r>
                        <a:rPr lang="en-US" baseline="0" dirty="0" smtClean="0"/>
                        <a:t> of buyers and sellers indicate their preferred price, but cannot influence it individually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16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467544" y="299695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A=Amazon G=Google M=Microsoft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30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based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592378"/>
              </p:ext>
            </p:extLst>
          </p:nvPr>
        </p:nvGraphicFramePr>
        <p:xfrm>
          <a:off x="457200" y="16002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5256584"/>
                <a:gridCol w="504056"/>
                <a:gridCol w="504056"/>
                <a:gridCol w="442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Penetration pricing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target </a:t>
                      </a:r>
                      <a:r>
                        <a:rPr lang="en-US" baseline="0" dirty="0" smtClean="0"/>
                        <a:t>market segments very sensitive to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Skim</a:t>
                      </a:r>
                      <a:r>
                        <a:rPr lang="en-US" baseline="0" dirty="0" smtClean="0"/>
                        <a:t> pricing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target market segments relatively insensitive to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17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467544" y="36357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A=Amazon G=Google M=Microsoft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69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</a:t>
            </a:r>
            <a:br>
              <a:rPr lang="en-US" dirty="0" smtClean="0"/>
            </a:br>
            <a:r>
              <a:rPr lang="en-US" dirty="0" smtClean="0"/>
              <a:t>on Pricing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IaaS</a:t>
            </a:r>
            <a:r>
              <a:rPr lang="en-US" dirty="0" smtClean="0"/>
              <a:t> has complex pricing model if compared to </a:t>
            </a:r>
            <a:r>
              <a:rPr lang="en-US" dirty="0" err="1" smtClean="0"/>
              <a:t>SaaS</a:t>
            </a:r>
            <a:endParaRPr lang="en-US" dirty="0"/>
          </a:p>
          <a:p>
            <a:pPr lvl="1"/>
            <a:r>
              <a:rPr lang="en-US" dirty="0" err="1" smtClean="0"/>
              <a:t>PaaS</a:t>
            </a:r>
            <a:r>
              <a:rPr lang="en-US" dirty="0" smtClean="0"/>
              <a:t> still developing</a:t>
            </a:r>
          </a:p>
          <a:p>
            <a:r>
              <a:rPr lang="en-US" dirty="0" err="1" smtClean="0"/>
              <a:t>IaaS</a:t>
            </a:r>
            <a:r>
              <a:rPr lang="en-US" dirty="0" smtClean="0"/>
              <a:t> compute has more complex pricing model than storage/network</a:t>
            </a:r>
          </a:p>
          <a:p>
            <a:pPr lvl="1"/>
            <a:r>
              <a:rPr lang="en-US" dirty="0" smtClean="0"/>
              <a:t>richer configuration options</a:t>
            </a:r>
          </a:p>
          <a:p>
            <a:r>
              <a:rPr lang="en-US" dirty="0" smtClean="0"/>
              <a:t>With the evolution of the market, pricing models for compute should become more simple and with differentiation happening at the level of support, SLA, performance </a:t>
            </a:r>
          </a:p>
          <a:p>
            <a:r>
              <a:rPr lang="en-US" dirty="0" smtClean="0"/>
              <a:t>The emergence of federated cloud marketplace and brokers will lead to heavy price competition or service differentiation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18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660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brokers are emerging in both public and private sector</a:t>
            </a:r>
          </a:p>
          <a:p>
            <a:r>
              <a:rPr lang="en-US" dirty="0" smtClean="0"/>
              <a:t>Presented three broker models for federated e-Infrastructures being considered in EGI</a:t>
            </a:r>
          </a:p>
          <a:p>
            <a:r>
              <a:rPr lang="en-US" dirty="0" smtClean="0"/>
              <a:t>Described integration scenarios with brokers from commercial sectors</a:t>
            </a:r>
          </a:p>
          <a:p>
            <a:r>
              <a:rPr lang="en-US" dirty="0" smtClean="0"/>
              <a:t>Presented pricing models for </a:t>
            </a:r>
            <a:r>
              <a:rPr lang="en-US" dirty="0" err="1" smtClean="0"/>
              <a:t>IaaS</a:t>
            </a:r>
            <a:r>
              <a:rPr lang="en-US" dirty="0" smtClean="0"/>
              <a:t> compute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19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631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1F497D"/>
                </a:solidFill>
              </a:rPr>
              <a:t>Business Models for Federated Infrastructures</a:t>
            </a:r>
          </a:p>
          <a:p>
            <a:pPr lvl="1"/>
            <a:r>
              <a:rPr lang="en-US" dirty="0" smtClean="0"/>
              <a:t>The role of the federator/broker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Integration scenarios </a:t>
            </a:r>
            <a:r>
              <a:rPr lang="en-US" dirty="0" smtClean="0">
                <a:solidFill>
                  <a:srgbClr val="000000"/>
                </a:solidFill>
              </a:rPr>
              <a:t>of e-infrastructure with commercial </a:t>
            </a: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louds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Pricing Models </a:t>
            </a:r>
            <a:r>
              <a:rPr lang="en-US" dirty="0" smtClean="0"/>
              <a:t>for </a:t>
            </a:r>
            <a:r>
              <a:rPr lang="en-US" dirty="0" err="1" smtClean="0"/>
              <a:t>IaaS</a:t>
            </a:r>
            <a:r>
              <a:rPr lang="en-US" dirty="0" smtClean="0"/>
              <a:t> Compute services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2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710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e-FISCAL provided a cost model and analysis of compute resources in distributed heterogeneous Infrastructures</a:t>
            </a:r>
          </a:p>
          <a:p>
            <a:r>
              <a:rPr lang="en-US" dirty="0" smtClean="0"/>
              <a:t>Considerations: </a:t>
            </a:r>
          </a:p>
          <a:p>
            <a:pPr lvl="1"/>
            <a:r>
              <a:rPr lang="en-US" dirty="0" smtClean="0"/>
              <a:t>High utilization is key to maintaining economic efficiency in a market where services are becoming commodities</a:t>
            </a:r>
          </a:p>
          <a:p>
            <a:pPr lvl="1"/>
            <a:r>
              <a:rPr lang="en-US" dirty="0" smtClean="0"/>
              <a:t>A broker role is essential to facilitate demand meeting the right suppliers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3</a:t>
            </a:fld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109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Federator Models in e-Infrastructures</a:t>
            </a:r>
            <a:br>
              <a:rPr lang="en-GB" sz="3200" dirty="0" smtClean="0"/>
            </a:br>
            <a:r>
              <a:rPr lang="en-GB" sz="3200" dirty="0" smtClean="0"/>
              <a:t>Roles and Functions</a:t>
            </a:r>
            <a:endParaRPr lang="en-GB" sz="32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608512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800" dirty="0" smtClean="0"/>
              <a:t>Federator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Provides </a:t>
            </a:r>
            <a:r>
              <a:rPr lang="en-GB" sz="2000" dirty="0" smtClean="0"/>
              <a:t>the technology</a:t>
            </a:r>
            <a:r>
              <a:rPr lang="en-GB" sz="2000" dirty="0"/>
              <a:t>, processes and governance to enable </a:t>
            </a:r>
            <a:r>
              <a:rPr lang="en-GB" sz="2000" dirty="0" smtClean="0"/>
              <a:t>access to an </a:t>
            </a:r>
            <a:r>
              <a:rPr lang="en-GB" sz="2000" dirty="0"/>
              <a:t>integrated set of services from autonomous </a:t>
            </a:r>
            <a:r>
              <a:rPr lang="en-GB" sz="2000" dirty="0" smtClean="0"/>
              <a:t>organisations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e.g. EGI.eu on a European Level – NGIs on an national level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800" dirty="0" smtClean="0"/>
              <a:t>Resource </a:t>
            </a:r>
            <a:r>
              <a:rPr lang="en-GB" sz="2800" dirty="0" smtClean="0"/>
              <a:t>Provider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Offers </a:t>
            </a:r>
            <a:r>
              <a:rPr lang="en-GB" sz="2000" dirty="0"/>
              <a:t>access to ICT resources through service abstractions (e.g., computing power, storage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800" dirty="0" smtClean="0"/>
              <a:t>Customer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Negotiates </a:t>
            </a:r>
            <a:r>
              <a:rPr lang="en-GB" sz="2000" dirty="0"/>
              <a:t>the level of services and commissions the service provider or broker and may pay, doing so on behalf of a number of consumers (users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800" dirty="0" smtClean="0"/>
              <a:t>Consumer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person actually using the service (user</a:t>
            </a:r>
            <a:r>
              <a:rPr lang="en-GB" sz="2000" dirty="0" smtClean="0"/>
              <a:t>)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Pay-for-Use Models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251520" y="6165304"/>
            <a:ext cx="8784976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  <a:r>
              <a:rPr lang="en-GB" dirty="0">
                <a:hlinkClick r:id="rId4"/>
              </a:rPr>
              <a:t>http://go.egi.eu/ponzd</a:t>
            </a:r>
            <a:r>
              <a:rPr lang="en-GB" dirty="0"/>
              <a:t> </a:t>
            </a:r>
            <a:r>
              <a:rPr lang="en-GB" dirty="0" smtClean="0"/>
              <a:t> for more detailed description with reference to service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3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Federator Models in e-</a:t>
            </a:r>
            <a:r>
              <a:rPr lang="en-GB" sz="3200" dirty="0" smtClean="0"/>
              <a:t>Infrastructures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#1: Independent </a:t>
            </a:r>
            <a:r>
              <a:rPr lang="en-GB" sz="3200" dirty="0" smtClean="0"/>
              <a:t>Advisor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0" y="1628800"/>
            <a:ext cx="3851920" cy="216024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Services Provided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General listing of services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Facilitates Relationships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Lightweight service lifecycle support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Pay-for-Use Models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628800"/>
            <a:ext cx="5616624" cy="2573387"/>
          </a:xfrm>
          <a:prstGeom prst="rect">
            <a:avLst/>
          </a:prstGeom>
        </p:spPr>
      </p:pic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355976" y="4077072"/>
            <a:ext cx="478802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Resource Provider Pros/Cons</a:t>
            </a:r>
          </a:p>
          <a:p>
            <a:pPr lvl="1"/>
            <a:r>
              <a:rPr lang="en-GB" sz="1800" dirty="0"/>
              <a:t>(+) Promotion of services</a:t>
            </a:r>
            <a:endParaRPr lang="en-US" sz="2400" dirty="0"/>
          </a:p>
          <a:p>
            <a:pPr lvl="1"/>
            <a:r>
              <a:rPr lang="en-GB" sz="1800" dirty="0"/>
              <a:t>(+) Receive targeted customers </a:t>
            </a:r>
            <a:endParaRPr lang="en-US" sz="2400" dirty="0"/>
          </a:p>
          <a:p>
            <a:pPr lvl="1"/>
            <a:r>
              <a:rPr lang="en-GB" sz="1800" dirty="0"/>
              <a:t>(+) Full control of service delivery</a:t>
            </a:r>
            <a:endParaRPr lang="en-US" sz="2400" dirty="0"/>
          </a:p>
          <a:p>
            <a:pPr lvl="1"/>
            <a:r>
              <a:rPr lang="en-GB" sz="1800" dirty="0"/>
              <a:t>(-) High overheads</a:t>
            </a:r>
            <a:endParaRPr lang="en-US" sz="2400" dirty="0"/>
          </a:p>
          <a:p>
            <a:pPr lvl="1"/>
            <a:r>
              <a:rPr lang="en-GB" sz="1800" dirty="0"/>
              <a:t>(-) Complex CRM</a:t>
            </a:r>
            <a:r>
              <a:rPr lang="en-US" sz="1800" dirty="0"/>
              <a:t> </a:t>
            </a:r>
            <a:endParaRPr lang="en-GB" sz="4000" dirty="0" smtClean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18407" y="4149080"/>
            <a:ext cx="439248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Customers Pros/Cons</a:t>
            </a:r>
          </a:p>
          <a:p>
            <a:pPr lvl="1"/>
            <a:r>
              <a:rPr lang="en-GB" sz="1800" dirty="0"/>
              <a:t>(+) Find best solution</a:t>
            </a:r>
            <a:endParaRPr lang="en-US" sz="1800" dirty="0"/>
          </a:p>
          <a:p>
            <a:pPr lvl="1"/>
            <a:r>
              <a:rPr lang="en-GB" sz="1800" dirty="0"/>
              <a:t>(-) Many-to-many relationship</a:t>
            </a:r>
            <a:endParaRPr lang="en-US" sz="1800" dirty="0"/>
          </a:p>
          <a:p>
            <a:pPr lvl="1"/>
            <a:r>
              <a:rPr lang="en-GB" sz="1800" dirty="0"/>
              <a:t>(-) Own responsibility</a:t>
            </a:r>
            <a:r>
              <a:rPr lang="en-US" sz="1800" dirty="0"/>
              <a:t> </a:t>
            </a:r>
            <a:endParaRPr lang="en-GB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372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Federator </a:t>
            </a:r>
            <a:r>
              <a:rPr lang="en-GB" sz="3200" dirty="0" smtClean="0"/>
              <a:t>Models </a:t>
            </a:r>
            <a:r>
              <a:rPr lang="en-GB" sz="3200" dirty="0"/>
              <a:t>in e-</a:t>
            </a:r>
            <a:r>
              <a:rPr lang="en-GB" sz="3200" dirty="0" smtClean="0"/>
              <a:t>Infrastructures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#2: Matchmaker</a:t>
            </a:r>
            <a:endParaRPr lang="en-GB" sz="32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5496" y="1628800"/>
            <a:ext cx="3816424" cy="216024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Services Provided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Form of Resource Allocation Mgt.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Facilitates Agreements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Active service lifecycle support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Pay-for-Use Models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355976" y="4077072"/>
            <a:ext cx="478802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Resource Provider Pros/Cons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Promotion of services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Receive targeted customers 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Balance of control over service delivery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Shared Overheads/CRM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(-) Fragmented across borders</a:t>
            </a:r>
            <a:r>
              <a:rPr lang="en-US" sz="1800" dirty="0"/>
              <a:t> </a:t>
            </a:r>
            <a:endParaRPr lang="en-GB" sz="180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18407" y="4149080"/>
            <a:ext cx="439248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Customers Pros/Cons</a:t>
            </a:r>
          </a:p>
          <a:p>
            <a:pPr lvl="1"/>
            <a:r>
              <a:rPr lang="en-GB" sz="1800" dirty="0"/>
              <a:t>(+) Find best solution</a:t>
            </a:r>
            <a:endParaRPr lang="en-US" sz="1800" dirty="0"/>
          </a:p>
          <a:p>
            <a:pPr lvl="1"/>
            <a:r>
              <a:rPr lang="en-GB" sz="1800" dirty="0"/>
              <a:t>(+) Single point of contact for resource allocation </a:t>
            </a:r>
            <a:endParaRPr lang="en-US" sz="1800" dirty="0"/>
          </a:p>
          <a:p>
            <a:pPr lvl="1"/>
            <a:r>
              <a:rPr lang="en-GB" sz="1800" dirty="0"/>
              <a:t>(-) Many-to-many relationship</a:t>
            </a:r>
            <a:endParaRPr lang="en-US" sz="1800" dirty="0"/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628800"/>
            <a:ext cx="5616624" cy="2520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885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Federator Models in e-</a:t>
            </a:r>
            <a:r>
              <a:rPr lang="en-GB" sz="3200" dirty="0" smtClean="0"/>
              <a:t>Infrastructures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#3: One </a:t>
            </a:r>
            <a:r>
              <a:rPr lang="en-GB" sz="3200" dirty="0" smtClean="0"/>
              <a:t>Stop Shop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5496" y="1628800"/>
            <a:ext cx="3456384" cy="216024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Services Provided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Service Publication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Contract/Agreement Negotiation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Handles financial </a:t>
            </a:r>
            <a:r>
              <a:rPr lang="en-GB" sz="1800" dirty="0"/>
              <a:t>t</a:t>
            </a:r>
            <a:r>
              <a:rPr lang="en-GB" sz="1800" dirty="0" smtClean="0"/>
              <a:t>ransactions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Pay-for-Use Models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355976" y="4077072"/>
            <a:ext cx="478802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Resource Provider Pros/Cons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Promotion of services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Receive targeted customers 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Single contact point for allocation, contracts/SLA, payments 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Streamlined Overhead/CRM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(-) 3rd party reliance</a:t>
            </a:r>
            <a:r>
              <a:rPr lang="en-US" sz="1800" dirty="0"/>
              <a:t> </a:t>
            </a:r>
            <a:endParaRPr lang="en-GB" sz="180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18407" y="4149080"/>
            <a:ext cx="439248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Customers Pros/Cons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Find best solution </a:t>
            </a:r>
            <a:endParaRPr lang="en-US" sz="1800" dirty="0"/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GB" sz="1800" dirty="0"/>
              <a:t>(+) Single contact point for resource allocation, contracts/SLA, payment</a:t>
            </a:r>
            <a:endParaRPr lang="en-US" sz="1800" dirty="0"/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628800"/>
            <a:ext cx="5544616" cy="2520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03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Integration of e-Infrastructures </a:t>
            </a:r>
            <a:br>
              <a:rPr lang="en-US" sz="3600" dirty="0" smtClean="0"/>
            </a:br>
            <a:r>
              <a:rPr lang="en-US" sz="3600" dirty="0" smtClean="0"/>
              <a:t>with commercial </a:t>
            </a:r>
            <a:r>
              <a:rPr lang="en-US" sz="3600" dirty="0"/>
              <a:t>c</a:t>
            </a:r>
            <a:r>
              <a:rPr lang="en-US" sz="3600" dirty="0" smtClean="0"/>
              <a:t>loud </a:t>
            </a:r>
            <a:r>
              <a:rPr lang="en-US" sz="3600" dirty="0"/>
              <a:t>p</a:t>
            </a:r>
            <a:r>
              <a:rPr lang="en-US" sz="3600" dirty="0" smtClean="0"/>
              <a:t>roviders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Commercial cloud services are becoming appealing for the research sector</a:t>
            </a:r>
          </a:p>
          <a:p>
            <a:pPr lvl="1"/>
            <a:r>
              <a:rPr lang="en-US" dirty="0" smtClean="0"/>
              <a:t>Especially in low-end computing</a:t>
            </a:r>
          </a:p>
          <a:p>
            <a:pPr lvl="1"/>
            <a:r>
              <a:rPr lang="en-US" dirty="0" smtClean="0"/>
              <a:t>To access different types of resources/features or service levels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more elasticity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The role of Cloud Service Brokers (CSB) is emerging in different sectors</a:t>
            </a:r>
          </a:p>
          <a:p>
            <a:pPr lvl="1"/>
            <a:r>
              <a:rPr lang="en-US" dirty="0" smtClean="0"/>
              <a:t>E.g.: Helix Nebula, EGI Federated Cloud</a:t>
            </a:r>
          </a:p>
          <a:p>
            <a:r>
              <a:rPr lang="en-US" dirty="0" smtClean="0"/>
              <a:t>What are the integration scenarios that can be useful to research communities?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e-FISCAL Workshop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292E-4768-4D9C-9EF6-561B62CAA0E4}" type="slidenum">
              <a:rPr lang="el-GR" smtClean="0"/>
              <a:t>8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251520" y="6165304"/>
            <a:ext cx="8784976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  <a:r>
              <a:rPr lang="en-US" dirty="0">
                <a:hlinkClick r:id="rId3"/>
              </a:rPr>
              <a:t>http://go.egi.eu/</a:t>
            </a:r>
            <a:r>
              <a:rPr lang="en-US" dirty="0" smtClean="0">
                <a:hlinkClick r:id="rId3"/>
              </a:rPr>
              <a:t>sjsk</a:t>
            </a:r>
            <a:r>
              <a:rPr lang="en-US" dirty="0" smtClean="0"/>
              <a:t> </a:t>
            </a:r>
            <a:r>
              <a:rPr lang="en-GB" dirty="0" smtClean="0"/>
              <a:t>for the results from the Venus-C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GB" sz="2600" dirty="0" smtClean="0"/>
              <a:t>Integration Use </a:t>
            </a:r>
            <a:r>
              <a:rPr lang="en-GB" sz="2600" dirty="0" smtClean="0"/>
              <a:t>Case #</a:t>
            </a:r>
            <a:r>
              <a:rPr lang="en-GB" sz="2600" dirty="0" smtClean="0"/>
              <a:t>1</a:t>
            </a:r>
            <a:br>
              <a:rPr lang="en-GB" sz="2600" dirty="0" smtClean="0"/>
            </a:br>
            <a:r>
              <a:rPr lang="en-GB" sz="2600" b="1" dirty="0" smtClean="0"/>
              <a:t>Federated Infrastructure </a:t>
            </a:r>
            <a:r>
              <a:rPr lang="en-GB" sz="2600" b="1" dirty="0" smtClean="0"/>
              <a:t>Bursting</a:t>
            </a:r>
            <a:endParaRPr lang="en-GB" sz="2600" b="1" dirty="0"/>
          </a:p>
        </p:txBody>
      </p:sp>
      <p:sp>
        <p:nvSpPr>
          <p:cNvPr id="90" name="Rectangle 89"/>
          <p:cNvSpPr/>
          <p:nvPr/>
        </p:nvSpPr>
        <p:spPr>
          <a:xfrm>
            <a:off x="506422" y="3458597"/>
            <a:ext cx="3057466" cy="288418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33339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rPr>
              <a:t>EGI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Lucida Sans"/>
              <a:ea typeface="ＭＳ Ｐゴシック"/>
              <a:cs typeface="Arial"/>
            </a:endParaRPr>
          </a:p>
        </p:txBody>
      </p:sp>
      <p:sp>
        <p:nvSpPr>
          <p:cNvPr id="91" name="Cloud"/>
          <p:cNvSpPr>
            <a:spLocks noChangeAspect="1" noEditPoints="1" noChangeArrowheads="1"/>
          </p:cNvSpPr>
          <p:nvPr/>
        </p:nvSpPr>
        <p:spPr bwMode="auto">
          <a:xfrm>
            <a:off x="5724128" y="3181786"/>
            <a:ext cx="2808312" cy="114477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External Broker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96" name="Cloud"/>
          <p:cNvSpPr>
            <a:spLocks noChangeAspect="1" noEditPoints="1" noChangeArrowheads="1"/>
          </p:cNvSpPr>
          <p:nvPr/>
        </p:nvSpPr>
        <p:spPr bwMode="auto">
          <a:xfrm>
            <a:off x="1695350" y="3613839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EGI Broker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8006522" y="5865359"/>
            <a:ext cx="807519" cy="530691"/>
            <a:chOff x="2357754" y="5805264"/>
            <a:chExt cx="1206134" cy="792088"/>
          </a:xfrm>
        </p:grpSpPr>
        <p:sp>
          <p:nvSpPr>
            <p:cNvPr id="98" name="Rectangle 9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0" name="Flowchart: Magnetic Disk 9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1" name="Cube 10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317248" y="5865358"/>
            <a:ext cx="807519" cy="530691"/>
            <a:chOff x="2357754" y="5805264"/>
            <a:chExt cx="1206134" cy="792088"/>
          </a:xfrm>
        </p:grpSpPr>
        <p:sp>
          <p:nvSpPr>
            <p:cNvPr id="103" name="Rectangle 102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5" name="Flowchart: Magnetic Disk 104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6" name="Cube 105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17132" y="5859081"/>
            <a:ext cx="807519" cy="530691"/>
            <a:chOff x="2357754" y="5805264"/>
            <a:chExt cx="1206134" cy="792088"/>
          </a:xfrm>
        </p:grpSpPr>
        <p:sp>
          <p:nvSpPr>
            <p:cNvPr id="108" name="Rectangle 10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0" name="Flowchart: Magnetic Disk 10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1" name="Cube 11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932576" y="5565866"/>
            <a:ext cx="807519" cy="530691"/>
            <a:chOff x="2357754" y="5805264"/>
            <a:chExt cx="1206134" cy="792088"/>
          </a:xfrm>
        </p:grpSpPr>
        <p:sp>
          <p:nvSpPr>
            <p:cNvPr id="113" name="Rectangle 112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5" name="Flowchart: Magnetic Disk 114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6" name="Cube 115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89908" y="5572144"/>
            <a:ext cx="807519" cy="530691"/>
            <a:chOff x="2357754" y="5805264"/>
            <a:chExt cx="1206134" cy="792088"/>
          </a:xfrm>
        </p:grpSpPr>
        <p:sp>
          <p:nvSpPr>
            <p:cNvPr id="118" name="Rectangle 117"/>
            <p:cNvSpPr/>
            <p:nvPr/>
          </p:nvSpPr>
          <p:spPr>
            <a:xfrm>
              <a:off x="2357754" y="5805264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483768" y="5868952"/>
              <a:ext cx="648072" cy="144016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Lucida Sans"/>
                  <a:ea typeface="ＭＳ Ｐゴシック"/>
                  <a:cs typeface="Arial"/>
                </a:rPr>
                <a:t>Front-end</a:t>
              </a:r>
              <a:endPara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20" name="Flowchart: Magnetic Disk 119"/>
            <p:cNvSpPr/>
            <p:nvPr/>
          </p:nvSpPr>
          <p:spPr>
            <a:xfrm>
              <a:off x="3131840" y="6191939"/>
              <a:ext cx="216024" cy="288032"/>
            </a:xfrm>
            <a:prstGeom prst="flowChartMagneticDisk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sp>
          <p:nvSpPr>
            <p:cNvPr id="121" name="Cube 120"/>
            <p:cNvSpPr/>
            <p:nvPr/>
          </p:nvSpPr>
          <p:spPr>
            <a:xfrm>
              <a:off x="2612353" y="6093296"/>
              <a:ext cx="288032" cy="386675"/>
            </a:xfrm>
            <a:prstGeom prst="cube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7834" y="2143867"/>
            <a:ext cx="1277816" cy="631772"/>
            <a:chOff x="2250814" y="188640"/>
            <a:chExt cx="1250067" cy="792088"/>
          </a:xfrm>
        </p:grpSpPr>
        <p:sp>
          <p:nvSpPr>
            <p:cNvPr id="123" name="Rectangle 122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4572000" y="2132678"/>
            <a:ext cx="1277816" cy="631772"/>
            <a:chOff x="2250814" y="188640"/>
            <a:chExt cx="1250067" cy="792088"/>
          </a:xfrm>
        </p:grpSpPr>
        <p:sp>
          <p:nvSpPr>
            <p:cNvPr id="128" name="Rectangle 127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32" name="Group 131"/>
          <p:cNvGrpSpPr/>
          <p:nvPr/>
        </p:nvGrpSpPr>
        <p:grpSpPr>
          <a:xfrm>
            <a:off x="5949316" y="2132678"/>
            <a:ext cx="1277816" cy="631772"/>
            <a:chOff x="2250814" y="188640"/>
            <a:chExt cx="1250067" cy="792088"/>
          </a:xfrm>
        </p:grpSpPr>
        <p:sp>
          <p:nvSpPr>
            <p:cNvPr id="133" name="Rectangle 132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grpSp>
        <p:nvGrpSpPr>
          <p:cNvPr id="137" name="Group 136"/>
          <p:cNvGrpSpPr/>
          <p:nvPr/>
        </p:nvGrpSpPr>
        <p:grpSpPr>
          <a:xfrm>
            <a:off x="1638000" y="2145903"/>
            <a:ext cx="1277816" cy="631772"/>
            <a:chOff x="2250814" y="188640"/>
            <a:chExt cx="1250067" cy="792088"/>
          </a:xfrm>
        </p:grpSpPr>
        <p:sp>
          <p:nvSpPr>
            <p:cNvPr id="138" name="Rectangle 137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sp>
        <p:nvSpPr>
          <p:cNvPr id="142" name="TextBox 141"/>
          <p:cNvSpPr txBox="1"/>
          <p:nvPr/>
        </p:nvSpPr>
        <p:spPr>
          <a:xfrm>
            <a:off x="996104" y="1588439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Academic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01959" y="1586950"/>
            <a:ext cx="2103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Other market sectors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40189" y="1869130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Big Science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760429" y="1878284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Long tail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757257" y="557815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/>
                <a:cs typeface="Verdana"/>
              </a:rPr>
              <a:t>Public</a:t>
            </a:r>
            <a:br>
              <a:rPr lang="en-GB" sz="1400" dirty="0" smtClean="0">
                <a:latin typeface="Verdana"/>
                <a:cs typeface="Verdana"/>
              </a:rPr>
            </a:br>
            <a:r>
              <a:rPr lang="en-GB" sz="1400" dirty="0" smtClean="0">
                <a:latin typeface="Verdana"/>
                <a:cs typeface="Verdana"/>
              </a:rPr>
              <a:t>funded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993504" y="5998240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latin typeface="Verdana"/>
                <a:cs typeface="Verdana"/>
              </a:rPr>
              <a:t>Commercial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3868615" y="1742327"/>
            <a:ext cx="14068" cy="4783017"/>
          </a:xfrm>
          <a:prstGeom prst="line">
            <a:avLst/>
          </a:prstGeom>
          <a:noFill/>
          <a:ln w="25400" cap="flat" cmpd="sng" algn="ctr">
            <a:solidFill>
              <a:srgbClr val="333399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58" name="Group 157"/>
          <p:cNvGrpSpPr/>
          <p:nvPr/>
        </p:nvGrpSpPr>
        <p:grpSpPr>
          <a:xfrm>
            <a:off x="7326632" y="2132678"/>
            <a:ext cx="1277816" cy="631772"/>
            <a:chOff x="2250814" y="188640"/>
            <a:chExt cx="1250067" cy="792088"/>
          </a:xfrm>
        </p:grpSpPr>
        <p:sp>
          <p:nvSpPr>
            <p:cNvPr id="159" name="Rectangle 158"/>
            <p:cNvSpPr/>
            <p:nvPr/>
          </p:nvSpPr>
          <p:spPr>
            <a:xfrm>
              <a:off x="2294747" y="188640"/>
              <a:ext cx="1206134" cy="792088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ＭＳ Ｐゴシック"/>
                <a:cs typeface="Arial"/>
              </a:endParaRPr>
            </a:p>
          </p:txBody>
        </p:sp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14" y="324727"/>
              <a:ext cx="519913" cy="519913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911" y="324727"/>
              <a:ext cx="519913" cy="519913"/>
            </a:xfrm>
            <a:prstGeom prst="rect">
              <a:avLst/>
            </a:prstGeom>
          </p:spPr>
        </p:pic>
        <p:pic>
          <p:nvPicPr>
            <p:cNvPr id="162" name="Picture 1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008" y="324727"/>
              <a:ext cx="519913" cy="519913"/>
            </a:xfrm>
            <a:prstGeom prst="rect">
              <a:avLst/>
            </a:prstGeom>
          </p:spPr>
        </p:pic>
      </p:grpSp>
      <p:sp>
        <p:nvSpPr>
          <p:cNvPr id="173" name="TextBox 172"/>
          <p:cNvSpPr txBox="1"/>
          <p:nvPr/>
        </p:nvSpPr>
        <p:spPr>
          <a:xfrm>
            <a:off x="4716016" y="1859882"/>
            <a:ext cx="1063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Government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5970358" y="1859882"/>
            <a:ext cx="1199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Manufacturing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380312" y="1859882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Verdana"/>
                <a:cs typeface="Verdana"/>
              </a:rPr>
              <a:t>Oil &amp; gas, etc.</a:t>
            </a: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2339752" y="2901635"/>
            <a:ext cx="0" cy="72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rot="-5400000">
            <a:off x="4481824" y="2226012"/>
            <a:ext cx="0" cy="2988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 rot="5400000">
            <a:off x="4446152" y="2378412"/>
            <a:ext cx="0" cy="2988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Straight Arrow Connector 181"/>
          <p:cNvCxnSpPr/>
          <p:nvPr/>
        </p:nvCxnSpPr>
        <p:spPr bwMode="auto">
          <a:xfrm rot="-5400000">
            <a:off x="1835776" y="2166396"/>
            <a:ext cx="0" cy="144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1115776" y="2764450"/>
            <a:ext cx="0" cy="14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2540536" y="2757620"/>
            <a:ext cx="0" cy="14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2339752" y="4542580"/>
            <a:ext cx="0" cy="90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Cloud"/>
          <p:cNvSpPr>
            <a:spLocks noChangeAspect="1" noEditPoints="1" noChangeArrowheads="1"/>
          </p:cNvSpPr>
          <p:nvPr/>
        </p:nvSpPr>
        <p:spPr bwMode="auto">
          <a:xfrm>
            <a:off x="5148064" y="5021691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Amazon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Cloud"/>
          <p:cNvSpPr>
            <a:spLocks noChangeAspect="1" noEditPoints="1" noChangeArrowheads="1"/>
          </p:cNvSpPr>
          <p:nvPr/>
        </p:nvSpPr>
        <p:spPr bwMode="auto">
          <a:xfrm>
            <a:off x="6444208" y="5021690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Google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2" name="Cloud"/>
          <p:cNvSpPr>
            <a:spLocks noChangeAspect="1" noEditPoints="1" noChangeArrowheads="1"/>
          </p:cNvSpPr>
          <p:nvPr/>
        </p:nvSpPr>
        <p:spPr bwMode="auto">
          <a:xfrm>
            <a:off x="7745288" y="5021689"/>
            <a:ext cx="1219200" cy="817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Microsoft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>
            <a:off x="6124767" y="4385988"/>
            <a:ext cx="823497" cy="8046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71414"/>
            <a:ext cx="1500198" cy="13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04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1453</Words>
  <Application>Microsoft Macintosh PowerPoint</Application>
  <PresentationFormat>On-screen Show (4:3)</PresentationFormat>
  <Paragraphs>322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Business and Pricing Models</vt:lpstr>
      <vt:lpstr>Outline</vt:lpstr>
      <vt:lpstr>PowerPoint Presentation</vt:lpstr>
      <vt:lpstr>Federator Models in e-Infrastructures Roles and Functions</vt:lpstr>
      <vt:lpstr>Federator Models in e-Infrastructures #1: Independent Advisor</vt:lpstr>
      <vt:lpstr>Federator Models in e-Infrastructures #2: Matchmaker</vt:lpstr>
      <vt:lpstr>Federator Models in e-Infrastructures #3: One Stop Shop</vt:lpstr>
      <vt:lpstr>Integration of e-Infrastructures  with commercial cloud providers</vt:lpstr>
      <vt:lpstr>Integration Use Case #1 Federated Infrastructure Bursting</vt:lpstr>
      <vt:lpstr>Integration Use Case #2 Integration with External Broker</vt:lpstr>
      <vt:lpstr>Integration Use Case #3 Single Provider Bursting</vt:lpstr>
      <vt:lpstr>Need to Evolve Funding Streams</vt:lpstr>
      <vt:lpstr>Pricing Models for IaaS</vt:lpstr>
      <vt:lpstr>Usage based</vt:lpstr>
      <vt:lpstr>Subscription based</vt:lpstr>
      <vt:lpstr>Market based</vt:lpstr>
      <vt:lpstr>Strategy based</vt:lpstr>
      <vt:lpstr>Considerations  on Pricing Models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the slides </dc:title>
  <dc:creator>sandra</dc:creator>
  <cp:lastModifiedBy>Sergio Andreozzi</cp:lastModifiedBy>
  <cp:revision>41</cp:revision>
  <dcterms:created xsi:type="dcterms:W3CDTF">2013-01-23T23:07:28Z</dcterms:created>
  <dcterms:modified xsi:type="dcterms:W3CDTF">2013-01-28T10:52:28Z</dcterms:modified>
</cp:coreProperties>
</file>